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E810-143D-4FA9-A222-3C4C888964E6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4E586B-C723-4E0B-9597-45661FF6C3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1745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4E586B-C723-4E0B-9597-45661FF6C3A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862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EAED4369-266A-4AC2-88DF-7E5AAEF296E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9ABB9CB9-FB03-4353-BFFF-93A0E760E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8490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4369-266A-4AC2-88DF-7E5AAEF296E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CB9-FB03-4353-BFFF-93A0E760E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631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4369-266A-4AC2-88DF-7E5AAEF296E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CB9-FB03-4353-BFFF-93A0E760E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6149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4369-266A-4AC2-88DF-7E5AAEF296E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CB9-FB03-4353-BFFF-93A0E760E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1311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4369-266A-4AC2-88DF-7E5AAEF296E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CB9-FB03-4353-BFFF-93A0E760E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7941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4369-266A-4AC2-88DF-7E5AAEF296E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CB9-FB03-4353-BFFF-93A0E760E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099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4369-266A-4AC2-88DF-7E5AAEF296E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CB9-FB03-4353-BFFF-93A0E760E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9032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4369-266A-4AC2-88DF-7E5AAEF296E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CB9-FB03-4353-BFFF-93A0E760E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47270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4369-266A-4AC2-88DF-7E5AAEF296E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CB9-FB03-4353-BFFF-93A0E760E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58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4369-266A-4AC2-88DF-7E5AAEF296E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CB9-FB03-4353-BFFF-93A0E760E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2182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4369-266A-4AC2-88DF-7E5AAEF296E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CB9-FB03-4353-BFFF-93A0E760E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205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4369-266A-4AC2-88DF-7E5AAEF296E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CB9-FB03-4353-BFFF-93A0E760E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57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4369-266A-4AC2-88DF-7E5AAEF296E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CB9-FB03-4353-BFFF-93A0E760E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43102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4369-266A-4AC2-88DF-7E5AAEF296E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CB9-FB03-4353-BFFF-93A0E760E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9553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4369-266A-4AC2-88DF-7E5AAEF296E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CB9-FB03-4353-BFFF-93A0E760E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919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4369-266A-4AC2-88DF-7E5AAEF296E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CB9-FB03-4353-BFFF-93A0E760E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029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D4369-266A-4AC2-88DF-7E5AAEF296E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BB9CB9-FB03-4353-BFFF-93A0E760E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9305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EAED4369-266A-4AC2-88DF-7E5AAEF296E9}" type="datetimeFigureOut">
              <a:rPr lang="en-IN" smtClean="0"/>
              <a:t>21-03-2025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ABB9CB9-FB03-4353-BFFF-93A0E760E1A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74939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2B69B-97D0-0EC7-9032-E789DADB36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6233" y="1914833"/>
            <a:ext cx="8819533" cy="1143000"/>
          </a:xfrm>
        </p:spPr>
        <p:txBody>
          <a:bodyPr>
            <a:normAutofit/>
          </a:bodyPr>
          <a:lstStyle/>
          <a:p>
            <a:r>
              <a:rPr lang="en-US" b="1" dirty="0"/>
              <a:t>Chennai House Rent Prediction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89C5BB-F351-2D00-145A-5A6B7B56F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1676" y="4010819"/>
            <a:ext cx="4572000" cy="601252"/>
          </a:xfrm>
        </p:spPr>
        <p:txBody>
          <a:bodyPr>
            <a:normAutofit/>
          </a:bodyPr>
          <a:lstStyle/>
          <a:p>
            <a:r>
              <a:rPr lang="en-IN" sz="2800" b="1" dirty="0"/>
              <a:t>Presented by : Bowthiran</a:t>
            </a:r>
          </a:p>
        </p:txBody>
      </p:sp>
    </p:spTree>
    <p:extLst>
      <p:ext uri="{BB962C8B-B14F-4D97-AF65-F5344CB8AC3E}">
        <p14:creationId xmlns:p14="http://schemas.microsoft.com/office/powerpoint/2010/main" val="854039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399EE-238D-AF59-8F4E-3C6AE123E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969" y="1440991"/>
            <a:ext cx="2863644" cy="457200"/>
          </a:xfrm>
        </p:spPr>
        <p:txBody>
          <a:bodyPr>
            <a:normAutofit fontScale="90000"/>
          </a:bodyPr>
          <a:lstStyle/>
          <a:p>
            <a:r>
              <a:rPr lang="en-US" sz="2800" b="1" dirty="0"/>
              <a:t>Best Algorithms :-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34DFC-527B-93CA-5562-E5FF9CE5F2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871" y="2148913"/>
            <a:ext cx="9627523" cy="364913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endParaRPr lang="en-IN" sz="2000" b="1" dirty="0">
              <a:latin typeface="Segoe WPC"/>
            </a:endParaRPr>
          </a:p>
          <a:p>
            <a:endParaRPr lang="en-IN" sz="20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0EBFE77-CDE9-40B5-0252-87E4C9284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61163"/>
              </p:ext>
            </p:extLst>
          </p:nvPr>
        </p:nvGraphicFramePr>
        <p:xfrm>
          <a:off x="1877961" y="2650357"/>
          <a:ext cx="8091948" cy="3042520"/>
        </p:xfrm>
        <a:graphic>
          <a:graphicData uri="http://schemas.openxmlformats.org/drawingml/2006/table">
            <a:tbl>
              <a:tblPr/>
              <a:tblGrid>
                <a:gridCol w="2801810">
                  <a:extLst>
                    <a:ext uri="{9D8B030D-6E8A-4147-A177-3AD203B41FA5}">
                      <a16:colId xmlns:a16="http://schemas.microsoft.com/office/drawing/2014/main" val="4071050182"/>
                    </a:ext>
                  </a:extLst>
                </a:gridCol>
                <a:gridCol w="1235097">
                  <a:extLst>
                    <a:ext uri="{9D8B030D-6E8A-4147-A177-3AD203B41FA5}">
                      <a16:colId xmlns:a16="http://schemas.microsoft.com/office/drawing/2014/main" val="1800871437"/>
                    </a:ext>
                  </a:extLst>
                </a:gridCol>
                <a:gridCol w="1309107">
                  <a:extLst>
                    <a:ext uri="{9D8B030D-6E8A-4147-A177-3AD203B41FA5}">
                      <a16:colId xmlns:a16="http://schemas.microsoft.com/office/drawing/2014/main" val="1122601857"/>
                    </a:ext>
                  </a:extLst>
                </a:gridCol>
                <a:gridCol w="1359586">
                  <a:extLst>
                    <a:ext uri="{9D8B030D-6E8A-4147-A177-3AD203B41FA5}">
                      <a16:colId xmlns:a16="http://schemas.microsoft.com/office/drawing/2014/main" val="4097404876"/>
                    </a:ext>
                  </a:extLst>
                </a:gridCol>
                <a:gridCol w="1386348">
                  <a:extLst>
                    <a:ext uri="{9D8B030D-6E8A-4147-A177-3AD203B41FA5}">
                      <a16:colId xmlns:a16="http://schemas.microsoft.com/office/drawing/2014/main" val="1834868319"/>
                    </a:ext>
                  </a:extLst>
                </a:gridCol>
              </a:tblGrid>
              <a:tr h="62129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M</a:t>
                      </a:r>
                      <a:r>
                        <a:rPr lang="en-IN" sz="1800" b="1" dirty="0">
                          <a:effectLst/>
                        </a:rPr>
                        <a:t>odels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effectLst/>
                        </a:rPr>
                        <a:t>MAE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dirty="0">
                          <a:effectLst/>
                        </a:rPr>
                        <a:t>MSE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dirty="0">
                          <a:effectLst/>
                        </a:rPr>
                        <a:t>RMSE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effectLst/>
                        </a:rPr>
                        <a:t>R2_SCORE</a:t>
                      </a:r>
                      <a:endParaRPr lang="en-IN" sz="1800" b="1" dirty="0">
                        <a:effectLst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5144389"/>
                  </a:ext>
                </a:extLst>
              </a:tr>
              <a:tr h="798900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GradientBoostingResgressor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0.23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0.09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0.30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0.81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6393339"/>
                  </a:ext>
                </a:extLst>
              </a:tr>
              <a:tr h="87507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RandomForestRegressor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0.23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0.09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0.30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0.81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6054705"/>
                  </a:ext>
                </a:extLst>
              </a:tr>
              <a:tr h="747251"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XGBRegressor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0.23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0.09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0.30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dirty="0">
                          <a:effectLst/>
                        </a:rPr>
                        <a:t>0.80</a:t>
                      </a:r>
                    </a:p>
                  </a:txBody>
                  <a:tcPr marL="60960" marR="60960" marT="30480" marB="3048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65800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7533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203C6-FD55-401C-1F69-FEB499C0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465" y="983228"/>
            <a:ext cx="3512573" cy="609600"/>
          </a:xfrm>
        </p:spPr>
        <p:txBody>
          <a:bodyPr>
            <a:normAutofit/>
          </a:bodyPr>
          <a:lstStyle/>
          <a:p>
            <a:r>
              <a:rPr lang="en-US" sz="2800" b="1" dirty="0"/>
              <a:t>Business Problem :-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4A82C-FA92-1A4B-B9A0-05B80FFB4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7963" y="1925757"/>
            <a:ext cx="8919600" cy="4357056"/>
          </a:xfrm>
        </p:spPr>
        <p:txBody>
          <a:bodyPr anchor="t"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High Brokerage Costs, Renters pay 20% of the monthly rent as a broker fees, increasing the total cost.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Rental prices vary significantly, with a 15-30% difference in similar properties.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Location Based Price Fluctuations, Rent varies based on locality 40-60%.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Seasonal Price Hikes, Rent increases by 10-20% during peak seasons.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Limited Negotiation Power for Tenants – Only 30% of tenants successfully negotiate lower rents.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3446988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AB9A-6461-F897-ED91-76F756FC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34" y="1150374"/>
            <a:ext cx="3365089" cy="619432"/>
          </a:xfrm>
        </p:spPr>
        <p:txBody>
          <a:bodyPr>
            <a:normAutofit/>
          </a:bodyPr>
          <a:lstStyle/>
          <a:p>
            <a:r>
              <a:rPr lang="en-US" sz="2800" b="1" dirty="0"/>
              <a:t>Current solution :-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A9589-5214-5710-89B5-5E1A6EBDC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0980" y="2112570"/>
            <a:ext cx="9252156" cy="4062088"/>
          </a:xfrm>
        </p:spPr>
        <p:txBody>
          <a:bodyPr anchor="t">
            <a:normAutofit lnSpcReduction="10000"/>
          </a:bodyPr>
          <a:lstStyle/>
          <a:p>
            <a:r>
              <a:rPr lang="en-US" sz="2000" b="1" dirty="0"/>
              <a:t>Negotiating with Owners Directly, Some renters try to negotiate rent and advance deposits themselves.</a:t>
            </a:r>
          </a:p>
          <a:p>
            <a:endParaRPr lang="en-US" sz="2000" b="1" dirty="0"/>
          </a:p>
          <a:p>
            <a:r>
              <a:rPr lang="en-US" sz="2000" b="1" dirty="0"/>
              <a:t>Relying on Friends &amp; Relatives, People seek rental recommendations through personal connections.</a:t>
            </a:r>
          </a:p>
          <a:p>
            <a:endParaRPr lang="en-US" sz="2000" b="1" dirty="0"/>
          </a:p>
          <a:p>
            <a:r>
              <a:rPr lang="en-US" sz="2000" b="1" dirty="0"/>
              <a:t>Renting in Less Popular Areas, Tenants choose suburban or less-demanded areas to save on rent, it can lead the travel and fewer amenities.</a:t>
            </a:r>
          </a:p>
          <a:p>
            <a:endParaRPr lang="en-US" sz="2000" b="1" dirty="0"/>
          </a:p>
          <a:p>
            <a:r>
              <a:rPr lang="en-US" sz="2000" b="1" dirty="0"/>
              <a:t>Some people choose PGs to avoid brokerage and high rental costs. Shared living, fewer personal space options.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684520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9F81-84FD-9872-A677-4AE408FD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37188"/>
            <a:ext cx="3620728" cy="688258"/>
          </a:xfrm>
        </p:spPr>
        <p:txBody>
          <a:bodyPr>
            <a:normAutofit/>
          </a:bodyPr>
          <a:lstStyle/>
          <a:p>
            <a:r>
              <a:rPr lang="en-US" sz="2800" b="1" dirty="0"/>
              <a:t>Proposed solution :-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96473A-B4F9-9A0F-4D6A-54103D5ABF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0478" y="2417370"/>
            <a:ext cx="8968761" cy="3649133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Uses historical rent data, property features and locality trends to estimate fair rent price, Reduces rent price variation to 10-15%.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AI-powered insights help tenants negotiate better deals based on market trends,</a:t>
            </a:r>
            <a:r>
              <a:rPr lang="en-US" sz="2000" dirty="0"/>
              <a:t> </a:t>
            </a:r>
            <a:r>
              <a:rPr lang="en-US" sz="2000" b="1" dirty="0"/>
              <a:t>Increases</a:t>
            </a:r>
            <a:r>
              <a:rPr lang="en-US" sz="2000" dirty="0"/>
              <a:t> </a:t>
            </a:r>
            <a:r>
              <a:rPr lang="en-US" sz="2000" b="1" dirty="0"/>
              <a:t>successful rent negotiations to 60%</a:t>
            </a:r>
          </a:p>
          <a:p>
            <a:endParaRPr lang="en-US" sz="2000" b="1" dirty="0"/>
          </a:p>
          <a:p>
            <a:r>
              <a:rPr lang="en-US" sz="2000" b="1" dirty="0"/>
              <a:t>Suggests areas based on income level, commuting preferences, and amenities. Helps tenants find affordable housing within their budget 90% of the time</a:t>
            </a:r>
          </a:p>
        </p:txBody>
      </p:sp>
    </p:spTree>
    <p:extLst>
      <p:ext uri="{BB962C8B-B14F-4D97-AF65-F5344CB8AC3E}">
        <p14:creationId xmlns:p14="http://schemas.microsoft.com/office/powerpoint/2010/main" val="1402193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44758-23EC-5774-920E-CFAD8E615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1327354"/>
            <a:ext cx="1959076" cy="707923"/>
          </a:xfrm>
        </p:spPr>
        <p:txBody>
          <a:bodyPr>
            <a:normAutofit/>
          </a:bodyPr>
          <a:lstStyle/>
          <a:p>
            <a:r>
              <a:rPr lang="en-US" sz="2800" b="1" dirty="0"/>
              <a:t>Benefits :-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7E1-1E98-4F0A-1D80-687DA19C4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5339" y="2413136"/>
            <a:ext cx="9067084" cy="3649133"/>
          </a:xfrm>
        </p:spPr>
        <p:txBody>
          <a:bodyPr anchor="t"/>
          <a:lstStyle/>
          <a:p>
            <a:r>
              <a:rPr lang="en-IN" sz="2000" b="1" dirty="0"/>
              <a:t>Reduced Rental Costs save 10-20%.</a:t>
            </a:r>
          </a:p>
          <a:p>
            <a:endParaRPr lang="en-IN" b="1" dirty="0"/>
          </a:p>
          <a:p>
            <a:r>
              <a:rPr lang="en-IN" sz="2000" b="1" dirty="0"/>
              <a:t>Zero Brokerage Fees, </a:t>
            </a:r>
            <a:r>
              <a:rPr lang="en-US" sz="2000" b="1" dirty="0"/>
              <a:t>Saves 20% of the monthly rent.</a:t>
            </a:r>
          </a:p>
          <a:p>
            <a:endParaRPr lang="en-US" sz="2000" b="1" dirty="0"/>
          </a:p>
          <a:p>
            <a:r>
              <a:rPr lang="en-IN" sz="2000" b="1" dirty="0"/>
              <a:t>Better Rent Negotiation Success </a:t>
            </a:r>
            <a:r>
              <a:rPr lang="en-US" sz="2000" b="1" dirty="0"/>
              <a:t>successful rent negotiations to 60%.</a:t>
            </a:r>
          </a:p>
          <a:p>
            <a:endParaRPr lang="en-US" sz="2000" b="1" dirty="0"/>
          </a:p>
          <a:p>
            <a:r>
              <a:rPr lang="en-US" sz="2000" b="1" dirty="0"/>
              <a:t>Suggests </a:t>
            </a:r>
            <a:r>
              <a:rPr lang="en-IN" sz="2000" b="1" dirty="0"/>
              <a:t>Personalized Property Recommendations</a:t>
            </a:r>
            <a:r>
              <a:rPr lang="en-US" sz="2000" b="1" dirty="0"/>
              <a:t> based on locations &amp; budget.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953287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38FA-964F-D7BB-20CD-18BE74AEE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465007"/>
            <a:ext cx="1841089" cy="629265"/>
          </a:xfrm>
        </p:spPr>
        <p:txBody>
          <a:bodyPr>
            <a:normAutofit/>
          </a:bodyPr>
          <a:lstStyle/>
          <a:p>
            <a:r>
              <a:rPr lang="en-US" sz="2800" b="1" dirty="0"/>
              <a:t>Dataset :-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DB5C-CBDE-6812-B33D-0F2887F573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20645" y="2594351"/>
            <a:ext cx="9057252" cy="2651159"/>
          </a:xfrm>
        </p:spPr>
        <p:txBody>
          <a:bodyPr anchor="t"/>
          <a:lstStyle/>
          <a:p>
            <a:r>
              <a:rPr lang="en-US" sz="2000" b="1" dirty="0">
                <a:effectLst/>
                <a:latin typeface="Consolas" panose="020B0609020204030204" pitchFamily="49" charset="0"/>
              </a:rPr>
              <a:t>unwanted data is available (animal allowed).</a:t>
            </a:r>
          </a:p>
          <a:p>
            <a:endParaRPr lang="en-IN" dirty="0"/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this data is slightly not enough, but sqft will improve the model prediction.</a:t>
            </a:r>
          </a:p>
          <a:p>
            <a:endParaRPr lang="en-IN" dirty="0"/>
          </a:p>
          <a:p>
            <a:r>
              <a:rPr lang="en-US" sz="2000" b="1" dirty="0">
                <a:effectLst/>
                <a:latin typeface="Consolas" panose="020B0609020204030204" pitchFamily="49" charset="0"/>
              </a:rPr>
              <a:t>This business problem we will use regression algorithms.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1531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EAB8E-6A0C-A773-6D21-5C3E6426B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136" y="1322438"/>
            <a:ext cx="5567515" cy="766916"/>
          </a:xfrm>
        </p:spPr>
        <p:txBody>
          <a:bodyPr>
            <a:normAutofit/>
          </a:bodyPr>
          <a:lstStyle/>
          <a:p>
            <a:r>
              <a:rPr lang="en-IN" sz="2800" b="1" dirty="0"/>
              <a:t>EDA (Exploratory Data Analysis) </a:t>
            </a:r>
            <a:r>
              <a:rPr lang="en-IN" sz="2800" b="1" dirty="0">
                <a:latin typeface="+mn-lt"/>
              </a:rPr>
              <a:t>:-</a:t>
            </a:r>
            <a:endParaRPr lang="en-IN" sz="2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782039-5DF0-238F-290B-A01717639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4606" y="2789632"/>
            <a:ext cx="7177549" cy="2529621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Univariate Analysis (Distribution of single variables).</a:t>
            </a:r>
          </a:p>
          <a:p>
            <a:endParaRPr lang="en-US" sz="2000" b="1" dirty="0"/>
          </a:p>
          <a:p>
            <a:r>
              <a:rPr lang="en-US" sz="2000" b="1" dirty="0"/>
              <a:t>Bivariate Analysis (Relationship between two variables).</a:t>
            </a:r>
          </a:p>
          <a:p>
            <a:endParaRPr lang="en-US" sz="2000" b="1" dirty="0"/>
          </a:p>
          <a:p>
            <a:r>
              <a:rPr lang="en-US" sz="2000" b="1" dirty="0"/>
              <a:t>Multivariate Analysis</a:t>
            </a:r>
            <a:r>
              <a:rPr lang="en-US" sz="2000" dirty="0"/>
              <a:t> </a:t>
            </a:r>
            <a:r>
              <a:rPr lang="en-US" sz="2000" b="1" dirty="0"/>
              <a:t>(Patterns across multiple variables).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2154621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230A1-1D98-6CA8-A8F8-1BF164CD9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1070351"/>
            <a:ext cx="5053781" cy="757084"/>
          </a:xfrm>
        </p:spPr>
        <p:txBody>
          <a:bodyPr>
            <a:normAutofit/>
          </a:bodyPr>
          <a:lstStyle/>
          <a:p>
            <a:r>
              <a:rPr lang="en-IN" sz="2800" b="1" dirty="0">
                <a:latin typeface="+mn-lt"/>
              </a:rPr>
              <a:t>Data Preprocessing :-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D131C-C87A-BF52-6DDB-AFC2726FC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45109" y="2250222"/>
            <a:ext cx="8644297" cy="4170243"/>
          </a:xfrm>
        </p:spPr>
        <p:txBody>
          <a:bodyPr anchor="t">
            <a:noAutofit/>
          </a:bodyPr>
          <a:lstStyle/>
          <a:p>
            <a:r>
              <a:rPr lang="en-US" sz="2000" b="1" dirty="0"/>
              <a:t>Remove duplicates (Duplicated(), Drop_Duplictes()).</a:t>
            </a:r>
          </a:p>
          <a:p>
            <a:pPr marL="0" indent="0">
              <a:buNone/>
            </a:pPr>
            <a:endParaRPr lang="en-IN" sz="2000" b="1" dirty="0"/>
          </a:p>
          <a:p>
            <a:r>
              <a:rPr lang="en-IN" sz="2000" b="1" dirty="0"/>
              <a:t>Handle missing values. (Fillna(), Dropna())</a:t>
            </a:r>
          </a:p>
          <a:p>
            <a:endParaRPr lang="en-IN" sz="2000" b="1" dirty="0"/>
          </a:p>
          <a:p>
            <a:r>
              <a:rPr lang="en-US" sz="2000" b="1" dirty="0"/>
              <a:t>Indentify the outliers and remove. (IQR, z - score, boxplot, scatterplot)</a:t>
            </a:r>
          </a:p>
          <a:p>
            <a:pPr marL="0" indent="0">
              <a:buNone/>
            </a:pPr>
            <a:endParaRPr lang="en-US" sz="2000" b="1" dirty="0"/>
          </a:p>
          <a:p>
            <a:r>
              <a:rPr lang="en-US" sz="2000" b="1" dirty="0"/>
              <a:t>Feature Scalling (Trandformation).</a:t>
            </a:r>
          </a:p>
          <a:p>
            <a:endParaRPr lang="en-US" sz="2000" dirty="0"/>
          </a:p>
          <a:p>
            <a:r>
              <a:rPr lang="en-IN" sz="2000" b="1" dirty="0"/>
              <a:t>Encoding Categorical values (Ordinal for label-encoding).</a:t>
            </a:r>
          </a:p>
        </p:txBody>
      </p:sp>
    </p:spTree>
    <p:extLst>
      <p:ext uri="{BB962C8B-B14F-4D97-AF65-F5344CB8AC3E}">
        <p14:creationId xmlns:p14="http://schemas.microsoft.com/office/powerpoint/2010/main" val="1108304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A73AF-145D-FA51-592E-2657E8A0A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633" y="529072"/>
            <a:ext cx="3640393" cy="727587"/>
          </a:xfrm>
        </p:spPr>
        <p:txBody>
          <a:bodyPr/>
          <a:lstStyle/>
          <a:p>
            <a:r>
              <a:rPr lang="en-IN" sz="2800" b="1" dirty="0">
                <a:latin typeface="+mn-lt"/>
              </a:rPr>
              <a:t>Feature</a:t>
            </a:r>
            <a:r>
              <a:rPr lang="en-IN" sz="3600" b="1" dirty="0">
                <a:latin typeface="+mn-lt"/>
              </a:rPr>
              <a:t> </a:t>
            </a:r>
            <a:r>
              <a:rPr lang="en-IN" sz="2800" b="1" dirty="0">
                <a:latin typeface="+mn-lt"/>
              </a:rPr>
              <a:t>Selection</a:t>
            </a:r>
            <a:r>
              <a:rPr lang="en-IN" sz="3600" b="1" dirty="0">
                <a:latin typeface="+mn-lt"/>
              </a:rPr>
              <a:t> </a:t>
            </a:r>
            <a:r>
              <a:rPr lang="en-IN" sz="2800" b="1" dirty="0">
                <a:latin typeface="+mn-lt"/>
              </a:rPr>
              <a:t>:-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B124CE-CD75-A19F-3C91-1CDD9C8AD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07459" y="1470102"/>
            <a:ext cx="8919600" cy="1466372"/>
          </a:xfrm>
        </p:spPr>
        <p:txBody>
          <a:bodyPr anchor="t"/>
          <a:lstStyle/>
          <a:p>
            <a:r>
              <a:rPr lang="en-US" sz="2000" b="1" dirty="0"/>
              <a:t>Remove multicollinearity feature’s using corr().</a:t>
            </a:r>
          </a:p>
          <a:p>
            <a:endParaRPr lang="en-IN" dirty="0"/>
          </a:p>
          <a:p>
            <a:r>
              <a:rPr lang="en-US" sz="2000" b="1" dirty="0"/>
              <a:t>Select the Feature values and target manually for model train.</a:t>
            </a:r>
            <a:endParaRPr lang="en-IN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1CAE8C-4CFD-3336-8F29-6C09D1F9FFF5}"/>
              </a:ext>
            </a:extLst>
          </p:cNvPr>
          <p:cNvSpPr txBox="1"/>
          <p:nvPr/>
        </p:nvSpPr>
        <p:spPr>
          <a:xfrm>
            <a:off x="695633" y="3196620"/>
            <a:ext cx="34965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Algorithm Selection :-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FA3707B-5C29-3E4A-6105-3FD17EF4EE1D}"/>
              </a:ext>
            </a:extLst>
          </p:cNvPr>
          <p:cNvSpPr txBox="1"/>
          <p:nvPr/>
        </p:nvSpPr>
        <p:spPr>
          <a:xfrm>
            <a:off x="1907459" y="3979986"/>
            <a:ext cx="908500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Train test split to split the 80% data to train the model and 20% data will be tested.</a:t>
            </a: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train with all Regression algorithms and find the best algorithm for this business problem.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Finally choose the best algorithm with tunning and check with best accuracy score (Mae, Mse, Rmse, R2_score).</a:t>
            </a:r>
          </a:p>
        </p:txBody>
      </p:sp>
    </p:spTree>
    <p:extLst>
      <p:ext uri="{BB962C8B-B14F-4D97-AF65-F5344CB8AC3E}">
        <p14:creationId xmlns:p14="http://schemas.microsoft.com/office/powerpoint/2010/main" val="16728067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135</TotalTime>
  <Words>504</Words>
  <Application>Microsoft Office PowerPoint</Application>
  <PresentationFormat>Widescreen</PresentationFormat>
  <Paragraphs>88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Consolas</vt:lpstr>
      <vt:lpstr>Segoe WPC</vt:lpstr>
      <vt:lpstr>Celestial</vt:lpstr>
      <vt:lpstr>Chennai House Rent Prediction</vt:lpstr>
      <vt:lpstr>Business Problem :-</vt:lpstr>
      <vt:lpstr>Current solution :-</vt:lpstr>
      <vt:lpstr>Proposed solution :-</vt:lpstr>
      <vt:lpstr>Benefits :-</vt:lpstr>
      <vt:lpstr>Dataset :-</vt:lpstr>
      <vt:lpstr>EDA (Exploratory Data Analysis) :-</vt:lpstr>
      <vt:lpstr>Data Preprocessing :-</vt:lpstr>
      <vt:lpstr>Feature Selection :-</vt:lpstr>
      <vt:lpstr>Best Algorithms 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Kesavan M</dc:creator>
  <cp:lastModifiedBy>Kesavan M</cp:lastModifiedBy>
  <cp:revision>23</cp:revision>
  <dcterms:created xsi:type="dcterms:W3CDTF">2025-03-21T07:14:52Z</dcterms:created>
  <dcterms:modified xsi:type="dcterms:W3CDTF">2025-03-21T09:31:27Z</dcterms:modified>
</cp:coreProperties>
</file>