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62" r:id="rId5"/>
    <p:sldId id="258" r:id="rId6"/>
    <p:sldId id="259"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A9E372-8656-48D2-AFDD-CA33DD65555D}" type="datetimeFigureOut">
              <a:rPr lang="en-IN" smtClean="0"/>
              <a:t>04-04-2025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9C1B6E-3561-418E-8E65-F32A61832379}" type="slidenum">
              <a:rPr lang="en-IN" smtClean="0"/>
              <a:t>‹#›</a:t>
            </a:fld>
            <a:endParaRPr lang="en-IN"/>
          </a:p>
        </p:txBody>
      </p:sp>
    </p:spTree>
    <p:extLst>
      <p:ext uri="{BB962C8B-B14F-4D97-AF65-F5344CB8AC3E}">
        <p14:creationId xmlns:p14="http://schemas.microsoft.com/office/powerpoint/2010/main" val="3840175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A9E372-8656-48D2-AFDD-CA33DD65555D}" type="datetimeFigureOut">
              <a:rPr lang="en-IN" smtClean="0"/>
              <a:t>04-04-2025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9C1B6E-3561-418E-8E65-F32A61832379}" type="slidenum">
              <a:rPr lang="en-IN" smtClean="0"/>
              <a:t>‹#›</a:t>
            </a:fld>
            <a:endParaRPr lang="en-IN"/>
          </a:p>
        </p:txBody>
      </p:sp>
    </p:spTree>
    <p:extLst>
      <p:ext uri="{BB962C8B-B14F-4D97-AF65-F5344CB8AC3E}">
        <p14:creationId xmlns:p14="http://schemas.microsoft.com/office/powerpoint/2010/main" val="3957807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A9E372-8656-48D2-AFDD-CA33DD65555D}" type="datetimeFigureOut">
              <a:rPr lang="en-IN" smtClean="0"/>
              <a:t>04-04-2025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9C1B6E-3561-418E-8E65-F32A61832379}" type="slidenum">
              <a:rPr lang="en-IN" smtClean="0"/>
              <a:t>‹#›</a:t>
            </a:fld>
            <a:endParaRPr lang="en-IN"/>
          </a:p>
        </p:txBody>
      </p:sp>
    </p:spTree>
    <p:extLst>
      <p:ext uri="{BB962C8B-B14F-4D97-AF65-F5344CB8AC3E}">
        <p14:creationId xmlns:p14="http://schemas.microsoft.com/office/powerpoint/2010/main" val="3196799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A9E372-8656-48D2-AFDD-CA33DD65555D}" type="datetimeFigureOut">
              <a:rPr lang="en-IN" smtClean="0"/>
              <a:t>04-04-2025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9C1B6E-3561-418E-8E65-F32A61832379}"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146598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A9E372-8656-48D2-AFDD-CA33DD65555D}" type="datetimeFigureOut">
              <a:rPr lang="en-IN" smtClean="0"/>
              <a:t>04-04-2025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9C1B6E-3561-418E-8E65-F32A61832379}" type="slidenum">
              <a:rPr lang="en-IN" smtClean="0"/>
              <a:t>‹#›</a:t>
            </a:fld>
            <a:endParaRPr lang="en-IN"/>
          </a:p>
        </p:txBody>
      </p:sp>
    </p:spTree>
    <p:extLst>
      <p:ext uri="{BB962C8B-B14F-4D97-AF65-F5344CB8AC3E}">
        <p14:creationId xmlns:p14="http://schemas.microsoft.com/office/powerpoint/2010/main" val="38208609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AA9E372-8656-48D2-AFDD-CA33DD65555D}" type="datetimeFigureOut">
              <a:rPr lang="en-IN" smtClean="0"/>
              <a:t>04-04-2025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59C1B6E-3561-418E-8E65-F32A61832379}" type="slidenum">
              <a:rPr lang="en-IN" smtClean="0"/>
              <a:t>‹#›</a:t>
            </a:fld>
            <a:endParaRPr lang="en-IN"/>
          </a:p>
        </p:txBody>
      </p:sp>
    </p:spTree>
    <p:extLst>
      <p:ext uri="{BB962C8B-B14F-4D97-AF65-F5344CB8AC3E}">
        <p14:creationId xmlns:p14="http://schemas.microsoft.com/office/powerpoint/2010/main" val="34433947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AA9E372-8656-48D2-AFDD-CA33DD65555D}" type="datetimeFigureOut">
              <a:rPr lang="en-IN" smtClean="0"/>
              <a:t>04-04-2025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59C1B6E-3561-418E-8E65-F32A61832379}" type="slidenum">
              <a:rPr lang="en-IN" smtClean="0"/>
              <a:t>‹#›</a:t>
            </a:fld>
            <a:endParaRPr lang="en-IN"/>
          </a:p>
        </p:txBody>
      </p:sp>
    </p:spTree>
    <p:extLst>
      <p:ext uri="{BB962C8B-B14F-4D97-AF65-F5344CB8AC3E}">
        <p14:creationId xmlns:p14="http://schemas.microsoft.com/office/powerpoint/2010/main" val="42313711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A9E372-8656-48D2-AFDD-CA33DD65555D}" type="datetimeFigureOut">
              <a:rPr lang="en-IN" smtClean="0"/>
              <a:t>04-04-2025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9C1B6E-3561-418E-8E65-F32A61832379}" type="slidenum">
              <a:rPr lang="en-IN" smtClean="0"/>
              <a:t>‹#›</a:t>
            </a:fld>
            <a:endParaRPr lang="en-IN"/>
          </a:p>
        </p:txBody>
      </p:sp>
    </p:spTree>
    <p:extLst>
      <p:ext uri="{BB962C8B-B14F-4D97-AF65-F5344CB8AC3E}">
        <p14:creationId xmlns:p14="http://schemas.microsoft.com/office/powerpoint/2010/main" val="8356513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A9E372-8656-48D2-AFDD-CA33DD65555D}" type="datetimeFigureOut">
              <a:rPr lang="en-IN" smtClean="0"/>
              <a:t>04-04-2025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9C1B6E-3561-418E-8E65-F32A61832379}" type="slidenum">
              <a:rPr lang="en-IN" smtClean="0"/>
              <a:t>‹#›</a:t>
            </a:fld>
            <a:endParaRPr lang="en-IN"/>
          </a:p>
        </p:txBody>
      </p:sp>
    </p:spTree>
    <p:extLst>
      <p:ext uri="{BB962C8B-B14F-4D97-AF65-F5344CB8AC3E}">
        <p14:creationId xmlns:p14="http://schemas.microsoft.com/office/powerpoint/2010/main" val="3433359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A9E372-8656-48D2-AFDD-CA33DD65555D}" type="datetimeFigureOut">
              <a:rPr lang="en-IN" smtClean="0"/>
              <a:t>04-04-2025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9C1B6E-3561-418E-8E65-F32A61832379}" type="slidenum">
              <a:rPr lang="en-IN" smtClean="0"/>
              <a:t>‹#›</a:t>
            </a:fld>
            <a:endParaRPr lang="en-IN"/>
          </a:p>
        </p:txBody>
      </p:sp>
    </p:spTree>
    <p:extLst>
      <p:ext uri="{BB962C8B-B14F-4D97-AF65-F5344CB8AC3E}">
        <p14:creationId xmlns:p14="http://schemas.microsoft.com/office/powerpoint/2010/main" val="1231851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A9E372-8656-48D2-AFDD-CA33DD65555D}" type="datetimeFigureOut">
              <a:rPr lang="en-IN" smtClean="0"/>
              <a:t>04-04-2025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9C1B6E-3561-418E-8E65-F32A61832379}" type="slidenum">
              <a:rPr lang="en-IN" smtClean="0"/>
              <a:t>‹#›</a:t>
            </a:fld>
            <a:endParaRPr lang="en-IN"/>
          </a:p>
        </p:txBody>
      </p:sp>
    </p:spTree>
    <p:extLst>
      <p:ext uri="{BB962C8B-B14F-4D97-AF65-F5344CB8AC3E}">
        <p14:creationId xmlns:p14="http://schemas.microsoft.com/office/powerpoint/2010/main" val="2696311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A9E372-8656-48D2-AFDD-CA33DD65555D}" type="datetimeFigureOut">
              <a:rPr lang="en-IN" smtClean="0"/>
              <a:t>04-04-2025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9C1B6E-3561-418E-8E65-F32A61832379}" type="slidenum">
              <a:rPr lang="en-IN" smtClean="0"/>
              <a:t>‹#›</a:t>
            </a:fld>
            <a:endParaRPr lang="en-IN"/>
          </a:p>
        </p:txBody>
      </p:sp>
    </p:spTree>
    <p:extLst>
      <p:ext uri="{BB962C8B-B14F-4D97-AF65-F5344CB8AC3E}">
        <p14:creationId xmlns:p14="http://schemas.microsoft.com/office/powerpoint/2010/main" val="2813613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A9E372-8656-48D2-AFDD-CA33DD65555D}" type="datetimeFigureOut">
              <a:rPr lang="en-IN" smtClean="0"/>
              <a:t>04-04-2025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59C1B6E-3561-418E-8E65-F32A61832379}" type="slidenum">
              <a:rPr lang="en-IN" smtClean="0"/>
              <a:t>‹#›</a:t>
            </a:fld>
            <a:endParaRPr lang="en-IN"/>
          </a:p>
        </p:txBody>
      </p:sp>
    </p:spTree>
    <p:extLst>
      <p:ext uri="{BB962C8B-B14F-4D97-AF65-F5344CB8AC3E}">
        <p14:creationId xmlns:p14="http://schemas.microsoft.com/office/powerpoint/2010/main" val="116070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A9E372-8656-48D2-AFDD-CA33DD65555D}" type="datetimeFigureOut">
              <a:rPr lang="en-IN" smtClean="0"/>
              <a:t>04-04-2025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59C1B6E-3561-418E-8E65-F32A61832379}" type="slidenum">
              <a:rPr lang="en-IN" smtClean="0"/>
              <a:t>‹#›</a:t>
            </a:fld>
            <a:endParaRPr lang="en-IN"/>
          </a:p>
        </p:txBody>
      </p:sp>
    </p:spTree>
    <p:extLst>
      <p:ext uri="{BB962C8B-B14F-4D97-AF65-F5344CB8AC3E}">
        <p14:creationId xmlns:p14="http://schemas.microsoft.com/office/powerpoint/2010/main" val="3603256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DAA9E372-8656-48D2-AFDD-CA33DD65555D}" type="datetimeFigureOut">
              <a:rPr lang="en-IN" smtClean="0"/>
              <a:t>04-04-2025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59C1B6E-3561-418E-8E65-F32A61832379}" type="slidenum">
              <a:rPr lang="en-IN" smtClean="0"/>
              <a:t>‹#›</a:t>
            </a:fld>
            <a:endParaRPr lang="en-IN"/>
          </a:p>
        </p:txBody>
      </p:sp>
    </p:spTree>
    <p:extLst>
      <p:ext uri="{BB962C8B-B14F-4D97-AF65-F5344CB8AC3E}">
        <p14:creationId xmlns:p14="http://schemas.microsoft.com/office/powerpoint/2010/main" val="2146429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A9E372-8656-48D2-AFDD-CA33DD65555D}" type="datetimeFigureOut">
              <a:rPr lang="en-IN" smtClean="0"/>
              <a:t>04-04-2025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9C1B6E-3561-418E-8E65-F32A61832379}" type="slidenum">
              <a:rPr lang="en-IN" smtClean="0"/>
              <a:t>‹#›</a:t>
            </a:fld>
            <a:endParaRPr lang="en-IN"/>
          </a:p>
        </p:txBody>
      </p:sp>
    </p:spTree>
    <p:extLst>
      <p:ext uri="{BB962C8B-B14F-4D97-AF65-F5344CB8AC3E}">
        <p14:creationId xmlns:p14="http://schemas.microsoft.com/office/powerpoint/2010/main" val="781386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A9E372-8656-48D2-AFDD-CA33DD65555D}" type="datetimeFigureOut">
              <a:rPr lang="en-IN" smtClean="0"/>
              <a:t>04-04-2025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9C1B6E-3561-418E-8E65-F32A61832379}" type="slidenum">
              <a:rPr lang="en-IN" smtClean="0"/>
              <a:t>‹#›</a:t>
            </a:fld>
            <a:endParaRPr lang="en-IN"/>
          </a:p>
        </p:txBody>
      </p:sp>
    </p:spTree>
    <p:extLst>
      <p:ext uri="{BB962C8B-B14F-4D97-AF65-F5344CB8AC3E}">
        <p14:creationId xmlns:p14="http://schemas.microsoft.com/office/powerpoint/2010/main" val="2004822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DAA9E372-8656-48D2-AFDD-CA33DD65555D}" type="datetimeFigureOut">
              <a:rPr lang="en-IN" smtClean="0"/>
              <a:t>04-04-2025</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359C1B6E-3561-418E-8E65-F32A61832379}" type="slidenum">
              <a:rPr lang="en-IN" smtClean="0"/>
              <a:t>‹#›</a:t>
            </a:fld>
            <a:endParaRPr lang="en-IN"/>
          </a:p>
        </p:txBody>
      </p:sp>
    </p:spTree>
    <p:extLst>
      <p:ext uri="{BB962C8B-B14F-4D97-AF65-F5344CB8AC3E}">
        <p14:creationId xmlns:p14="http://schemas.microsoft.com/office/powerpoint/2010/main" val="39141185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8D84A-8690-ACB8-E5A2-9BEA8BEF0CB2}"/>
              </a:ext>
            </a:extLst>
          </p:cNvPr>
          <p:cNvSpPr>
            <a:spLocks noGrp="1"/>
          </p:cNvSpPr>
          <p:nvPr>
            <p:ph type="ctrTitle"/>
          </p:nvPr>
        </p:nvSpPr>
        <p:spPr>
          <a:xfrm>
            <a:off x="1145458" y="2361227"/>
            <a:ext cx="9606116" cy="853064"/>
          </a:xfrm>
        </p:spPr>
        <p:txBody>
          <a:bodyPr>
            <a:normAutofit/>
          </a:bodyPr>
          <a:lstStyle/>
          <a:p>
            <a:r>
              <a:rPr lang="en-US" dirty="0"/>
              <a:t>Sentiment Analysis of ChatGPT</a:t>
            </a:r>
            <a:endParaRPr lang="en-IN" dirty="0"/>
          </a:p>
        </p:txBody>
      </p:sp>
      <p:sp>
        <p:nvSpPr>
          <p:cNvPr id="3" name="Subtitle 2">
            <a:extLst>
              <a:ext uri="{FF2B5EF4-FFF2-40B4-BE49-F238E27FC236}">
                <a16:creationId xmlns:a16="http://schemas.microsoft.com/office/drawing/2014/main" id="{D3F2E28C-E905-8158-386B-63F2211DB34C}"/>
              </a:ext>
            </a:extLst>
          </p:cNvPr>
          <p:cNvSpPr>
            <a:spLocks noGrp="1"/>
          </p:cNvSpPr>
          <p:nvPr>
            <p:ph type="subTitle" idx="1"/>
          </p:nvPr>
        </p:nvSpPr>
        <p:spPr>
          <a:xfrm>
            <a:off x="1292942" y="3838012"/>
            <a:ext cx="9144000" cy="448852"/>
          </a:xfrm>
        </p:spPr>
        <p:txBody>
          <a:bodyPr anchor="ctr">
            <a:normAutofit lnSpcReduction="10000"/>
          </a:bodyPr>
          <a:lstStyle/>
          <a:p>
            <a:r>
              <a:rPr lang="en-US" b="1" dirty="0">
                <a:solidFill>
                  <a:schemeClr val="tx1"/>
                </a:solidFill>
              </a:rPr>
              <a:t>Presented By ~ BOWTHIRAN</a:t>
            </a:r>
            <a:endParaRPr lang="en-IN" b="1" dirty="0">
              <a:solidFill>
                <a:schemeClr val="tx1"/>
              </a:solidFill>
            </a:endParaRPr>
          </a:p>
        </p:txBody>
      </p:sp>
      <p:pic>
        <p:nvPicPr>
          <p:cNvPr id="5" name="Graphic 4" descr="Statistics with solid fill">
            <a:extLst>
              <a:ext uri="{FF2B5EF4-FFF2-40B4-BE49-F238E27FC236}">
                <a16:creationId xmlns:a16="http://schemas.microsoft.com/office/drawing/2014/main" id="{0151F6FA-7632-89A1-3C81-3616D6A4AB2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436942" y="2455062"/>
            <a:ext cx="796412" cy="665393"/>
          </a:xfrm>
          <a:prstGeom prst="rect">
            <a:avLst/>
          </a:prstGeom>
        </p:spPr>
      </p:pic>
    </p:spTree>
    <p:extLst>
      <p:ext uri="{BB962C8B-B14F-4D97-AF65-F5344CB8AC3E}">
        <p14:creationId xmlns:p14="http://schemas.microsoft.com/office/powerpoint/2010/main" val="2646049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869C1-326C-7336-57A5-C9BB9F503094}"/>
              </a:ext>
            </a:extLst>
          </p:cNvPr>
          <p:cNvSpPr>
            <a:spLocks noGrp="1"/>
          </p:cNvSpPr>
          <p:nvPr>
            <p:ph type="title"/>
          </p:nvPr>
        </p:nvSpPr>
        <p:spPr>
          <a:xfrm>
            <a:off x="816076" y="1552581"/>
            <a:ext cx="4552336" cy="502361"/>
          </a:xfrm>
        </p:spPr>
        <p:txBody>
          <a:bodyPr>
            <a:normAutofit/>
          </a:bodyPr>
          <a:lstStyle/>
          <a:p>
            <a:r>
              <a:rPr lang="en-IN" sz="2800" b="1" dirty="0"/>
              <a:t>What This Project Does</a:t>
            </a:r>
          </a:p>
        </p:txBody>
      </p:sp>
      <p:sp>
        <p:nvSpPr>
          <p:cNvPr id="3" name="Content Placeholder 2">
            <a:extLst>
              <a:ext uri="{FF2B5EF4-FFF2-40B4-BE49-F238E27FC236}">
                <a16:creationId xmlns:a16="http://schemas.microsoft.com/office/drawing/2014/main" id="{FC0E1839-1C6A-64D6-19CD-B729C9051C38}"/>
              </a:ext>
            </a:extLst>
          </p:cNvPr>
          <p:cNvSpPr>
            <a:spLocks noGrp="1"/>
          </p:cNvSpPr>
          <p:nvPr>
            <p:ph sz="quarter" idx="13"/>
          </p:nvPr>
        </p:nvSpPr>
        <p:spPr>
          <a:xfrm>
            <a:off x="1863212" y="2544073"/>
            <a:ext cx="8465576" cy="2490043"/>
          </a:xfrm>
        </p:spPr>
        <p:txBody>
          <a:bodyPr>
            <a:normAutofit/>
          </a:bodyPr>
          <a:lstStyle/>
          <a:p>
            <a:r>
              <a:rPr lang="en-US" dirty="0"/>
              <a:t>This project focuses on analyzing user feedback about ChatGPT across different platforms. It includes sentiment classification (Positive, Negative, Neutral), rating distributions, trend analysis over time, and comparisons across various sources. Additionally, a pre-trained model is used to predict user input sentiment, enhancing automated analysis and accuracy.</a:t>
            </a:r>
            <a:endParaRPr lang="en-IN" dirty="0"/>
          </a:p>
        </p:txBody>
      </p:sp>
    </p:spTree>
    <p:extLst>
      <p:ext uri="{BB962C8B-B14F-4D97-AF65-F5344CB8AC3E}">
        <p14:creationId xmlns:p14="http://schemas.microsoft.com/office/powerpoint/2010/main" val="2070665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687B8-1678-C42F-F78B-C183914F489E}"/>
              </a:ext>
            </a:extLst>
          </p:cNvPr>
          <p:cNvSpPr>
            <a:spLocks noGrp="1"/>
          </p:cNvSpPr>
          <p:nvPr>
            <p:ph type="title"/>
          </p:nvPr>
        </p:nvSpPr>
        <p:spPr>
          <a:xfrm>
            <a:off x="913774" y="1055570"/>
            <a:ext cx="3451748" cy="448284"/>
          </a:xfrm>
        </p:spPr>
        <p:txBody>
          <a:bodyPr>
            <a:noAutofit/>
          </a:bodyPr>
          <a:lstStyle/>
          <a:p>
            <a:r>
              <a:rPr lang="en-IN" sz="2800" b="1" dirty="0"/>
              <a:t>business problems</a:t>
            </a:r>
          </a:p>
        </p:txBody>
      </p:sp>
      <p:sp>
        <p:nvSpPr>
          <p:cNvPr id="3" name="Content Placeholder 2">
            <a:extLst>
              <a:ext uri="{FF2B5EF4-FFF2-40B4-BE49-F238E27FC236}">
                <a16:creationId xmlns:a16="http://schemas.microsoft.com/office/drawing/2014/main" id="{4DA157CF-D092-7692-9C93-2E200DB3B513}"/>
              </a:ext>
            </a:extLst>
          </p:cNvPr>
          <p:cNvSpPr>
            <a:spLocks noGrp="1"/>
          </p:cNvSpPr>
          <p:nvPr>
            <p:ph sz="quarter" idx="13"/>
          </p:nvPr>
        </p:nvSpPr>
        <p:spPr>
          <a:xfrm>
            <a:off x="1691148" y="1800220"/>
            <a:ext cx="9684774" cy="4590747"/>
          </a:xfrm>
        </p:spPr>
        <p:txBody>
          <a:bodyPr>
            <a:normAutofit/>
          </a:bodyPr>
          <a:lstStyle/>
          <a:p>
            <a:r>
              <a:rPr lang="en-US" dirty="0"/>
              <a:t>Too much customer feedback (reviews, surveys, comments) to read and understand manually.</a:t>
            </a:r>
          </a:p>
          <a:p>
            <a:endParaRPr lang="en-US" dirty="0"/>
          </a:p>
          <a:p>
            <a:r>
              <a:rPr lang="en-US" dirty="0"/>
              <a:t>ChatGPT can generate confident but Risk of business contexts (healthcare, finance).</a:t>
            </a:r>
          </a:p>
          <a:p>
            <a:endParaRPr lang="en-US" dirty="0"/>
          </a:p>
          <a:p>
            <a:r>
              <a:rPr lang="en-US" dirty="0"/>
              <a:t>ChatGPT doesn’t know real-time data or events unless integrated with external tools.</a:t>
            </a:r>
          </a:p>
          <a:p>
            <a:endParaRPr lang="en-US" dirty="0"/>
          </a:p>
          <a:p>
            <a:r>
              <a:rPr lang="en-US" dirty="0"/>
              <a:t>Decision-making is delayed or based on incomplete data.</a:t>
            </a:r>
            <a:endParaRPr lang="en-IN" dirty="0"/>
          </a:p>
        </p:txBody>
      </p:sp>
    </p:spTree>
    <p:extLst>
      <p:ext uri="{BB962C8B-B14F-4D97-AF65-F5344CB8AC3E}">
        <p14:creationId xmlns:p14="http://schemas.microsoft.com/office/powerpoint/2010/main" val="643061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34B63-4A1D-C48F-B995-1150A813DEC3}"/>
              </a:ext>
            </a:extLst>
          </p:cNvPr>
          <p:cNvSpPr>
            <a:spLocks noGrp="1"/>
          </p:cNvSpPr>
          <p:nvPr>
            <p:ph type="title"/>
          </p:nvPr>
        </p:nvSpPr>
        <p:spPr>
          <a:xfrm>
            <a:off x="992432" y="834826"/>
            <a:ext cx="3707386" cy="448284"/>
          </a:xfrm>
        </p:spPr>
        <p:txBody>
          <a:bodyPr>
            <a:noAutofit/>
          </a:bodyPr>
          <a:lstStyle/>
          <a:p>
            <a:r>
              <a:rPr lang="en-US" sz="2800" b="1" dirty="0"/>
              <a:t>Proposed solution</a:t>
            </a:r>
            <a:endParaRPr lang="en-IN" sz="2800" b="1" dirty="0"/>
          </a:p>
        </p:txBody>
      </p:sp>
      <p:sp>
        <p:nvSpPr>
          <p:cNvPr id="3" name="Content Placeholder 2">
            <a:extLst>
              <a:ext uri="{FF2B5EF4-FFF2-40B4-BE49-F238E27FC236}">
                <a16:creationId xmlns:a16="http://schemas.microsoft.com/office/drawing/2014/main" id="{DB05B0B8-E680-F323-EFAA-C8C0C315B32E}"/>
              </a:ext>
            </a:extLst>
          </p:cNvPr>
          <p:cNvSpPr>
            <a:spLocks noGrp="1"/>
          </p:cNvSpPr>
          <p:nvPr>
            <p:ph sz="quarter" idx="13"/>
          </p:nvPr>
        </p:nvSpPr>
        <p:spPr>
          <a:xfrm>
            <a:off x="1966452" y="1492019"/>
            <a:ext cx="9193474" cy="5262742"/>
          </a:xfrm>
        </p:spPr>
        <p:txBody>
          <a:bodyPr>
            <a:noAutofit/>
          </a:bodyPr>
          <a:lstStyle/>
          <a:p>
            <a:r>
              <a:rPr lang="en-US" sz="1700" dirty="0">
                <a:latin typeface="Arial" panose="020B0604020202020204" pitchFamily="34" charset="0"/>
                <a:cs typeface="Arial" panose="020B0604020202020204" pitchFamily="34" charset="0"/>
              </a:rPr>
              <a:t>Use NLP models to automatically classify text data.</a:t>
            </a:r>
          </a:p>
          <a:p>
            <a:endParaRPr lang="en-US" sz="1700" dirty="0">
              <a:latin typeface="Arial" panose="020B0604020202020204" pitchFamily="34" charset="0"/>
              <a:cs typeface="Arial" panose="020B0604020202020204" pitchFamily="34" charset="0"/>
            </a:endParaRPr>
          </a:p>
          <a:p>
            <a:r>
              <a:rPr lang="en-US" sz="1700" i="0" u="none" strike="noStrike" dirty="0">
                <a:solidFill>
                  <a:srgbClr val="000000"/>
                </a:solidFill>
                <a:effectLst/>
                <a:latin typeface="Arial" panose="020B0604020202020204" pitchFamily="34" charset="0"/>
                <a:cs typeface="Arial" panose="020B0604020202020204" pitchFamily="34" charset="0"/>
              </a:rPr>
              <a:t>Understand customer opinions to improve product features.</a:t>
            </a:r>
            <a:endParaRPr lang="en-US" sz="1700" dirty="0">
              <a:latin typeface="Arial" panose="020B0604020202020204" pitchFamily="34" charset="0"/>
              <a:cs typeface="Arial" panose="020B0604020202020204" pitchFamily="34" charset="0"/>
            </a:endParaRPr>
          </a:p>
          <a:p>
            <a:endParaRPr lang="en-US" sz="1700" dirty="0">
              <a:latin typeface="Arial" panose="020B0604020202020204" pitchFamily="34" charset="0"/>
              <a:cs typeface="Arial" panose="020B0604020202020204" pitchFamily="34" charset="0"/>
            </a:endParaRPr>
          </a:p>
          <a:p>
            <a:r>
              <a:rPr lang="en-US" sz="1700" dirty="0">
                <a:latin typeface="Arial" panose="020B0604020202020204" pitchFamily="34" charset="0"/>
                <a:cs typeface="Arial" panose="020B0604020202020204" pitchFamily="34" charset="0"/>
              </a:rPr>
              <a:t>Apply sentiment analysis to understand customer emotions at scale.</a:t>
            </a:r>
          </a:p>
          <a:p>
            <a:endParaRPr lang="en-US" sz="1700" dirty="0">
              <a:latin typeface="Arial" panose="020B0604020202020204" pitchFamily="34" charset="0"/>
              <a:cs typeface="Arial" panose="020B0604020202020204" pitchFamily="34" charset="0"/>
            </a:endParaRPr>
          </a:p>
          <a:p>
            <a:r>
              <a:rPr lang="en-US" sz="1700" dirty="0">
                <a:latin typeface="Arial" panose="020B0604020202020204" pitchFamily="34" charset="0"/>
                <a:cs typeface="Arial" panose="020B0604020202020204" pitchFamily="34" charset="0"/>
              </a:rPr>
              <a:t>Visualize insights from text data using dashboards and reports.</a:t>
            </a:r>
          </a:p>
          <a:p>
            <a:endParaRPr lang="en-US" sz="1700" dirty="0">
              <a:latin typeface="Arial" panose="020B0604020202020204" pitchFamily="34" charset="0"/>
              <a:cs typeface="Arial" panose="020B0604020202020204" pitchFamily="34" charset="0"/>
            </a:endParaRPr>
          </a:p>
          <a:p>
            <a:r>
              <a:rPr lang="en-IN" sz="1700" i="0" u="none" strike="noStrike" dirty="0">
                <a:solidFill>
                  <a:srgbClr val="000000"/>
                </a:solidFill>
                <a:effectLst/>
                <a:latin typeface="Arial" panose="020B0604020202020204" pitchFamily="34" charset="0"/>
                <a:cs typeface="Arial" panose="020B0604020202020204" pitchFamily="34" charset="0"/>
              </a:rPr>
              <a:t>Develop better engagement strategies based on sentiment insights.</a:t>
            </a:r>
          </a:p>
          <a:p>
            <a:endParaRPr lang="en-IN" sz="1700" dirty="0">
              <a:solidFill>
                <a:srgbClr val="000000"/>
              </a:solidFill>
              <a:latin typeface="Arial" panose="020B0604020202020204" pitchFamily="34" charset="0"/>
              <a:cs typeface="Arial" panose="020B0604020202020204" pitchFamily="34" charset="0"/>
            </a:endParaRPr>
          </a:p>
          <a:p>
            <a:r>
              <a:rPr lang="en-US" sz="1700" i="0" u="none" strike="noStrike" dirty="0">
                <a:solidFill>
                  <a:srgbClr val="000000"/>
                </a:solidFill>
                <a:effectLst/>
                <a:latin typeface="Arial" panose="020B0604020202020204" pitchFamily="34" charset="0"/>
                <a:cs typeface="Arial" panose="020B0604020202020204" pitchFamily="34" charset="0"/>
              </a:rPr>
              <a:t>Identify areas for improvement based on negative and neutral reviews.</a:t>
            </a:r>
          </a:p>
        </p:txBody>
      </p:sp>
    </p:spTree>
    <p:extLst>
      <p:ext uri="{BB962C8B-B14F-4D97-AF65-F5344CB8AC3E}">
        <p14:creationId xmlns:p14="http://schemas.microsoft.com/office/powerpoint/2010/main" val="2463771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78801-0120-B79F-A1CF-BB68D8D1CFD4}"/>
              </a:ext>
            </a:extLst>
          </p:cNvPr>
          <p:cNvSpPr>
            <a:spLocks noGrp="1"/>
          </p:cNvSpPr>
          <p:nvPr>
            <p:ph type="title"/>
          </p:nvPr>
        </p:nvSpPr>
        <p:spPr/>
        <p:txBody>
          <a:bodyPr/>
          <a:lstStyle/>
          <a:p>
            <a:endParaRPr lang="en-IN" dirty="0"/>
          </a:p>
        </p:txBody>
      </p:sp>
      <p:pic>
        <p:nvPicPr>
          <p:cNvPr id="7" name="Content Placeholder 6">
            <a:extLst>
              <a:ext uri="{FF2B5EF4-FFF2-40B4-BE49-F238E27FC236}">
                <a16:creationId xmlns:a16="http://schemas.microsoft.com/office/drawing/2014/main" id="{A491A1D2-64E7-7790-06F0-5B28983E2B66}"/>
              </a:ext>
            </a:extLst>
          </p:cNvPr>
          <p:cNvPicPr>
            <a:picLocks noGrp="1" noChangeAspect="1"/>
          </p:cNvPicPr>
          <p:nvPr>
            <p:ph sz="quarter" idx="13"/>
          </p:nvPr>
        </p:nvPicPr>
        <p:blipFill>
          <a:blip r:embed="rId2"/>
          <a:stretch>
            <a:fillRect/>
          </a:stretch>
        </p:blipFill>
        <p:spPr>
          <a:xfrm>
            <a:off x="6096000" y="0"/>
            <a:ext cx="6096000" cy="3424107"/>
          </a:xfrm>
        </p:spPr>
      </p:pic>
      <p:pic>
        <p:nvPicPr>
          <p:cNvPr id="5" name="Picture 4">
            <a:extLst>
              <a:ext uri="{FF2B5EF4-FFF2-40B4-BE49-F238E27FC236}">
                <a16:creationId xmlns:a16="http://schemas.microsoft.com/office/drawing/2014/main" id="{832F8B14-EFA7-31CF-66CC-EB6AC743B139}"/>
              </a:ext>
            </a:extLst>
          </p:cNvPr>
          <p:cNvPicPr>
            <a:picLocks noChangeAspect="1"/>
          </p:cNvPicPr>
          <p:nvPr/>
        </p:nvPicPr>
        <p:blipFill>
          <a:blip r:embed="rId3"/>
          <a:stretch>
            <a:fillRect/>
          </a:stretch>
        </p:blipFill>
        <p:spPr>
          <a:xfrm>
            <a:off x="1" y="0"/>
            <a:ext cx="6096000" cy="3424107"/>
          </a:xfrm>
          <a:prstGeom prst="rect">
            <a:avLst/>
          </a:prstGeom>
        </p:spPr>
      </p:pic>
      <p:pic>
        <p:nvPicPr>
          <p:cNvPr id="9" name="Picture 8">
            <a:extLst>
              <a:ext uri="{FF2B5EF4-FFF2-40B4-BE49-F238E27FC236}">
                <a16:creationId xmlns:a16="http://schemas.microsoft.com/office/drawing/2014/main" id="{903C4287-8B2C-3289-64DD-265912E0863C}"/>
              </a:ext>
            </a:extLst>
          </p:cNvPr>
          <p:cNvPicPr>
            <a:picLocks noChangeAspect="1"/>
          </p:cNvPicPr>
          <p:nvPr/>
        </p:nvPicPr>
        <p:blipFill>
          <a:blip r:embed="rId4"/>
          <a:stretch>
            <a:fillRect/>
          </a:stretch>
        </p:blipFill>
        <p:spPr>
          <a:xfrm>
            <a:off x="-1" y="3424107"/>
            <a:ext cx="6096000" cy="3424107"/>
          </a:xfrm>
          <a:prstGeom prst="rect">
            <a:avLst/>
          </a:prstGeom>
        </p:spPr>
      </p:pic>
      <p:pic>
        <p:nvPicPr>
          <p:cNvPr id="11" name="Picture 10">
            <a:extLst>
              <a:ext uri="{FF2B5EF4-FFF2-40B4-BE49-F238E27FC236}">
                <a16:creationId xmlns:a16="http://schemas.microsoft.com/office/drawing/2014/main" id="{8899D77D-8DF4-D47E-9E8D-9FEDA7B5ECCA}"/>
              </a:ext>
            </a:extLst>
          </p:cNvPr>
          <p:cNvPicPr>
            <a:picLocks noChangeAspect="1"/>
          </p:cNvPicPr>
          <p:nvPr/>
        </p:nvPicPr>
        <p:blipFill>
          <a:blip r:embed="rId5"/>
          <a:stretch>
            <a:fillRect/>
          </a:stretch>
        </p:blipFill>
        <p:spPr>
          <a:xfrm>
            <a:off x="6095999" y="3433893"/>
            <a:ext cx="6096001" cy="3424107"/>
          </a:xfrm>
          <a:prstGeom prst="rect">
            <a:avLst/>
          </a:prstGeom>
        </p:spPr>
      </p:pic>
    </p:spTree>
    <p:extLst>
      <p:ext uri="{BB962C8B-B14F-4D97-AF65-F5344CB8AC3E}">
        <p14:creationId xmlns:p14="http://schemas.microsoft.com/office/powerpoint/2010/main" val="818987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B9062-95BB-CE20-3028-11222E404C41}"/>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8A91D301-348D-F424-0727-166A935FDC92}"/>
              </a:ext>
            </a:extLst>
          </p:cNvPr>
          <p:cNvSpPr>
            <a:spLocks noGrp="1"/>
          </p:cNvSpPr>
          <p:nvPr>
            <p:ph sz="quarter" idx="13"/>
          </p:nvPr>
        </p:nvSpPr>
        <p:spPr/>
        <p:txBody>
          <a:bodyPr/>
          <a:lstStyle/>
          <a:p>
            <a:endParaRPr lang="en-IN" dirty="0"/>
          </a:p>
        </p:txBody>
      </p:sp>
      <p:pic>
        <p:nvPicPr>
          <p:cNvPr id="5" name="Picture 4">
            <a:extLst>
              <a:ext uri="{FF2B5EF4-FFF2-40B4-BE49-F238E27FC236}">
                <a16:creationId xmlns:a16="http://schemas.microsoft.com/office/drawing/2014/main" id="{45A73A32-6A6E-E3A9-7667-146AC2511185}"/>
              </a:ext>
            </a:extLst>
          </p:cNvPr>
          <p:cNvPicPr>
            <a:picLocks noChangeAspect="1"/>
          </p:cNvPicPr>
          <p:nvPr/>
        </p:nvPicPr>
        <p:blipFill>
          <a:blip r:embed="rId2"/>
          <a:stretch>
            <a:fillRect/>
          </a:stretch>
        </p:blipFill>
        <p:spPr>
          <a:xfrm>
            <a:off x="0" y="9787"/>
            <a:ext cx="6096000" cy="3424107"/>
          </a:xfrm>
          <a:prstGeom prst="rect">
            <a:avLst/>
          </a:prstGeom>
        </p:spPr>
      </p:pic>
      <p:pic>
        <p:nvPicPr>
          <p:cNvPr id="7" name="Picture 6">
            <a:extLst>
              <a:ext uri="{FF2B5EF4-FFF2-40B4-BE49-F238E27FC236}">
                <a16:creationId xmlns:a16="http://schemas.microsoft.com/office/drawing/2014/main" id="{9D440775-225E-594E-623E-09EF75FD3DD1}"/>
              </a:ext>
            </a:extLst>
          </p:cNvPr>
          <p:cNvPicPr>
            <a:picLocks noChangeAspect="1"/>
          </p:cNvPicPr>
          <p:nvPr/>
        </p:nvPicPr>
        <p:blipFill>
          <a:blip r:embed="rId3"/>
          <a:stretch>
            <a:fillRect/>
          </a:stretch>
        </p:blipFill>
        <p:spPr>
          <a:xfrm>
            <a:off x="6095374" y="0"/>
            <a:ext cx="6096000" cy="3424107"/>
          </a:xfrm>
          <a:prstGeom prst="rect">
            <a:avLst/>
          </a:prstGeom>
        </p:spPr>
      </p:pic>
      <p:pic>
        <p:nvPicPr>
          <p:cNvPr id="9" name="Picture 8">
            <a:extLst>
              <a:ext uri="{FF2B5EF4-FFF2-40B4-BE49-F238E27FC236}">
                <a16:creationId xmlns:a16="http://schemas.microsoft.com/office/drawing/2014/main" id="{E76A2015-22B5-C2BE-EAD0-9FDDF2BD6B2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0" y="3424105"/>
            <a:ext cx="6095369" cy="3433895"/>
          </a:xfrm>
          <a:prstGeom prst="rect">
            <a:avLst/>
          </a:prstGeom>
        </p:spPr>
      </p:pic>
      <p:pic>
        <p:nvPicPr>
          <p:cNvPr id="11" name="Picture 10">
            <a:extLst>
              <a:ext uri="{FF2B5EF4-FFF2-40B4-BE49-F238E27FC236}">
                <a16:creationId xmlns:a16="http://schemas.microsoft.com/office/drawing/2014/main" id="{1C18A009-8214-6D17-AF78-6EA2BBF7DC2E}"/>
              </a:ext>
            </a:extLst>
          </p:cNvPr>
          <p:cNvPicPr>
            <a:picLocks noChangeAspect="1"/>
          </p:cNvPicPr>
          <p:nvPr/>
        </p:nvPicPr>
        <p:blipFill>
          <a:blip r:embed="rId5"/>
          <a:stretch>
            <a:fillRect/>
          </a:stretch>
        </p:blipFill>
        <p:spPr>
          <a:xfrm>
            <a:off x="6095371" y="3424106"/>
            <a:ext cx="6096001" cy="3433894"/>
          </a:xfrm>
          <a:prstGeom prst="rect">
            <a:avLst/>
          </a:prstGeom>
        </p:spPr>
      </p:pic>
    </p:spTree>
    <p:extLst>
      <p:ext uri="{BB962C8B-B14F-4D97-AF65-F5344CB8AC3E}">
        <p14:creationId xmlns:p14="http://schemas.microsoft.com/office/powerpoint/2010/main" val="3968689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C9EB7-D906-012A-8A3D-B0F52DFD7432}"/>
              </a:ext>
            </a:extLst>
          </p:cNvPr>
          <p:cNvSpPr>
            <a:spLocks noGrp="1"/>
          </p:cNvSpPr>
          <p:nvPr>
            <p:ph type="title"/>
          </p:nvPr>
        </p:nvSpPr>
        <p:spPr>
          <a:xfrm>
            <a:off x="933439" y="634181"/>
            <a:ext cx="1967077" cy="412955"/>
          </a:xfrm>
        </p:spPr>
        <p:txBody>
          <a:bodyPr>
            <a:normAutofit fontScale="90000"/>
          </a:bodyPr>
          <a:lstStyle/>
          <a:p>
            <a:r>
              <a:rPr lang="en-IN" sz="2800" dirty="0"/>
              <a:t>Insights :-</a:t>
            </a:r>
          </a:p>
        </p:txBody>
      </p:sp>
      <p:sp>
        <p:nvSpPr>
          <p:cNvPr id="3" name="Content Placeholder 2">
            <a:extLst>
              <a:ext uri="{FF2B5EF4-FFF2-40B4-BE49-F238E27FC236}">
                <a16:creationId xmlns:a16="http://schemas.microsoft.com/office/drawing/2014/main" id="{18F6ABDE-A25A-2FA6-318C-1CDA4DEAF7FC}"/>
              </a:ext>
            </a:extLst>
          </p:cNvPr>
          <p:cNvSpPr>
            <a:spLocks noGrp="1"/>
          </p:cNvSpPr>
          <p:nvPr>
            <p:ph sz="quarter" idx="13"/>
          </p:nvPr>
        </p:nvSpPr>
        <p:spPr>
          <a:xfrm>
            <a:off x="1592825" y="1128227"/>
            <a:ext cx="9468465" cy="5469218"/>
          </a:xfrm>
        </p:spPr>
        <p:txBody>
          <a:bodyPr>
            <a:normAutofit fontScale="77500" lnSpcReduction="20000"/>
          </a:bodyPr>
          <a:lstStyle/>
          <a:p>
            <a:r>
              <a:rPr lang="en-US" sz="2300" dirty="0"/>
              <a:t>In overall 70.7% positive reviews, negative have 19.5 &amp; neutral have 9.9</a:t>
            </a:r>
          </a:p>
          <a:p>
            <a:endParaRPr lang="en-US" sz="2300" dirty="0"/>
          </a:p>
          <a:p>
            <a:r>
              <a:rPr lang="en-IN" sz="2300" dirty="0"/>
              <a:t>All rating have the same negative comments.</a:t>
            </a:r>
            <a:r>
              <a:rPr lang="en-US" sz="2300" b="1" dirty="0"/>
              <a:t> </a:t>
            </a:r>
            <a:r>
              <a:rPr lang="en-US" sz="2300" dirty="0"/>
              <a:t>Longer reviews are more likely to contain negative or mixed sentiments, while short reviews are mostly positive</a:t>
            </a:r>
            <a:endParaRPr lang="en-IN" sz="2300" dirty="0"/>
          </a:p>
          <a:p>
            <a:endParaRPr lang="en-IN" sz="2300" dirty="0"/>
          </a:p>
          <a:p>
            <a:r>
              <a:rPr lang="en-US" sz="2300" dirty="0"/>
              <a:t>March 2024 to March 2025 which indicate the high positive reviews.</a:t>
            </a:r>
          </a:p>
          <a:p>
            <a:endParaRPr lang="en-US" sz="2300" dirty="0"/>
          </a:p>
          <a:p>
            <a:r>
              <a:rPr lang="en-US" sz="2300" dirty="0"/>
              <a:t>Germany, Canada &amp; UK have higher ratings compared to other regions</a:t>
            </a:r>
            <a:r>
              <a:rPr lang="en-IN" sz="2300" dirty="0"/>
              <a:t>.</a:t>
            </a:r>
          </a:p>
          <a:p>
            <a:endParaRPr lang="en-IN" sz="2300" dirty="0"/>
          </a:p>
          <a:p>
            <a:r>
              <a:rPr lang="en-US" sz="2300" dirty="0"/>
              <a:t>Both users are widely using ChatGPT, but Web users are slightly higher compared to Mobile users.</a:t>
            </a:r>
          </a:p>
          <a:p>
            <a:endParaRPr lang="en-US" sz="2300" dirty="0"/>
          </a:p>
          <a:p>
            <a:r>
              <a:rPr lang="en-US" sz="2300" dirty="0"/>
              <a:t>ChatGPT 4.1 and 4.0 have relatively higher sentiment scores compared to earlier versions.</a:t>
            </a:r>
            <a:endParaRPr lang="en-IN" sz="2300" dirty="0"/>
          </a:p>
        </p:txBody>
      </p:sp>
    </p:spTree>
    <p:extLst>
      <p:ext uri="{BB962C8B-B14F-4D97-AF65-F5344CB8AC3E}">
        <p14:creationId xmlns:p14="http://schemas.microsoft.com/office/powerpoint/2010/main" val="1639355616"/>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115</TotalTime>
  <Words>282</Words>
  <Application>Microsoft Office PowerPoint</Application>
  <PresentationFormat>Widescreen</PresentationFormat>
  <Paragraphs>36</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Tw Cen MT</vt:lpstr>
      <vt:lpstr>Droplet</vt:lpstr>
      <vt:lpstr>Sentiment Analysis of ChatGPT</vt:lpstr>
      <vt:lpstr>What This Project Does</vt:lpstr>
      <vt:lpstr>business problems</vt:lpstr>
      <vt:lpstr>Proposed solution</vt:lpstr>
      <vt:lpstr>PowerPoint Presentation</vt:lpstr>
      <vt:lpstr>PowerPoint Presentation</vt:lpstr>
      <vt:lpstr>Insights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Kesavan M</dc:creator>
  <cp:lastModifiedBy>Kesavan M</cp:lastModifiedBy>
  <cp:revision>11</cp:revision>
  <dcterms:created xsi:type="dcterms:W3CDTF">2025-04-03T12:45:16Z</dcterms:created>
  <dcterms:modified xsi:type="dcterms:W3CDTF">2025-04-04T04:23:47Z</dcterms:modified>
</cp:coreProperties>
</file>