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165B-ACA3-4DE6-8085-B5BD04A21478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845CCDF-AF6D-4BB1-B5A9-D4657DE2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85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165B-ACA3-4DE6-8085-B5BD04A21478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CCDF-AF6D-4BB1-B5A9-D4657DE2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5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165B-ACA3-4DE6-8085-B5BD04A21478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CCDF-AF6D-4BB1-B5A9-D4657DE2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9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165B-ACA3-4DE6-8085-B5BD04A21478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CCDF-AF6D-4BB1-B5A9-D4657DE2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86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586165B-ACA3-4DE6-8085-B5BD04A21478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845CCDF-AF6D-4BB1-B5A9-D4657DE2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96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165B-ACA3-4DE6-8085-B5BD04A21478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CCDF-AF6D-4BB1-B5A9-D4657DE2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12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165B-ACA3-4DE6-8085-B5BD04A21478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CCDF-AF6D-4BB1-B5A9-D4657DE2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40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165B-ACA3-4DE6-8085-B5BD04A21478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CCDF-AF6D-4BB1-B5A9-D4657DE2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78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165B-ACA3-4DE6-8085-B5BD04A21478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CCDF-AF6D-4BB1-B5A9-D4657DE2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90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165B-ACA3-4DE6-8085-B5BD04A21478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CCDF-AF6D-4BB1-B5A9-D4657DE2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68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165B-ACA3-4DE6-8085-B5BD04A21478}" type="datetimeFigureOut">
              <a:rPr lang="en-IN" smtClean="0"/>
              <a:t>22-03-2025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CCDF-AF6D-4BB1-B5A9-D4657DE2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22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586165B-ACA3-4DE6-8085-B5BD04A21478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845CCDF-AF6D-4BB1-B5A9-D4657DE258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96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C979-60BA-CFBE-C31D-60CA9D70D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8880"/>
            <a:ext cx="9144000" cy="1069848"/>
          </a:xfrm>
        </p:spPr>
        <p:txBody>
          <a:bodyPr/>
          <a:lstStyle/>
          <a:p>
            <a:r>
              <a:rPr lang="en-IN" sz="6300" b="1" dirty="0"/>
              <a:t>Customer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0A09-7446-4952-7F44-1694B0301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951" y="4861068"/>
            <a:ext cx="4573869" cy="644996"/>
          </a:xfrm>
        </p:spPr>
        <p:txBody>
          <a:bodyPr anchor="ctr">
            <a:no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Presented by</a:t>
            </a:r>
            <a:r>
              <a:rPr lang="en-US" sz="2400" b="1" dirty="0"/>
              <a:t> : BOWTHIRAN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7224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5486-DD56-A05B-3C74-EE0F368A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93F8C-2645-2D7B-073D-8859DDC7E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68" y="193777"/>
            <a:ext cx="5651887" cy="32352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CBD43D-32D9-A900-4330-79F44C607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55" y="193777"/>
            <a:ext cx="6045177" cy="3235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8235D1-54BE-3793-6B28-1EBAA99C1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69" y="3429000"/>
            <a:ext cx="11697064" cy="323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18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9701-A9ED-A9BD-7800-D75409C2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EA1A7-8B28-6374-9386-41AB5016D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25" y="484632"/>
            <a:ext cx="5763751" cy="554254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0F812A-1B66-6748-3054-5A83BC62E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019" y="373626"/>
            <a:ext cx="6143487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5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4C4E-71CB-4615-5BFC-95DD06F7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34" y="1182722"/>
            <a:ext cx="3040036" cy="469097"/>
          </a:xfrm>
        </p:spPr>
        <p:txBody>
          <a:bodyPr>
            <a:normAutofit/>
          </a:bodyPr>
          <a:lstStyle/>
          <a:p>
            <a:r>
              <a:rPr lang="en-US" sz="2400" b="1" dirty="0"/>
              <a:t>Business Problem :-</a:t>
            </a:r>
            <a:endParaRPr lang="en-IN" sz="24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600B8FF-1A70-AF4D-1435-72EBCB1095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71740" y="1959046"/>
            <a:ext cx="943871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Ads and promotions are targeting the wrong audience, leading to low engagement and wasted ad spend, Company loses </a:t>
            </a:r>
            <a:r>
              <a:rPr lang="en-US" altLang="en-US" sz="1800" b="1" dirty="0">
                <a:latin typeface="Arial" panose="020B0604020202020204" pitchFamily="34" charset="0"/>
              </a:rPr>
              <a:t>15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 of marketing budget due to poor targeting.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1800" b="1" dirty="0"/>
              <a:t> Customers stop purchasing or switch to competitors, causing 30% revenue drop.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1800" b="1" dirty="0"/>
              <a:t> Irrelevant recommendations result in low product engagement and 15% lower sales.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1800" b="1" dirty="0"/>
              <a:t> Prices are too high for budget customers or too low for premium buyers, leading to the revenue lost 20%.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</a:pPr>
            <a:r>
              <a:rPr lang="en-US" sz="1800" b="1" dirty="0"/>
              <a:t> Overstocking increases holding costs, it leads to lost sales, causing a 25% revenue drop.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3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F82B-3D1E-6CE8-2D3C-B1101FFB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82" y="1389199"/>
            <a:ext cx="3049868" cy="38060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Current solution :-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C83C-7EDF-9E71-203A-66D2FBE3D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28" y="2393860"/>
            <a:ext cx="8837332" cy="3168347"/>
          </a:xfrm>
        </p:spPr>
        <p:txBody>
          <a:bodyPr/>
          <a:lstStyle/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b="1" dirty="0"/>
              <a:t> Mass Offers to All Customers, 40% Budget Wasted.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b="1" dirty="0"/>
              <a:t> Same Ads for All Customers, 30% Lower Engagement.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b="1" dirty="0"/>
              <a:t> Slow &amp; Generalized Customer Support, 10% Lower Satisfaction.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b="1" dirty="0"/>
              <a:t> Random Pricing Strategy, 25% Profit Loss.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6999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87AC-B64B-8EF3-9951-607E6256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54" y="1310542"/>
            <a:ext cx="3393997" cy="449433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Proposed solution :-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401EF-8E40-C0F6-4461-9B3D46B8F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323" y="2141073"/>
            <a:ext cx="9379974" cy="3689456"/>
          </a:xfrm>
        </p:spPr>
        <p:txBody>
          <a:bodyPr/>
          <a:lstStyle/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b="1" dirty="0"/>
              <a:t> Targeting the right customers, Marketing efficiency improved by 50%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b="1" dirty="0"/>
              <a:t> Personalized ads based on spending habits, Increased engagement 30%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b="1" dirty="0"/>
              <a:t> Reduced customer churn and get </a:t>
            </a:r>
            <a:r>
              <a:rPr lang="en-IN" b="1" dirty="0"/>
              <a:t>25% More Retention.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b="1" dirty="0"/>
              <a:t>Demand forecasting by segment, Stock availability aligned based on demand increase 25% </a:t>
            </a:r>
            <a:r>
              <a:rPr lang="en-IN" b="1" dirty="0"/>
              <a:t>revenue.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824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E1A8-0846-D842-DB67-AD2E5042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526851"/>
            <a:ext cx="1958487" cy="488762"/>
          </a:xfrm>
        </p:spPr>
        <p:txBody>
          <a:bodyPr>
            <a:normAutofit/>
          </a:bodyPr>
          <a:lstStyle/>
          <a:p>
            <a:r>
              <a:rPr lang="en-US" sz="2800" b="1" dirty="0"/>
              <a:t>Dataset :-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D0479-724B-9418-D554-A74CB85E1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150" y="2514700"/>
            <a:ext cx="9201124" cy="2720980"/>
          </a:xfrm>
        </p:spPr>
        <p:txBody>
          <a:bodyPr/>
          <a:lstStyle/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sz="2000" b="1" dirty="0"/>
              <a:t>unwanted data is available (customerid).</a:t>
            </a:r>
          </a:p>
          <a:p>
            <a:pPr marL="0" indent="0">
              <a:buSzPct val="130000"/>
              <a:buNone/>
            </a:pPr>
            <a:endParaRPr lang="en-US" sz="2000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sz="2000" b="1" dirty="0"/>
              <a:t>This data is more then enough, but </a:t>
            </a:r>
            <a:r>
              <a:rPr lang="en-IN" sz="2000" b="1" dirty="0"/>
              <a:t>product category</a:t>
            </a:r>
            <a:r>
              <a:rPr lang="en-IN" b="1" dirty="0"/>
              <a:t>, </a:t>
            </a:r>
            <a:r>
              <a:rPr lang="en-US" sz="2000" b="1" dirty="0"/>
              <a:t>feedback score, complaints will improve the model prediction.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sz="2000" b="1" dirty="0"/>
              <a:t>This business problem we will use cluster algorithms like Kmeans</a:t>
            </a:r>
            <a:r>
              <a:rPr lang="en-US" b="1" dirty="0"/>
              <a:t>, DBSCAN.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64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0AF3-0564-AB6A-626A-CBF12059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96" y="1526851"/>
            <a:ext cx="5979881" cy="478929"/>
          </a:xfrm>
        </p:spPr>
        <p:txBody>
          <a:bodyPr>
            <a:normAutofit/>
          </a:bodyPr>
          <a:lstStyle/>
          <a:p>
            <a:r>
              <a:rPr lang="en-IN" sz="2800" b="1" dirty="0"/>
              <a:t>EDA (Exploratory Data Analysis) </a:t>
            </a:r>
            <a:r>
              <a:rPr lang="en-IN" sz="2800" b="1" dirty="0">
                <a:latin typeface="+mn-lt"/>
              </a:rPr>
              <a:t>:-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3C77A-3723-ABB1-F4B1-C39611B15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779" y="2780169"/>
            <a:ext cx="9045679" cy="2342437"/>
          </a:xfrm>
        </p:spPr>
        <p:txBody>
          <a:bodyPr/>
          <a:lstStyle/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sz="2000" b="1" dirty="0"/>
              <a:t>Univariate Analysis</a:t>
            </a:r>
            <a:r>
              <a:rPr lang="en-US" sz="2000" dirty="0"/>
              <a:t> (Distribution of single variables)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sz="2000" b="1" dirty="0"/>
              <a:t>Bivariate Analysis </a:t>
            </a:r>
            <a:r>
              <a:rPr lang="en-US" sz="2000" dirty="0"/>
              <a:t>(Relationship between two variables)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sz="2000" b="1" dirty="0"/>
              <a:t>Multivariate Analysis</a:t>
            </a:r>
            <a:r>
              <a:rPr lang="en-US" sz="2000" dirty="0"/>
              <a:t> (Patterns across multiple variables)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55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B319-2E85-5322-2A09-0B361C6A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59703"/>
            <a:ext cx="4750849" cy="557587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+mn-lt"/>
              </a:rPr>
              <a:t>Data Preprocessing :-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3A2F-7D18-85F0-82D7-4E907C13F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093" y="1993588"/>
            <a:ext cx="9607984" cy="4249896"/>
          </a:xfrm>
        </p:spPr>
        <p:txBody>
          <a:bodyPr>
            <a:normAutofit fontScale="92500" lnSpcReduction="10000"/>
          </a:bodyPr>
          <a:lstStyle/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sz="2400" b="1" dirty="0"/>
              <a:t>Remove duplicates (Duplicated(), Drop_Duplictes())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IN" sz="2400" b="1" dirty="0"/>
              <a:t>Handle missing values. (Fillna(), Ffill(), Bfill(), Dropna())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sz="2400" b="1" dirty="0"/>
              <a:t>Indentify the outliers and remove. (IQR, z - score, boxplot, scatterplot)</a:t>
            </a:r>
          </a:p>
          <a:p>
            <a:pPr marL="0" indent="0">
              <a:buSzPct val="130000"/>
              <a:buNone/>
            </a:pPr>
            <a:endParaRPr lang="en-US" sz="2400" b="1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sz="2400" b="1" dirty="0"/>
              <a:t>Feature Scalding (Standardization)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IN" sz="2400" b="1" dirty="0"/>
              <a:t>Encoding Categorical values (One-hot-encoding).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1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C2EFF-972F-B0D1-883B-39B971E1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868090"/>
            <a:ext cx="4495210" cy="56742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+mn-lt"/>
              </a:rPr>
              <a:t>Feature Selection :-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E2D2-38DB-5166-74BD-4C36B1A4C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06" y="1624879"/>
            <a:ext cx="8839200" cy="1388708"/>
          </a:xfrm>
        </p:spPr>
        <p:txBody>
          <a:bodyPr/>
          <a:lstStyle/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sz="2000" b="1" dirty="0"/>
              <a:t>Remove multicollinearity feature’s using corr().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sz="2000" b="1" dirty="0"/>
              <a:t>Select the Feature values for model training.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8F6B0-4C0D-1A59-A65C-ED7908D5700F}"/>
              </a:ext>
            </a:extLst>
          </p:cNvPr>
          <p:cNvSpPr txBox="1"/>
          <p:nvPr/>
        </p:nvSpPr>
        <p:spPr>
          <a:xfrm>
            <a:off x="1069848" y="3340960"/>
            <a:ext cx="354148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400" b="1" dirty="0"/>
              <a:t>Algorithm Selection 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896D4-5D56-46B9-F9A5-88F41E6CF47E}"/>
              </a:ext>
            </a:extLst>
          </p:cNvPr>
          <p:cNvSpPr txBox="1"/>
          <p:nvPr/>
        </p:nvSpPr>
        <p:spPr>
          <a:xfrm>
            <a:off x="1838632" y="4129998"/>
            <a:ext cx="87703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000" b="1" dirty="0"/>
              <a:t>train with cluster algorithms and find the best algorithm for this business problem.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000" b="1" dirty="0"/>
              <a:t>Finally choose the best algorithm with tunning and check with best silhouette_score.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2000" b="1" dirty="0"/>
              <a:t>silhouette_score (Kmeans – 0.29, DBSCAN – 0.27)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72212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450C-730D-6A7B-5D27-0F9BA4F5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717" y="555524"/>
            <a:ext cx="1938823" cy="547755"/>
          </a:xfrm>
        </p:spPr>
        <p:txBody>
          <a:bodyPr>
            <a:normAutofit/>
          </a:bodyPr>
          <a:lstStyle/>
          <a:p>
            <a:r>
              <a:rPr lang="en-US" sz="2800" b="1" dirty="0"/>
              <a:t>Insights :-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B545-26C3-9078-D554-48BA970D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689" y="1529110"/>
            <a:ext cx="9230622" cy="4535031"/>
          </a:xfrm>
        </p:spPr>
        <p:txBody>
          <a:bodyPr>
            <a:normAutofit lnSpcReduction="10000"/>
          </a:bodyPr>
          <a:lstStyle/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b="1" dirty="0"/>
              <a:t>Males have a slightly higher average annual income than females.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b="1" dirty="0"/>
              <a:t>Females have a slightly higher spending score than males.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b="1" dirty="0"/>
              <a:t>Cluster 2,3 has the highest spending scores, indicating high value customers.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b="1" dirty="0"/>
              <a:t>Clusters 0,1 have lower spending scores, representing budget conscious or low engagement customers.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US" b="1" dirty="0"/>
              <a:t>annual income 200000 to 1200000 lacs will spend 0 to 30 also some people spend 65 to 100 annual income 600000 lacs will spend 40 to 60.</a:t>
            </a:r>
          </a:p>
        </p:txBody>
      </p:sp>
    </p:spTree>
    <p:extLst>
      <p:ext uri="{BB962C8B-B14F-4D97-AF65-F5344CB8AC3E}">
        <p14:creationId xmlns:p14="http://schemas.microsoft.com/office/powerpoint/2010/main" val="4082683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130</TotalTime>
  <Words>480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Wood Type</vt:lpstr>
      <vt:lpstr>Customer Segmentation</vt:lpstr>
      <vt:lpstr>Business Problem :-</vt:lpstr>
      <vt:lpstr>Current solution :-</vt:lpstr>
      <vt:lpstr>Proposed solution :-</vt:lpstr>
      <vt:lpstr>Dataset :-</vt:lpstr>
      <vt:lpstr>EDA (Exploratory Data Analysis) :-</vt:lpstr>
      <vt:lpstr>Data Preprocessing :-</vt:lpstr>
      <vt:lpstr>Feature Selection :-</vt:lpstr>
      <vt:lpstr>Insights :-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Kesavan M</dc:creator>
  <cp:lastModifiedBy>Kesavan M</cp:lastModifiedBy>
  <cp:revision>17</cp:revision>
  <dcterms:created xsi:type="dcterms:W3CDTF">2025-03-22T10:04:05Z</dcterms:created>
  <dcterms:modified xsi:type="dcterms:W3CDTF">2025-03-22T12:15:01Z</dcterms:modified>
</cp:coreProperties>
</file>