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22860000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03" userDrawn="1">
          <p15:clr>
            <a:srgbClr val="747775"/>
          </p15:clr>
        </p15:guide>
        <p15:guide id="2" pos="14197" userDrawn="1">
          <p15:clr>
            <a:srgbClr val="747775"/>
          </p15:clr>
        </p15:guide>
        <p15:guide id="3" orient="horz" pos="23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90"/>
    <a:srgbClr val="375F92"/>
    <a:srgbClr val="948A53"/>
    <a:srgbClr val="E7A40F"/>
    <a:srgbClr val="8381F8"/>
    <a:srgbClr val="EEEFFF"/>
    <a:srgbClr val="E6F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7481B-6A97-4D05-A402-97B0A2B9E490}">
  <a:tblStyle styleId="{D0F7481B-6A97-4D05-A402-97B0A2B9E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9"/>
    <p:restoredTop sz="94692"/>
  </p:normalViewPr>
  <p:slideViewPr>
    <p:cSldViewPr snapToGrid="0">
      <p:cViewPr>
        <p:scale>
          <a:sx n="63" d="100"/>
          <a:sy n="63" d="100"/>
        </p:scale>
        <p:origin x="1240" y="-4760"/>
      </p:cViewPr>
      <p:guideLst>
        <p:guide pos="203"/>
        <p:guide pos="14197"/>
        <p:guide orient="horz" pos="23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00250" y="685800"/>
            <a:ext cx="285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714501" y="8521702"/>
            <a:ext cx="19431000" cy="5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429001" y="15544801"/>
            <a:ext cx="16002000" cy="7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lvl="0" algn="ctr">
              <a:spcBef>
                <a:spcPts val="1918"/>
              </a:spcBef>
              <a:spcAft>
                <a:spcPts val="0"/>
              </a:spcAft>
              <a:buClr>
                <a:srgbClr val="888888"/>
              </a:buClr>
              <a:buSzPts val="15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676"/>
              </a:spcBef>
              <a:spcAft>
                <a:spcPts val="0"/>
              </a:spcAft>
              <a:buClr>
                <a:srgbClr val="888888"/>
              </a:buClr>
              <a:buSzPts val="1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435"/>
              </a:spcBef>
              <a:spcAft>
                <a:spcPts val="0"/>
              </a:spcAft>
              <a:buClr>
                <a:srgbClr val="888888"/>
              </a:buClr>
              <a:buSzPts val="1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78075" y="5165729"/>
            <a:ext cx="18103852" cy="20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80644" lvl="1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870966" lvl="2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161288" lvl="3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451610" lvl="4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741932" lvl="5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032254" lvl="6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322576" lvl="7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612898" lvl="8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442200" y="10229854"/>
            <a:ext cx="23406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3035299" y="5276854"/>
            <a:ext cx="23406100" cy="150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80644" lvl="1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870966" lvl="2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161288" lvl="3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451610" lvl="4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741932" lvl="5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032254" lvl="6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322576" lvl="7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612898" lvl="8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143001" y="6400803"/>
            <a:ext cx="205740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80644" lvl="1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870966" lvl="2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161288" lvl="3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451610" lvl="4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741932" lvl="5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032254" lvl="6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322576" lvl="7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612898" lvl="8" indent="-217742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805783" y="17627603"/>
            <a:ext cx="19431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0"/>
              <a:buFont typeface="Calibri"/>
              <a:buNone/>
              <a:defRPr sz="1200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290322" lvl="0" indent="-145161" algn="l">
              <a:spcBef>
                <a:spcPts val="1207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 sz="6033">
                <a:solidFill>
                  <a:srgbClr val="888888"/>
                </a:solidFill>
              </a:defRPr>
            </a:lvl1pPr>
            <a:lvl2pPr marL="580644" lvl="1" indent="-145161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8500"/>
              <a:buNone/>
              <a:defRPr sz="5398">
                <a:solidFill>
                  <a:srgbClr val="888888"/>
                </a:solidFill>
              </a:defRPr>
            </a:lvl2pPr>
            <a:lvl3pPr marL="870966" lvl="2" indent="-145161" algn="l">
              <a:spcBef>
                <a:spcPts val="965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 sz="4826">
                <a:solidFill>
                  <a:srgbClr val="888888"/>
                </a:solidFill>
              </a:defRPr>
            </a:lvl3pPr>
            <a:lvl4pPr marL="1161288" lvl="3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4pPr>
            <a:lvl5pPr marL="1451610" lvl="4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5pPr>
            <a:lvl6pPr marL="1741932" lvl="5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6pPr>
            <a:lvl7pPr marL="2032254" lvl="6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7pPr>
            <a:lvl8pPr marL="2322576" lvl="7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8pPr>
            <a:lvl9pPr marL="2612898" lvl="8" indent="-145161" algn="l"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419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143000" y="6400803"/>
            <a:ext cx="100965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677418" algn="l">
              <a:spcBef>
                <a:spcPts val="1676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8382"/>
            </a:lvl1pPr>
            <a:lvl2pPr marL="580644" lvl="1" indent="-600805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7176"/>
            </a:lvl2pPr>
            <a:lvl3pPr marL="870966" lvl="2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3pPr>
            <a:lvl4pPr marL="1161288" lvl="3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5398"/>
            </a:lvl4pPr>
            <a:lvl5pPr marL="1451610" lvl="4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5398"/>
            </a:lvl5pPr>
            <a:lvl6pPr marL="1741932" lvl="5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6pPr>
            <a:lvl7pPr marL="2032254" lvl="6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7pPr>
            <a:lvl8pPr marL="2322576" lvl="7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8pPr>
            <a:lvl9pPr marL="2612898" lvl="8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1620501" y="6400803"/>
            <a:ext cx="100965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677418" algn="l">
              <a:spcBef>
                <a:spcPts val="1676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8382"/>
            </a:lvl1pPr>
            <a:lvl2pPr marL="580644" lvl="1" indent="-600805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7176"/>
            </a:lvl2pPr>
            <a:lvl3pPr marL="870966" lvl="2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3pPr>
            <a:lvl4pPr marL="1161288" lvl="3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5398"/>
            </a:lvl4pPr>
            <a:lvl5pPr marL="1451610" lvl="4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5398"/>
            </a:lvl5pPr>
            <a:lvl6pPr marL="1741932" lvl="5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6pPr>
            <a:lvl7pPr marL="2032254" lvl="6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7pPr>
            <a:lvl8pPr marL="2322576" lvl="7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8pPr>
            <a:lvl9pPr marL="2612898" lvl="8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290322" lvl="0" indent="-145161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7176" b="1"/>
            </a:lvl1pPr>
            <a:lvl2pPr marL="580644" lvl="1" indent="-145161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sz="6033" b="1"/>
            </a:lvl2pPr>
            <a:lvl3pPr marL="870966" lvl="2" indent="-145161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5398" b="1"/>
            </a:lvl3pPr>
            <a:lvl4pPr marL="1161288" lvl="3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4pPr>
            <a:lvl5pPr marL="1451610" lvl="4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5pPr>
            <a:lvl6pPr marL="1741932" lvl="5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6pPr>
            <a:lvl7pPr marL="2032254" lvl="6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7pPr>
            <a:lvl8pPr marL="2322576" lvl="7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8pPr>
            <a:lvl9pPr marL="2612898" lvl="8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143000" y="8699500"/>
            <a:ext cx="10100470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600805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7176"/>
            </a:lvl1pPr>
            <a:lvl2pPr marL="580644" lvl="1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6033"/>
            </a:lvl2pPr>
            <a:lvl3pPr marL="870966" lvl="2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3pPr>
            <a:lvl4pPr marL="1161288" lvl="3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4826"/>
            </a:lvl4pPr>
            <a:lvl5pPr marL="1451610" lvl="4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4826"/>
            </a:lvl5pPr>
            <a:lvl6pPr marL="1741932" lvl="5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6pPr>
            <a:lvl7pPr marL="2032254" lvl="6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7pPr>
            <a:lvl8pPr marL="2322576" lvl="7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8pPr>
            <a:lvl9pPr marL="2612898" lvl="8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1612564" y="6140453"/>
            <a:ext cx="10104437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290322" lvl="0" indent="-145161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7176" b="1"/>
            </a:lvl1pPr>
            <a:lvl2pPr marL="580644" lvl="1" indent="-145161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sz="6033" b="1"/>
            </a:lvl2pPr>
            <a:lvl3pPr marL="870966" lvl="2" indent="-145161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5398" b="1"/>
            </a:lvl3pPr>
            <a:lvl4pPr marL="1161288" lvl="3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4pPr>
            <a:lvl5pPr marL="1451610" lvl="4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5pPr>
            <a:lvl6pPr marL="1741932" lvl="5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6pPr>
            <a:lvl7pPr marL="2032254" lvl="6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7pPr>
            <a:lvl8pPr marL="2322576" lvl="7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8pPr>
            <a:lvl9pPr marL="2612898" lvl="8" indent="-145161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482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1612564" y="8699500"/>
            <a:ext cx="10104437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600805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7176"/>
            </a:lvl1pPr>
            <a:lvl2pPr marL="580644" lvl="1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6033"/>
            </a:lvl2pPr>
            <a:lvl3pPr marL="870966" lvl="2" indent="-487902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5398"/>
            </a:lvl3pPr>
            <a:lvl4pPr marL="1161288" lvl="3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4826"/>
            </a:lvl4pPr>
            <a:lvl5pPr marL="1451610" lvl="4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4826"/>
            </a:lvl5pPr>
            <a:lvl6pPr marL="1741932" lvl="5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6pPr>
            <a:lvl7pPr marL="2032254" lvl="6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7pPr>
            <a:lvl8pPr marL="2322576" lvl="7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8pPr>
            <a:lvl9pPr marL="2612898" lvl="8" indent="-451612" algn="l"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4826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143002" y="1092200"/>
            <a:ext cx="752078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sz="60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937625" y="1092202"/>
            <a:ext cx="12779375" cy="234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754031" algn="l">
              <a:spcBef>
                <a:spcPts val="1918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9589"/>
            </a:lvl1pPr>
            <a:lvl2pPr marL="580644" lvl="1" indent="-677418" algn="l">
              <a:spcBef>
                <a:spcPts val="1676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8382"/>
            </a:lvl2pPr>
            <a:lvl3pPr marL="870966" lvl="2" indent="-600805" algn="l">
              <a:spcBef>
                <a:spcPts val="143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7176"/>
            </a:lvl3pPr>
            <a:lvl4pPr marL="1161288" lvl="3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6033"/>
            </a:lvl4pPr>
            <a:lvl5pPr marL="1451610" lvl="4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»"/>
              <a:defRPr sz="6033"/>
            </a:lvl5pPr>
            <a:lvl6pPr marL="1741932" lvl="5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6pPr>
            <a:lvl7pPr marL="2032254" lvl="6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7pPr>
            <a:lvl8pPr marL="2322576" lvl="7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8pPr>
            <a:lvl9pPr marL="2612898" lvl="8" indent="-528225" algn="l">
              <a:spcBef>
                <a:spcPts val="1207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6033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143002" y="5740402"/>
            <a:ext cx="7520782" cy="1876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145161" algn="l"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4191"/>
            </a:lvl1pPr>
            <a:lvl2pPr marL="580644" lvl="1" indent="-145161" algn="l">
              <a:spcBef>
                <a:spcPts val="724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3620"/>
            </a:lvl2pPr>
            <a:lvl3pPr marL="870966" lvl="2" indent="-145161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2985"/>
            </a:lvl3pPr>
            <a:lvl4pPr marL="1161288" lvl="3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4pPr>
            <a:lvl5pPr marL="1451610" lvl="4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5pPr>
            <a:lvl6pPr marL="1741932" lvl="5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6pPr>
            <a:lvl7pPr marL="2032254" lvl="6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7pPr>
            <a:lvl8pPr marL="2322576" lvl="7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8pPr>
            <a:lvl9pPr marL="2612898" lvl="8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480721" y="19202401"/>
            <a:ext cx="13716000" cy="226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sz="60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480721" y="2451100"/>
            <a:ext cx="13716000" cy="16459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480721" y="21469352"/>
            <a:ext cx="13716000" cy="32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290322" lvl="0" indent="-145161" algn="l"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4191"/>
            </a:lvl1pPr>
            <a:lvl2pPr marL="580644" lvl="1" indent="-145161" algn="l">
              <a:spcBef>
                <a:spcPts val="724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3620"/>
            </a:lvl2pPr>
            <a:lvl3pPr marL="870966" lvl="2" indent="-145161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2985"/>
            </a:lvl3pPr>
            <a:lvl4pPr marL="1161288" lvl="3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4pPr>
            <a:lvl5pPr marL="1451610" lvl="4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5pPr>
            <a:lvl6pPr marL="1741932" lvl="5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6pPr>
            <a:lvl7pPr marL="2032254" lvl="6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7pPr>
            <a:lvl8pPr marL="2322576" lvl="7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8pPr>
            <a:lvl9pPr marL="2612898" lvl="8" indent="-145161" algn="l"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273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43001" y="1098551"/>
            <a:ext cx="20574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43001" y="6400803"/>
            <a:ext cx="205740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marR="0" lvl="0" indent="-118745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43000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810501" y="25425402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6383001" y="25425402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6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8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1B55656-E289-6A50-6290-DD4F1B9B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616" y="14499049"/>
            <a:ext cx="7772400" cy="46168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9A8DDDB-92A9-1F1B-BB97-19AA6099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940" y="14477324"/>
            <a:ext cx="7772400" cy="4616847"/>
          </a:xfrm>
          <a:prstGeom prst="rect">
            <a:avLst/>
          </a:prstGeom>
        </p:spPr>
      </p:pic>
      <p:sp>
        <p:nvSpPr>
          <p:cNvPr id="93" name="Google Shape;93;p13"/>
          <p:cNvSpPr txBox="1"/>
          <p:nvPr/>
        </p:nvSpPr>
        <p:spPr>
          <a:xfrm>
            <a:off x="0" y="-1507"/>
            <a:ext cx="11430000" cy="4299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chemeClr val="lt1"/>
              </a:buClr>
              <a:buSzPts val="4400"/>
            </a:pPr>
            <a:r>
              <a:rPr lang="en-US" sz="2794" b="1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AI System Workshop</a:t>
            </a:r>
            <a:endParaRPr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1477046" y="27021802"/>
            <a:ext cx="11382951" cy="4299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chemeClr val="lt1"/>
              </a:buClr>
              <a:buSzPts val="4400"/>
            </a:pPr>
            <a:r>
              <a:rPr lang="en-US" sz="2794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CUHK-SZ</a:t>
            </a:r>
            <a:endParaRPr lang="en-US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0" y="27021802"/>
            <a:ext cx="11478559" cy="4299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chemeClr val="dk1"/>
              </a:buClr>
              <a:buSzPts val="4400"/>
            </a:pPr>
            <a:endParaRPr sz="2794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235438" y="632826"/>
            <a:ext cx="12898269" cy="123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t" anchorCtr="0">
            <a:sp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381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DSPy</a:t>
            </a:r>
            <a:r>
              <a:rPr lang="en-US" sz="381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Guardrails: Building Safe LLM Applications via </a:t>
            </a:r>
          </a:p>
          <a:p>
            <a:pPr algn="ctr">
              <a:buClr>
                <a:schemeClr val="dk1"/>
              </a:buClr>
              <a:buSzPts val="6000"/>
            </a:pPr>
            <a:r>
              <a:rPr lang="en-US" sz="381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Self-Refining Language Model Pipelines</a:t>
            </a:r>
            <a:endParaRPr lang="en-US" sz="2032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235438" y="1822918"/>
            <a:ext cx="12045535" cy="7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t" anchorCtr="0">
            <a:sp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US" sz="2286" dirty="0" err="1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Boxi</a:t>
            </a:r>
            <a:r>
              <a:rPr lang="en-US" sz="2286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Yu, </a:t>
            </a:r>
            <a:r>
              <a:rPr lang="en-US" sz="2286" dirty="0" err="1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Pinjia</a:t>
            </a:r>
            <a:r>
              <a:rPr lang="en-US" sz="2286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He </a:t>
            </a:r>
          </a:p>
          <a:p>
            <a:pPr algn="ctr">
              <a:buClr>
                <a:schemeClr val="dk1"/>
              </a:buClr>
              <a:buSzPts val="3600"/>
            </a:pPr>
            <a:r>
              <a:rPr lang="en-US" sz="2286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Chinese University of Hong Kong, Shenzhen</a:t>
            </a:r>
          </a:p>
        </p:txBody>
      </p:sp>
      <p:sp>
        <p:nvSpPr>
          <p:cNvPr id="98" name="Google Shape;98;p13"/>
          <p:cNvSpPr txBox="1"/>
          <p:nvPr/>
        </p:nvSpPr>
        <p:spPr>
          <a:xfrm>
            <a:off x="0" y="2761096"/>
            <a:ext cx="18380110" cy="83341"/>
          </a:xfrm>
          <a:prstGeom prst="rect">
            <a:avLst/>
          </a:prstGeom>
          <a:solidFill>
            <a:srgbClr val="BFBFBF">
              <a:alpha val="6666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chemeClr val="dk1"/>
              </a:buClr>
              <a:buSzPts val="800"/>
            </a:pPr>
            <a:endParaRPr sz="508" b="1">
              <a:solidFill>
                <a:srgbClr val="8064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18665" y="3046212"/>
            <a:ext cx="10879023" cy="852535"/>
          </a:xfrm>
          <a:prstGeom prst="rect">
            <a:avLst/>
          </a:prstGeom>
          <a:solidFill>
            <a:srgbClr val="F3E8AA"/>
          </a:solidFill>
          <a:ln w="9525" cap="flat" cmpd="sng">
            <a:solidFill>
              <a:srgbClr val="F3E8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28597" tIns="228597" rIns="228597" bIns="228597" anchor="t" anchorCtr="0">
            <a:spAutoFit/>
          </a:bodyPr>
          <a:lstStyle/>
          <a:p>
            <a:pPr algn="ctr"/>
            <a:r>
              <a:rPr lang="en-US" sz="254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59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608976" y="3055312"/>
            <a:ext cx="10861260" cy="852535"/>
          </a:xfrm>
          <a:prstGeom prst="rect">
            <a:avLst/>
          </a:prstGeom>
          <a:solidFill>
            <a:srgbClr val="F3E8AA"/>
          </a:solidFill>
          <a:ln w="9525" cap="flat" cmpd="sng">
            <a:solidFill>
              <a:srgbClr val="F3E8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28597" tIns="228597" rIns="228597" bIns="228597" anchor="t" anchorCtr="0">
            <a:spAutoFit/>
          </a:bodyPr>
          <a:lstStyle/>
          <a:p>
            <a:pPr algn="ctr"/>
            <a:r>
              <a:rPr lang="en-US" sz="254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54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Guardrails</a:t>
            </a:r>
            <a:endParaRPr sz="254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141866" y="-446025"/>
            <a:ext cx="117302" cy="8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54" tIns="29019" rIns="58054" bIns="29019" anchor="ctr" anchorCtr="0">
            <a:noAutofit/>
          </a:bodyPr>
          <a:lstStyle/>
          <a:p>
            <a:endParaRPr sz="5396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1643615" y="19366751"/>
            <a:ext cx="10839337" cy="852535"/>
          </a:xfrm>
          <a:prstGeom prst="rect">
            <a:avLst/>
          </a:prstGeom>
          <a:solidFill>
            <a:srgbClr val="F3E8AA"/>
          </a:solidFill>
          <a:ln w="9525" cap="flat" cmpd="sng">
            <a:solidFill>
              <a:srgbClr val="E6A4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28597" tIns="228597" rIns="228597" bIns="228597" anchor="t" anchorCtr="0">
            <a:spAutoFit/>
          </a:bodyPr>
          <a:lstStyle/>
          <a:p>
            <a:pPr algn="ctr"/>
            <a:r>
              <a:rPr lang="en-US" sz="254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</a:p>
        </p:txBody>
      </p:sp>
      <p:sp>
        <p:nvSpPr>
          <p:cNvPr id="117" name="Google Shape;117;p13"/>
          <p:cNvSpPr txBox="1"/>
          <p:nvPr/>
        </p:nvSpPr>
        <p:spPr>
          <a:xfrm>
            <a:off x="418665" y="13001303"/>
            <a:ext cx="10879023" cy="852535"/>
          </a:xfrm>
          <a:prstGeom prst="rect">
            <a:avLst/>
          </a:prstGeom>
          <a:solidFill>
            <a:srgbClr val="F3E8AA"/>
          </a:solidFill>
          <a:ln w="9525" cap="flat" cmpd="sng">
            <a:solidFill>
              <a:srgbClr val="F3E8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28597" tIns="228597" rIns="228597" bIns="228597" anchor="t" anchorCtr="0">
            <a:spAutoFit/>
          </a:bodyPr>
          <a:lstStyle/>
          <a:p>
            <a:pPr algn="ctr"/>
            <a:r>
              <a:rPr lang="en-US" sz="254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54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Guardrails vs. Guardrails AI</a:t>
            </a:r>
            <a:endParaRPr sz="254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9C927AD-0025-B2FC-EE6C-07C787526359}"/>
              </a:ext>
            </a:extLst>
          </p:cNvPr>
          <p:cNvGrpSpPr/>
          <p:nvPr/>
        </p:nvGrpSpPr>
        <p:grpSpPr>
          <a:xfrm>
            <a:off x="12880792" y="4474029"/>
            <a:ext cx="8525414" cy="1913446"/>
            <a:chOff x="17387661" y="7120608"/>
            <a:chExt cx="13426047" cy="301334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79980E-68E3-8EE6-5FCD-B0CFC00F032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9467029" y="8205249"/>
              <a:ext cx="6703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C94CE2BB-06B8-6BE3-E287-3E58CDC0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087417" y="7636159"/>
              <a:ext cx="1094151" cy="1094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3F7B65-5BCA-0365-EF96-ACC1FCC98B74}"/>
                </a:ext>
              </a:extLst>
            </p:cNvPr>
            <p:cNvSpPr txBox="1"/>
            <p:nvPr/>
          </p:nvSpPr>
          <p:spPr>
            <a:xfrm>
              <a:off x="20491908" y="8656656"/>
              <a:ext cx="2845196" cy="51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5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Few-shot Examples</a:t>
              </a:r>
              <a:endParaRPr lang="en-CN" sz="101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6CC3778-6C1F-C79D-1028-6BA1B4F4A1D7}"/>
                </a:ext>
              </a:extLst>
            </p:cNvPr>
            <p:cNvCxnSpPr>
              <a:cxnSpLocks/>
            </p:cNvCxnSpPr>
            <p:nvPr/>
          </p:nvCxnSpPr>
          <p:spPr>
            <a:xfrm>
              <a:off x="25574935" y="8205248"/>
              <a:ext cx="10637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D8BDFE-9770-516A-A0F6-733582996B22}"/>
                </a:ext>
              </a:extLst>
            </p:cNvPr>
            <p:cNvSpPr txBox="1"/>
            <p:nvPr/>
          </p:nvSpPr>
          <p:spPr>
            <a:xfrm>
              <a:off x="17525709" y="9126798"/>
              <a:ext cx="2896594" cy="100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77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 Program </a:t>
              </a:r>
            </a:p>
            <a:p>
              <a:r>
                <a:rPr lang="en-CN" sz="177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Guardrails</a:t>
              </a:r>
              <a:endParaRPr lang="en-CN" sz="11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7566A4-EDC9-6240-7183-8DA386A3AC8C}"/>
                </a:ext>
              </a:extLst>
            </p:cNvPr>
            <p:cNvSpPr txBox="1"/>
            <p:nvPr/>
          </p:nvSpPr>
          <p:spPr>
            <a:xfrm>
              <a:off x="26525427" y="9068967"/>
              <a:ext cx="4288281" cy="100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77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 Program</a:t>
              </a:r>
            </a:p>
            <a:p>
              <a:r>
                <a:rPr lang="en-CN" sz="177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Optimized Guardrails</a:t>
              </a:r>
            </a:p>
          </p:txBody>
        </p:sp>
        <p:pic>
          <p:nvPicPr>
            <p:cNvPr id="21" name="Graphic 20" descr="Web design with solid fill">
              <a:extLst>
                <a:ext uri="{FF2B5EF4-FFF2-40B4-BE49-F238E27FC236}">
                  <a16:creationId xmlns:a16="http://schemas.microsoft.com/office/drawing/2014/main" id="{BAE1082B-0A0C-1C31-DD28-C72B650AF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905248" y="7120608"/>
              <a:ext cx="2169280" cy="2169279"/>
            </a:xfrm>
            <a:prstGeom prst="rect">
              <a:avLst/>
            </a:prstGeom>
          </p:spPr>
        </p:pic>
        <p:pic>
          <p:nvPicPr>
            <p:cNvPr id="22" name="Graphic 21" descr="Web design outline">
              <a:extLst>
                <a:ext uri="{FF2B5EF4-FFF2-40B4-BE49-F238E27FC236}">
                  <a16:creationId xmlns:a16="http://schemas.microsoft.com/office/drawing/2014/main" id="{BACB0998-56D4-1015-6D5A-A00A0CC3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387661" y="7165565"/>
              <a:ext cx="2079368" cy="2079367"/>
            </a:xfrm>
            <a:prstGeom prst="rect">
              <a:avLst/>
            </a:prstGeom>
          </p:spPr>
        </p:pic>
        <p:pic>
          <p:nvPicPr>
            <p:cNvPr id="23" name="Graphic 22" descr="Lightbulb and gear with solid fill">
              <a:extLst>
                <a:ext uri="{FF2B5EF4-FFF2-40B4-BE49-F238E27FC236}">
                  <a16:creationId xmlns:a16="http://schemas.microsoft.com/office/drawing/2014/main" id="{370F5D58-A9C9-18E0-7C39-06C1FB51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29229" y="7776407"/>
              <a:ext cx="853083" cy="85308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38C312-568C-8CDA-D6DC-6B67B27940E7}"/>
                </a:ext>
              </a:extLst>
            </p:cNvPr>
            <p:cNvSpPr txBox="1"/>
            <p:nvPr/>
          </p:nvSpPr>
          <p:spPr>
            <a:xfrm>
              <a:off x="23154159" y="8736110"/>
              <a:ext cx="2219439" cy="4531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N" sz="127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DSPy Optimizer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79C339-80C8-866F-E9BE-E5A9DE25E50D}"/>
                </a:ext>
              </a:extLst>
            </p:cNvPr>
            <p:cNvSpPr/>
            <p:nvPr/>
          </p:nvSpPr>
          <p:spPr>
            <a:xfrm>
              <a:off x="20333823" y="7514220"/>
              <a:ext cx="5067758" cy="1682813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9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lus 25">
              <a:extLst>
                <a:ext uri="{FF2B5EF4-FFF2-40B4-BE49-F238E27FC236}">
                  <a16:creationId xmlns:a16="http://schemas.microsoft.com/office/drawing/2014/main" id="{454E3BDD-7082-9AC5-6C54-3BCC844133CF}"/>
                </a:ext>
              </a:extLst>
            </p:cNvPr>
            <p:cNvSpPr/>
            <p:nvPr/>
          </p:nvSpPr>
          <p:spPr>
            <a:xfrm>
              <a:off x="22816956" y="7924536"/>
              <a:ext cx="540104" cy="540104"/>
            </a:xfrm>
            <a:prstGeom prst="mathPlus">
              <a:avLst/>
            </a:prstGeom>
            <a:solidFill>
              <a:schemeClr val="tx1"/>
            </a:solidFill>
            <a:ln w="9624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9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731E89-49F6-6559-325E-22C8CB7F96AF}"/>
                </a:ext>
              </a:extLst>
            </p:cNvPr>
            <p:cNvSpPr txBox="1"/>
            <p:nvPr/>
          </p:nvSpPr>
          <p:spPr>
            <a:xfrm>
              <a:off x="22020240" y="9362723"/>
              <a:ext cx="3009597" cy="57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77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Self-Refining</a:t>
              </a:r>
              <a:endParaRPr lang="en-CN" sz="114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215796-BB89-D050-FAFD-7A7E0D73EE1B}"/>
              </a:ext>
            </a:extLst>
          </p:cNvPr>
          <p:cNvSpPr txBox="1"/>
          <p:nvPr/>
        </p:nvSpPr>
        <p:spPr>
          <a:xfrm flipH="1">
            <a:off x="12634479" y="4065937"/>
            <a:ext cx="4570519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</a:t>
            </a:r>
            <a:r>
              <a:rPr lang="en-US" sz="2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94CBE-AE30-B2DF-3B24-2393D8514F04}"/>
              </a:ext>
            </a:extLst>
          </p:cNvPr>
          <p:cNvSpPr txBox="1"/>
          <p:nvPr/>
        </p:nvSpPr>
        <p:spPr>
          <a:xfrm flipH="1">
            <a:off x="12649826" y="6474667"/>
            <a:ext cx="8413943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 assistant with </a:t>
            </a:r>
            <a:r>
              <a:rPr lang="en-US" sz="2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117;p13">
            <a:extLst>
              <a:ext uri="{FF2B5EF4-FFF2-40B4-BE49-F238E27FC236}">
                <a16:creationId xmlns:a16="http://schemas.microsoft.com/office/drawing/2014/main" id="{DCC6C101-5D83-8178-0E3A-8CD25D319B32}"/>
              </a:ext>
            </a:extLst>
          </p:cNvPr>
          <p:cNvSpPr txBox="1"/>
          <p:nvPr/>
        </p:nvSpPr>
        <p:spPr>
          <a:xfrm>
            <a:off x="11643615" y="13001303"/>
            <a:ext cx="10822930" cy="852535"/>
          </a:xfrm>
          <a:prstGeom prst="rect">
            <a:avLst/>
          </a:prstGeom>
          <a:solidFill>
            <a:srgbClr val="F3E8AA"/>
          </a:solidFill>
          <a:ln w="9525" cap="flat" cmpd="sng">
            <a:solidFill>
              <a:srgbClr val="F3E8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28597" tIns="228597" rIns="228597" bIns="228597" anchor="t" anchorCtr="0">
            <a:spAutoFit/>
          </a:bodyPr>
          <a:lstStyle/>
          <a:p>
            <a:pPr algn="ctr"/>
            <a:r>
              <a:rPr lang="en-US" sz="254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Evolving Jailbreaking Method</a:t>
            </a:r>
            <a:endParaRPr sz="254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3BF2B-0C7C-7FA7-806A-E2024FD09D5F}"/>
              </a:ext>
            </a:extLst>
          </p:cNvPr>
          <p:cNvSpPr/>
          <p:nvPr/>
        </p:nvSpPr>
        <p:spPr>
          <a:xfrm>
            <a:off x="442986" y="14010849"/>
            <a:ext cx="10854703" cy="12928303"/>
          </a:xfrm>
          <a:prstGeom prst="rect">
            <a:avLst/>
          </a:prstGeom>
          <a:noFill/>
          <a:ln>
            <a:solidFill>
              <a:srgbClr val="E7A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3306C3-44E4-B8BB-99A7-F70C118F7FEF}"/>
              </a:ext>
            </a:extLst>
          </p:cNvPr>
          <p:cNvSpPr/>
          <p:nvPr/>
        </p:nvSpPr>
        <p:spPr>
          <a:xfrm>
            <a:off x="11643616" y="4050921"/>
            <a:ext cx="10839337" cy="8764458"/>
          </a:xfrm>
          <a:prstGeom prst="rect">
            <a:avLst/>
          </a:prstGeom>
          <a:noFill/>
          <a:ln>
            <a:solidFill>
              <a:srgbClr val="E7A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72609E-CB24-5D9B-0C13-1499DEAFFCB2}"/>
              </a:ext>
            </a:extLst>
          </p:cNvPr>
          <p:cNvSpPr/>
          <p:nvPr/>
        </p:nvSpPr>
        <p:spPr>
          <a:xfrm>
            <a:off x="418665" y="4040781"/>
            <a:ext cx="10879023" cy="8781141"/>
          </a:xfrm>
          <a:prstGeom prst="rect">
            <a:avLst/>
          </a:prstGeom>
          <a:noFill/>
          <a:ln>
            <a:solidFill>
              <a:srgbClr val="E7A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N" sz="25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478870-F8EB-2998-7A00-DAFCC5E0B98F}"/>
              </a:ext>
            </a:extLst>
          </p:cNvPr>
          <p:cNvGrpSpPr/>
          <p:nvPr/>
        </p:nvGrpSpPr>
        <p:grpSpPr>
          <a:xfrm>
            <a:off x="1814875" y="14928349"/>
            <a:ext cx="7954137" cy="717548"/>
            <a:chOff x="1676400" y="23752653"/>
            <a:chExt cx="12526385" cy="11300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161BD0-5AD4-4ED0-CB46-5B78329FCF90}"/>
                </a:ext>
              </a:extLst>
            </p:cNvPr>
            <p:cNvSpPr/>
            <p:nvPr/>
          </p:nvSpPr>
          <p:spPr>
            <a:xfrm>
              <a:off x="1676400" y="23752655"/>
              <a:ext cx="2448360" cy="1130012"/>
            </a:xfrm>
            <a:prstGeom prst="rect">
              <a:avLst/>
            </a:prstGeom>
            <a:solidFill>
              <a:srgbClr val="EEEFFF"/>
            </a:solidFill>
            <a:ln>
              <a:solidFill>
                <a:srgbClr val="8381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3B4B4DF-E368-3921-9297-E77229A29E37}"/>
                </a:ext>
              </a:extLst>
            </p:cNvPr>
            <p:cNvSpPr/>
            <p:nvPr/>
          </p:nvSpPr>
          <p:spPr>
            <a:xfrm>
              <a:off x="5305741" y="23766083"/>
              <a:ext cx="2219218" cy="1098191"/>
            </a:xfrm>
            <a:prstGeom prst="roundRect">
              <a:avLst/>
            </a:prstGeom>
            <a:solidFill>
              <a:srgbClr val="EEEFFF"/>
            </a:solidFill>
            <a:ln>
              <a:solidFill>
                <a:srgbClr val="8381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Validator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CD54B1E-1DB8-C964-E007-322DD5FC6DA0}"/>
                </a:ext>
              </a:extLst>
            </p:cNvPr>
            <p:cNvSpPr/>
            <p:nvPr/>
          </p:nvSpPr>
          <p:spPr>
            <a:xfrm>
              <a:off x="8512211" y="23766082"/>
              <a:ext cx="2219218" cy="1098191"/>
            </a:xfrm>
            <a:prstGeom prst="roundRect">
              <a:avLst/>
            </a:prstGeom>
            <a:solidFill>
              <a:srgbClr val="EEEFFF"/>
            </a:solidFill>
            <a:ln>
              <a:solidFill>
                <a:srgbClr val="8381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29E6D01-69A1-68D0-675D-5029D4C26647}"/>
                </a:ext>
              </a:extLst>
            </p:cNvPr>
            <p:cNvCxnSpPr>
              <a:cxnSpLocks/>
              <a:stCxn id="45" idx="3"/>
              <a:endCxn id="49" idx="1"/>
            </p:cNvCxnSpPr>
            <p:nvPr/>
          </p:nvCxnSpPr>
          <p:spPr>
            <a:xfrm flipV="1">
              <a:off x="4124760" y="24315179"/>
              <a:ext cx="1180981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4EBEC4-01A1-6D75-000F-D57EA03FE49D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7524959" y="24315178"/>
              <a:ext cx="9872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1E245C-DB51-EDCA-34DC-D05A97365352}"/>
                </a:ext>
              </a:extLst>
            </p:cNvPr>
            <p:cNvSpPr/>
            <p:nvPr/>
          </p:nvSpPr>
          <p:spPr>
            <a:xfrm>
              <a:off x="11754425" y="23752653"/>
              <a:ext cx="2448360" cy="1130012"/>
            </a:xfrm>
            <a:prstGeom prst="rect">
              <a:avLst/>
            </a:prstGeom>
            <a:solidFill>
              <a:srgbClr val="EEEFFF"/>
            </a:solidFill>
            <a:ln>
              <a:solidFill>
                <a:srgbClr val="8381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0F93D3B-5FEF-D592-0C9D-192BBD4F05AE}"/>
                </a:ext>
              </a:extLst>
            </p:cNvPr>
            <p:cNvCxnSpPr>
              <a:cxnSpLocks/>
              <a:stCxn id="50" idx="3"/>
              <a:endCxn id="59" idx="1"/>
            </p:cNvCxnSpPr>
            <p:nvPr/>
          </p:nvCxnSpPr>
          <p:spPr>
            <a:xfrm>
              <a:off x="10731429" y="24315178"/>
              <a:ext cx="1022996" cy="2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5750D9B-957A-3F91-CEC9-0D4B73228EBC}"/>
              </a:ext>
            </a:extLst>
          </p:cNvPr>
          <p:cNvSpPr txBox="1"/>
          <p:nvPr/>
        </p:nvSpPr>
        <p:spPr>
          <a:xfrm flipH="1">
            <a:off x="4824063" y="14079512"/>
            <a:ext cx="4342335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Guardrails AI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D1BD3D-016D-3201-8DB6-1E0448213136}"/>
              </a:ext>
            </a:extLst>
          </p:cNvPr>
          <p:cNvSpPr/>
          <p:nvPr/>
        </p:nvSpPr>
        <p:spPr>
          <a:xfrm>
            <a:off x="1163622" y="14144632"/>
            <a:ext cx="9544211" cy="4897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9E7792-4ED6-265D-DFB7-5D94B6777D33}"/>
              </a:ext>
            </a:extLst>
          </p:cNvPr>
          <p:cNvSpPr txBox="1"/>
          <p:nvPr/>
        </p:nvSpPr>
        <p:spPr>
          <a:xfrm flipH="1">
            <a:off x="1163622" y="15730866"/>
            <a:ext cx="9544211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13" dirty="0"/>
              <a:t>Guardrails Hub: a collection of pre-built validators</a:t>
            </a:r>
            <a:endParaRPr lang="en-CN" sz="2413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6EFE19-DB5C-7F5B-8CA3-CAE72065EBE9}"/>
              </a:ext>
            </a:extLst>
          </p:cNvPr>
          <p:cNvSpPr txBox="1"/>
          <p:nvPr/>
        </p:nvSpPr>
        <p:spPr>
          <a:xfrm flipH="1">
            <a:off x="1163622" y="19742278"/>
            <a:ext cx="5586123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sz="2413" dirty="0"/>
              <a:t>Architectur</a:t>
            </a:r>
            <a:r>
              <a:rPr lang="en-US" sz="2413" dirty="0"/>
              <a:t>e</a:t>
            </a:r>
            <a:endParaRPr lang="en-CN" sz="2413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97DE35-A9DB-DAC4-B3F1-7528FBBF81C3}"/>
              </a:ext>
            </a:extLst>
          </p:cNvPr>
          <p:cNvGrpSpPr/>
          <p:nvPr/>
        </p:nvGrpSpPr>
        <p:grpSpPr>
          <a:xfrm>
            <a:off x="1814874" y="20242961"/>
            <a:ext cx="7954137" cy="717548"/>
            <a:chOff x="1676400" y="23752653"/>
            <a:chExt cx="12526385" cy="113001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3D6932-05D1-73D0-CF22-ABEB23409875}"/>
                </a:ext>
              </a:extLst>
            </p:cNvPr>
            <p:cNvSpPr/>
            <p:nvPr/>
          </p:nvSpPr>
          <p:spPr>
            <a:xfrm>
              <a:off x="1676400" y="23752655"/>
              <a:ext cx="2448360" cy="1130012"/>
            </a:xfrm>
            <a:prstGeom prst="rect">
              <a:avLst/>
            </a:prstGeom>
            <a:solidFill>
              <a:srgbClr val="E6FDE8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1856F62-FCEF-DAAD-A1AD-31BC1263B3B3}"/>
                </a:ext>
              </a:extLst>
            </p:cNvPr>
            <p:cNvSpPr/>
            <p:nvPr/>
          </p:nvSpPr>
          <p:spPr>
            <a:xfrm>
              <a:off x="5689600" y="23766082"/>
              <a:ext cx="4320850" cy="1098191"/>
            </a:xfrm>
            <a:prstGeom prst="roundRect">
              <a:avLst/>
            </a:prstGeom>
            <a:solidFill>
              <a:srgbClr val="E6FDE8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LLM Program with Compiled Guardrails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977EDC-B76F-F28C-48A4-BBF833A1B903}"/>
                </a:ext>
              </a:extLst>
            </p:cNvPr>
            <p:cNvSpPr/>
            <p:nvPr/>
          </p:nvSpPr>
          <p:spPr>
            <a:xfrm>
              <a:off x="11754425" y="23752653"/>
              <a:ext cx="2448360" cy="1130012"/>
            </a:xfrm>
            <a:prstGeom prst="rect">
              <a:avLst/>
            </a:prstGeom>
            <a:solidFill>
              <a:srgbClr val="E6FDE8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77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6F49B17-F880-BA9D-77EA-E37469F8E57F}"/>
              </a:ext>
            </a:extLst>
          </p:cNvPr>
          <p:cNvSpPr/>
          <p:nvPr/>
        </p:nvSpPr>
        <p:spPr>
          <a:xfrm>
            <a:off x="1170721" y="19374107"/>
            <a:ext cx="9544211" cy="48496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46DAF3-7FF8-CAB1-65B0-8993475F8797}"/>
              </a:ext>
            </a:extLst>
          </p:cNvPr>
          <p:cNvCxnSpPr>
            <a:stCxn id="75" idx="3"/>
            <a:endCxn id="77" idx="1"/>
          </p:cNvCxnSpPr>
          <p:nvPr/>
        </p:nvCxnSpPr>
        <p:spPr>
          <a:xfrm flipV="1">
            <a:off x="3369560" y="20600159"/>
            <a:ext cx="993659" cy="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A39B5ED-0A14-182F-7F94-48C4995DAA55}"/>
              </a:ext>
            </a:extLst>
          </p:cNvPr>
          <p:cNvCxnSpPr>
            <a:stCxn id="77" idx="3"/>
            <a:endCxn id="80" idx="1"/>
          </p:cNvCxnSpPr>
          <p:nvPr/>
        </p:nvCxnSpPr>
        <p:spPr>
          <a:xfrm>
            <a:off x="7106918" y="20600159"/>
            <a:ext cx="1107408" cy="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B0BF1C-9EB5-4160-9221-74CACCE409ED}"/>
              </a:ext>
            </a:extLst>
          </p:cNvPr>
          <p:cNvSpPr txBox="1"/>
          <p:nvPr/>
        </p:nvSpPr>
        <p:spPr>
          <a:xfrm flipH="1">
            <a:off x="1163622" y="21090714"/>
            <a:ext cx="7696599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13" dirty="0" err="1"/>
              <a:t>DSPy</a:t>
            </a:r>
            <a:r>
              <a:rPr lang="en-US" sz="2413" dirty="0"/>
              <a:t> Programs with pre-trained parameters checkpoint</a:t>
            </a:r>
            <a:endParaRPr lang="en-CN" sz="2413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7F7EC0F-D19E-490C-5776-C5EFBE91B6A4}"/>
              </a:ext>
            </a:extLst>
          </p:cNvPr>
          <p:cNvSpPr txBox="1"/>
          <p:nvPr/>
        </p:nvSpPr>
        <p:spPr>
          <a:xfrm>
            <a:off x="5770553" y="18694660"/>
            <a:ext cx="360548" cy="205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CN" sz="1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97E8123-1DA3-18C7-62BA-E8E1FA95DD53}"/>
              </a:ext>
            </a:extLst>
          </p:cNvPr>
          <p:cNvSpPr txBox="1"/>
          <p:nvPr/>
        </p:nvSpPr>
        <p:spPr>
          <a:xfrm>
            <a:off x="1256007" y="24438254"/>
            <a:ext cx="8513004" cy="194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CN" sz="24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2903" indent="-362903">
              <a:buFont typeface="Arial" panose="020B0604020202020204" pitchFamily="34" charset="0"/>
              <a:buChar char="•"/>
            </a:pPr>
            <a:r>
              <a:rPr lang="en-CN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Guardrails AI’s gua</a:t>
            </a:r>
            <a:r>
              <a:rPr lang="en-US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drails are </a:t>
            </a:r>
            <a:r>
              <a:rPr lang="en-CN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</a:t>
            </a:r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</a:t>
            </a:r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specific tasks</a:t>
            </a:r>
          </a:p>
          <a:p>
            <a:pPr marL="362903" indent="-362903">
              <a:buFont typeface="Arial" panose="020B0604020202020204" pitchFamily="34" charset="0"/>
              <a:buChar char="•"/>
            </a:pPr>
            <a:r>
              <a:rPr lang="en-CN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</a:t>
            </a:r>
            <a:r>
              <a:rPr lang="en-US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Guardrails’ guardrails are </a:t>
            </a:r>
            <a:r>
              <a:rPr lang="en-US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en-US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program, using a self-refining way to elicit LLM’s </a:t>
            </a:r>
            <a:r>
              <a:rPr lang="en-US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ability</a:t>
            </a:r>
            <a:endParaRPr lang="en-CN" sz="2413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F01C7D-639B-BB8D-3CFF-FC8B86F07888}"/>
              </a:ext>
            </a:extLst>
          </p:cNvPr>
          <p:cNvSpPr/>
          <p:nvPr/>
        </p:nvSpPr>
        <p:spPr>
          <a:xfrm>
            <a:off x="12165980" y="14441572"/>
            <a:ext cx="7816321" cy="4652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297CD9E-5C19-494A-1946-B4683F16442C}"/>
              </a:ext>
            </a:extLst>
          </p:cNvPr>
          <p:cNvSpPr txBox="1"/>
          <p:nvPr/>
        </p:nvSpPr>
        <p:spPr>
          <a:xfrm flipH="1">
            <a:off x="12096143" y="14028344"/>
            <a:ext cx="5637359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Jailbreaking prompt encoded in code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8C03720-A0AD-F095-E994-CC6C0DCC5E66}"/>
              </a:ext>
            </a:extLst>
          </p:cNvPr>
          <p:cNvSpPr/>
          <p:nvPr/>
        </p:nvSpPr>
        <p:spPr>
          <a:xfrm>
            <a:off x="20170828" y="17810441"/>
            <a:ext cx="1840072" cy="6976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3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Specification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15D3F7E-DDED-D07D-1974-D36904FCE176}"/>
              </a:ext>
            </a:extLst>
          </p:cNvPr>
          <p:cNvSpPr/>
          <p:nvPr/>
        </p:nvSpPr>
        <p:spPr>
          <a:xfrm>
            <a:off x="20171040" y="16812182"/>
            <a:ext cx="1840072" cy="68470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3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Understanding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BFD6232-8AA3-8C42-8E38-EBAA04B81F85}"/>
              </a:ext>
            </a:extLst>
          </p:cNvPr>
          <p:cNvSpPr/>
          <p:nvPr/>
        </p:nvSpPr>
        <p:spPr>
          <a:xfrm>
            <a:off x="20165285" y="15931457"/>
            <a:ext cx="1840071" cy="6096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3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encoding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861787-63F5-1347-588B-D0F4281730A8}"/>
              </a:ext>
            </a:extLst>
          </p:cNvPr>
          <p:cNvSpPr/>
          <p:nvPr/>
        </p:nvSpPr>
        <p:spPr>
          <a:xfrm>
            <a:off x="12823049" y="15624164"/>
            <a:ext cx="7020979" cy="1235247"/>
          </a:xfrm>
          <a:prstGeom prst="rect">
            <a:avLst/>
          </a:prstGeom>
          <a:noFill/>
          <a:ln>
            <a:solidFill>
              <a:srgbClr val="948A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F7C37A4-E834-58D7-8AD7-6143C99E0F18}"/>
              </a:ext>
            </a:extLst>
          </p:cNvPr>
          <p:cNvSpPr/>
          <p:nvPr/>
        </p:nvSpPr>
        <p:spPr>
          <a:xfrm>
            <a:off x="12823049" y="16909513"/>
            <a:ext cx="7020979" cy="398804"/>
          </a:xfrm>
          <a:prstGeom prst="rect">
            <a:avLst/>
          </a:prstGeom>
          <a:noFill/>
          <a:ln>
            <a:solidFill>
              <a:srgbClr val="375F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69275B5-75A1-970C-76F9-960E6205B8C3}"/>
              </a:ext>
            </a:extLst>
          </p:cNvPr>
          <p:cNvSpPr/>
          <p:nvPr/>
        </p:nvSpPr>
        <p:spPr>
          <a:xfrm>
            <a:off x="12823049" y="17370584"/>
            <a:ext cx="7020979" cy="1229534"/>
          </a:xfrm>
          <a:prstGeom prst="rect">
            <a:avLst/>
          </a:prstGeom>
          <a:noFill/>
          <a:ln>
            <a:solidFill>
              <a:srgbClr val="FBC0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/>
          </a:p>
        </p:txBody>
      </p:sp>
      <p:sp>
        <p:nvSpPr>
          <p:cNvPr id="146" name="Left-Right Arrow 145">
            <a:extLst>
              <a:ext uri="{FF2B5EF4-FFF2-40B4-BE49-F238E27FC236}">
                <a16:creationId xmlns:a16="http://schemas.microsoft.com/office/drawing/2014/main" id="{CA4F218C-44B1-0F2E-BDBF-8F882F48199D}"/>
              </a:ext>
            </a:extLst>
          </p:cNvPr>
          <p:cNvSpPr/>
          <p:nvPr/>
        </p:nvSpPr>
        <p:spPr>
          <a:xfrm>
            <a:off x="19630864" y="16075963"/>
            <a:ext cx="534421" cy="222116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Left-Right Arrow 146">
            <a:extLst>
              <a:ext uri="{FF2B5EF4-FFF2-40B4-BE49-F238E27FC236}">
                <a16:creationId xmlns:a16="http://schemas.microsoft.com/office/drawing/2014/main" id="{D69BDA37-8872-B403-6CBF-604F1EFE1890}"/>
              </a:ext>
            </a:extLst>
          </p:cNvPr>
          <p:cNvSpPr/>
          <p:nvPr/>
        </p:nvSpPr>
        <p:spPr>
          <a:xfrm>
            <a:off x="19630863" y="17002458"/>
            <a:ext cx="512869" cy="228669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Left-Right Arrow 147">
            <a:extLst>
              <a:ext uri="{FF2B5EF4-FFF2-40B4-BE49-F238E27FC236}">
                <a16:creationId xmlns:a16="http://schemas.microsoft.com/office/drawing/2014/main" id="{46EA372E-9945-AF42-6475-305B8005DB28}"/>
              </a:ext>
            </a:extLst>
          </p:cNvPr>
          <p:cNvSpPr/>
          <p:nvPr/>
        </p:nvSpPr>
        <p:spPr>
          <a:xfrm>
            <a:off x="19657958" y="17990347"/>
            <a:ext cx="512870" cy="198527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286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0" name="Graphic 149" descr="Programmer female with solid fill">
            <a:extLst>
              <a:ext uri="{FF2B5EF4-FFF2-40B4-BE49-F238E27FC236}">
                <a16:creationId xmlns:a16="http://schemas.microsoft.com/office/drawing/2014/main" id="{EFCD9CB0-5AC5-4CEA-5279-9E66D9A6FA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21486" y="14349269"/>
            <a:ext cx="1065007" cy="106500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D74F276-83C6-AB87-C8EF-34F8FE286C5F}"/>
              </a:ext>
            </a:extLst>
          </p:cNvPr>
          <p:cNvSpPr txBox="1"/>
          <p:nvPr/>
        </p:nvSpPr>
        <p:spPr>
          <a:xfrm flipH="1">
            <a:off x="20124984" y="15400095"/>
            <a:ext cx="1840072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CodeAttack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1F6C04-7442-BE1A-70B3-07B395BD6E3C}"/>
              </a:ext>
            </a:extLst>
          </p:cNvPr>
          <p:cNvCxnSpPr>
            <a:cxnSpLocks/>
          </p:cNvCxnSpPr>
          <p:nvPr/>
        </p:nvCxnSpPr>
        <p:spPr>
          <a:xfrm>
            <a:off x="11856203" y="23512760"/>
            <a:ext cx="10445858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5DC8CF-71BE-81EF-E6E0-DEDCFC573AF1}"/>
              </a:ext>
            </a:extLst>
          </p:cNvPr>
          <p:cNvGrpSpPr/>
          <p:nvPr/>
        </p:nvGrpSpPr>
        <p:grpSpPr>
          <a:xfrm>
            <a:off x="12015253" y="20773566"/>
            <a:ext cx="4782731" cy="2335922"/>
            <a:chOff x="12247539" y="21883703"/>
            <a:chExt cx="4007841" cy="1957460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ABF88EEA-69C7-EE95-ECAF-E16D8E68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262730" y="21937900"/>
              <a:ext cx="3992650" cy="1903263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E65A652-AD0F-DE04-300F-6F6384BD702F}"/>
                </a:ext>
              </a:extLst>
            </p:cNvPr>
            <p:cNvSpPr/>
            <p:nvPr/>
          </p:nvSpPr>
          <p:spPr>
            <a:xfrm>
              <a:off x="12247539" y="21883703"/>
              <a:ext cx="4007841" cy="1957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9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283E01D-C28D-33CC-7377-F0B424A0CBD1}"/>
              </a:ext>
            </a:extLst>
          </p:cNvPr>
          <p:cNvSpPr txBox="1"/>
          <p:nvPr/>
        </p:nvSpPr>
        <p:spPr>
          <a:xfrm flipH="1">
            <a:off x="12317220" y="23109887"/>
            <a:ext cx="4440222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Guardrails AI (Toxic Language Validator)</a:t>
            </a:r>
            <a:endParaRPr lang="en-CN" sz="17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773E55-2108-901A-0A94-41FEAAEBE7F0}"/>
              </a:ext>
            </a:extLst>
          </p:cNvPr>
          <p:cNvGrpSpPr/>
          <p:nvPr/>
        </p:nvGrpSpPr>
        <p:grpSpPr>
          <a:xfrm>
            <a:off x="17016499" y="20769984"/>
            <a:ext cx="5247309" cy="2742780"/>
            <a:chOff x="17936020" y="21902915"/>
            <a:chExt cx="4224990" cy="2282065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83106137-1C48-B756-FECE-2FD00711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936020" y="21925254"/>
              <a:ext cx="4224990" cy="1877773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2E8FBAC-9104-A698-936F-3A617E35B3C7}"/>
                </a:ext>
              </a:extLst>
            </p:cNvPr>
            <p:cNvSpPr/>
            <p:nvPr/>
          </p:nvSpPr>
          <p:spPr>
            <a:xfrm>
              <a:off x="17955533" y="21902915"/>
              <a:ext cx="4169881" cy="1936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9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7C9D22F-23B8-D766-33FD-283B4FF473F1}"/>
                </a:ext>
              </a:extLst>
            </p:cNvPr>
            <p:cNvSpPr txBox="1"/>
            <p:nvPr/>
          </p:nvSpPr>
          <p:spPr>
            <a:xfrm flipH="1">
              <a:off x="19316354" y="23819046"/>
              <a:ext cx="2793115" cy="365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78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DSPy</a:t>
              </a:r>
              <a:r>
                <a:rPr lang="en-US" sz="177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Guardrails</a:t>
              </a:r>
              <a:endParaRPr lang="en-CN" sz="177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742431-BAFC-392B-F656-B72C64155C3A}"/>
              </a:ext>
            </a:extLst>
          </p:cNvPr>
          <p:cNvSpPr/>
          <p:nvPr/>
        </p:nvSpPr>
        <p:spPr>
          <a:xfrm>
            <a:off x="12729203" y="4569612"/>
            <a:ext cx="8731038" cy="18560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8BE6AD-F490-EF77-C4EC-DBB9397EA78F}"/>
              </a:ext>
            </a:extLst>
          </p:cNvPr>
          <p:cNvSpPr/>
          <p:nvPr/>
        </p:nvSpPr>
        <p:spPr>
          <a:xfrm>
            <a:off x="11643615" y="14010849"/>
            <a:ext cx="10822930" cy="5171863"/>
          </a:xfrm>
          <a:prstGeom prst="rect">
            <a:avLst/>
          </a:prstGeom>
          <a:noFill/>
          <a:ln>
            <a:solidFill>
              <a:srgbClr val="E7A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2D3D5D5-F1E2-95C1-4612-8796C90D968C}"/>
              </a:ext>
            </a:extLst>
          </p:cNvPr>
          <p:cNvSpPr/>
          <p:nvPr/>
        </p:nvSpPr>
        <p:spPr>
          <a:xfrm>
            <a:off x="12707182" y="6989200"/>
            <a:ext cx="8756522" cy="575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A018F61-ED7F-FCBE-077D-F7B4AB1F111C}"/>
              </a:ext>
            </a:extLst>
          </p:cNvPr>
          <p:cNvSpPr/>
          <p:nvPr/>
        </p:nvSpPr>
        <p:spPr>
          <a:xfrm>
            <a:off x="11643614" y="20309913"/>
            <a:ext cx="10839337" cy="6623348"/>
          </a:xfrm>
          <a:prstGeom prst="rect">
            <a:avLst/>
          </a:prstGeom>
          <a:noFill/>
          <a:ln>
            <a:solidFill>
              <a:srgbClr val="E7A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F7AA58B-9377-A6F2-746D-0DA01752E59C}"/>
              </a:ext>
            </a:extLst>
          </p:cNvPr>
          <p:cNvSpPr txBox="1"/>
          <p:nvPr/>
        </p:nvSpPr>
        <p:spPr>
          <a:xfrm flipH="1">
            <a:off x="11954579" y="20269388"/>
            <a:ext cx="7666787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</a:t>
            </a:r>
            <a:r>
              <a:rPr lang="en-CN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CodeAttack</a:t>
            </a:r>
            <a:r>
              <a:rPr lang="zh-CN" alt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N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“smuggling a bomb”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68EAC6A-607E-5A11-B074-FC4A90C8EBA6}"/>
              </a:ext>
            </a:extLst>
          </p:cNvPr>
          <p:cNvSpPr txBox="1"/>
          <p:nvPr/>
        </p:nvSpPr>
        <p:spPr>
          <a:xfrm flipH="1">
            <a:off x="11954579" y="23508168"/>
            <a:ext cx="8027722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ASR of </a:t>
            </a:r>
            <a:r>
              <a:rPr lang="en-CN" sz="2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CodeAttack </a:t>
            </a:r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gpt-3.5-turbo-instruct</a:t>
            </a:r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94" name="Picture 19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50AE7D2-93BB-EE97-6331-C884E07C8A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87665" y="25310653"/>
            <a:ext cx="1252923" cy="1252923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C3286BB-EBEF-E04B-D719-85AF85D663A5}"/>
              </a:ext>
            </a:extLst>
          </p:cNvPr>
          <p:cNvSpPr txBox="1"/>
          <p:nvPr/>
        </p:nvSpPr>
        <p:spPr>
          <a:xfrm flipH="1">
            <a:off x="21022527" y="24916606"/>
            <a:ext cx="982291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CN" sz="17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F4D09C9-88FE-9BBC-BB1F-A0E7D0332CDE}"/>
              </a:ext>
            </a:extLst>
          </p:cNvPr>
          <p:cNvSpPr txBox="1"/>
          <p:nvPr/>
        </p:nvSpPr>
        <p:spPr>
          <a:xfrm>
            <a:off x="12033381" y="23908439"/>
            <a:ext cx="4073551" cy="162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ASR of </a:t>
            </a:r>
            <a:r>
              <a:rPr lang="en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drails AI: 80%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In-Context-Learning Defend: 75%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DSPy Guardrails: </a:t>
            </a:r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  <a:p>
            <a:pPr marL="290322" indent="-290322">
              <a:buFont typeface="Arial" panose="020B0604020202020204" pitchFamily="34" charset="0"/>
              <a:buChar char="•"/>
            </a:pPr>
            <a:endParaRPr lang="en-CN" sz="17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AAD7B686-F708-7384-29C5-BA1103ABCD2C}"/>
              </a:ext>
            </a:extLst>
          </p:cNvPr>
          <p:cNvSpPr txBox="1"/>
          <p:nvPr/>
        </p:nvSpPr>
        <p:spPr>
          <a:xfrm>
            <a:off x="18380109" y="2761092"/>
            <a:ext cx="4479889" cy="83341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800"/>
              <a:defRPr sz="508" b="1">
                <a:solidFill>
                  <a:srgbClr val="8064A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300B81-C365-5DC5-0D2B-5AE678367E82}"/>
              </a:ext>
            </a:extLst>
          </p:cNvPr>
          <p:cNvSpPr txBox="1"/>
          <p:nvPr/>
        </p:nvSpPr>
        <p:spPr>
          <a:xfrm>
            <a:off x="12033382" y="25219827"/>
            <a:ext cx="3563104" cy="70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CN" sz="17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F5FA326-5983-6330-D44D-84A0CEEC1E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24920" y="7039464"/>
            <a:ext cx="8675887" cy="5623260"/>
          </a:xfrm>
          <a:prstGeom prst="rect">
            <a:avLst/>
          </a:prstGeom>
        </p:spPr>
      </p:pic>
      <p:sp>
        <p:nvSpPr>
          <p:cNvPr id="70" name="Google Shape;93;p13">
            <a:extLst>
              <a:ext uri="{FF2B5EF4-FFF2-40B4-BE49-F238E27FC236}">
                <a16:creationId xmlns:a16="http://schemas.microsoft.com/office/drawing/2014/main" id="{BFC2F401-0DDA-F450-0918-9D1FC55F7479}"/>
              </a:ext>
            </a:extLst>
          </p:cNvPr>
          <p:cNvSpPr txBox="1"/>
          <p:nvPr/>
        </p:nvSpPr>
        <p:spPr>
          <a:xfrm>
            <a:off x="11430000" y="0"/>
            <a:ext cx="11430000" cy="4299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lt1"/>
              </a:buClr>
              <a:buSzPts val="4400"/>
              <a:defRPr sz="2794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4C765B3-3E0F-CDEE-9012-0A7D35A2E010}"/>
              </a:ext>
            </a:extLst>
          </p:cNvPr>
          <p:cNvSpPr/>
          <p:nvPr/>
        </p:nvSpPr>
        <p:spPr>
          <a:xfrm>
            <a:off x="1487229" y="22310031"/>
            <a:ext cx="4030417" cy="4468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Toxicity Detector DSPy Program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E8E898C-3770-B113-1C08-6ADD65D9F4CC}"/>
              </a:ext>
            </a:extLst>
          </p:cNvPr>
          <p:cNvSpPr/>
          <p:nvPr/>
        </p:nvSpPr>
        <p:spPr>
          <a:xfrm>
            <a:off x="1487229" y="22921525"/>
            <a:ext cx="4030417" cy="4468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Check DSPy Program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8DCEA5D-58D3-D911-E192-5661DBB40762}"/>
              </a:ext>
            </a:extLst>
          </p:cNvPr>
          <p:cNvSpPr/>
          <p:nvPr/>
        </p:nvSpPr>
        <p:spPr>
          <a:xfrm>
            <a:off x="1493865" y="21733210"/>
            <a:ext cx="4030417" cy="4468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Essay with References DSPy Program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4D078E-3B62-F8BB-136C-795CC6DFA225}"/>
              </a:ext>
            </a:extLst>
          </p:cNvPr>
          <p:cNvSpPr txBox="1"/>
          <p:nvPr/>
        </p:nvSpPr>
        <p:spPr>
          <a:xfrm>
            <a:off x="5790222" y="23965940"/>
            <a:ext cx="360548" cy="205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CN" sz="1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29F1674-162C-B97D-0C48-376F4835E45E}"/>
              </a:ext>
            </a:extLst>
          </p:cNvPr>
          <p:cNvSpPr/>
          <p:nvPr/>
        </p:nvSpPr>
        <p:spPr>
          <a:xfrm>
            <a:off x="1516643" y="23502768"/>
            <a:ext cx="4030417" cy="4468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Eliminator DSPy Program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8A3980-49F8-8A55-9D5A-2A9681F50D59}"/>
              </a:ext>
            </a:extLst>
          </p:cNvPr>
          <p:cNvSpPr txBox="1"/>
          <p:nvPr/>
        </p:nvSpPr>
        <p:spPr>
          <a:xfrm flipH="1">
            <a:off x="1163622" y="14423429"/>
            <a:ext cx="4342335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</a:t>
            </a:r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630B8D-10D0-49F1-C6A1-2481B7C93C0C}"/>
              </a:ext>
            </a:extLst>
          </p:cNvPr>
          <p:cNvSpPr txBox="1"/>
          <p:nvPr/>
        </p:nvSpPr>
        <p:spPr>
          <a:xfrm flipH="1">
            <a:off x="4824062" y="19389522"/>
            <a:ext cx="2653417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13" dirty="0" err="1"/>
              <a:t>DSPy</a:t>
            </a:r>
            <a:r>
              <a:rPr lang="en-US" sz="2413" dirty="0"/>
              <a:t> Guardrails</a:t>
            </a:r>
            <a:endParaRPr lang="en-CN" sz="2413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BEF9C03-B938-2B59-406C-5BB4669A6EDA}"/>
              </a:ext>
            </a:extLst>
          </p:cNvPr>
          <p:cNvSpPr/>
          <p:nvPr/>
        </p:nvSpPr>
        <p:spPr>
          <a:xfrm>
            <a:off x="6345519" y="21733210"/>
            <a:ext cx="3840448" cy="446848"/>
          </a:xfrm>
          <a:prstGeom prst="roundRect">
            <a:avLst/>
          </a:prstGeom>
          <a:solidFill>
            <a:schemeClr val="bg2">
              <a:lumMod val="40000"/>
              <a:lumOff val="60000"/>
              <a:alpha val="99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parameters checkpoint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9F8C70B-9D54-4D18-7819-7F45E9203857}"/>
              </a:ext>
            </a:extLst>
          </p:cNvPr>
          <p:cNvSpPr/>
          <p:nvPr/>
        </p:nvSpPr>
        <p:spPr>
          <a:xfrm>
            <a:off x="6322589" y="22305143"/>
            <a:ext cx="3840448" cy="446848"/>
          </a:xfrm>
          <a:prstGeom prst="roundRect">
            <a:avLst/>
          </a:prstGeom>
          <a:solidFill>
            <a:schemeClr val="bg2">
              <a:lumMod val="40000"/>
              <a:lumOff val="60000"/>
              <a:alpha val="99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parameters checkpoint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F1FAEB8-D423-E11E-A205-400C9F90B895}"/>
              </a:ext>
            </a:extLst>
          </p:cNvPr>
          <p:cNvSpPr/>
          <p:nvPr/>
        </p:nvSpPr>
        <p:spPr>
          <a:xfrm>
            <a:off x="6345519" y="22908472"/>
            <a:ext cx="3840448" cy="446848"/>
          </a:xfrm>
          <a:prstGeom prst="roundRect">
            <a:avLst/>
          </a:prstGeom>
          <a:solidFill>
            <a:schemeClr val="bg2">
              <a:lumMod val="40000"/>
              <a:lumOff val="60000"/>
              <a:alpha val="99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parameters checkpoint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AC72882-25C5-A401-AD1F-3DD359E3048A}"/>
              </a:ext>
            </a:extLst>
          </p:cNvPr>
          <p:cNvSpPr/>
          <p:nvPr/>
        </p:nvSpPr>
        <p:spPr>
          <a:xfrm>
            <a:off x="6322589" y="23480405"/>
            <a:ext cx="3840448" cy="446848"/>
          </a:xfrm>
          <a:prstGeom prst="roundRect">
            <a:avLst/>
          </a:prstGeom>
          <a:solidFill>
            <a:schemeClr val="bg2">
              <a:lumMod val="40000"/>
              <a:lumOff val="60000"/>
              <a:alpha val="99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77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parameters checkpoint</a:t>
            </a:r>
          </a:p>
        </p:txBody>
      </p:sp>
      <p:sp>
        <p:nvSpPr>
          <p:cNvPr id="90" name="Plus 89">
            <a:extLst>
              <a:ext uri="{FF2B5EF4-FFF2-40B4-BE49-F238E27FC236}">
                <a16:creationId xmlns:a16="http://schemas.microsoft.com/office/drawing/2014/main" id="{4FC25F7B-C19E-4803-2F79-EE0C23F40FEA}"/>
              </a:ext>
            </a:extLst>
          </p:cNvPr>
          <p:cNvSpPr/>
          <p:nvPr/>
        </p:nvSpPr>
        <p:spPr>
          <a:xfrm>
            <a:off x="5696803" y="21750550"/>
            <a:ext cx="446629" cy="44662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Plus 90">
            <a:extLst>
              <a:ext uri="{FF2B5EF4-FFF2-40B4-BE49-F238E27FC236}">
                <a16:creationId xmlns:a16="http://schemas.microsoft.com/office/drawing/2014/main" id="{BF8A1860-A18E-1E14-4BD4-C1D473C15D17}"/>
              </a:ext>
            </a:extLst>
          </p:cNvPr>
          <p:cNvSpPr/>
          <p:nvPr/>
        </p:nvSpPr>
        <p:spPr>
          <a:xfrm>
            <a:off x="5696803" y="22338071"/>
            <a:ext cx="446629" cy="44662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Plus 91">
            <a:extLst>
              <a:ext uri="{FF2B5EF4-FFF2-40B4-BE49-F238E27FC236}">
                <a16:creationId xmlns:a16="http://schemas.microsoft.com/office/drawing/2014/main" id="{42632FC4-41EE-C008-5708-B423A926BDBF}"/>
              </a:ext>
            </a:extLst>
          </p:cNvPr>
          <p:cNvSpPr/>
          <p:nvPr/>
        </p:nvSpPr>
        <p:spPr>
          <a:xfrm>
            <a:off x="5696803" y="22938606"/>
            <a:ext cx="446629" cy="44662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1" name="Plus 110">
            <a:extLst>
              <a:ext uri="{FF2B5EF4-FFF2-40B4-BE49-F238E27FC236}">
                <a16:creationId xmlns:a16="http://schemas.microsoft.com/office/drawing/2014/main" id="{AEE5A2FB-36D2-2710-AD18-7BDE416D8458}"/>
              </a:ext>
            </a:extLst>
          </p:cNvPr>
          <p:cNvSpPr/>
          <p:nvPr/>
        </p:nvSpPr>
        <p:spPr>
          <a:xfrm>
            <a:off x="5696803" y="23480624"/>
            <a:ext cx="446629" cy="44662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1BBCD7-99FE-D283-5D22-F69011FE620B}"/>
              </a:ext>
            </a:extLst>
          </p:cNvPr>
          <p:cNvSpPr txBox="1"/>
          <p:nvPr/>
        </p:nvSpPr>
        <p:spPr>
          <a:xfrm>
            <a:off x="8683083" y="2899317"/>
            <a:ext cx="184731" cy="23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DC3055-81EE-FE39-5DAE-E517CC92D924}"/>
              </a:ext>
            </a:extLst>
          </p:cNvPr>
          <p:cNvSpPr txBox="1"/>
          <p:nvPr/>
        </p:nvSpPr>
        <p:spPr>
          <a:xfrm>
            <a:off x="12128646" y="25560156"/>
            <a:ext cx="35339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DSPy Guardrails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ability </a:t>
            </a: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defend evolving jailbreaking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CodeAttack</a:t>
            </a:r>
          </a:p>
        </p:txBody>
      </p:sp>
      <p:pic>
        <p:nvPicPr>
          <p:cNvPr id="124" name="Picture 12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71C2EA7-9CC8-C3DA-69E9-F190CBDCE1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20878567" y="23761085"/>
            <a:ext cx="1215851" cy="121585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01B8A1E-3E5A-AC26-DB4B-971AD32E865F}"/>
              </a:ext>
            </a:extLst>
          </p:cNvPr>
          <p:cNvSpPr txBox="1"/>
          <p:nvPr/>
        </p:nvSpPr>
        <p:spPr>
          <a:xfrm flipH="1">
            <a:off x="20887665" y="26567327"/>
            <a:ext cx="1989870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8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Code&amp;Data</a:t>
            </a:r>
            <a:endParaRPr lang="en-CN" sz="177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36E41212-86C2-99A1-BACD-A6DDAEF58C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8891" y="16272156"/>
            <a:ext cx="9142452" cy="237694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6E42021-D95E-12FF-3095-9D37078F57EE}"/>
              </a:ext>
            </a:extLst>
          </p:cNvPr>
          <p:cNvSpPr txBox="1"/>
          <p:nvPr/>
        </p:nvSpPr>
        <p:spPr>
          <a:xfrm>
            <a:off x="791052" y="4122479"/>
            <a:ext cx="1020840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poster, we demonstrate how to build powerful guardrails 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labor costs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programming model that systematically develops and optimizes language model pipelines.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such as ChatGPT and Claude have recently exhibited outstanding performance across diverse tasks. Nevertheless, their powerful generative capabilities can be exploited to generate harmful content through jailbreaking.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Guardrails, such as Guardrails AI, require manual configuration. These approaches may not be universally adaptable to counter evolving jailbreak methodologies, including many-shot jailbreaking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CodeAttack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these challenges, we introduce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guardrails autonomously optimize through self-improving language model pipelines. Our experiments have shown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 has a strong generalization ability and significantly reduces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CodeAttack's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success rate (ASR).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D7550A-0379-0B8D-82D9-44AE3FC880B2}"/>
              </a:ext>
            </a:extLst>
          </p:cNvPr>
          <p:cNvSpPr/>
          <p:nvPr/>
        </p:nvSpPr>
        <p:spPr>
          <a:xfrm>
            <a:off x="1082462" y="10397031"/>
            <a:ext cx="2743678" cy="5954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 Program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922A9F-D5BA-1184-F3B4-83BBE30FBD5A}"/>
              </a:ext>
            </a:extLst>
          </p:cNvPr>
          <p:cNvSpPr/>
          <p:nvPr/>
        </p:nvSpPr>
        <p:spPr>
          <a:xfrm>
            <a:off x="1082461" y="11154260"/>
            <a:ext cx="2743679" cy="5954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for Optimization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068A6C-E7BA-C174-DF26-DDC752079BBC}"/>
              </a:ext>
            </a:extLst>
          </p:cNvPr>
          <p:cNvSpPr/>
          <p:nvPr/>
        </p:nvSpPr>
        <p:spPr>
          <a:xfrm>
            <a:off x="1082462" y="11923032"/>
            <a:ext cx="2743678" cy="5954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F64CB7-E12F-148B-5358-CF8221E94E16}"/>
              </a:ext>
            </a:extLst>
          </p:cNvPr>
          <p:cNvSpPr/>
          <p:nvPr/>
        </p:nvSpPr>
        <p:spPr>
          <a:xfrm>
            <a:off x="4871068" y="11154260"/>
            <a:ext cx="2340707" cy="5954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 Optimizer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5868211-D32A-0808-2A49-8CC3E2A5F8BF}"/>
              </a:ext>
            </a:extLst>
          </p:cNvPr>
          <p:cNvSpPr/>
          <p:nvPr/>
        </p:nvSpPr>
        <p:spPr>
          <a:xfrm rot="1300697">
            <a:off x="3941064" y="10568927"/>
            <a:ext cx="676886" cy="4530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914B1F-37D6-3EBD-8212-5BE08056088A}"/>
              </a:ext>
            </a:extLst>
          </p:cNvPr>
          <p:cNvSpPr/>
          <p:nvPr/>
        </p:nvSpPr>
        <p:spPr>
          <a:xfrm rot="19732954">
            <a:off x="3941065" y="11919414"/>
            <a:ext cx="676886" cy="4530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221E237-2E19-BB87-A4B0-1438E96317AC}"/>
              </a:ext>
            </a:extLst>
          </p:cNvPr>
          <p:cNvSpPr/>
          <p:nvPr/>
        </p:nvSpPr>
        <p:spPr>
          <a:xfrm>
            <a:off x="3941064" y="11208765"/>
            <a:ext cx="676886" cy="4530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FBD350B-8128-A9F3-65F4-BFF0111DFFE2}"/>
              </a:ext>
            </a:extLst>
          </p:cNvPr>
          <p:cNvSpPr/>
          <p:nvPr/>
        </p:nvSpPr>
        <p:spPr>
          <a:xfrm>
            <a:off x="7460934" y="11225477"/>
            <a:ext cx="676886" cy="4530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28F10F-7818-F186-73EB-712BAC3E679E}"/>
              </a:ext>
            </a:extLst>
          </p:cNvPr>
          <p:cNvSpPr/>
          <p:nvPr/>
        </p:nvSpPr>
        <p:spPr>
          <a:xfrm>
            <a:off x="8386979" y="10902727"/>
            <a:ext cx="2340707" cy="10985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</a:p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 Program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750DDF-9F67-BD85-C0CD-CED882F86A7C}"/>
              </a:ext>
            </a:extLst>
          </p:cNvPr>
          <p:cNvSpPr/>
          <p:nvPr/>
        </p:nvSpPr>
        <p:spPr>
          <a:xfrm>
            <a:off x="900953" y="10248014"/>
            <a:ext cx="10008908" cy="24216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A3938B-CA83-90AE-DFF3-3DE877D60492}"/>
              </a:ext>
            </a:extLst>
          </p:cNvPr>
          <p:cNvSpPr txBox="1"/>
          <p:nvPr/>
        </p:nvSpPr>
        <p:spPr>
          <a:xfrm flipH="1">
            <a:off x="791052" y="9688714"/>
            <a:ext cx="4570519" cy="46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</a:t>
            </a:r>
            <a:r>
              <a:rPr lang="en-US" sz="2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DF91B0A-19F3-6020-F216-EA923FE0CB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250892" y="24148395"/>
            <a:ext cx="4050951" cy="27283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D91DB3-1024-D2D1-63C5-A29565B2DB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755103" y="1134461"/>
            <a:ext cx="2061108" cy="16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394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文 卡</cp:lastModifiedBy>
  <cp:revision>61</cp:revision>
  <cp:lastPrinted>2024-06-07T08:32:18Z</cp:lastPrinted>
  <dcterms:modified xsi:type="dcterms:W3CDTF">2024-06-08T04:22:12Z</dcterms:modified>
</cp:coreProperties>
</file>