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</p:sldMasterIdLst>
  <p:notesMasterIdLst>
    <p:notesMasterId r:id="rId8"/>
  </p:notesMasterIdLst>
  <p:sldIdLst>
    <p:sldId id="439" r:id="rId3"/>
    <p:sldId id="517" r:id="rId4"/>
    <p:sldId id="410" r:id="rId5"/>
    <p:sldId id="514" r:id="rId6"/>
    <p:sldId id="518" r:id="rId7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4F72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11" autoAdjust="0"/>
    <p:restoredTop sz="75151"/>
  </p:normalViewPr>
  <p:slideViewPr>
    <p:cSldViewPr snapToGrid="0" showGuides="1">
      <p:cViewPr varScale="1">
        <p:scale>
          <a:sx n="107" d="100"/>
          <a:sy n="107" d="100"/>
        </p:scale>
        <p:origin x="2000" y="1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34459-ED55-A447-8824-B23DF96EB04F}" type="datetimeFigureOut">
              <a:rPr lang="en-CN" smtClean="0"/>
              <a:t>2024/6/10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CDF5D-7BDC-9743-9355-CFBDD7AA17A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22489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CDF5D-7BDC-9743-9355-CFBDD7AA17A1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18090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CDF5D-7BDC-9743-9355-CFBDD7AA17A1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64523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EB74-B6BE-FB41-8ED8-12F79C974CE1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A7F4-280C-3348-9A98-9FEF4C705D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848"/>
            <a:ext cx="3932237" cy="1337552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-228600">
              <a:buFont typeface="System Font Regular"/>
              <a:buChar char="-"/>
              <a:defRPr sz="2800">
                <a:solidFill>
                  <a:schemeClr val="bg1">
                    <a:lumMod val="50000"/>
                  </a:schemeClr>
                </a:solidFill>
              </a:defRPr>
            </a:lvl2pPr>
            <a:lvl3pPr marL="1143000" indent="-228600">
              <a:buFont typeface="System Font Regular"/>
              <a:buChar char="-"/>
              <a:defRPr sz="2400">
                <a:solidFill>
                  <a:schemeClr val="bg1">
                    <a:lumMod val="50000"/>
                  </a:schemeClr>
                </a:solidFill>
              </a:defRPr>
            </a:lvl3pPr>
            <a:lvl4pPr marL="1600200" indent="-228600">
              <a:buFont typeface="System Font Regular"/>
              <a:buChar char="-"/>
              <a:defRPr sz="2000">
                <a:solidFill>
                  <a:schemeClr val="bg1">
                    <a:lumMod val="50000"/>
                  </a:schemeClr>
                </a:solidFill>
              </a:defRPr>
            </a:lvl4pPr>
            <a:lvl5pPr marL="2057400" indent="-228600">
              <a:buFont typeface="System Font Regular"/>
              <a:buChar char="-"/>
              <a:defRPr sz="2000">
                <a:solidFill>
                  <a:schemeClr val="bg1">
                    <a:lumMod val="5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15C7-541B-6C4A-A975-82E1EFD2946C}" type="datetimeFigureOut">
              <a:rPr lang="en-US" smtClean="0"/>
              <a:t>6/10/24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C1B0C-36F6-774C-8901-6071641CA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3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AD02-9DF5-3A49-BDB1-974B68BC0A31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170F-B0FC-D545-8396-0EF4B44894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矩形 1"/>
          <p:cNvSpPr/>
          <p:nvPr/>
        </p:nvSpPr>
        <p:spPr>
          <a:xfrm>
            <a:off x="0" y="-10795"/>
            <a:ext cx="12190730" cy="6878955"/>
          </a:xfrm>
          <a:prstGeom prst="rect">
            <a:avLst/>
          </a:prstGeom>
          <a:gradFill>
            <a:gsLst>
              <a:gs pos="0">
                <a:srgbClr val="F0F0EF"/>
              </a:gs>
              <a:gs pos="96000">
                <a:srgbClr val="FDFDFD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05号-简雅黑" panose="00000500000000000000" pitchFamily="2" charset="-122"/>
              <a:ea typeface="字魂105号-简雅黑" panose="00000500000000000000" pitchFamily="2" charset="-122"/>
              <a:cs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2880" y="6088807"/>
            <a:ext cx="3938430" cy="5266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70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1AD02-9DF5-3A49-BDB1-974B68BC0A31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7170F-B0FC-D545-8396-0EF4B44894F5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图片 62" descr="灰色线条背景"/>
          <p:cNvPicPr>
            <a:picLocks noChangeAspect="1"/>
          </p:cNvPicPr>
          <p:nvPr/>
        </p:nvPicPr>
        <p:blipFill>
          <a:blip r:embed="rId3"/>
          <a:srcRect l="15713" t="64470" r="32922" b="8998"/>
          <a:stretch>
            <a:fillRect/>
          </a:stretch>
        </p:blipFill>
        <p:spPr>
          <a:xfrm>
            <a:off x="2560320" y="3216275"/>
            <a:ext cx="9768205" cy="3641725"/>
          </a:xfrm>
          <a:prstGeom prst="rect">
            <a:avLst/>
          </a:prstGeom>
          <a:ln>
            <a:noFill/>
          </a:ln>
        </p:spPr>
      </p:pic>
      <p:sp>
        <p:nvSpPr>
          <p:cNvPr id="14" name="任意多边形: 形状 27"/>
          <p:cNvSpPr/>
          <p:nvPr/>
        </p:nvSpPr>
        <p:spPr>
          <a:xfrm>
            <a:off x="0" y="-20955"/>
            <a:ext cx="3870960" cy="6898005"/>
          </a:xfrm>
          <a:custGeom>
            <a:avLst/>
            <a:gdLst>
              <a:gd name="connsiteX0" fmla="*/ 0 w 5101701"/>
              <a:gd name="connsiteY0" fmla="*/ 0 h 6878896"/>
              <a:gd name="connsiteX1" fmla="*/ 3099572 w 5101701"/>
              <a:gd name="connsiteY1" fmla="*/ 0 h 6878896"/>
              <a:gd name="connsiteX2" fmla="*/ 3205616 w 5101701"/>
              <a:gd name="connsiteY2" fmla="*/ 60974 h 6878896"/>
              <a:gd name="connsiteX3" fmla="*/ 5101701 w 5101701"/>
              <a:gd name="connsiteY3" fmla="*/ 3429000 h 6878896"/>
              <a:gd name="connsiteX4" fmla="*/ 3205616 w 5101701"/>
              <a:gd name="connsiteY4" fmla="*/ 6797026 h 6878896"/>
              <a:gd name="connsiteX5" fmla="*/ 3063231 w 5101701"/>
              <a:gd name="connsiteY5" fmla="*/ 6878896 h 6878896"/>
              <a:gd name="connsiteX6" fmla="*/ 0 w 5101701"/>
              <a:gd name="connsiteY6" fmla="*/ 6878896 h 6878896"/>
              <a:gd name="connsiteX7" fmla="*/ 0 w 5101701"/>
              <a:gd name="connsiteY7" fmla="*/ 0 h 6878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01701" h="6878896">
                <a:moveTo>
                  <a:pt x="0" y="0"/>
                </a:moveTo>
                <a:lnTo>
                  <a:pt x="3099572" y="0"/>
                </a:lnTo>
                <a:lnTo>
                  <a:pt x="3205616" y="60974"/>
                </a:lnTo>
                <a:cubicBezTo>
                  <a:pt x="4342364" y="751678"/>
                  <a:pt x="5101701" y="2001663"/>
                  <a:pt x="5101701" y="3429000"/>
                </a:cubicBezTo>
                <a:cubicBezTo>
                  <a:pt x="5101701" y="4856337"/>
                  <a:pt x="4342364" y="6106321"/>
                  <a:pt x="3205616" y="6797026"/>
                </a:cubicBezTo>
                <a:lnTo>
                  <a:pt x="3063231" y="6878896"/>
                </a:lnTo>
                <a:lnTo>
                  <a:pt x="0" y="6878896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字魂105号-简雅黑" panose="00000500000000000000" pitchFamily="2" charset="-122"/>
              <a:ea typeface="字魂105号-简雅黑" panose="00000500000000000000" pitchFamily="2" charset="-122"/>
              <a:cs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2880" y="6088807"/>
            <a:ext cx="3938430" cy="526650"/>
          </a:xfrm>
          <a:prstGeom prst="rect">
            <a:avLst/>
          </a:prstGeom>
        </p:spPr>
      </p:pic>
      <p:sp>
        <p:nvSpPr>
          <p:cNvPr id="16" name="Title 1"/>
          <p:cNvSpPr txBox="1"/>
          <p:nvPr/>
        </p:nvSpPr>
        <p:spPr>
          <a:xfrm>
            <a:off x="4795864" y="4344439"/>
            <a:ext cx="4395114" cy="365125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Click to edit Master title style</a:t>
            </a:r>
          </a:p>
        </p:txBody>
      </p:sp>
      <p:sp>
        <p:nvSpPr>
          <p:cNvPr id="17" name="Title 1"/>
          <p:cNvSpPr txBox="1"/>
          <p:nvPr/>
        </p:nvSpPr>
        <p:spPr>
          <a:xfrm>
            <a:off x="4723175" y="1041400"/>
            <a:ext cx="8319770" cy="2387600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b="1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Click to edit</a:t>
            </a:r>
          </a:p>
        </p:txBody>
      </p:sp>
      <p:sp>
        <p:nvSpPr>
          <p:cNvPr id="18" name="Subtitle 2"/>
          <p:cNvSpPr txBox="1"/>
          <p:nvPr/>
        </p:nvSpPr>
        <p:spPr>
          <a:xfrm>
            <a:off x="4744901" y="3590864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sz="3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Click to edit Master subtitle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jpe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7.png"/><Relationship Id="rId1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5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17470" y="3495675"/>
            <a:ext cx="6920230" cy="949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 err="1">
                <a:cs typeface="Times New Roman" panose="02020603050405020304" charset="0"/>
              </a:rPr>
              <a:t>Boxi</a:t>
            </a:r>
            <a:r>
              <a:rPr lang="en-US" altLang="zh-CN" sz="2400" b="1" dirty="0">
                <a:cs typeface="Times New Roman" panose="02020603050405020304" charset="0"/>
              </a:rPr>
              <a:t> Yu</a:t>
            </a:r>
            <a:r>
              <a:rPr lang="en-US" altLang="zh-CN" sz="2400" dirty="0">
                <a:cs typeface="Times New Roman" panose="02020603050405020304" charset="0"/>
              </a:rPr>
              <a:t>, </a:t>
            </a:r>
            <a:r>
              <a:rPr lang="en-US" altLang="zh-CN" sz="2400" dirty="0" err="1">
                <a:cs typeface="Times New Roman" panose="02020603050405020304" charset="0"/>
              </a:rPr>
              <a:t>Pinjia</a:t>
            </a:r>
            <a:r>
              <a:rPr lang="en-US" altLang="zh-CN" sz="2400" dirty="0">
                <a:cs typeface="Times New Roman" panose="02020603050405020304" charset="0"/>
              </a:rPr>
              <a:t> He</a:t>
            </a:r>
          </a:p>
          <a:p>
            <a:pPr algn="ctr">
              <a:lnSpc>
                <a:spcPct val="120000"/>
              </a:lnSpc>
            </a:pPr>
            <a:r>
              <a:rPr lang="en-US" altLang="zh-CN" sz="2400" dirty="0">
                <a:cs typeface="Times New Roman" panose="02020603050405020304" charset="0"/>
              </a:rPr>
              <a:t>The Chinese University of Hong Kong, Shenzhen</a:t>
            </a:r>
          </a:p>
        </p:txBody>
      </p:sp>
      <p:sp>
        <p:nvSpPr>
          <p:cNvPr id="4" name="文本框 1">
            <a:extLst>
              <a:ext uri="{FF2B5EF4-FFF2-40B4-BE49-F238E27FC236}">
                <a16:creationId xmlns:a16="http://schemas.microsoft.com/office/drawing/2014/main" id="{23391EEF-6A11-2494-DAD6-3A61D5CF5C4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27462" y="1545988"/>
            <a:ext cx="117370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6000"/>
            </a:pPr>
            <a:r>
              <a:rPr lang="en-US" sz="40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DSPy</a:t>
            </a:r>
            <a:r>
              <a:rPr lang="en-US" sz="4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Guardrails: Building Safe LLM Applications via</a:t>
            </a:r>
          </a:p>
          <a:p>
            <a:pPr algn="ctr">
              <a:buClr>
                <a:schemeClr val="dk1"/>
              </a:buClr>
              <a:buSzPts val="6000"/>
            </a:pPr>
            <a:r>
              <a:rPr lang="en-US" sz="4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Self-Refining Language Model Pipelines</a:t>
            </a:r>
            <a:endParaRPr lang="en-US" sz="24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190641" y="711835"/>
            <a:ext cx="7790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+mj-lt"/>
                <a:cs typeface="Times New Roman" panose="02020603050405020304" charset="0"/>
              </a:rPr>
              <a:t>Building Trainable Guardrails Based on </a:t>
            </a:r>
            <a:r>
              <a:rPr lang="en-US" altLang="zh-CN" sz="3200" b="1" dirty="0" err="1">
                <a:latin typeface="+mj-lt"/>
                <a:cs typeface="Times New Roman" panose="02020603050405020304" charset="0"/>
              </a:rPr>
              <a:t>DSPy</a:t>
            </a:r>
            <a:endParaRPr lang="en-US" altLang="zh-CN" sz="3200" b="1" dirty="0">
              <a:latin typeface="+mj-lt"/>
              <a:cs typeface="Times New Roman" panose="0202060305040502030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FCCC5A-2964-5E74-C73F-66FF3ADE5CAB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044052" y="3798327"/>
            <a:ext cx="5355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Database with solid fill">
            <a:extLst>
              <a:ext uri="{FF2B5EF4-FFF2-40B4-BE49-F238E27FC236}">
                <a16:creationId xmlns:a16="http://schemas.microsoft.com/office/drawing/2014/main" id="{5536EB1C-FAD3-FEFE-B8D0-8B32F16656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53765" y="3295994"/>
            <a:ext cx="874149" cy="9658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408719-58C1-7545-50A3-A2453457E62F}"/>
              </a:ext>
            </a:extLst>
          </p:cNvPr>
          <p:cNvSpPr txBox="1"/>
          <p:nvPr/>
        </p:nvSpPr>
        <p:spPr>
          <a:xfrm>
            <a:off x="3777995" y="4196783"/>
            <a:ext cx="2273111" cy="45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5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Few-shot Examples</a:t>
            </a:r>
            <a:endParaRPr lang="en-CN" sz="101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DC5167-38D4-470D-9147-C2411CC851FF}"/>
              </a:ext>
            </a:extLst>
          </p:cNvPr>
          <p:cNvCxnSpPr>
            <a:cxnSpLocks/>
          </p:cNvCxnSpPr>
          <p:nvPr/>
        </p:nvCxnSpPr>
        <p:spPr>
          <a:xfrm>
            <a:off x="7838975" y="3798327"/>
            <a:ext cx="8498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0E25841-A72F-CF7D-BBEE-881E5AF2D1DA}"/>
              </a:ext>
            </a:extLst>
          </p:cNvPr>
          <p:cNvSpPr txBox="1"/>
          <p:nvPr/>
        </p:nvSpPr>
        <p:spPr>
          <a:xfrm>
            <a:off x="1408212" y="4611775"/>
            <a:ext cx="2314174" cy="889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778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 Program </a:t>
            </a:r>
          </a:p>
          <a:p>
            <a:r>
              <a:rPr lang="en-CN" sz="1778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Guardrails</a:t>
            </a:r>
            <a:endParaRPr lang="en-CN" sz="11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823B36-14E5-1B3E-FF5B-497A596CBF6F}"/>
              </a:ext>
            </a:extLst>
          </p:cNvPr>
          <p:cNvSpPr txBox="1"/>
          <p:nvPr/>
        </p:nvSpPr>
        <p:spPr>
          <a:xfrm>
            <a:off x="8417974" y="4560728"/>
            <a:ext cx="3426034" cy="889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778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 Program</a:t>
            </a:r>
          </a:p>
          <a:p>
            <a:r>
              <a:rPr lang="en-CN" sz="1778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Optimized Guardrails</a:t>
            </a:r>
          </a:p>
        </p:txBody>
      </p:sp>
      <p:pic>
        <p:nvPicPr>
          <p:cNvPr id="12" name="Graphic 11" descr="Web design with solid fill">
            <a:extLst>
              <a:ext uri="{FF2B5EF4-FFF2-40B4-BE49-F238E27FC236}">
                <a16:creationId xmlns:a16="http://schemas.microsoft.com/office/drawing/2014/main" id="{92DAA597-82E4-4B56-30FB-786E37EDC9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3018" y="2840919"/>
            <a:ext cx="1733102" cy="1914814"/>
          </a:xfrm>
          <a:prstGeom prst="rect">
            <a:avLst/>
          </a:prstGeom>
        </p:spPr>
      </p:pic>
      <p:pic>
        <p:nvPicPr>
          <p:cNvPr id="13" name="Graphic 12" descr="Web design outline">
            <a:extLst>
              <a:ext uri="{FF2B5EF4-FFF2-40B4-BE49-F238E27FC236}">
                <a16:creationId xmlns:a16="http://schemas.microsoft.com/office/drawing/2014/main" id="{99DEC1B9-63C5-9DF3-9C28-EE46A8E907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82784" y="2880602"/>
            <a:ext cx="1661268" cy="1835449"/>
          </a:xfrm>
          <a:prstGeom prst="rect">
            <a:avLst/>
          </a:prstGeom>
        </p:spPr>
      </p:pic>
      <p:pic>
        <p:nvPicPr>
          <p:cNvPr id="14" name="Graphic 13" descr="Lightbulb and gear with solid fill">
            <a:extLst>
              <a:ext uri="{FF2B5EF4-FFF2-40B4-BE49-F238E27FC236}">
                <a16:creationId xmlns:a16="http://schemas.microsoft.com/office/drawing/2014/main" id="{2F29C557-CB03-D88D-01DB-57700F23C55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64386" y="3419790"/>
            <a:ext cx="681553" cy="7530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1BC437C-1146-32E3-4FBD-0C80C8612EF6}"/>
              </a:ext>
            </a:extLst>
          </p:cNvPr>
          <p:cNvSpPr txBox="1"/>
          <p:nvPr/>
        </p:nvSpPr>
        <p:spPr>
          <a:xfrm>
            <a:off x="5904946" y="4266916"/>
            <a:ext cx="1773175" cy="287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N" sz="12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DSPy Optimizer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CCCDF5-8DE5-D766-59B9-DAC8C7C3C01B}"/>
              </a:ext>
            </a:extLst>
          </p:cNvPr>
          <p:cNvSpPr/>
          <p:nvPr/>
        </p:nvSpPr>
        <p:spPr>
          <a:xfrm>
            <a:off x="3651696" y="3188359"/>
            <a:ext cx="4048781" cy="1485413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59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Plus 16">
            <a:extLst>
              <a:ext uri="{FF2B5EF4-FFF2-40B4-BE49-F238E27FC236}">
                <a16:creationId xmlns:a16="http://schemas.microsoft.com/office/drawing/2014/main" id="{420D9C00-79D9-BEC7-715E-E9BD10E1886C}"/>
              </a:ext>
            </a:extLst>
          </p:cNvPr>
          <p:cNvSpPr/>
          <p:nvPr/>
        </p:nvSpPr>
        <p:spPr>
          <a:xfrm>
            <a:off x="5635544" y="3550543"/>
            <a:ext cx="431505" cy="476748"/>
          </a:xfrm>
          <a:prstGeom prst="mathPlus">
            <a:avLst/>
          </a:prstGeom>
          <a:solidFill>
            <a:schemeClr val="tx1"/>
          </a:solidFill>
          <a:ln w="9624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59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899647-476F-7694-1803-B2D4FB91EC83}"/>
              </a:ext>
            </a:extLst>
          </p:cNvPr>
          <p:cNvSpPr txBox="1"/>
          <p:nvPr/>
        </p:nvSpPr>
        <p:spPr>
          <a:xfrm>
            <a:off x="4999025" y="4820025"/>
            <a:ext cx="2404456" cy="508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778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Self-Refining</a:t>
            </a:r>
            <a:endParaRPr lang="en-CN" sz="11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7FCDF9-7A82-A2BA-E45E-5DFC681D9DA2}"/>
              </a:ext>
            </a:extLst>
          </p:cNvPr>
          <p:cNvSpPr txBox="1"/>
          <p:nvPr/>
        </p:nvSpPr>
        <p:spPr>
          <a:xfrm flipH="1">
            <a:off x="3636927" y="5343785"/>
            <a:ext cx="5750513" cy="644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1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 of </a:t>
            </a:r>
            <a:r>
              <a:rPr lang="en-US" sz="2413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DSPy</a:t>
            </a:r>
            <a:r>
              <a:rPr lang="en-US" sz="241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Guardrails</a:t>
            </a:r>
            <a:endParaRPr lang="en-CN" sz="241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47635F-7EA3-E210-8EF2-786F7C942E7E}"/>
              </a:ext>
            </a:extLst>
          </p:cNvPr>
          <p:cNvSpPr txBox="1"/>
          <p:nvPr/>
        </p:nvSpPr>
        <p:spPr>
          <a:xfrm>
            <a:off x="515880" y="1548368"/>
            <a:ext cx="81711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Refining LLM Program’s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Augmenting the prompt with In-Context-Learning examples…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N" sz="2400" dirty="0"/>
          </a:p>
        </p:txBody>
      </p:sp>
      <p:pic>
        <p:nvPicPr>
          <p:cNvPr id="3" name="Picture 10" descr="This may contain: a small kitten wearing a jacket and holding a purse">
            <a:extLst>
              <a:ext uri="{FF2B5EF4-FFF2-40B4-BE49-F238E27FC236}">
                <a16:creationId xmlns:a16="http://schemas.microsoft.com/office/drawing/2014/main" id="{CF1BC9DC-8651-A16F-6F92-BC4776338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91" y="2828887"/>
            <a:ext cx="917725" cy="183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Story pin image">
            <a:extLst>
              <a:ext uri="{FF2B5EF4-FFF2-40B4-BE49-F238E27FC236}">
                <a16:creationId xmlns:a16="http://schemas.microsoft.com/office/drawing/2014/main" id="{FFA8B9B4-5883-A6C1-DCC2-0F5C02BDA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4935" y="2590235"/>
            <a:ext cx="1148943" cy="204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1961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5" grpId="0"/>
      <p:bldP spid="16" grpId="0" animBg="1"/>
      <p:bldP spid="17" grpId="0" animBg="1"/>
      <p:bldP spid="18" grpId="0"/>
      <p:bldP spid="19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190641" y="711835"/>
            <a:ext cx="7790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latin typeface="+mj-lt"/>
                <a:cs typeface="Times New Roman" panose="02020603050405020304" charset="0"/>
              </a:rPr>
              <a:t>DSPy</a:t>
            </a:r>
            <a:r>
              <a:rPr lang="en-US" altLang="zh-CN" sz="3200" b="1" dirty="0">
                <a:latin typeface="+mj-lt"/>
                <a:cs typeface="Times New Roman" panose="02020603050405020304" charset="0"/>
              </a:rPr>
              <a:t> Guardrails vs. Handcrafted Guardrails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CF7454-ED92-4CDF-F359-A529A8B2F285}"/>
              </a:ext>
            </a:extLst>
          </p:cNvPr>
          <p:cNvSpPr txBox="1"/>
          <p:nvPr/>
        </p:nvSpPr>
        <p:spPr>
          <a:xfrm>
            <a:off x="515880" y="1945621"/>
            <a:ext cx="55801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Handcrafted Guardrails (e.g., Guardrails AI, </a:t>
            </a:r>
            <a:r>
              <a:rPr lang="en-US" sz="2400" dirty="0" err="1"/>
              <a:t>NeMo</a:t>
            </a:r>
            <a:r>
              <a:rPr lang="en-US" sz="2400" dirty="0"/>
              <a:t> Guardrails)</a:t>
            </a:r>
          </a:p>
          <a:p>
            <a:endParaRPr lang="en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Requires a large amount of labor</a:t>
            </a:r>
            <a:endParaRPr lang="en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N" sz="2400" dirty="0"/>
              <a:t>Hard-code rules for specific tasks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N" sz="2400" dirty="0"/>
              <a:t>Weak generalization 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A07E22-50BE-8A55-9D4D-BDE26873C159}"/>
              </a:ext>
            </a:extLst>
          </p:cNvPr>
          <p:cNvSpPr txBox="1"/>
          <p:nvPr/>
        </p:nvSpPr>
        <p:spPr>
          <a:xfrm>
            <a:off x="7113134" y="1905506"/>
            <a:ext cx="47110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DSPy</a:t>
            </a:r>
            <a:r>
              <a:rPr lang="en-US" sz="2400" dirty="0"/>
              <a:t> Guardrails</a:t>
            </a:r>
          </a:p>
          <a:p>
            <a:endParaRPr lang="en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N" sz="2400" dirty="0"/>
              <a:t>Low labor cost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N" sz="2400" dirty="0"/>
              <a:t>Trainable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N" sz="2400" dirty="0"/>
              <a:t>Strong generalization 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30" name="Graphic 29" descr="Checkmark with solid fill">
            <a:extLst>
              <a:ext uri="{FF2B5EF4-FFF2-40B4-BE49-F238E27FC236}">
                <a16:creationId xmlns:a16="http://schemas.microsoft.com/office/drawing/2014/main" id="{A21F981F-9641-0852-2687-5C502D8459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75582" y="2971800"/>
            <a:ext cx="914400" cy="914400"/>
          </a:xfrm>
          <a:prstGeom prst="rect">
            <a:avLst/>
          </a:prstGeom>
        </p:spPr>
      </p:pic>
      <p:pic>
        <p:nvPicPr>
          <p:cNvPr id="32" name="Graphic 31" descr="Close with solid fill">
            <a:extLst>
              <a:ext uri="{FF2B5EF4-FFF2-40B4-BE49-F238E27FC236}">
                <a16:creationId xmlns:a16="http://schemas.microsoft.com/office/drawing/2014/main" id="{1394C618-9FFA-01A6-DAC5-A523C5A4FC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68949" y="2971800"/>
            <a:ext cx="914400" cy="9144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290850B-49CF-D3CC-2579-2680C6F9A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542893"/>
            <a:ext cx="4711027" cy="3172911"/>
          </a:xfrm>
          <a:prstGeom prst="rect">
            <a:avLst/>
          </a:prstGeom>
        </p:spPr>
      </p:pic>
      <p:sp>
        <p:nvSpPr>
          <p:cNvPr id="21" name="文本框 1">
            <a:extLst>
              <a:ext uri="{FF2B5EF4-FFF2-40B4-BE49-F238E27FC236}">
                <a16:creationId xmlns:a16="http://schemas.microsoft.com/office/drawing/2014/main" id="{445FC623-C6A8-26A1-DFE1-8D5A4E98951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90640" y="711835"/>
            <a:ext cx="50362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200" b="1" dirty="0">
                <a:latin typeface="+mj-lt"/>
                <a:ea typeface="+mj-ea"/>
                <a:cs typeface="+mj-cs"/>
              </a:rPr>
              <a:t>Strong Generalization Ability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2E4293-D67F-23E7-C47F-D6B597B05CD1}"/>
              </a:ext>
            </a:extLst>
          </p:cNvPr>
          <p:cNvSpPr txBox="1"/>
          <p:nvPr/>
        </p:nvSpPr>
        <p:spPr>
          <a:xfrm>
            <a:off x="515880" y="1945621"/>
            <a:ext cx="47110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sz="2400" dirty="0"/>
              <a:t>Dataset: general harmful prompt dataset</a:t>
            </a:r>
          </a:p>
          <a:p>
            <a:endParaRPr lang="en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sz="2400" dirty="0"/>
              <a:t>Jailbreaking method: CodeAttack (harmful prompt encoded in </a:t>
            </a:r>
            <a:r>
              <a:rPr lang="en-US" sz="2400" dirty="0"/>
              <a:t>a </a:t>
            </a:r>
            <a:r>
              <a:rPr lang="en-CN" sz="2400" dirty="0"/>
              <a:t>programming language)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sz="2400" dirty="0"/>
              <a:t>Attacked model: gpt-3.5-turbo-instruct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N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2A1D0E-BBE3-B983-B173-D6A6C9AD2CAD}"/>
              </a:ext>
            </a:extLst>
          </p:cNvPr>
          <p:cNvSpPr txBox="1"/>
          <p:nvPr/>
        </p:nvSpPr>
        <p:spPr>
          <a:xfrm>
            <a:off x="6441789" y="1876398"/>
            <a:ext cx="4360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dirty="0"/>
              <a:t>Attack success rate of CodeAttack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577BC00-54A3-B412-5C83-3311F3C11D5C}"/>
              </a:ext>
            </a:extLst>
          </p:cNvPr>
          <p:cNvCxnSpPr>
            <a:cxnSpLocks/>
          </p:cNvCxnSpPr>
          <p:nvPr/>
        </p:nvCxnSpPr>
        <p:spPr>
          <a:xfrm>
            <a:off x="7262037" y="2700670"/>
            <a:ext cx="2817628" cy="2445488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48847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文本框 1">
            <a:extLst>
              <a:ext uri="{FF2B5EF4-FFF2-40B4-BE49-F238E27FC236}">
                <a16:creationId xmlns:a16="http://schemas.microsoft.com/office/drawing/2014/main" id="{445FC623-C6A8-26A1-DFE1-8D5A4E98951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90639" y="711835"/>
            <a:ext cx="882273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200" b="1" dirty="0">
                <a:latin typeface="+mj-lt"/>
                <a:ea typeface="+mj-ea"/>
                <a:cs typeface="+mj-cs"/>
              </a:rPr>
              <a:t>Building </a:t>
            </a:r>
            <a:r>
              <a:rPr lang="en-US" altLang="zh-CN" sz="3200" b="1" dirty="0" err="1">
                <a:latin typeface="+mj-lt"/>
                <a:ea typeface="+mj-ea"/>
                <a:cs typeface="+mj-cs"/>
              </a:rPr>
              <a:t>DSPy</a:t>
            </a:r>
            <a:r>
              <a:rPr lang="en-US" altLang="zh-CN" sz="3200" b="1" dirty="0">
                <a:latin typeface="+mj-lt"/>
                <a:ea typeface="+mj-ea"/>
                <a:cs typeface="+mj-cs"/>
              </a:rPr>
              <a:t> Guardrails In 20 lines code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3F1931-4290-2BCD-1234-A39E01BF9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9739" y="1499286"/>
            <a:ext cx="7169471" cy="4646879"/>
          </a:xfrm>
          <a:prstGeom prst="rect">
            <a:avLst/>
          </a:prstGeom>
        </p:spPr>
      </p:pic>
      <p:sp>
        <p:nvSpPr>
          <p:cNvPr id="3" name="Left Brace 2">
            <a:extLst>
              <a:ext uri="{FF2B5EF4-FFF2-40B4-BE49-F238E27FC236}">
                <a16:creationId xmlns:a16="http://schemas.microsoft.com/office/drawing/2014/main" id="{4EDE96CE-204F-3771-DCC9-5059633A5534}"/>
              </a:ext>
            </a:extLst>
          </p:cNvPr>
          <p:cNvSpPr/>
          <p:nvPr/>
        </p:nvSpPr>
        <p:spPr>
          <a:xfrm>
            <a:off x="1694256" y="1499286"/>
            <a:ext cx="688769" cy="464687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5C57A1-13B3-DBEF-98F5-FC87A956012B}"/>
              </a:ext>
            </a:extLst>
          </p:cNvPr>
          <p:cNvSpPr txBox="1"/>
          <p:nvPr/>
        </p:nvSpPr>
        <p:spPr>
          <a:xfrm>
            <a:off x="709691" y="3622670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 dirty="0"/>
              <a:t>20 lines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06765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4cfb328c-54e0-4784-97f0-741015b7809c"/>
  <p:tag name="COMMONDATA" val="eyJoZGlkIjoiZjZiY2I3ZGFmYTlkNjI1MWFmY2Y4OWYyNDZiOGE0NjE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12171</TotalTime>
  <Words>144</Words>
  <Application>Microsoft Macintosh PowerPoint</Application>
  <PresentationFormat>Widescreen</PresentationFormat>
  <Paragraphs>42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微软雅黑</vt:lpstr>
      <vt:lpstr>System Font Regular</vt:lpstr>
      <vt:lpstr>字魂105号-简雅黑</vt:lpstr>
      <vt:lpstr>Arial</vt:lpstr>
      <vt:lpstr>Calibri</vt:lpstr>
      <vt:lpstr>Times New Roman</vt:lpstr>
      <vt:lpstr>Wingdings</vt:lpstr>
      <vt:lpstr>Cover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文 卡</cp:lastModifiedBy>
  <cp:revision>488</cp:revision>
  <dcterms:created xsi:type="dcterms:W3CDTF">2019-06-19T02:08:00Z</dcterms:created>
  <dcterms:modified xsi:type="dcterms:W3CDTF">2024-06-12T12:17:11Z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C6A5D600614F4B668CAEEFC99DC8E4C2_12</vt:lpwstr>
  </property>
</Properties>
</file>