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67" r:id="rId14"/>
    <p:sldId id="268" r:id="rId15"/>
    <p:sldId id="269" r:id="rId16"/>
    <p:sldId id="270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CAB\TEG\Encuesta%20diagn&#243;stico%20TEG\Interpretaci&#243;n%20de%20la%20evaluaci&#243;n%20diagn&#243;stic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CAB\TEG\Encuesta%20diagn&#243;stico%20TEG\Interpretaci&#243;n%20de%20la%20evaluaci&#243;n%20diagn&#243;stic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lnSpc>
                <a:spcPct val="150000"/>
              </a:lnSpc>
              <a:defRPr/>
            </a:pPr>
            <a:r>
              <a:rPr lang="es-VE" dirty="0"/>
              <a:t>Importancia de la inclusión de las TIC en los procesos de planificación, organización y supervisión educativa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1233012540099156E-2"/>
          <c:y val="0.25558638387471766"/>
          <c:w val="0.51469291338582679"/>
          <c:h val="0.677134099532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Results!$B$23</c:f>
              <c:strCache>
                <c:ptCount val="1"/>
                <c:pt idx="0">
                  <c:v>Agilizar el proceso de planificación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Results!$I$23</c:f>
              <c:numCache>
                <c:formatCode>#.#00%</c:formatCode>
                <c:ptCount val="1"/>
                <c:pt idx="0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3-4824-98B3-23FDB30BA6DF}"/>
            </c:ext>
          </c:extLst>
        </c:ser>
        <c:ser>
          <c:idx val="1"/>
          <c:order val="1"/>
          <c:tx>
            <c:strRef>
              <c:f>Results!$B$24</c:f>
              <c:strCache>
                <c:ptCount val="1"/>
                <c:pt idx="0">
                  <c:v>Mantener un histórico de la planificación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Results!$I$24</c:f>
              <c:numCache>
                <c:formatCode>#.#00%</c:formatCode>
                <c:ptCount val="1"/>
                <c:pt idx="0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3-4824-98B3-23FDB30BA6DF}"/>
            </c:ext>
          </c:extLst>
        </c:ser>
        <c:ser>
          <c:idx val="2"/>
          <c:order val="2"/>
          <c:tx>
            <c:strRef>
              <c:f>Results!$B$25</c:f>
              <c:strCache>
                <c:ptCount val="1"/>
                <c:pt idx="0">
                  <c:v>Reducción de costos materiales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Results!$I$25</c:f>
              <c:numCache>
                <c:formatCode>#.#00%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43-4824-98B3-23FDB30BA6DF}"/>
            </c:ext>
          </c:extLst>
        </c:ser>
        <c:ser>
          <c:idx val="3"/>
          <c:order val="3"/>
          <c:tx>
            <c:strRef>
              <c:f>Results!$B$26</c:f>
              <c:strCache>
                <c:ptCount val="1"/>
                <c:pt idx="0">
                  <c:v>Integración de la planificación con la agenda personal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Results!$I$26</c:f>
              <c:numCache>
                <c:formatCode>#.#00%</c:formatCode>
                <c:ptCount val="1"/>
                <c:pt idx="0">
                  <c:v>3.3333333333333333E-2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43-4824-98B3-23FDB30BA6DF}"/>
            </c:ext>
          </c:extLst>
        </c:ser>
        <c:ser>
          <c:idx val="4"/>
          <c:order val="4"/>
          <c:tx>
            <c:strRef>
              <c:f>Results!$B$27</c:f>
              <c:strCache>
                <c:ptCount val="1"/>
                <c:pt idx="0">
                  <c:v>Elaboración de buenas prácticas para la planificación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Results!$I$27</c:f>
              <c:numCache>
                <c:formatCode>#.#00%</c:formatCode>
                <c:ptCount val="1"/>
                <c:pt idx="0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43-4824-98B3-23FDB30BA6DF}"/>
            </c:ext>
          </c:extLst>
        </c:ser>
        <c:ser>
          <c:idx val="5"/>
          <c:order val="5"/>
          <c:tx>
            <c:strRef>
              <c:f>Results!$B$28</c:f>
              <c:strCache>
                <c:ptCount val="1"/>
                <c:pt idx="0">
                  <c:v>Mayor facilidad en la comunicación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Results!$I$28</c:f>
              <c:numCache>
                <c:formatCode>#.#00%</c:formatCode>
                <c:ptCount val="1"/>
                <c:pt idx="0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43-4824-98B3-23FDB30BA6DF}"/>
            </c:ext>
          </c:extLst>
        </c:ser>
        <c:ser>
          <c:idx val="6"/>
          <c:order val="6"/>
          <c:tx>
            <c:strRef>
              <c:f>Results!$B$29</c:f>
              <c:strCache>
                <c:ptCount val="1"/>
                <c:pt idx="0">
                  <c:v>Garantizar mayor calidad en la educación a través de una buena planificación</c:v>
                </c:pt>
              </c:strCache>
            </c:strRef>
          </c:tx>
          <c:invertIfNegative val="0"/>
          <c:cat>
            <c:strLit>
              <c:ptCount val="1"/>
              <c:pt idx="0">
                <c:v>Tópicos de importancia</c:v>
              </c:pt>
            </c:strLit>
          </c:cat>
          <c:val>
            <c:numRef>
              <c:f>Results!$I$29</c:f>
              <c:numCache>
                <c:formatCode>#.#00%</c:formatCode>
                <c:ptCount val="1"/>
                <c:pt idx="0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43-4824-98B3-23FDB30BA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0722704"/>
        <c:axId val="220725504"/>
      </c:barChart>
      <c:catAx>
        <c:axId val="2207227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20725504"/>
        <c:crosses val="autoZero"/>
        <c:auto val="1"/>
        <c:lblAlgn val="ctr"/>
        <c:lblOffset val="100"/>
        <c:noMultiLvlLbl val="0"/>
      </c:catAx>
      <c:valAx>
        <c:axId val="220725504"/>
        <c:scaling>
          <c:orientation val="minMax"/>
          <c:max val="0.2"/>
          <c:min val="0"/>
        </c:scaling>
        <c:delete val="0"/>
        <c:axPos val="l"/>
        <c:majorGridlines>
          <c:spPr>
            <a:ln w="3175" cap="sq">
              <a:solidFill>
                <a:schemeClr val="tx1">
                  <a:tint val="75000"/>
                  <a:shade val="95000"/>
                  <a:satMod val="105000"/>
                  <a:alpha val="41000"/>
                </a:schemeClr>
              </a:solidFill>
              <a:prstDash val="sysDot"/>
            </a:ln>
          </c:spPr>
        </c:majorGridlines>
        <c:numFmt formatCode="0%" sourceLinked="0"/>
        <c:majorTickMark val="none"/>
        <c:minorTickMark val="none"/>
        <c:tickLblPos val="nextTo"/>
        <c:crossAx val="220722704"/>
        <c:crosses val="autoZero"/>
        <c:crossBetween val="between"/>
        <c:majorUnit val="5.000000000000001E-2"/>
      </c:valAx>
    </c:plotArea>
    <c:legend>
      <c:legendPos val="r"/>
      <c:layout>
        <c:manualLayout>
          <c:xMode val="edge"/>
          <c:yMode val="edge"/>
          <c:x val="0.59259259259259256"/>
          <c:y val="0.2550824688000351"/>
          <c:w val="0.39629629629629631"/>
          <c:h val="0.6564121685346434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V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lnSpc>
                <a:spcPct val="150000"/>
              </a:lnSpc>
              <a:defRPr/>
            </a:pPr>
            <a:r>
              <a:rPr lang="es-VE"/>
              <a:t>Características requeridas por expertos en el área para una aplicación basada en TIC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Results!$B$4</c:f>
              <c:strCache>
                <c:ptCount val="1"/>
                <c:pt idx="0">
                  <c:v>Optimización del tiempo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Results!$I$4</c:f>
              <c:numCache>
                <c:formatCode>#.#00%</c:formatCode>
                <c:ptCount val="1"/>
                <c:pt idx="0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7-46D6-92D8-0FA4502C62BE}"/>
            </c:ext>
          </c:extLst>
        </c:ser>
        <c:ser>
          <c:idx val="1"/>
          <c:order val="1"/>
          <c:tx>
            <c:strRef>
              <c:f>Results!$B$5</c:f>
              <c:strCache>
                <c:ptCount val="1"/>
                <c:pt idx="0">
                  <c:v>Versatilidad de la aplicación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Results!$I$5</c:f>
              <c:numCache>
                <c:formatCode>#.#00%</c:formatCode>
                <c:ptCount val="1"/>
                <c:pt idx="0">
                  <c:v>0.46666666666666667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7-46D6-92D8-0FA4502C62BE}"/>
            </c:ext>
          </c:extLst>
        </c:ser>
        <c:ser>
          <c:idx val="2"/>
          <c:order val="2"/>
          <c:tx>
            <c:strRef>
              <c:f>Results!$B$6</c:f>
              <c:strCache>
                <c:ptCount val="1"/>
                <c:pt idx="0">
                  <c:v>Usabilidad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Results!$I$6</c:f>
              <c:numCache>
                <c:formatCode>#.#00%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7-46D6-92D8-0FA4502C62BE}"/>
            </c:ext>
          </c:extLst>
        </c:ser>
        <c:ser>
          <c:idx val="3"/>
          <c:order val="3"/>
          <c:tx>
            <c:strRef>
              <c:f>Results!$B$7</c:f>
              <c:strCache>
                <c:ptCount val="1"/>
                <c:pt idx="0">
                  <c:v>Inclusión de aspectos curriculares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Results!$I$7</c:f>
              <c:numCache>
                <c:formatCode>#.#00%</c:formatCode>
                <c:ptCount val="1"/>
                <c:pt idx="0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E7-46D6-92D8-0FA4502C62BE}"/>
            </c:ext>
          </c:extLst>
        </c:ser>
        <c:ser>
          <c:idx val="4"/>
          <c:order val="4"/>
          <c:tx>
            <c:strRef>
              <c:f>Results!$B$8</c:f>
              <c:strCache>
                <c:ptCount val="1"/>
                <c:pt idx="0">
                  <c:v>Interfaz gráfica intuitiva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Results!$I$8</c:f>
              <c:numCache>
                <c:formatCode>#.#00%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E7-46D6-92D8-0FA4502C62BE}"/>
            </c:ext>
          </c:extLst>
        </c:ser>
        <c:ser>
          <c:idx val="5"/>
          <c:order val="5"/>
          <c:tx>
            <c:strRef>
              <c:f>Results!$B$9</c:f>
              <c:strCache>
                <c:ptCount val="1"/>
                <c:pt idx="0">
                  <c:v>Sección de planificación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Results!$I$9</c:f>
              <c:numCache>
                <c:formatCode>#.#00%</c:formatCode>
                <c:ptCount val="1"/>
                <c:pt idx="0">
                  <c:v>0.36666666666666664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E7-46D6-92D8-0FA4502C62BE}"/>
            </c:ext>
          </c:extLst>
        </c:ser>
        <c:ser>
          <c:idx val="6"/>
          <c:order val="6"/>
          <c:tx>
            <c:strRef>
              <c:f>Results!$B$10</c:f>
              <c:strCache>
                <c:ptCount val="1"/>
                <c:pt idx="0">
                  <c:v>Sugerencias previstas en la aplicación</c:v>
                </c:pt>
              </c:strCache>
            </c:strRef>
          </c:tx>
          <c:invertIfNegative val="0"/>
          <c:cat>
            <c:strLit>
              <c:ptCount val="1"/>
              <c:pt idx="0">
                <c:v>Características</c:v>
              </c:pt>
            </c:strLit>
          </c:cat>
          <c:val>
            <c:numRef>
              <c:f>Results!$I$10</c:f>
              <c:numCache>
                <c:formatCode>#.#00%</c:formatCode>
                <c:ptCount val="1"/>
                <c:pt idx="0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E7-46D6-92D8-0FA4502C6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8585296"/>
        <c:axId val="268576336"/>
      </c:barChart>
      <c:catAx>
        <c:axId val="26858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68576336"/>
        <c:crosses val="autoZero"/>
        <c:auto val="1"/>
        <c:lblAlgn val="ctr"/>
        <c:lblOffset val="100"/>
        <c:noMultiLvlLbl val="0"/>
      </c:catAx>
      <c:valAx>
        <c:axId val="268576336"/>
        <c:scaling>
          <c:orientation val="minMax"/>
          <c:max val="0.5"/>
          <c:min val="0"/>
        </c:scaling>
        <c:delete val="0"/>
        <c:axPos val="l"/>
        <c:majorGridlines>
          <c:spPr>
            <a:ln w="3175" cap="sq">
              <a:solidFill>
                <a:schemeClr val="tx1">
                  <a:tint val="75000"/>
                  <a:shade val="95000"/>
                  <a:satMod val="105000"/>
                  <a:alpha val="41000"/>
                </a:schemeClr>
              </a:solidFill>
              <a:prstDash val="sysDot"/>
            </a:ln>
          </c:spPr>
        </c:majorGridlines>
        <c:numFmt formatCode="0%" sourceLinked="0"/>
        <c:majorTickMark val="none"/>
        <c:minorTickMark val="none"/>
        <c:tickLblPos val="nextTo"/>
        <c:crossAx val="268585296"/>
        <c:crosses val="autoZero"/>
        <c:crossBetween val="between"/>
        <c:majorUnit val="0.1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V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D7142-5F39-4D45-AFE8-27D3AFC8E94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VE"/>
        </a:p>
      </dgm:t>
    </dgm:pt>
    <dgm:pt modelId="{CF8E332C-A3FD-48AF-A54A-A7FB619C849C}">
      <dgm:prSet phldrT="[Text]"/>
      <dgm:spPr/>
      <dgm:t>
        <a:bodyPr/>
        <a:lstStyle/>
        <a:p>
          <a:r>
            <a:rPr lang="es-VE" dirty="0"/>
            <a:t>Diseño</a:t>
          </a:r>
        </a:p>
      </dgm:t>
    </dgm:pt>
    <dgm:pt modelId="{DC7FF52E-6BF0-4877-9B1B-FCE7A924334D}" type="parTrans" cxnId="{FB9A2DF4-E51A-467A-84E4-A71C2F728D9D}">
      <dgm:prSet/>
      <dgm:spPr/>
      <dgm:t>
        <a:bodyPr/>
        <a:lstStyle/>
        <a:p>
          <a:endParaRPr lang="es-VE"/>
        </a:p>
      </dgm:t>
    </dgm:pt>
    <dgm:pt modelId="{BF1E42D9-C53B-4CC8-8610-5EAF2407ADE3}" type="sibTrans" cxnId="{FB9A2DF4-E51A-467A-84E4-A71C2F728D9D}">
      <dgm:prSet/>
      <dgm:spPr/>
      <dgm:t>
        <a:bodyPr/>
        <a:lstStyle/>
        <a:p>
          <a:endParaRPr lang="es-VE"/>
        </a:p>
      </dgm:t>
    </dgm:pt>
    <dgm:pt modelId="{E7B4BC75-67F7-4268-8107-4AA4AF5068BF}">
      <dgm:prSet phldrT="[Text]"/>
      <dgm:spPr/>
      <dgm:t>
        <a:bodyPr/>
        <a:lstStyle/>
        <a:p>
          <a:r>
            <a:rPr lang="es-VE"/>
            <a:t>Codificación</a:t>
          </a:r>
        </a:p>
      </dgm:t>
    </dgm:pt>
    <dgm:pt modelId="{91C8C3D0-0A28-40F4-9AC0-2005651CA8DE}" type="parTrans" cxnId="{716E0206-981C-4489-9F4A-DBFC000CF8BC}">
      <dgm:prSet/>
      <dgm:spPr/>
      <dgm:t>
        <a:bodyPr/>
        <a:lstStyle/>
        <a:p>
          <a:endParaRPr lang="es-VE"/>
        </a:p>
      </dgm:t>
    </dgm:pt>
    <dgm:pt modelId="{DA14EC22-98E9-4D82-B3FE-37DAA39522A9}" type="sibTrans" cxnId="{716E0206-981C-4489-9F4A-DBFC000CF8BC}">
      <dgm:prSet/>
      <dgm:spPr/>
      <dgm:t>
        <a:bodyPr/>
        <a:lstStyle/>
        <a:p>
          <a:endParaRPr lang="es-VE"/>
        </a:p>
      </dgm:t>
    </dgm:pt>
    <dgm:pt modelId="{FF9B47D8-2281-41AA-9165-1D80EEC3DFDE}">
      <dgm:prSet phldrT="[Text]"/>
      <dgm:spPr/>
      <dgm:t>
        <a:bodyPr/>
        <a:lstStyle/>
        <a:p>
          <a:r>
            <a:rPr lang="es-VE"/>
            <a:t>Prueba</a:t>
          </a:r>
        </a:p>
      </dgm:t>
    </dgm:pt>
    <dgm:pt modelId="{7E4E9AA5-BAA9-459B-BA65-04683C7D61A9}" type="parTrans" cxnId="{E784172D-71C8-4EA4-8BAF-94720F22B1E7}">
      <dgm:prSet/>
      <dgm:spPr/>
      <dgm:t>
        <a:bodyPr/>
        <a:lstStyle/>
        <a:p>
          <a:endParaRPr lang="es-VE"/>
        </a:p>
      </dgm:t>
    </dgm:pt>
    <dgm:pt modelId="{5A3A89CB-3CF0-48CC-BE42-9A85B63328CF}" type="sibTrans" cxnId="{E784172D-71C8-4EA4-8BAF-94720F22B1E7}">
      <dgm:prSet/>
      <dgm:spPr/>
      <dgm:t>
        <a:bodyPr/>
        <a:lstStyle/>
        <a:p>
          <a:endParaRPr lang="es-VE"/>
        </a:p>
      </dgm:t>
    </dgm:pt>
    <dgm:pt modelId="{9C3CFD6A-537E-49FC-8A5B-758C01F0DBA1}">
      <dgm:prSet phldrT="[Text]"/>
      <dgm:spPr/>
      <dgm:t>
        <a:bodyPr/>
        <a:lstStyle/>
        <a:p>
          <a:r>
            <a:rPr lang="es-VE"/>
            <a:t>Mantenimiento</a:t>
          </a:r>
        </a:p>
      </dgm:t>
    </dgm:pt>
    <dgm:pt modelId="{36844BF4-2293-4E10-B8DA-DC79370212A9}" type="parTrans" cxnId="{8C28A044-951B-45A2-8A4D-E8F546CC3879}">
      <dgm:prSet/>
      <dgm:spPr/>
      <dgm:t>
        <a:bodyPr/>
        <a:lstStyle/>
        <a:p>
          <a:endParaRPr lang="es-VE"/>
        </a:p>
      </dgm:t>
    </dgm:pt>
    <dgm:pt modelId="{C3630D06-2D7A-4071-85CC-147030E64510}" type="sibTrans" cxnId="{8C28A044-951B-45A2-8A4D-E8F546CC3879}">
      <dgm:prSet/>
      <dgm:spPr/>
      <dgm:t>
        <a:bodyPr/>
        <a:lstStyle/>
        <a:p>
          <a:endParaRPr lang="es-VE"/>
        </a:p>
      </dgm:t>
    </dgm:pt>
    <dgm:pt modelId="{B48AC2AA-281E-4036-82EA-129F4803FB17}">
      <dgm:prSet phldrT="[Text]"/>
      <dgm:spPr/>
      <dgm:t>
        <a:bodyPr/>
        <a:lstStyle/>
        <a:p>
          <a:r>
            <a:rPr lang="es-VE"/>
            <a:t>Análisis</a:t>
          </a:r>
        </a:p>
      </dgm:t>
    </dgm:pt>
    <dgm:pt modelId="{9D5D46A8-6CBD-4AE8-8790-A7C7170D7E7A}" type="parTrans" cxnId="{78FD9FC6-2BD8-48A8-A40C-3A4011F09367}">
      <dgm:prSet/>
      <dgm:spPr/>
      <dgm:t>
        <a:bodyPr/>
        <a:lstStyle/>
        <a:p>
          <a:endParaRPr lang="es-VE"/>
        </a:p>
      </dgm:t>
    </dgm:pt>
    <dgm:pt modelId="{B4595F5E-6DC1-4311-A32A-082FD51880D4}" type="sibTrans" cxnId="{78FD9FC6-2BD8-48A8-A40C-3A4011F09367}">
      <dgm:prSet/>
      <dgm:spPr/>
      <dgm:t>
        <a:bodyPr/>
        <a:lstStyle/>
        <a:p>
          <a:endParaRPr lang="es-VE"/>
        </a:p>
      </dgm:t>
    </dgm:pt>
    <dgm:pt modelId="{A79C3D93-9A38-4F22-8EF4-E8F6FE7F6A6C}" type="pres">
      <dgm:prSet presAssocID="{776D7142-5F39-4D45-AFE8-27D3AFC8E9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606B6FF3-9E8A-41CA-A6ED-CE3A656552A8}" type="pres">
      <dgm:prSet presAssocID="{B48AC2AA-281E-4036-82EA-129F4803FB1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DEE5010-9707-4B69-A04B-BFDA88BBFD02}" type="pres">
      <dgm:prSet presAssocID="{B4595F5E-6DC1-4311-A32A-082FD51880D4}" presName="sibTrans" presStyleLbl="sibTrans2D1" presStyleIdx="0" presStyleCnt="4"/>
      <dgm:spPr/>
      <dgm:t>
        <a:bodyPr/>
        <a:lstStyle/>
        <a:p>
          <a:endParaRPr lang="es-VE"/>
        </a:p>
      </dgm:t>
    </dgm:pt>
    <dgm:pt modelId="{8959D011-8450-4460-A91B-8A1AA1978569}" type="pres">
      <dgm:prSet presAssocID="{B4595F5E-6DC1-4311-A32A-082FD51880D4}" presName="connectorText" presStyleLbl="sibTrans2D1" presStyleIdx="0" presStyleCnt="4"/>
      <dgm:spPr/>
      <dgm:t>
        <a:bodyPr/>
        <a:lstStyle/>
        <a:p>
          <a:endParaRPr lang="es-VE"/>
        </a:p>
      </dgm:t>
    </dgm:pt>
    <dgm:pt modelId="{B32A6A4F-9A29-4E5D-95F5-C6955DB58C1B}" type="pres">
      <dgm:prSet presAssocID="{CF8E332C-A3FD-48AF-A54A-A7FB619C84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19199EF-994A-41A6-B43E-FCF06C0A72BD}" type="pres">
      <dgm:prSet presAssocID="{BF1E42D9-C53B-4CC8-8610-5EAF2407ADE3}" presName="sibTrans" presStyleLbl="sibTrans2D1" presStyleIdx="1" presStyleCnt="4"/>
      <dgm:spPr/>
      <dgm:t>
        <a:bodyPr/>
        <a:lstStyle/>
        <a:p>
          <a:endParaRPr lang="es-VE"/>
        </a:p>
      </dgm:t>
    </dgm:pt>
    <dgm:pt modelId="{25F9093D-D80A-4C2E-9C76-CA98E6D80352}" type="pres">
      <dgm:prSet presAssocID="{BF1E42D9-C53B-4CC8-8610-5EAF2407ADE3}" presName="connectorText" presStyleLbl="sibTrans2D1" presStyleIdx="1" presStyleCnt="4"/>
      <dgm:spPr/>
      <dgm:t>
        <a:bodyPr/>
        <a:lstStyle/>
        <a:p>
          <a:endParaRPr lang="es-VE"/>
        </a:p>
      </dgm:t>
    </dgm:pt>
    <dgm:pt modelId="{F11F6C44-A0A4-4895-8F97-DD6EE40FB6DB}" type="pres">
      <dgm:prSet presAssocID="{E7B4BC75-67F7-4268-8107-4AA4AF5068B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717BB88-8349-4F44-8CE4-34A3C16C24F3}" type="pres">
      <dgm:prSet presAssocID="{DA14EC22-98E9-4D82-B3FE-37DAA39522A9}" presName="sibTrans" presStyleLbl="sibTrans2D1" presStyleIdx="2" presStyleCnt="4"/>
      <dgm:spPr/>
      <dgm:t>
        <a:bodyPr/>
        <a:lstStyle/>
        <a:p>
          <a:endParaRPr lang="es-VE"/>
        </a:p>
      </dgm:t>
    </dgm:pt>
    <dgm:pt modelId="{0F2C368C-79F4-4FD6-9833-9F45ECA4B1FB}" type="pres">
      <dgm:prSet presAssocID="{DA14EC22-98E9-4D82-B3FE-37DAA39522A9}" presName="connectorText" presStyleLbl="sibTrans2D1" presStyleIdx="2" presStyleCnt="4"/>
      <dgm:spPr/>
      <dgm:t>
        <a:bodyPr/>
        <a:lstStyle/>
        <a:p>
          <a:endParaRPr lang="es-VE"/>
        </a:p>
      </dgm:t>
    </dgm:pt>
    <dgm:pt modelId="{9539B348-54CE-4E05-A716-DB04C6EF8142}" type="pres">
      <dgm:prSet presAssocID="{FF9B47D8-2281-41AA-9165-1D80EEC3DF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AA803D0-AD9F-411D-AAF2-8216AA2770AF}" type="pres">
      <dgm:prSet presAssocID="{5A3A89CB-3CF0-48CC-BE42-9A85B63328CF}" presName="sibTrans" presStyleLbl="sibTrans2D1" presStyleIdx="3" presStyleCnt="4"/>
      <dgm:spPr/>
      <dgm:t>
        <a:bodyPr/>
        <a:lstStyle/>
        <a:p>
          <a:endParaRPr lang="es-VE"/>
        </a:p>
      </dgm:t>
    </dgm:pt>
    <dgm:pt modelId="{4FF0D549-ADEB-42EE-9DB8-D9F6F4071028}" type="pres">
      <dgm:prSet presAssocID="{5A3A89CB-3CF0-48CC-BE42-9A85B63328CF}" presName="connectorText" presStyleLbl="sibTrans2D1" presStyleIdx="3" presStyleCnt="4"/>
      <dgm:spPr/>
      <dgm:t>
        <a:bodyPr/>
        <a:lstStyle/>
        <a:p>
          <a:endParaRPr lang="es-VE"/>
        </a:p>
      </dgm:t>
    </dgm:pt>
    <dgm:pt modelId="{1EB9533A-A5E6-46D8-ADA2-19A3C6513F77}" type="pres">
      <dgm:prSet presAssocID="{9C3CFD6A-537E-49FC-8A5B-758C01F0DB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18C47728-959D-4BC1-9E91-A341E87B5EF6}" type="presOf" srcId="{9C3CFD6A-537E-49FC-8A5B-758C01F0DBA1}" destId="{1EB9533A-A5E6-46D8-ADA2-19A3C6513F77}" srcOrd="0" destOrd="0" presId="urn:microsoft.com/office/officeart/2005/8/layout/process1"/>
    <dgm:cxn modelId="{45C8DECC-502A-4A98-9FA5-E65E9EC59BFA}" type="presOf" srcId="{BF1E42D9-C53B-4CC8-8610-5EAF2407ADE3}" destId="{25F9093D-D80A-4C2E-9C76-CA98E6D80352}" srcOrd="1" destOrd="0" presId="urn:microsoft.com/office/officeart/2005/8/layout/process1"/>
    <dgm:cxn modelId="{FB9A2DF4-E51A-467A-84E4-A71C2F728D9D}" srcId="{776D7142-5F39-4D45-AFE8-27D3AFC8E949}" destId="{CF8E332C-A3FD-48AF-A54A-A7FB619C849C}" srcOrd="1" destOrd="0" parTransId="{DC7FF52E-6BF0-4877-9B1B-FCE7A924334D}" sibTransId="{BF1E42D9-C53B-4CC8-8610-5EAF2407ADE3}"/>
    <dgm:cxn modelId="{716E0206-981C-4489-9F4A-DBFC000CF8BC}" srcId="{776D7142-5F39-4D45-AFE8-27D3AFC8E949}" destId="{E7B4BC75-67F7-4268-8107-4AA4AF5068BF}" srcOrd="2" destOrd="0" parTransId="{91C8C3D0-0A28-40F4-9AC0-2005651CA8DE}" sibTransId="{DA14EC22-98E9-4D82-B3FE-37DAA39522A9}"/>
    <dgm:cxn modelId="{E784172D-71C8-4EA4-8BAF-94720F22B1E7}" srcId="{776D7142-5F39-4D45-AFE8-27D3AFC8E949}" destId="{FF9B47D8-2281-41AA-9165-1D80EEC3DFDE}" srcOrd="3" destOrd="0" parTransId="{7E4E9AA5-BAA9-459B-BA65-04683C7D61A9}" sibTransId="{5A3A89CB-3CF0-48CC-BE42-9A85B63328CF}"/>
    <dgm:cxn modelId="{7C4FFC21-8E25-4069-8E3E-E4B3EF067362}" type="presOf" srcId="{B4595F5E-6DC1-4311-A32A-082FD51880D4}" destId="{8959D011-8450-4460-A91B-8A1AA1978569}" srcOrd="1" destOrd="0" presId="urn:microsoft.com/office/officeart/2005/8/layout/process1"/>
    <dgm:cxn modelId="{42C0A2B8-FE10-4A7E-89AB-EA098C037262}" type="presOf" srcId="{B48AC2AA-281E-4036-82EA-129F4803FB17}" destId="{606B6FF3-9E8A-41CA-A6ED-CE3A656552A8}" srcOrd="0" destOrd="0" presId="urn:microsoft.com/office/officeart/2005/8/layout/process1"/>
    <dgm:cxn modelId="{58616DFA-8F42-4463-9C0A-F8417B705788}" type="presOf" srcId="{E7B4BC75-67F7-4268-8107-4AA4AF5068BF}" destId="{F11F6C44-A0A4-4895-8F97-DD6EE40FB6DB}" srcOrd="0" destOrd="0" presId="urn:microsoft.com/office/officeart/2005/8/layout/process1"/>
    <dgm:cxn modelId="{78FD9FC6-2BD8-48A8-A40C-3A4011F09367}" srcId="{776D7142-5F39-4D45-AFE8-27D3AFC8E949}" destId="{B48AC2AA-281E-4036-82EA-129F4803FB17}" srcOrd="0" destOrd="0" parTransId="{9D5D46A8-6CBD-4AE8-8790-A7C7170D7E7A}" sibTransId="{B4595F5E-6DC1-4311-A32A-082FD51880D4}"/>
    <dgm:cxn modelId="{921DB568-9D61-4C69-8CF6-EE9DA5675E86}" type="presOf" srcId="{B4595F5E-6DC1-4311-A32A-082FD51880D4}" destId="{3DEE5010-9707-4B69-A04B-BFDA88BBFD02}" srcOrd="0" destOrd="0" presId="urn:microsoft.com/office/officeart/2005/8/layout/process1"/>
    <dgm:cxn modelId="{CD5FC27B-BACB-4FA4-939D-0681FD138625}" type="presOf" srcId="{5A3A89CB-3CF0-48CC-BE42-9A85B63328CF}" destId="{BAA803D0-AD9F-411D-AAF2-8216AA2770AF}" srcOrd="0" destOrd="0" presId="urn:microsoft.com/office/officeart/2005/8/layout/process1"/>
    <dgm:cxn modelId="{C9C20054-A937-489E-9717-25F068F1FEC0}" type="presOf" srcId="{BF1E42D9-C53B-4CC8-8610-5EAF2407ADE3}" destId="{319199EF-994A-41A6-B43E-FCF06C0A72BD}" srcOrd="0" destOrd="0" presId="urn:microsoft.com/office/officeart/2005/8/layout/process1"/>
    <dgm:cxn modelId="{EDCB529E-B440-4021-8546-F15B3EB28203}" type="presOf" srcId="{5A3A89CB-3CF0-48CC-BE42-9A85B63328CF}" destId="{4FF0D549-ADEB-42EE-9DB8-D9F6F4071028}" srcOrd="1" destOrd="0" presId="urn:microsoft.com/office/officeart/2005/8/layout/process1"/>
    <dgm:cxn modelId="{3AC0F709-14FB-4180-8A54-ECC87DE40A12}" type="presOf" srcId="{DA14EC22-98E9-4D82-B3FE-37DAA39522A9}" destId="{0F2C368C-79F4-4FD6-9833-9F45ECA4B1FB}" srcOrd="1" destOrd="0" presId="urn:microsoft.com/office/officeart/2005/8/layout/process1"/>
    <dgm:cxn modelId="{149F409F-85A8-418C-A30F-3736C290FB52}" type="presOf" srcId="{FF9B47D8-2281-41AA-9165-1D80EEC3DFDE}" destId="{9539B348-54CE-4E05-A716-DB04C6EF8142}" srcOrd="0" destOrd="0" presId="urn:microsoft.com/office/officeart/2005/8/layout/process1"/>
    <dgm:cxn modelId="{8C28A044-951B-45A2-8A4D-E8F546CC3879}" srcId="{776D7142-5F39-4D45-AFE8-27D3AFC8E949}" destId="{9C3CFD6A-537E-49FC-8A5B-758C01F0DBA1}" srcOrd="4" destOrd="0" parTransId="{36844BF4-2293-4E10-B8DA-DC79370212A9}" sibTransId="{C3630D06-2D7A-4071-85CC-147030E64510}"/>
    <dgm:cxn modelId="{B12838CB-2134-414D-8B5F-060A34D7E1AD}" type="presOf" srcId="{DA14EC22-98E9-4D82-B3FE-37DAA39522A9}" destId="{C717BB88-8349-4F44-8CE4-34A3C16C24F3}" srcOrd="0" destOrd="0" presId="urn:microsoft.com/office/officeart/2005/8/layout/process1"/>
    <dgm:cxn modelId="{3BEDC2D3-2216-435F-B3F1-819703B6E3A6}" type="presOf" srcId="{776D7142-5F39-4D45-AFE8-27D3AFC8E949}" destId="{A79C3D93-9A38-4F22-8EF4-E8F6FE7F6A6C}" srcOrd="0" destOrd="0" presId="urn:microsoft.com/office/officeart/2005/8/layout/process1"/>
    <dgm:cxn modelId="{3E5C264A-BE03-4FC4-88A8-58A04F2A7D57}" type="presOf" srcId="{CF8E332C-A3FD-48AF-A54A-A7FB619C849C}" destId="{B32A6A4F-9A29-4E5D-95F5-C6955DB58C1B}" srcOrd="0" destOrd="0" presId="urn:microsoft.com/office/officeart/2005/8/layout/process1"/>
    <dgm:cxn modelId="{EDC697A8-3E61-48A3-ACFF-5FEB68BE79AD}" type="presParOf" srcId="{A79C3D93-9A38-4F22-8EF4-E8F6FE7F6A6C}" destId="{606B6FF3-9E8A-41CA-A6ED-CE3A656552A8}" srcOrd="0" destOrd="0" presId="urn:microsoft.com/office/officeart/2005/8/layout/process1"/>
    <dgm:cxn modelId="{B1B06873-1478-4D9B-BBE5-A2DA5BF295B9}" type="presParOf" srcId="{A79C3D93-9A38-4F22-8EF4-E8F6FE7F6A6C}" destId="{3DEE5010-9707-4B69-A04B-BFDA88BBFD02}" srcOrd="1" destOrd="0" presId="urn:microsoft.com/office/officeart/2005/8/layout/process1"/>
    <dgm:cxn modelId="{5F5CC411-007C-45EC-AB21-7C1367423E59}" type="presParOf" srcId="{3DEE5010-9707-4B69-A04B-BFDA88BBFD02}" destId="{8959D011-8450-4460-A91B-8A1AA1978569}" srcOrd="0" destOrd="0" presId="urn:microsoft.com/office/officeart/2005/8/layout/process1"/>
    <dgm:cxn modelId="{7274A9D8-8BBB-4E40-AB5A-819918CABF2B}" type="presParOf" srcId="{A79C3D93-9A38-4F22-8EF4-E8F6FE7F6A6C}" destId="{B32A6A4F-9A29-4E5D-95F5-C6955DB58C1B}" srcOrd="2" destOrd="0" presId="urn:microsoft.com/office/officeart/2005/8/layout/process1"/>
    <dgm:cxn modelId="{914EA263-1F60-4697-ACE6-6E7D2F8831F9}" type="presParOf" srcId="{A79C3D93-9A38-4F22-8EF4-E8F6FE7F6A6C}" destId="{319199EF-994A-41A6-B43E-FCF06C0A72BD}" srcOrd="3" destOrd="0" presId="urn:microsoft.com/office/officeart/2005/8/layout/process1"/>
    <dgm:cxn modelId="{D3FE9D8F-3BE8-44C8-A2BC-4568A1864ADE}" type="presParOf" srcId="{319199EF-994A-41A6-B43E-FCF06C0A72BD}" destId="{25F9093D-D80A-4C2E-9C76-CA98E6D80352}" srcOrd="0" destOrd="0" presId="urn:microsoft.com/office/officeart/2005/8/layout/process1"/>
    <dgm:cxn modelId="{7D72F65F-6870-4DE8-A6C9-2063516E0570}" type="presParOf" srcId="{A79C3D93-9A38-4F22-8EF4-E8F6FE7F6A6C}" destId="{F11F6C44-A0A4-4895-8F97-DD6EE40FB6DB}" srcOrd="4" destOrd="0" presId="urn:microsoft.com/office/officeart/2005/8/layout/process1"/>
    <dgm:cxn modelId="{3584A6AA-8A3C-4F3B-9CB0-9FFB4DC9EBC2}" type="presParOf" srcId="{A79C3D93-9A38-4F22-8EF4-E8F6FE7F6A6C}" destId="{C717BB88-8349-4F44-8CE4-34A3C16C24F3}" srcOrd="5" destOrd="0" presId="urn:microsoft.com/office/officeart/2005/8/layout/process1"/>
    <dgm:cxn modelId="{4D390683-7CEF-4704-A3A8-97B7875A2F39}" type="presParOf" srcId="{C717BB88-8349-4F44-8CE4-34A3C16C24F3}" destId="{0F2C368C-79F4-4FD6-9833-9F45ECA4B1FB}" srcOrd="0" destOrd="0" presId="urn:microsoft.com/office/officeart/2005/8/layout/process1"/>
    <dgm:cxn modelId="{9099BD37-48B4-43EF-9EBC-9CB0618DE9ED}" type="presParOf" srcId="{A79C3D93-9A38-4F22-8EF4-E8F6FE7F6A6C}" destId="{9539B348-54CE-4E05-A716-DB04C6EF8142}" srcOrd="6" destOrd="0" presId="urn:microsoft.com/office/officeart/2005/8/layout/process1"/>
    <dgm:cxn modelId="{4B259466-52A3-47F7-9C2A-7BB599964A29}" type="presParOf" srcId="{A79C3D93-9A38-4F22-8EF4-E8F6FE7F6A6C}" destId="{BAA803D0-AD9F-411D-AAF2-8216AA2770AF}" srcOrd="7" destOrd="0" presId="urn:microsoft.com/office/officeart/2005/8/layout/process1"/>
    <dgm:cxn modelId="{F06110CF-11C1-4E38-8E3E-FA324E05CF36}" type="presParOf" srcId="{BAA803D0-AD9F-411D-AAF2-8216AA2770AF}" destId="{4FF0D549-ADEB-42EE-9DB8-D9F6F4071028}" srcOrd="0" destOrd="0" presId="urn:microsoft.com/office/officeart/2005/8/layout/process1"/>
    <dgm:cxn modelId="{7BF25D8B-5679-49C3-BA50-88A939403E25}" type="presParOf" srcId="{A79C3D93-9A38-4F22-8EF4-E8F6FE7F6A6C}" destId="{1EB9533A-A5E6-46D8-ADA2-19A3C6513F7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B6FF3-9E8A-41CA-A6ED-CE3A656552A8}">
      <dsp:nvSpPr>
        <dsp:cNvPr id="0" name=""/>
        <dsp:cNvSpPr/>
      </dsp:nvSpPr>
      <dsp:spPr>
        <a:xfrm>
          <a:off x="3274" y="159535"/>
          <a:ext cx="1015233" cy="609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kern="1200"/>
            <a:t>Análisis</a:t>
          </a:r>
        </a:p>
      </dsp:txBody>
      <dsp:txXfrm>
        <a:off x="21115" y="177376"/>
        <a:ext cx="979551" cy="573457"/>
      </dsp:txXfrm>
    </dsp:sp>
    <dsp:sp modelId="{3DEE5010-9707-4B69-A04B-BFDA88BBFD02}">
      <dsp:nvSpPr>
        <dsp:cNvPr id="0" name=""/>
        <dsp:cNvSpPr/>
      </dsp:nvSpPr>
      <dsp:spPr>
        <a:xfrm>
          <a:off x="1120031" y="338216"/>
          <a:ext cx="215229" cy="251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800" kern="1200"/>
        </a:p>
      </dsp:txBody>
      <dsp:txXfrm>
        <a:off x="1120031" y="388571"/>
        <a:ext cx="150660" cy="151067"/>
      </dsp:txXfrm>
    </dsp:sp>
    <dsp:sp modelId="{B32A6A4F-9A29-4E5D-95F5-C6955DB58C1B}">
      <dsp:nvSpPr>
        <dsp:cNvPr id="0" name=""/>
        <dsp:cNvSpPr/>
      </dsp:nvSpPr>
      <dsp:spPr>
        <a:xfrm>
          <a:off x="1424601" y="159535"/>
          <a:ext cx="1015233" cy="609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kern="1200" dirty="0"/>
            <a:t>Diseño</a:t>
          </a:r>
        </a:p>
      </dsp:txBody>
      <dsp:txXfrm>
        <a:off x="1442442" y="177376"/>
        <a:ext cx="979551" cy="573457"/>
      </dsp:txXfrm>
    </dsp:sp>
    <dsp:sp modelId="{319199EF-994A-41A6-B43E-FCF06C0A72BD}">
      <dsp:nvSpPr>
        <dsp:cNvPr id="0" name=""/>
        <dsp:cNvSpPr/>
      </dsp:nvSpPr>
      <dsp:spPr>
        <a:xfrm>
          <a:off x="2541357" y="338216"/>
          <a:ext cx="215229" cy="251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800" kern="1200"/>
        </a:p>
      </dsp:txBody>
      <dsp:txXfrm>
        <a:off x="2541357" y="388571"/>
        <a:ext cx="150660" cy="151067"/>
      </dsp:txXfrm>
    </dsp:sp>
    <dsp:sp modelId="{F11F6C44-A0A4-4895-8F97-DD6EE40FB6DB}">
      <dsp:nvSpPr>
        <dsp:cNvPr id="0" name=""/>
        <dsp:cNvSpPr/>
      </dsp:nvSpPr>
      <dsp:spPr>
        <a:xfrm>
          <a:off x="2845927" y="159535"/>
          <a:ext cx="1015233" cy="609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kern="1200"/>
            <a:t>Codificación</a:t>
          </a:r>
        </a:p>
      </dsp:txBody>
      <dsp:txXfrm>
        <a:off x="2863768" y="177376"/>
        <a:ext cx="979551" cy="573457"/>
      </dsp:txXfrm>
    </dsp:sp>
    <dsp:sp modelId="{C717BB88-8349-4F44-8CE4-34A3C16C24F3}">
      <dsp:nvSpPr>
        <dsp:cNvPr id="0" name=""/>
        <dsp:cNvSpPr/>
      </dsp:nvSpPr>
      <dsp:spPr>
        <a:xfrm>
          <a:off x="3962684" y="338216"/>
          <a:ext cx="215229" cy="251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800" kern="1200"/>
        </a:p>
      </dsp:txBody>
      <dsp:txXfrm>
        <a:off x="3962684" y="388571"/>
        <a:ext cx="150660" cy="151067"/>
      </dsp:txXfrm>
    </dsp:sp>
    <dsp:sp modelId="{9539B348-54CE-4E05-A716-DB04C6EF8142}">
      <dsp:nvSpPr>
        <dsp:cNvPr id="0" name=""/>
        <dsp:cNvSpPr/>
      </dsp:nvSpPr>
      <dsp:spPr>
        <a:xfrm>
          <a:off x="4267254" y="159535"/>
          <a:ext cx="1015233" cy="6091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kern="1200"/>
            <a:t>Prueba</a:t>
          </a:r>
        </a:p>
      </dsp:txBody>
      <dsp:txXfrm>
        <a:off x="4285095" y="177376"/>
        <a:ext cx="979551" cy="573457"/>
      </dsp:txXfrm>
    </dsp:sp>
    <dsp:sp modelId="{BAA803D0-AD9F-411D-AAF2-8216AA2770AF}">
      <dsp:nvSpPr>
        <dsp:cNvPr id="0" name=""/>
        <dsp:cNvSpPr/>
      </dsp:nvSpPr>
      <dsp:spPr>
        <a:xfrm>
          <a:off x="5384010" y="338216"/>
          <a:ext cx="215229" cy="251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800" kern="1200"/>
        </a:p>
      </dsp:txBody>
      <dsp:txXfrm>
        <a:off x="5384010" y="388571"/>
        <a:ext cx="150660" cy="151067"/>
      </dsp:txXfrm>
    </dsp:sp>
    <dsp:sp modelId="{1EB9533A-A5E6-46D8-ADA2-19A3C6513F77}">
      <dsp:nvSpPr>
        <dsp:cNvPr id="0" name=""/>
        <dsp:cNvSpPr/>
      </dsp:nvSpPr>
      <dsp:spPr>
        <a:xfrm>
          <a:off x="5688580" y="159535"/>
          <a:ext cx="1015233" cy="6091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kern="1200"/>
            <a:t>Mantenimiento</a:t>
          </a:r>
        </a:p>
      </dsp:txBody>
      <dsp:txXfrm>
        <a:off x="5706421" y="177376"/>
        <a:ext cx="979551" cy="573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5029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482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7855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1692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014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5351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233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8926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8815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24166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V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705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AC38-F10D-4F15-B898-7CA911F530AF}" type="datetimeFigureOut">
              <a:rPr lang="es-VE" smtClean="0"/>
              <a:t>25/6/2018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B506-85E6-4E99-8A47-587D12FE294A}" type="slidenum">
              <a:rPr lang="es-VE" smtClean="0"/>
              <a:t>‹#›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7443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36" y="2441334"/>
            <a:ext cx="5010528" cy="1053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37" y="3682589"/>
            <a:ext cx="7784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VE" sz="2000" cap="all" dirty="0">
                <a:latin typeface="Arial" panose="020B0604020202020204" pitchFamily="34" charset="0"/>
                <a:cs typeface="Arial" panose="020B0604020202020204" pitchFamily="34" charset="0"/>
              </a:rPr>
              <a:t>Sistema automatizado para los procesos </a:t>
            </a:r>
            <a:r>
              <a:rPr lang="es-VE" sz="2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es-VE" sz="2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</a:t>
            </a:r>
            <a:r>
              <a:rPr lang="es-VE" sz="2000" cap="all" dirty="0">
                <a:latin typeface="Arial" panose="020B0604020202020204" pitchFamily="34" charset="0"/>
                <a:cs typeface="Arial" panose="020B0604020202020204" pitchFamily="34" charset="0"/>
              </a:rPr>
              <a:t>, organización </a:t>
            </a:r>
            <a:r>
              <a:rPr lang="es-VE" sz="2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y supervisión </a:t>
            </a:r>
            <a:r>
              <a:rPr lang="es-VE" sz="2000" cap="all" dirty="0">
                <a:latin typeface="Arial" panose="020B0604020202020204" pitchFamily="34" charset="0"/>
                <a:cs typeface="Arial" panose="020B0604020202020204" pitchFamily="34" charset="0"/>
              </a:rPr>
              <a:t>educativa</a:t>
            </a:r>
          </a:p>
        </p:txBody>
      </p:sp>
    </p:spTree>
    <p:extLst>
      <p:ext uri="{BB962C8B-B14F-4D97-AF65-F5344CB8AC3E}">
        <p14:creationId xmlns:p14="http://schemas.microsoft.com/office/powerpoint/2010/main" val="10373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diseño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Definición de casos de uso</a:t>
            </a:r>
            <a:r>
              <a:rPr lang="es-VE" sz="2000" dirty="0" smtClean="0"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Precondición, condición final de éxito y de fallo, actor primario, disparador, escenario principal de éxito y extensiones.</a:t>
            </a:r>
            <a:endParaRPr lang="es-VE" sz="17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Definición de la arquitectura.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Arquitectura Cliente-Servidor.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Se apoya en el patrón de diseño MVC.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Definición del modelo de base de datos</a:t>
            </a:r>
            <a:r>
              <a:rPr lang="es-VE" sz="2000" dirty="0" smtClean="0"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Constituido por 21 tablas relacionadas.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Motor de base de datos MySQL</a:t>
            </a:r>
            <a:r>
              <a:rPr lang="es-VE" sz="1700" dirty="0">
                <a:cs typeface="Arial" panose="020B0604020202020204" pitchFamily="34" charset="0"/>
              </a:rPr>
              <a:t>.</a:t>
            </a:r>
            <a:endParaRPr lang="es-VE" sz="17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diseño</a:t>
            </a:r>
            <a:endParaRPr lang="es-VE" dirty="0"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46717"/>
              </p:ext>
            </p:extLst>
          </p:nvPr>
        </p:nvGraphicFramePr>
        <p:xfrm>
          <a:off x="897854" y="1847927"/>
          <a:ext cx="6879950" cy="372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4" imgW="8762851" imgH="4752901" progId="Visio.Drawing.15">
                  <p:embed/>
                </p:oleObj>
              </mc:Choice>
              <mc:Fallback>
                <p:oleObj name="Visio" r:id="rId4" imgW="8762851" imgH="47529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54" y="1847927"/>
                        <a:ext cx="6879950" cy="3727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22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diseño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6" y="1733980"/>
            <a:ext cx="6668429" cy="42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desarrollo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Configuración del ambiente inicial en desarrollo.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Desarrollo e implementación de los módulos de planificación, supervisión y control educativo.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Desarrollo de los mecanismos de control, seguridad, interpretación gráfica e interpretación numérica.</a:t>
            </a:r>
            <a:endParaRPr lang="es-VE" sz="20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pruebas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Evaluación del grado de conformidad sobre la solución desarrollada a través de un cuestionario de preguntas mixtas a expertos en el área educativa.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mantenimiento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Revisión de cualquier incumplimiento estipulado previamente en la documentación.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Módulos </a:t>
            </a:r>
            <a:r>
              <a:rPr lang="es-VE" dirty="0" smtClean="0">
                <a:cs typeface="Arial" panose="020B0604020202020204" pitchFamily="34" charset="0"/>
              </a:rPr>
              <a:t>que comprenden</a:t>
            </a:r>
            <a:r>
              <a:rPr lang="es-VE" dirty="0" smtClean="0">
                <a:cs typeface="Arial" panose="020B0604020202020204" pitchFamily="34" charset="0"/>
              </a:rPr>
              <a:t> </a:t>
            </a:r>
            <a:r>
              <a:rPr lang="es-VE" dirty="0" smtClean="0">
                <a:cs typeface="Arial" panose="020B0604020202020204" pitchFamily="34" charset="0"/>
              </a:rPr>
              <a:t>Boxsteps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Módulo de planificación educativa.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Módulo de evaluación docente.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Módulo de gestión de calificaciones estudiantiles.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Módulo de mensajería.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Módulo de búsqueda de patrones y presentación.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Módulo de planificación educativa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Comprensión de todas las etapas inherentes a dicho proceso.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Creación de una plantilla estándar que agrupe los datos del docente, el contenido a ser impartido y la fecha específica</a:t>
            </a:r>
            <a:r>
              <a:rPr lang="es-VE" sz="2000" dirty="0" smtClean="0"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Área de conocimiento, bloque conceptual, procedimental y actitudinal, competencias, indicadores, estrategia de enseñanza y secuencia didáctica.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Gestión de las planificaciones según la condición en la que éstas se encuentren.</a:t>
            </a:r>
            <a:endParaRPr lang="es-VE" sz="20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Módulo de </a:t>
            </a:r>
            <a:r>
              <a:rPr lang="es-VE" dirty="0" smtClean="0">
                <a:cs typeface="Arial" panose="020B0604020202020204" pitchFamily="34" charset="0"/>
              </a:rPr>
              <a:t>evaluación docente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Se basa en la etapa de pre-procesamiento perteneciente al proceso de KDD.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Gestión de la evaluación docente (autoevaluación de la planificación).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Calificación, tiempo de culminación y observaciones</a:t>
            </a:r>
            <a:r>
              <a:rPr lang="es-VE" sz="1700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Gestión del estado de la evaluación docente.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Revisión, aprobación, culminación.</a:t>
            </a:r>
            <a:endParaRPr lang="es-VE" sz="17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Módulo de </a:t>
            </a:r>
            <a:r>
              <a:rPr lang="es-VE" dirty="0" smtClean="0">
                <a:cs typeface="Arial" panose="020B0604020202020204" pitchFamily="34" charset="0"/>
              </a:rPr>
              <a:t>gestión de</a:t>
            </a:r>
            <a:br>
              <a:rPr lang="es-VE" dirty="0" smtClean="0">
                <a:cs typeface="Arial" panose="020B0604020202020204" pitchFamily="34" charset="0"/>
              </a:rPr>
            </a:br>
            <a:r>
              <a:rPr lang="es-VE" dirty="0" smtClean="0">
                <a:cs typeface="Arial" panose="020B0604020202020204" pitchFamily="34" charset="0"/>
              </a:rPr>
              <a:t>calificaciones estudiantiles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Registro de una evaluación en función de una planificación docente previa.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Curso, fecha específica, porcentaje representativo de la evaluación, tipo de evaluación y contenido a evaluar.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Se basa en la etapa de pre-procesamiento perteneciente al proceso de KDD</a:t>
            </a:r>
            <a:r>
              <a:rPr lang="es-VE" sz="2000" dirty="0" smtClean="0">
                <a:cs typeface="Arial" panose="020B0604020202020204" pitchFamily="34" charset="0"/>
              </a:rPr>
              <a:t>.</a:t>
            </a:r>
            <a:endParaRPr lang="es-VE" sz="20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Gestión de las calificaciones obtenidas por los estudiantes para una evaluación particular.</a:t>
            </a: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Problemática actual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Los procesos de planificación, supervisión y organización comprenden numerosas etapas y fases las cuales no son automatizadas.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Se requiere comúnmente de una alta inversión de tiempo.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No existe un marco de trabajo estándar.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Se suscitan comúnmente problemas de comunicación.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La inclusión de las TIC en los procesos involucrados en el quehacer educativo suele ser escasa.</a:t>
            </a:r>
          </a:p>
        </p:txBody>
      </p:sp>
    </p:spTree>
    <p:extLst>
      <p:ext uri="{BB962C8B-B14F-4D97-AF65-F5344CB8AC3E}">
        <p14:creationId xmlns:p14="http://schemas.microsoft.com/office/powerpoint/2010/main" val="29662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Problemática actual</a:t>
            </a:r>
            <a:endParaRPr lang="es-VE" dirty="0"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91312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Problemática actual</a:t>
            </a:r>
            <a:endParaRPr lang="es-VE" dirty="0"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59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4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Objetivo general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VE" sz="2000" dirty="0">
                <a:cs typeface="Arial" panose="020B0604020202020204" pitchFamily="34" charset="0"/>
              </a:rPr>
              <a:t>Desarrollar un sistema en línea dirigido al sector venezolano de educación primaria, capaz de manejar los ámbitos de planificación, supervisión y control, al igual que los eventos inherentes a la jornada escolar a modo de mejorar la calidad en los </a:t>
            </a:r>
            <a:r>
              <a:rPr lang="es-VE" sz="2000" dirty="0" smtClean="0">
                <a:cs typeface="Arial" panose="020B0604020202020204" pitchFamily="34" charset="0"/>
              </a:rPr>
              <a:t>procesos educativos</a:t>
            </a:r>
            <a:r>
              <a:rPr lang="es-VE" sz="2000" dirty="0">
                <a:cs typeface="Arial" panose="020B0604020202020204" pitchFamily="34" charset="0"/>
              </a:rPr>
              <a:t>.</a:t>
            </a: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Objetivos específicos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planificación educativa.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evaluación docente.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gestión de calificaciones estudiantiles.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mensajería y notificaciones.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correlación de datos.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búsqueda de patrones y presentación</a:t>
            </a:r>
            <a:r>
              <a:rPr lang="es-VE" sz="2000" dirty="0" smtClean="0"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 módulo de seguridad.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VE" sz="2000" dirty="0">
                <a:cs typeface="Arial" panose="020B0604020202020204" pitchFamily="34" charset="0"/>
              </a:rPr>
              <a:t>Diseñar e implementar una base de datos relacional caracterizada por los datos.</a:t>
            </a: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Alcance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Desarrollo de los módulos de: planificación educativa, evaluación docente, gestión de calificaciones estudiantiles, mensajería y notificaciones, correlación de datos, búsqueda de patrones y presentación.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Integración de los conceptos empleados en el proceso de descubrimiento de conocimiento en bases de datos (</a:t>
            </a:r>
            <a:r>
              <a:rPr lang="es-VE" dirty="0" smtClean="0"/>
              <a:t>acuñado del término en inglés </a:t>
            </a:r>
            <a:r>
              <a:rPr lang="en-US" i="1" dirty="0" smtClean="0"/>
              <a:t>Knowledge Discovery in Databases</a:t>
            </a:r>
            <a:r>
              <a:rPr lang="es-VE" dirty="0" smtClean="0"/>
              <a:t>, por sus siglas </a:t>
            </a:r>
            <a:r>
              <a:rPr lang="es-VE" i="1" dirty="0" smtClean="0"/>
              <a:t>KDD</a:t>
            </a:r>
            <a:r>
              <a:rPr lang="es-VE" dirty="0" smtClean="0"/>
              <a:t>).</a:t>
            </a:r>
            <a:endParaRPr lang="es-VE" sz="20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Metodología empleada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Metodología de la investigación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Modalidad de investigación proyectiva.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Cuestionario de preguntas mixtas.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Metodología de software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Modelo metodológico en cascada.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17016887"/>
              </p:ext>
            </p:extLst>
          </p:nvPr>
        </p:nvGraphicFramePr>
        <p:xfrm>
          <a:off x="1218455" y="4685189"/>
          <a:ext cx="6707089" cy="92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22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97039"/>
            <a:ext cx="9144000" cy="60959"/>
          </a:xfrm>
          <a:prstGeom prst="rect">
            <a:avLst/>
          </a:prstGeom>
          <a:solidFill>
            <a:srgbClr val="029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2" y="6279870"/>
            <a:ext cx="1765694" cy="37108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cs typeface="Arial" panose="020B0604020202020204" pitchFamily="34" charset="0"/>
              </a:rPr>
              <a:t>Fase de análisis</a:t>
            </a:r>
            <a:endParaRPr lang="es-VE" dirty="0"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Evaluación de las necesidades.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Definición de requerimientos funcionales.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Módulos de: planificación educativa, evaluación docente, gestión de calificaciones estudiantiles, mensajería y búsqueda de patrones y presentación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VE" sz="2000" dirty="0" smtClean="0">
                <a:cs typeface="Arial" panose="020B0604020202020204" pitchFamily="34" charset="0"/>
              </a:rPr>
              <a:t>Definición de requerimientos no funcionales.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▫"/>
            </a:pPr>
            <a:r>
              <a:rPr lang="es-VE" sz="1700" dirty="0" smtClean="0">
                <a:cs typeface="Arial" panose="020B0604020202020204" pitchFamily="34" charset="0"/>
              </a:rPr>
              <a:t>Autenticación, gestión de roles y permisos, integración OAuth2, gestión de sesiones, protección contra </a:t>
            </a:r>
            <a:r>
              <a:rPr lang="es-VE" sz="1700" dirty="0" err="1" smtClean="0">
                <a:cs typeface="Arial" panose="020B0604020202020204" pitchFamily="34" charset="0"/>
              </a:rPr>
              <a:t>SQLi</a:t>
            </a:r>
            <a:r>
              <a:rPr lang="es-VE" sz="1700" dirty="0" smtClean="0">
                <a:cs typeface="Arial" panose="020B0604020202020204" pitchFamily="34" charset="0"/>
              </a:rPr>
              <a:t>, CSRF y XSS, </a:t>
            </a:r>
            <a:r>
              <a:rPr lang="es-VE" sz="1700" i="1" dirty="0" err="1" smtClean="0">
                <a:cs typeface="Arial" panose="020B0604020202020204" pitchFamily="34" charset="0"/>
              </a:rPr>
              <a:t>Localization</a:t>
            </a:r>
            <a:r>
              <a:rPr lang="es-VE" sz="1700" dirty="0" smtClean="0">
                <a:cs typeface="Arial" panose="020B0604020202020204" pitchFamily="34" charset="0"/>
              </a:rPr>
              <a:t> y </a:t>
            </a:r>
            <a:r>
              <a:rPr lang="es-VE" sz="1700" i="1" dirty="0" err="1" smtClean="0">
                <a:cs typeface="Arial" panose="020B0604020202020204" pitchFamily="34" charset="0"/>
              </a:rPr>
              <a:t>Timestamps</a:t>
            </a:r>
            <a:r>
              <a:rPr lang="es-VE" sz="1700" dirty="0">
                <a:cs typeface="Arial" panose="020B0604020202020204" pitchFamily="34" charset="0"/>
              </a:rPr>
              <a:t>.</a:t>
            </a:r>
            <a:endParaRPr lang="es-VE" sz="17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771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Wingdings</vt:lpstr>
      <vt:lpstr>Office Theme</vt:lpstr>
      <vt:lpstr>Visio</vt:lpstr>
      <vt:lpstr>PowerPoint Presentation</vt:lpstr>
      <vt:lpstr>Problemática actual</vt:lpstr>
      <vt:lpstr>Problemática actual</vt:lpstr>
      <vt:lpstr>Problemática actual</vt:lpstr>
      <vt:lpstr>Objetivo general</vt:lpstr>
      <vt:lpstr>Objetivos específicos</vt:lpstr>
      <vt:lpstr>Alcance</vt:lpstr>
      <vt:lpstr>Metodología empleada</vt:lpstr>
      <vt:lpstr>Fase de análisis</vt:lpstr>
      <vt:lpstr>Fase de diseño</vt:lpstr>
      <vt:lpstr>Fase de diseño</vt:lpstr>
      <vt:lpstr>Fase de diseño</vt:lpstr>
      <vt:lpstr>Fase de desarrollo</vt:lpstr>
      <vt:lpstr>Fase de pruebas</vt:lpstr>
      <vt:lpstr>Fase de mantenimiento</vt:lpstr>
      <vt:lpstr>Módulos que comprenden Boxsteps</vt:lpstr>
      <vt:lpstr>Módulo de planificación educativa</vt:lpstr>
      <vt:lpstr>Módulo de evaluación docente</vt:lpstr>
      <vt:lpstr>Módulo de gestión de calificaciones estudiantiles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Wolfgang Dielingen</dc:creator>
  <cp:lastModifiedBy>Wolfgang Dielingen</cp:lastModifiedBy>
  <cp:revision>62</cp:revision>
  <dcterms:created xsi:type="dcterms:W3CDTF">2018-06-23T13:47:22Z</dcterms:created>
  <dcterms:modified xsi:type="dcterms:W3CDTF">2018-06-26T04:09:18Z</dcterms:modified>
</cp:coreProperties>
</file>