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80" r:id="rId6"/>
    <p:sldId id="258" r:id="rId7"/>
    <p:sldId id="284" r:id="rId8"/>
    <p:sldId id="263" r:id="rId9"/>
    <p:sldId id="281" r:id="rId10"/>
    <p:sldId id="282" r:id="rId11"/>
    <p:sldId id="285" r:id="rId12"/>
    <p:sldId id="286" r:id="rId13"/>
    <p:sldId id="283" r:id="rId14"/>
    <p:sldId id="264" r:id="rId15"/>
    <p:sldId id="259" r:id="rId16"/>
    <p:sldId id="266" r:id="rId17"/>
    <p:sldId id="267" r:id="rId18"/>
    <p:sldId id="260" r:id="rId19"/>
    <p:sldId id="268" r:id="rId20"/>
    <p:sldId id="269" r:id="rId21"/>
    <p:sldId id="270" r:id="rId22"/>
    <p:sldId id="271" r:id="rId23"/>
    <p:sldId id="272" r:id="rId24"/>
    <p:sldId id="274" r:id="rId25"/>
    <p:sldId id="273" r:id="rId26"/>
    <p:sldId id="275" r:id="rId27"/>
    <p:sldId id="276" r:id="rId28"/>
    <p:sldId id="277" r:id="rId29"/>
    <p:sldId id="261" r:id="rId30"/>
    <p:sldId id="26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060DB-C526-4DD9-A47F-42F689DF3180}" v="1" dt="2022-02-22T05:42:30.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75" d="100"/>
          <a:sy n="75" d="100"/>
        </p:scale>
        <p:origin x="25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岐奈" userId="1603c958-94bb-4681-acfa-04ac92d2cb74" providerId="ADAL" clId="{589060DB-C526-4DD9-A47F-42F689DF3180}"/>
    <pc:docChg chg="undo custSel modSld">
      <pc:chgData name="岐奈" userId="1603c958-94bb-4681-acfa-04ac92d2cb74" providerId="ADAL" clId="{589060DB-C526-4DD9-A47F-42F689DF3180}" dt="2022-02-22T05:42:30.358" v="19" actId="20577"/>
      <pc:docMkLst>
        <pc:docMk/>
      </pc:docMkLst>
      <pc:sldChg chg="modSp mod">
        <pc:chgData name="岐奈" userId="1603c958-94bb-4681-acfa-04ac92d2cb74" providerId="ADAL" clId="{589060DB-C526-4DD9-A47F-42F689DF3180}" dt="2022-02-22T05:40:52.626" v="9" actId="20577"/>
        <pc:sldMkLst>
          <pc:docMk/>
          <pc:sldMk cId="917144645" sldId="270"/>
        </pc:sldMkLst>
        <pc:spChg chg="mod">
          <ac:chgData name="岐奈" userId="1603c958-94bb-4681-acfa-04ac92d2cb74" providerId="ADAL" clId="{589060DB-C526-4DD9-A47F-42F689DF3180}" dt="2022-02-22T05:40:52.626" v="9" actId="20577"/>
          <ac:spMkLst>
            <pc:docMk/>
            <pc:sldMk cId="917144645" sldId="270"/>
            <ac:spMk id="3" creationId="{518121EA-1B57-4EE9-BF81-F172DE1DC545}"/>
          </ac:spMkLst>
        </pc:spChg>
      </pc:sldChg>
      <pc:sldChg chg="modSp mod">
        <pc:chgData name="岐奈" userId="1603c958-94bb-4681-acfa-04ac92d2cb74" providerId="ADAL" clId="{589060DB-C526-4DD9-A47F-42F689DF3180}" dt="2022-02-22T05:42:30.358" v="19" actId="20577"/>
        <pc:sldMkLst>
          <pc:docMk/>
          <pc:sldMk cId="4013337954" sldId="277"/>
        </pc:sldMkLst>
        <pc:spChg chg="mod">
          <ac:chgData name="岐奈" userId="1603c958-94bb-4681-acfa-04ac92d2cb74" providerId="ADAL" clId="{589060DB-C526-4DD9-A47F-42F689DF3180}" dt="2022-02-22T05:42:30.358" v="19" actId="20577"/>
          <ac:spMkLst>
            <pc:docMk/>
            <pc:sldMk cId="4013337954" sldId="277"/>
            <ac:spMk id="3" creationId="{E458A356-4C79-4F29-9868-229A6512B3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11B72-5ECD-48A6-85D5-46F328BD9C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5A9378-662F-4C38-9F3A-D201F281F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E27FCC-180A-4B16-B55B-62EF66E51572}"/>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04810A0F-E23D-4A73-BE31-32E9F506DA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E5CA82-409A-41AF-9F92-954691E2419B}"/>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143308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D675C-655C-4742-B836-360BF36B16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8671C8-D122-4892-BF9E-2A239D08A62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A417C-19E0-4EF8-8E8C-5B42DD3B66EE}"/>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DEA1D2DC-2E45-484E-B8A2-25DF596E68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6D23D8-FEB0-4EE3-9F12-329E0724B067}"/>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339304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7EB575-E907-4C6F-B551-C15D55D6C9A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5A7712-6B0E-4CAE-978D-42AE84F327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976377-D12E-443A-8E18-776442D9E040}"/>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2B9CFD7F-68E3-40EE-8E12-56175C1B19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0B311F-5708-40C1-800B-FE417D360035}"/>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368581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1FCF6-276A-47A6-8951-5A6B36DACB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7C0B19-40DD-4B6D-95E4-4077F0DFB7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5575F8-1273-4419-B9AB-DA949D06F9BE}"/>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61B199F2-C866-4EB6-BD60-B78B2165F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3C2F54-A024-4929-8B19-897BB1F60AC6}"/>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287360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24762-B7A8-4CCF-94DE-09BA1AE473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E76254-ABDA-4F3E-851B-946295DB9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1E4976-2F0F-4965-BF06-D564619CDF7C}"/>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A927C2F1-FD80-486A-8576-B054D21A05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762185-7D33-49DC-99A7-5ABE008EC07E}"/>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34639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42EA-E65E-4407-929E-B11634652C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D163DF-378C-4ACC-B7A9-7089F6075A8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4E6E845-44B9-427D-A286-5C4EA5B496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2BFE095-B81E-4186-9AF9-C5246A444DC4}"/>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6" name="页脚占位符 5">
            <a:extLst>
              <a:ext uri="{FF2B5EF4-FFF2-40B4-BE49-F238E27FC236}">
                <a16:creationId xmlns:a16="http://schemas.microsoft.com/office/drawing/2014/main" id="{C4D00E52-3AB6-4A16-91A7-04D9AF0D7F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C00564-0062-4101-AD00-991E4453E8FD}"/>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54435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95889-C9DA-4E57-8D1C-427853D11A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D622B4-2356-428C-90B6-704C221CE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875F303-1850-4D16-9AE1-2FF65836FD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4C06A4F-B6E1-4278-886E-1519A4B71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CA2A51-AFA2-4EAB-99F0-A3F911C7FD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AA28E4-2D73-4065-8F22-40692F850A7D}"/>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8" name="页脚占位符 7">
            <a:extLst>
              <a:ext uri="{FF2B5EF4-FFF2-40B4-BE49-F238E27FC236}">
                <a16:creationId xmlns:a16="http://schemas.microsoft.com/office/drawing/2014/main" id="{C2F2C440-D8DC-4D43-8C45-C3DD566FE9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55E0F0-C24F-4EDE-8E63-F3E882CF8448}"/>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220280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79E57-170B-4308-B154-A0C8A264BE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C4A01C-4CD7-470A-9514-9E861A42FFD2}"/>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4" name="页脚占位符 3">
            <a:extLst>
              <a:ext uri="{FF2B5EF4-FFF2-40B4-BE49-F238E27FC236}">
                <a16:creationId xmlns:a16="http://schemas.microsoft.com/office/drawing/2014/main" id="{D50E9B9E-D5AE-4BAF-9E06-730A3D1990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680585C-3FFD-4830-8A12-0B308A70C498}"/>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128111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60192B-C1A1-4604-ABDC-665CFF879551}"/>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3" name="页脚占位符 2">
            <a:extLst>
              <a:ext uri="{FF2B5EF4-FFF2-40B4-BE49-F238E27FC236}">
                <a16:creationId xmlns:a16="http://schemas.microsoft.com/office/drawing/2014/main" id="{567C366F-87BF-4287-8037-72AF5EDDA4B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771070-218B-4AE3-AE56-5BEA4AAABE86}"/>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212142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ED0FA-2835-4192-8C31-80C73E3E98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16F3E0C-0464-4BF0-A542-79CC9AA95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26A27D9-93F4-463E-8718-02683526D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8792B4-3456-4812-BB71-C92BE409146C}"/>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6" name="页脚占位符 5">
            <a:extLst>
              <a:ext uri="{FF2B5EF4-FFF2-40B4-BE49-F238E27FC236}">
                <a16:creationId xmlns:a16="http://schemas.microsoft.com/office/drawing/2014/main" id="{703C8601-4F04-4BA0-BCBD-5D313E7834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147A09-0B97-468D-ACEA-6CA84EA8F354}"/>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319567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389D2-FC35-4B04-B7F5-0EFFBBC2EE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BC44BF-0164-4309-B9E1-0405B510CA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1E6C60-9CB4-4381-8F11-046688445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851F17-C22A-48F2-BDB3-7C3BE904C1B8}"/>
              </a:ext>
            </a:extLst>
          </p:cNvPr>
          <p:cNvSpPr>
            <a:spLocks noGrp="1"/>
          </p:cNvSpPr>
          <p:nvPr>
            <p:ph type="dt" sz="half" idx="10"/>
          </p:nvPr>
        </p:nvSpPr>
        <p:spPr/>
        <p:txBody>
          <a:bodyPr/>
          <a:lstStyle/>
          <a:p>
            <a:fld id="{26815491-8526-464B-AD84-05A774D68601}" type="datetimeFigureOut">
              <a:rPr lang="zh-CN" altLang="en-US" smtClean="0"/>
              <a:t>2022/2/22</a:t>
            </a:fld>
            <a:endParaRPr lang="zh-CN" altLang="en-US"/>
          </a:p>
        </p:txBody>
      </p:sp>
      <p:sp>
        <p:nvSpPr>
          <p:cNvPr id="6" name="页脚占位符 5">
            <a:extLst>
              <a:ext uri="{FF2B5EF4-FFF2-40B4-BE49-F238E27FC236}">
                <a16:creationId xmlns:a16="http://schemas.microsoft.com/office/drawing/2014/main" id="{22E0418A-533F-4E43-83FD-0EF6CEAB27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DF7F38-5BE1-4A33-B034-B99746BFD774}"/>
              </a:ext>
            </a:extLst>
          </p:cNvPr>
          <p:cNvSpPr>
            <a:spLocks noGrp="1"/>
          </p:cNvSpPr>
          <p:nvPr>
            <p:ph type="sldNum" sz="quarter" idx="12"/>
          </p:nvPr>
        </p:nvSpPr>
        <p:spPr/>
        <p:txBody>
          <a:body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181092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F46F22-2709-4A16-BAF8-B707DD71C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EC83D0-9DE0-4B52-9ED2-C9C9C40A2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C2D9C0-876C-4E98-AC82-7F22768F6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15491-8526-464B-AD84-05A774D68601}"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EBD0C079-A756-4B1D-9D6F-513B96E06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6C3D43-57E0-4A1F-8E92-6432727F7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54666-F5CA-4CF8-966D-4C4AE6C31F62}" type="slidenum">
              <a:rPr lang="zh-CN" altLang="en-US" smtClean="0"/>
              <a:t>‹#›</a:t>
            </a:fld>
            <a:endParaRPr lang="zh-CN" altLang="en-US"/>
          </a:p>
        </p:txBody>
      </p:sp>
    </p:spTree>
    <p:extLst>
      <p:ext uri="{BB962C8B-B14F-4D97-AF65-F5344CB8AC3E}">
        <p14:creationId xmlns:p14="http://schemas.microsoft.com/office/powerpoint/2010/main" val="481421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scm.com/do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registry.hub.dock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ep.secoder.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ypi.tuna.tsinghua.edu.cn/simple%20-r%20requirements.tx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gitlab.com/ee/ci/yaml/gitlab_ci_yaml.html" TargetMode="External"/><Relationship Id="rId2" Type="http://schemas.openxmlformats.org/officeDocument/2006/relationships/hyperlink" Target="https://git.tsinghua.edu.cn/SEG/example/python-examp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www.secoder.net/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secoder.net/cic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itlab.com/" TargetMode="External"/><Relationship Id="rId2" Type="http://schemas.openxmlformats.org/officeDocument/2006/relationships/hyperlink" Target="https://docs.secoder.net/"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sonarqube.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github.com/cn/github/using-git/configuring-git-to-handle-line-end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737E5-DAA9-43BC-8A34-9AD9D7752134}"/>
              </a:ext>
            </a:extLst>
          </p:cNvPr>
          <p:cNvSpPr>
            <a:spLocks noGrp="1"/>
          </p:cNvSpPr>
          <p:nvPr>
            <p:ph type="ctrTitle"/>
          </p:nvPr>
        </p:nvSpPr>
        <p:spPr/>
        <p:txBody>
          <a:bodyPr/>
          <a:lstStyle/>
          <a:p>
            <a:r>
              <a:rPr lang="en-US" altLang="zh-CN" dirty="0" err="1"/>
              <a:t>SECoder&amp;Git&amp;CI</a:t>
            </a:r>
            <a:r>
              <a:rPr lang="en-US" altLang="zh-CN" dirty="0"/>
              <a:t>/CD</a:t>
            </a:r>
            <a:r>
              <a:rPr lang="zh-CN" altLang="en-US" dirty="0"/>
              <a:t>介绍</a:t>
            </a:r>
          </a:p>
        </p:txBody>
      </p:sp>
      <p:sp>
        <p:nvSpPr>
          <p:cNvPr id="3" name="副标题 2">
            <a:extLst>
              <a:ext uri="{FF2B5EF4-FFF2-40B4-BE49-F238E27FC236}">
                <a16:creationId xmlns:a16="http://schemas.microsoft.com/office/drawing/2014/main" id="{B1174D09-8C09-4593-AEDB-1100BF232860}"/>
              </a:ext>
            </a:extLst>
          </p:cNvPr>
          <p:cNvSpPr>
            <a:spLocks noGrp="1"/>
          </p:cNvSpPr>
          <p:nvPr>
            <p:ph type="subTitle" idx="1"/>
          </p:nvPr>
        </p:nvSpPr>
        <p:spPr/>
        <p:txBody>
          <a:bodyPr/>
          <a:lstStyle/>
          <a:p>
            <a:r>
              <a:rPr lang="zh-CN" altLang="en-US" dirty="0"/>
              <a:t>王雨田 </a:t>
            </a:r>
            <a:r>
              <a:rPr lang="en-US" altLang="zh-CN" dirty="0"/>
              <a:t>wangyt21@mails.tsinghua.edu.cn</a:t>
            </a:r>
            <a:endParaRPr lang="zh-CN" altLang="en-US" dirty="0"/>
          </a:p>
        </p:txBody>
      </p:sp>
    </p:spTree>
    <p:extLst>
      <p:ext uri="{BB962C8B-B14F-4D97-AF65-F5344CB8AC3E}">
        <p14:creationId xmlns:p14="http://schemas.microsoft.com/office/powerpoint/2010/main" val="383014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BCF4A-46E2-45E2-B372-0D0110CB3BF6}"/>
              </a:ext>
            </a:extLst>
          </p:cNvPr>
          <p:cNvSpPr>
            <a:spLocks noGrp="1"/>
          </p:cNvSpPr>
          <p:nvPr>
            <p:ph type="title"/>
          </p:nvPr>
        </p:nvSpPr>
        <p:spPr/>
        <p:txBody>
          <a:bodyPr/>
          <a:lstStyle/>
          <a:p>
            <a:r>
              <a:rPr lang="en-US" altLang="zh-CN" dirty="0"/>
              <a:t>Git</a:t>
            </a:r>
            <a:r>
              <a:rPr lang="zh-CN" altLang="en-US" dirty="0"/>
              <a:t>入门</a:t>
            </a:r>
          </a:p>
        </p:txBody>
      </p:sp>
      <p:pic>
        <p:nvPicPr>
          <p:cNvPr id="5" name="内容占位符 4">
            <a:extLst>
              <a:ext uri="{FF2B5EF4-FFF2-40B4-BE49-F238E27FC236}">
                <a16:creationId xmlns:a16="http://schemas.microsoft.com/office/drawing/2014/main" id="{D9E86A9D-0591-4947-95D5-19EBF82F1037}"/>
              </a:ext>
            </a:extLst>
          </p:cNvPr>
          <p:cNvPicPr>
            <a:picLocks noGrp="1" noChangeAspect="1"/>
          </p:cNvPicPr>
          <p:nvPr>
            <p:ph idx="1"/>
          </p:nvPr>
        </p:nvPicPr>
        <p:blipFill>
          <a:blip r:embed="rId2"/>
          <a:stretch>
            <a:fillRect/>
          </a:stretch>
        </p:blipFill>
        <p:spPr>
          <a:xfrm>
            <a:off x="1262678" y="1818028"/>
            <a:ext cx="9666643" cy="5039972"/>
          </a:xfrm>
        </p:spPr>
      </p:pic>
    </p:spTree>
    <p:extLst>
      <p:ext uri="{BB962C8B-B14F-4D97-AF65-F5344CB8AC3E}">
        <p14:creationId xmlns:p14="http://schemas.microsoft.com/office/powerpoint/2010/main" val="157440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9AE56-12A2-4839-B201-A7310ACE1D17}"/>
              </a:ext>
            </a:extLst>
          </p:cNvPr>
          <p:cNvSpPr>
            <a:spLocks noGrp="1"/>
          </p:cNvSpPr>
          <p:nvPr>
            <p:ph type="title"/>
          </p:nvPr>
        </p:nvSpPr>
        <p:spPr/>
        <p:txBody>
          <a:bodyPr/>
          <a:lstStyle/>
          <a:p>
            <a:r>
              <a:rPr lang="en-US" altLang="zh-CN" dirty="0"/>
              <a:t>Git</a:t>
            </a:r>
            <a:r>
              <a:rPr lang="zh-CN" altLang="en-US" dirty="0"/>
              <a:t>入门</a:t>
            </a:r>
          </a:p>
        </p:txBody>
      </p:sp>
      <p:sp>
        <p:nvSpPr>
          <p:cNvPr id="3" name="内容占位符 2">
            <a:extLst>
              <a:ext uri="{FF2B5EF4-FFF2-40B4-BE49-F238E27FC236}">
                <a16:creationId xmlns:a16="http://schemas.microsoft.com/office/drawing/2014/main" id="{45AD1967-9133-499A-AF7D-3D19AF3C3D53}"/>
              </a:ext>
            </a:extLst>
          </p:cNvPr>
          <p:cNvSpPr>
            <a:spLocks noGrp="1"/>
          </p:cNvSpPr>
          <p:nvPr>
            <p:ph idx="1"/>
          </p:nvPr>
        </p:nvSpPr>
        <p:spPr/>
        <p:txBody>
          <a:bodyPr/>
          <a:lstStyle/>
          <a:p>
            <a:r>
              <a:rPr lang="zh-CN" altLang="en-US" dirty="0"/>
              <a:t>也可以通过</a:t>
            </a:r>
            <a:r>
              <a:rPr lang="en-US" altLang="zh-CN" dirty="0"/>
              <a:t>git clone &lt;</a:t>
            </a:r>
            <a:r>
              <a:rPr lang="en-US" altLang="zh-CN" dirty="0" err="1"/>
              <a:t>url</a:t>
            </a:r>
            <a:r>
              <a:rPr lang="en-US" altLang="zh-CN" dirty="0"/>
              <a:t>&gt;</a:t>
            </a:r>
            <a:r>
              <a:rPr lang="zh-CN" altLang="en-US" dirty="0"/>
              <a:t>命令来拉取一个已有的仓库</a:t>
            </a:r>
            <a:endParaRPr lang="en-US" altLang="zh-CN" dirty="0"/>
          </a:p>
          <a:p>
            <a:r>
              <a:rPr lang="zh-CN" altLang="en-US" dirty="0"/>
              <a:t>通过</a:t>
            </a:r>
            <a:r>
              <a:rPr lang="en-US" altLang="zh-CN" dirty="0"/>
              <a:t>git push</a:t>
            </a:r>
            <a:r>
              <a:rPr lang="zh-CN" altLang="en-US" dirty="0"/>
              <a:t>命令可以把</a:t>
            </a:r>
            <a:r>
              <a:rPr lang="en-US" altLang="zh-CN" dirty="0"/>
              <a:t>commit</a:t>
            </a:r>
            <a:r>
              <a:rPr lang="zh-CN" altLang="en-US" dirty="0"/>
              <a:t>提交给服务器</a:t>
            </a:r>
            <a:endParaRPr lang="en-US" altLang="zh-CN" dirty="0"/>
          </a:p>
          <a:p>
            <a:r>
              <a:rPr lang="zh-CN" altLang="en-US" dirty="0"/>
              <a:t>也可以用</a:t>
            </a:r>
            <a:r>
              <a:rPr lang="en-US" altLang="zh-CN" dirty="0"/>
              <a:t>git pull</a:t>
            </a:r>
            <a:r>
              <a:rPr lang="zh-CN" altLang="en-US" dirty="0"/>
              <a:t>命令把他人的修改拉取到本地</a:t>
            </a:r>
            <a:endParaRPr lang="en-US" altLang="zh-CN" dirty="0"/>
          </a:p>
        </p:txBody>
      </p:sp>
    </p:spTree>
    <p:extLst>
      <p:ext uri="{BB962C8B-B14F-4D97-AF65-F5344CB8AC3E}">
        <p14:creationId xmlns:p14="http://schemas.microsoft.com/office/powerpoint/2010/main" val="392036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26D22-78D1-43F9-A0CC-ECD6FA297116}"/>
              </a:ext>
            </a:extLst>
          </p:cNvPr>
          <p:cNvSpPr>
            <a:spLocks noGrp="1"/>
          </p:cNvSpPr>
          <p:nvPr>
            <p:ph type="title"/>
          </p:nvPr>
        </p:nvSpPr>
        <p:spPr/>
        <p:txBody>
          <a:bodyPr/>
          <a:lstStyle/>
          <a:p>
            <a:r>
              <a:rPr lang="en-US" altLang="zh-CN" dirty="0"/>
              <a:t>Git</a:t>
            </a:r>
            <a:r>
              <a:rPr lang="zh-CN" altLang="en-US" dirty="0"/>
              <a:t>入门</a:t>
            </a:r>
          </a:p>
        </p:txBody>
      </p:sp>
      <p:sp>
        <p:nvSpPr>
          <p:cNvPr id="3" name="内容占位符 2">
            <a:extLst>
              <a:ext uri="{FF2B5EF4-FFF2-40B4-BE49-F238E27FC236}">
                <a16:creationId xmlns:a16="http://schemas.microsoft.com/office/drawing/2014/main" id="{69657549-18AB-490D-8DDC-9A1C3E0D6015}"/>
              </a:ext>
            </a:extLst>
          </p:cNvPr>
          <p:cNvSpPr>
            <a:spLocks noGrp="1"/>
          </p:cNvSpPr>
          <p:nvPr>
            <p:ph idx="1"/>
          </p:nvPr>
        </p:nvSpPr>
        <p:spPr>
          <a:xfrm>
            <a:off x="362857" y="1825625"/>
            <a:ext cx="6995885" cy="4351338"/>
          </a:xfrm>
        </p:spPr>
        <p:txBody>
          <a:bodyPr/>
          <a:lstStyle/>
          <a:p>
            <a:r>
              <a:rPr lang="zh-CN" altLang="en-US" dirty="0"/>
              <a:t>通过创建分支，可以在同一个仓库内进行互不影响的修改。</a:t>
            </a:r>
            <a:endParaRPr lang="en-US" altLang="zh-CN" dirty="0"/>
          </a:p>
          <a:p>
            <a:r>
              <a:rPr lang="en-US" altLang="zh-CN" dirty="0"/>
              <a:t>git checkout -b &lt;branch&gt; </a:t>
            </a:r>
            <a:r>
              <a:rPr lang="zh-CN" altLang="en-US" dirty="0"/>
              <a:t>创建分支</a:t>
            </a:r>
            <a:endParaRPr lang="en-US" altLang="zh-CN" dirty="0"/>
          </a:p>
          <a:p>
            <a:r>
              <a:rPr lang="en-US" altLang="zh-CN" dirty="0"/>
              <a:t>git checkout &lt;branch&gt; </a:t>
            </a:r>
            <a:r>
              <a:rPr lang="zh-CN" altLang="en-US" dirty="0"/>
              <a:t>切换分支</a:t>
            </a:r>
            <a:endParaRPr lang="en-US" altLang="zh-CN" dirty="0"/>
          </a:p>
          <a:p>
            <a:endParaRPr lang="en-US" altLang="zh-CN" dirty="0"/>
          </a:p>
          <a:p>
            <a:r>
              <a:rPr lang="en-US" altLang="zh-CN" dirty="0"/>
              <a:t>git merge &lt;branch&gt;</a:t>
            </a:r>
            <a:r>
              <a:rPr lang="zh-CN" altLang="en-US" dirty="0"/>
              <a:t>可以将另一分支合并</a:t>
            </a:r>
            <a:endParaRPr lang="en-US" altLang="zh-CN" dirty="0"/>
          </a:p>
          <a:p>
            <a:r>
              <a:rPr lang="zh-CN" altLang="en-US" dirty="0"/>
              <a:t>在两个分支修改了同一文件，可能需要人工介入来处理合并冲突</a:t>
            </a:r>
          </a:p>
        </p:txBody>
      </p:sp>
      <p:pic>
        <p:nvPicPr>
          <p:cNvPr id="5122" name="Picture 2">
            <a:extLst>
              <a:ext uri="{FF2B5EF4-FFF2-40B4-BE49-F238E27FC236}">
                <a16:creationId xmlns:a16="http://schemas.microsoft.com/office/drawing/2014/main" id="{C25BEF0E-9235-4A5A-9D76-425BE825C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868" y="2365828"/>
            <a:ext cx="4978132" cy="352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98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BCF4A-46E2-45E2-B372-0D0110CB3BF6}"/>
              </a:ext>
            </a:extLst>
          </p:cNvPr>
          <p:cNvSpPr>
            <a:spLocks noGrp="1"/>
          </p:cNvSpPr>
          <p:nvPr>
            <p:ph type="title"/>
          </p:nvPr>
        </p:nvSpPr>
        <p:spPr/>
        <p:txBody>
          <a:bodyPr/>
          <a:lstStyle/>
          <a:p>
            <a:r>
              <a:rPr lang="en-US" altLang="zh-CN" dirty="0"/>
              <a:t>Git</a:t>
            </a:r>
            <a:r>
              <a:rPr lang="zh-CN" altLang="en-US" dirty="0"/>
              <a:t>入门</a:t>
            </a:r>
          </a:p>
        </p:txBody>
      </p:sp>
      <p:pic>
        <p:nvPicPr>
          <p:cNvPr id="4" name="图片 3">
            <a:extLst>
              <a:ext uri="{FF2B5EF4-FFF2-40B4-BE49-F238E27FC236}">
                <a16:creationId xmlns:a16="http://schemas.microsoft.com/office/drawing/2014/main" id="{1B6CFED0-6D49-477C-BAA2-5055645E1313}"/>
              </a:ext>
            </a:extLst>
          </p:cNvPr>
          <p:cNvPicPr>
            <a:picLocks noChangeAspect="1"/>
          </p:cNvPicPr>
          <p:nvPr/>
        </p:nvPicPr>
        <p:blipFill>
          <a:blip r:embed="rId2"/>
          <a:stretch>
            <a:fillRect/>
          </a:stretch>
        </p:blipFill>
        <p:spPr>
          <a:xfrm>
            <a:off x="1611053" y="1818028"/>
            <a:ext cx="8969892" cy="5028739"/>
          </a:xfrm>
          <a:prstGeom prst="rect">
            <a:avLst/>
          </a:prstGeom>
        </p:spPr>
      </p:pic>
    </p:spTree>
    <p:extLst>
      <p:ext uri="{BB962C8B-B14F-4D97-AF65-F5344CB8AC3E}">
        <p14:creationId xmlns:p14="http://schemas.microsoft.com/office/powerpoint/2010/main" val="215702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9AE56-12A2-4839-B201-A7310ACE1D17}"/>
              </a:ext>
            </a:extLst>
          </p:cNvPr>
          <p:cNvSpPr>
            <a:spLocks noGrp="1"/>
          </p:cNvSpPr>
          <p:nvPr>
            <p:ph type="title"/>
          </p:nvPr>
        </p:nvSpPr>
        <p:spPr/>
        <p:txBody>
          <a:bodyPr/>
          <a:lstStyle/>
          <a:p>
            <a:r>
              <a:rPr lang="en-US" altLang="zh-CN" dirty="0"/>
              <a:t>Git</a:t>
            </a:r>
            <a:r>
              <a:rPr lang="zh-CN" altLang="en-US" dirty="0"/>
              <a:t>入门</a:t>
            </a:r>
          </a:p>
        </p:txBody>
      </p:sp>
      <p:sp>
        <p:nvSpPr>
          <p:cNvPr id="3" name="内容占位符 2">
            <a:extLst>
              <a:ext uri="{FF2B5EF4-FFF2-40B4-BE49-F238E27FC236}">
                <a16:creationId xmlns:a16="http://schemas.microsoft.com/office/drawing/2014/main" id="{45AD1967-9133-499A-AF7D-3D19AF3C3D53}"/>
              </a:ext>
            </a:extLst>
          </p:cNvPr>
          <p:cNvSpPr>
            <a:spLocks noGrp="1"/>
          </p:cNvSpPr>
          <p:nvPr>
            <p:ph idx="1"/>
          </p:nvPr>
        </p:nvSpPr>
        <p:spPr/>
        <p:txBody>
          <a:bodyPr/>
          <a:lstStyle/>
          <a:p>
            <a:r>
              <a:rPr lang="zh-CN" altLang="en-US" dirty="0"/>
              <a:t>关于</a:t>
            </a:r>
            <a:r>
              <a:rPr lang="en-US" altLang="zh-CN" dirty="0"/>
              <a:t>Git</a:t>
            </a:r>
            <a:r>
              <a:rPr lang="zh-CN" altLang="en-US" dirty="0"/>
              <a:t>的更多操作，参考如下文档：</a:t>
            </a:r>
            <a:endParaRPr lang="en-US" altLang="zh-CN" dirty="0"/>
          </a:p>
          <a:p>
            <a:r>
              <a:rPr lang="en-US" altLang="zh-CN" dirty="0">
                <a:hlinkClick r:id="rId2"/>
              </a:rPr>
              <a:t>https://git-scm.com/doc</a:t>
            </a:r>
            <a:endParaRPr lang="en-US" altLang="zh-CN" dirty="0"/>
          </a:p>
          <a:p>
            <a:endParaRPr lang="zh-CN" altLang="en-US" dirty="0"/>
          </a:p>
        </p:txBody>
      </p:sp>
    </p:spTree>
    <p:extLst>
      <p:ext uri="{BB962C8B-B14F-4D97-AF65-F5344CB8AC3E}">
        <p14:creationId xmlns:p14="http://schemas.microsoft.com/office/powerpoint/2010/main" val="158951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DAA44-26D9-43E1-B183-906333235B1D}"/>
              </a:ext>
            </a:extLst>
          </p:cNvPr>
          <p:cNvSpPr>
            <a:spLocks noGrp="1"/>
          </p:cNvSpPr>
          <p:nvPr>
            <p:ph type="title"/>
          </p:nvPr>
        </p:nvSpPr>
        <p:spPr/>
        <p:txBody>
          <a:bodyPr/>
          <a:lstStyle/>
          <a:p>
            <a:r>
              <a:rPr lang="en-US" altLang="zh-CN" dirty="0"/>
              <a:t>Docker</a:t>
            </a:r>
            <a:r>
              <a:rPr lang="zh-CN" altLang="en-US" dirty="0"/>
              <a:t>入门</a:t>
            </a:r>
          </a:p>
        </p:txBody>
      </p:sp>
      <p:sp>
        <p:nvSpPr>
          <p:cNvPr id="3" name="内容占位符 2">
            <a:extLst>
              <a:ext uri="{FF2B5EF4-FFF2-40B4-BE49-F238E27FC236}">
                <a16:creationId xmlns:a16="http://schemas.microsoft.com/office/drawing/2014/main" id="{41E9716C-079C-4B2C-91FA-0CD32D1761F4}"/>
              </a:ext>
            </a:extLst>
          </p:cNvPr>
          <p:cNvSpPr>
            <a:spLocks noGrp="1"/>
          </p:cNvSpPr>
          <p:nvPr>
            <p:ph idx="1"/>
          </p:nvPr>
        </p:nvSpPr>
        <p:spPr/>
        <p:txBody>
          <a:bodyPr/>
          <a:lstStyle/>
          <a:p>
            <a:r>
              <a:rPr lang="en-US" altLang="zh-CN" dirty="0"/>
              <a:t>Docker</a:t>
            </a:r>
            <a:r>
              <a:rPr lang="zh-CN" altLang="en-US" dirty="0"/>
              <a:t>是一个能够提供虚拟化环境的工具。</a:t>
            </a:r>
            <a:endParaRPr lang="en-US" altLang="zh-CN" dirty="0"/>
          </a:p>
          <a:p>
            <a:r>
              <a:rPr lang="en-US" altLang="zh-CN" dirty="0"/>
              <a:t>Docker</a:t>
            </a:r>
            <a:r>
              <a:rPr lang="zh-CN" altLang="en-US" dirty="0"/>
              <a:t>容器不是模拟一个完整的操作系统，而是对进程进行隔离。</a:t>
            </a:r>
            <a:endParaRPr lang="en-US" altLang="zh-CN" dirty="0"/>
          </a:p>
          <a:p>
            <a:r>
              <a:rPr lang="en-US" altLang="zh-CN" dirty="0"/>
              <a:t>Docker </a:t>
            </a:r>
            <a:r>
              <a:rPr lang="zh-CN" altLang="en-US" dirty="0"/>
              <a:t>将应用程序与该程序的依赖，打包在一个文件里面。运行这个文件，就会生成一个虚拟容器。</a:t>
            </a:r>
            <a:endParaRPr lang="en-US" altLang="zh-CN" dirty="0"/>
          </a:p>
          <a:p>
            <a:r>
              <a:rPr lang="zh-CN" altLang="en-US" dirty="0"/>
              <a:t>程序在这个虚拟容器里运行，就好像在真实的物理机上运行一样。</a:t>
            </a:r>
            <a:endParaRPr lang="en-US" altLang="zh-CN" dirty="0"/>
          </a:p>
        </p:txBody>
      </p:sp>
    </p:spTree>
    <p:extLst>
      <p:ext uri="{BB962C8B-B14F-4D97-AF65-F5344CB8AC3E}">
        <p14:creationId xmlns:p14="http://schemas.microsoft.com/office/powerpoint/2010/main" val="322374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DAA44-26D9-43E1-B183-906333235B1D}"/>
              </a:ext>
            </a:extLst>
          </p:cNvPr>
          <p:cNvSpPr>
            <a:spLocks noGrp="1"/>
          </p:cNvSpPr>
          <p:nvPr>
            <p:ph type="title"/>
          </p:nvPr>
        </p:nvSpPr>
        <p:spPr/>
        <p:txBody>
          <a:bodyPr/>
          <a:lstStyle/>
          <a:p>
            <a:r>
              <a:rPr lang="en-US" altLang="zh-CN" dirty="0"/>
              <a:t>Docker</a:t>
            </a:r>
            <a:r>
              <a:rPr lang="zh-CN" altLang="en-US" dirty="0"/>
              <a:t>入门</a:t>
            </a:r>
          </a:p>
        </p:txBody>
      </p:sp>
      <p:sp>
        <p:nvSpPr>
          <p:cNvPr id="3" name="内容占位符 2">
            <a:extLst>
              <a:ext uri="{FF2B5EF4-FFF2-40B4-BE49-F238E27FC236}">
                <a16:creationId xmlns:a16="http://schemas.microsoft.com/office/drawing/2014/main" id="{41E9716C-079C-4B2C-91FA-0CD32D1761F4}"/>
              </a:ext>
            </a:extLst>
          </p:cNvPr>
          <p:cNvSpPr>
            <a:spLocks noGrp="1"/>
          </p:cNvSpPr>
          <p:nvPr>
            <p:ph idx="1"/>
          </p:nvPr>
        </p:nvSpPr>
        <p:spPr/>
        <p:txBody>
          <a:bodyPr/>
          <a:lstStyle/>
          <a:p>
            <a:r>
              <a:rPr lang="en-US" altLang="zh-CN" dirty="0" err="1"/>
              <a:t>SECoder</a:t>
            </a:r>
            <a:r>
              <a:rPr lang="zh-CN" altLang="en-US" dirty="0"/>
              <a:t>通过集成</a:t>
            </a:r>
            <a:r>
              <a:rPr lang="en-US" altLang="zh-CN" dirty="0"/>
              <a:t>Kubernetes</a:t>
            </a:r>
            <a:r>
              <a:rPr lang="zh-CN" altLang="en-US" dirty="0"/>
              <a:t>的方式为同学们提供了简便易用的从构建到部署的解决方案。</a:t>
            </a:r>
            <a:endParaRPr lang="en-US" altLang="zh-CN" dirty="0"/>
          </a:p>
          <a:p>
            <a:r>
              <a:rPr lang="zh-CN" altLang="en-US" dirty="0"/>
              <a:t>如果有在本地开发环境测试</a:t>
            </a:r>
            <a:r>
              <a:rPr lang="en-US" altLang="zh-CN" dirty="0"/>
              <a:t>Docker</a:t>
            </a:r>
            <a:r>
              <a:rPr lang="zh-CN" altLang="en-US" dirty="0"/>
              <a:t>的需求，可以下载：</a:t>
            </a:r>
            <a:r>
              <a:rPr lang="en-US" altLang="zh-CN" dirty="0"/>
              <a:t>Docker Desktop</a:t>
            </a:r>
            <a:r>
              <a:rPr lang="zh-CN" altLang="en-US" dirty="0"/>
              <a:t>（只支持</a:t>
            </a:r>
            <a:r>
              <a:rPr lang="en-US" altLang="zh-CN" dirty="0"/>
              <a:t>Mac</a:t>
            </a:r>
            <a:r>
              <a:rPr lang="zh-CN" altLang="en-US" dirty="0"/>
              <a:t>和</a:t>
            </a:r>
            <a:r>
              <a:rPr lang="en-US" altLang="zh-CN" dirty="0"/>
              <a:t>Windows10</a:t>
            </a:r>
            <a:r>
              <a:rPr lang="zh-CN" altLang="en-US" dirty="0"/>
              <a:t>）</a:t>
            </a:r>
            <a:endParaRPr lang="en-US" altLang="zh-CN" dirty="0"/>
          </a:p>
          <a:p>
            <a:r>
              <a:rPr lang="en-US" altLang="zh-CN" dirty="0">
                <a:hlinkClick r:id="rId2"/>
              </a:rPr>
              <a:t>https://www.docker.com/products/docker-desktop</a:t>
            </a:r>
            <a:endParaRPr lang="en-US" altLang="zh-CN" dirty="0"/>
          </a:p>
          <a:p>
            <a:endParaRPr lang="en-US" altLang="zh-CN" dirty="0"/>
          </a:p>
        </p:txBody>
      </p:sp>
    </p:spTree>
    <p:extLst>
      <p:ext uri="{BB962C8B-B14F-4D97-AF65-F5344CB8AC3E}">
        <p14:creationId xmlns:p14="http://schemas.microsoft.com/office/powerpoint/2010/main" val="4070843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DAA44-26D9-43E1-B183-906333235B1D}"/>
              </a:ext>
            </a:extLst>
          </p:cNvPr>
          <p:cNvSpPr>
            <a:spLocks noGrp="1"/>
          </p:cNvSpPr>
          <p:nvPr>
            <p:ph type="title"/>
          </p:nvPr>
        </p:nvSpPr>
        <p:spPr/>
        <p:txBody>
          <a:bodyPr/>
          <a:lstStyle/>
          <a:p>
            <a:r>
              <a:rPr lang="en-US" altLang="zh-CN" dirty="0"/>
              <a:t>Docker</a:t>
            </a:r>
            <a:r>
              <a:rPr lang="zh-CN" altLang="en-US" dirty="0"/>
              <a:t>入门</a:t>
            </a:r>
          </a:p>
        </p:txBody>
      </p:sp>
      <p:sp>
        <p:nvSpPr>
          <p:cNvPr id="3" name="内容占位符 2">
            <a:extLst>
              <a:ext uri="{FF2B5EF4-FFF2-40B4-BE49-F238E27FC236}">
                <a16:creationId xmlns:a16="http://schemas.microsoft.com/office/drawing/2014/main" id="{41E9716C-079C-4B2C-91FA-0CD32D1761F4}"/>
              </a:ext>
            </a:extLst>
          </p:cNvPr>
          <p:cNvSpPr>
            <a:spLocks noGrp="1"/>
          </p:cNvSpPr>
          <p:nvPr>
            <p:ph idx="1"/>
          </p:nvPr>
        </p:nvSpPr>
        <p:spPr/>
        <p:txBody>
          <a:bodyPr/>
          <a:lstStyle/>
          <a:p>
            <a:r>
              <a:rPr lang="en-US" altLang="zh-CN" dirty="0"/>
              <a:t>Docker </a:t>
            </a:r>
            <a:r>
              <a:rPr lang="zh-CN" altLang="en-US" dirty="0"/>
              <a:t>把应用程序及其依赖，打包在 </a:t>
            </a:r>
            <a:r>
              <a:rPr lang="en-US" altLang="zh-CN" dirty="0"/>
              <a:t>image </a:t>
            </a:r>
            <a:r>
              <a:rPr lang="zh-CN" altLang="en-US" dirty="0"/>
              <a:t>文件里面。</a:t>
            </a:r>
            <a:endParaRPr lang="en-US" altLang="zh-CN" dirty="0"/>
          </a:p>
          <a:p>
            <a:r>
              <a:rPr lang="zh-CN" altLang="en-US" dirty="0"/>
              <a:t>通过编写一个</a:t>
            </a:r>
            <a:r>
              <a:rPr lang="en-US" altLang="zh-CN" dirty="0" err="1"/>
              <a:t>Dockerfile</a:t>
            </a:r>
            <a:r>
              <a:rPr lang="zh-CN" altLang="en-US" dirty="0"/>
              <a:t>，可以指导</a:t>
            </a:r>
            <a:r>
              <a:rPr lang="en-US" altLang="zh-CN" dirty="0"/>
              <a:t>Docker</a:t>
            </a:r>
            <a:r>
              <a:rPr lang="zh-CN" altLang="en-US" dirty="0"/>
              <a:t>如何对你的项目进行打包。</a:t>
            </a:r>
            <a:endParaRPr lang="en-US" altLang="zh-CN" dirty="0"/>
          </a:p>
          <a:p>
            <a:endParaRPr lang="en-US" altLang="zh-CN" dirty="0"/>
          </a:p>
        </p:txBody>
      </p:sp>
    </p:spTree>
    <p:extLst>
      <p:ext uri="{BB962C8B-B14F-4D97-AF65-F5344CB8AC3E}">
        <p14:creationId xmlns:p14="http://schemas.microsoft.com/office/powerpoint/2010/main" val="1421239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8A99A-886F-4E33-BF82-FFFB24B18CA6}"/>
              </a:ext>
            </a:extLst>
          </p:cNvPr>
          <p:cNvSpPr>
            <a:spLocks noGrp="1"/>
          </p:cNvSpPr>
          <p:nvPr>
            <p:ph type="title"/>
          </p:nvPr>
        </p:nvSpPr>
        <p:spPr/>
        <p:txBody>
          <a:bodyPr/>
          <a:lstStyle/>
          <a:p>
            <a:r>
              <a:rPr lang="en-US" altLang="zh-CN" dirty="0"/>
              <a:t>Docker</a:t>
            </a:r>
            <a:r>
              <a:rPr lang="zh-CN" altLang="en-US" dirty="0"/>
              <a:t>入门</a:t>
            </a:r>
          </a:p>
        </p:txBody>
      </p:sp>
      <p:sp>
        <p:nvSpPr>
          <p:cNvPr id="7" name="内容占位符 6">
            <a:extLst>
              <a:ext uri="{FF2B5EF4-FFF2-40B4-BE49-F238E27FC236}">
                <a16:creationId xmlns:a16="http://schemas.microsoft.com/office/drawing/2014/main" id="{1188639E-956A-43DD-851C-DBEBC1AC87D5}"/>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917C5D5B-2ED3-4209-8C14-13496AE5ADA0}"/>
              </a:ext>
            </a:extLst>
          </p:cNvPr>
          <p:cNvPicPr>
            <a:picLocks noChangeAspect="1"/>
          </p:cNvPicPr>
          <p:nvPr/>
        </p:nvPicPr>
        <p:blipFill>
          <a:blip r:embed="rId2"/>
          <a:stretch>
            <a:fillRect/>
          </a:stretch>
        </p:blipFill>
        <p:spPr>
          <a:xfrm>
            <a:off x="1014299" y="1569824"/>
            <a:ext cx="10163401" cy="5109469"/>
          </a:xfrm>
          <a:prstGeom prst="rect">
            <a:avLst/>
          </a:prstGeom>
        </p:spPr>
      </p:pic>
    </p:spTree>
    <p:extLst>
      <p:ext uri="{BB962C8B-B14F-4D97-AF65-F5344CB8AC3E}">
        <p14:creationId xmlns:p14="http://schemas.microsoft.com/office/powerpoint/2010/main" val="160490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60C36-A7D1-4572-B508-B36558CA06A9}"/>
              </a:ext>
            </a:extLst>
          </p:cNvPr>
          <p:cNvSpPr>
            <a:spLocks noGrp="1"/>
          </p:cNvSpPr>
          <p:nvPr>
            <p:ph type="title"/>
          </p:nvPr>
        </p:nvSpPr>
        <p:spPr/>
        <p:txBody>
          <a:bodyPr/>
          <a:lstStyle/>
          <a:p>
            <a:r>
              <a:rPr lang="en-US" altLang="zh-CN" dirty="0"/>
              <a:t>Docker</a:t>
            </a:r>
            <a:r>
              <a:rPr lang="zh-CN" altLang="en-US" dirty="0"/>
              <a:t>入门</a:t>
            </a:r>
          </a:p>
        </p:txBody>
      </p:sp>
      <p:sp>
        <p:nvSpPr>
          <p:cNvPr id="3" name="内容占位符 2">
            <a:extLst>
              <a:ext uri="{FF2B5EF4-FFF2-40B4-BE49-F238E27FC236}">
                <a16:creationId xmlns:a16="http://schemas.microsoft.com/office/drawing/2014/main" id="{C000F7CE-C558-4B5A-B4F0-19CE05317B20}"/>
              </a:ext>
            </a:extLst>
          </p:cNvPr>
          <p:cNvSpPr>
            <a:spLocks noGrp="1"/>
          </p:cNvSpPr>
          <p:nvPr>
            <p:ph idx="1"/>
          </p:nvPr>
        </p:nvSpPr>
        <p:spPr>
          <a:xfrm>
            <a:off x="838199" y="1825625"/>
            <a:ext cx="11005457" cy="4351338"/>
          </a:xfrm>
        </p:spPr>
        <p:txBody>
          <a:bodyPr>
            <a:normAutofit lnSpcReduction="10000"/>
          </a:bodyPr>
          <a:lstStyle/>
          <a:p>
            <a:r>
              <a:rPr lang="en-US" altLang="zh-CN" dirty="0"/>
              <a:t>FROM python:3.8.5</a:t>
            </a:r>
          </a:p>
          <a:p>
            <a:r>
              <a:rPr lang="en-US" altLang="zh-CN" dirty="0"/>
              <a:t>FROM</a:t>
            </a:r>
            <a:r>
              <a:rPr lang="zh-CN" altLang="en-US" dirty="0"/>
              <a:t>命令用于指定容器的基础镜像，你可以根据自己的需要指定不同镜像</a:t>
            </a:r>
            <a:endParaRPr lang="en-US" altLang="zh-CN" dirty="0"/>
          </a:p>
          <a:p>
            <a:r>
              <a:rPr lang="zh-CN" altLang="en-US" dirty="0"/>
              <a:t>在 </a:t>
            </a:r>
            <a:r>
              <a:rPr lang="en-US" altLang="zh-CN" dirty="0">
                <a:hlinkClick r:id="rId2"/>
              </a:rPr>
              <a:t>https://registry.hub.docker.com/</a:t>
            </a:r>
            <a:r>
              <a:rPr lang="en-US" altLang="zh-CN" dirty="0"/>
              <a:t> </a:t>
            </a:r>
            <a:r>
              <a:rPr lang="zh-CN" altLang="en-US" dirty="0"/>
              <a:t>可以查找可能需要的镜像。</a:t>
            </a:r>
            <a:endParaRPr lang="en-US" altLang="zh-CN" dirty="0"/>
          </a:p>
          <a:p>
            <a:r>
              <a:rPr lang="en-US" altLang="zh-CN" dirty="0"/>
              <a:t>ENV HOME=/opt/app</a:t>
            </a:r>
          </a:p>
          <a:p>
            <a:r>
              <a:rPr lang="en-US" altLang="zh-CN" dirty="0"/>
              <a:t>ENV PYTHONUNBUFFERED=true</a:t>
            </a:r>
          </a:p>
          <a:p>
            <a:r>
              <a:rPr lang="en-US" altLang="zh-CN" dirty="0"/>
              <a:t>ENV</a:t>
            </a:r>
            <a:r>
              <a:rPr lang="zh-CN" altLang="en-US" dirty="0"/>
              <a:t>命令用于指定容器使用的环境变量</a:t>
            </a:r>
            <a:endParaRPr lang="en-US" altLang="zh-CN" dirty="0"/>
          </a:p>
          <a:p>
            <a:r>
              <a:rPr lang="en-US" altLang="zh-CN" dirty="0"/>
              <a:t>WORKDIR $HOME</a:t>
            </a:r>
          </a:p>
          <a:p>
            <a:r>
              <a:rPr lang="en-US" altLang="zh-CN" dirty="0"/>
              <a:t>WORKDIR</a:t>
            </a:r>
            <a:r>
              <a:rPr lang="zh-CN" altLang="en-US" dirty="0"/>
              <a:t>命令用于指定工作目录，这里使用了之前定义的环境变量</a:t>
            </a:r>
          </a:p>
        </p:txBody>
      </p:sp>
    </p:spTree>
    <p:extLst>
      <p:ext uri="{BB962C8B-B14F-4D97-AF65-F5344CB8AC3E}">
        <p14:creationId xmlns:p14="http://schemas.microsoft.com/office/powerpoint/2010/main" val="95844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A0A88-FE9C-4BBB-9852-55C8EE2F6153}"/>
              </a:ext>
            </a:extLst>
          </p:cNvPr>
          <p:cNvSpPr>
            <a:spLocks noGrp="1"/>
          </p:cNvSpPr>
          <p:nvPr>
            <p:ph type="title"/>
          </p:nvPr>
        </p:nvSpPr>
        <p:spPr/>
        <p:txBody>
          <a:bodyPr/>
          <a:lstStyle/>
          <a:p>
            <a:r>
              <a:rPr lang="en-US" altLang="zh-CN" b="0" i="0" dirty="0" err="1">
                <a:solidFill>
                  <a:srgbClr val="404040"/>
                </a:solidFill>
                <a:effectLst/>
                <a:latin typeface="Lato"/>
              </a:rPr>
              <a:t>SECoder</a:t>
            </a:r>
            <a:r>
              <a:rPr lang="zh-CN" altLang="en-US" b="0" i="0" dirty="0">
                <a:solidFill>
                  <a:srgbClr val="404040"/>
                </a:solidFill>
                <a:effectLst/>
                <a:latin typeface="Lato"/>
              </a:rPr>
              <a:t>介绍</a:t>
            </a:r>
            <a:endParaRPr lang="zh-CN" altLang="en-US" dirty="0"/>
          </a:p>
        </p:txBody>
      </p:sp>
      <p:sp>
        <p:nvSpPr>
          <p:cNvPr id="3" name="内容占位符 2">
            <a:extLst>
              <a:ext uri="{FF2B5EF4-FFF2-40B4-BE49-F238E27FC236}">
                <a16:creationId xmlns:a16="http://schemas.microsoft.com/office/drawing/2014/main" id="{A9C70AD1-BD60-41C2-B644-0E23C8C1A876}"/>
              </a:ext>
            </a:extLst>
          </p:cNvPr>
          <p:cNvSpPr>
            <a:spLocks noGrp="1"/>
          </p:cNvSpPr>
          <p:nvPr>
            <p:ph idx="1"/>
          </p:nvPr>
        </p:nvSpPr>
        <p:spPr/>
        <p:txBody>
          <a:bodyPr/>
          <a:lstStyle/>
          <a:p>
            <a:r>
              <a:rPr lang="zh-CN" altLang="en-US" dirty="0"/>
              <a:t>软件工程开发平台（</a:t>
            </a:r>
            <a:r>
              <a:rPr lang="en-US" altLang="zh-CN" dirty="0" err="1"/>
              <a:t>SECoder</a:t>
            </a:r>
            <a:r>
              <a:rPr lang="zh-CN" altLang="en-US" dirty="0"/>
              <a:t>）是帮助同学们顺利完成软件工程课程大作业的在线网站。</a:t>
            </a:r>
            <a:endParaRPr lang="en-US" altLang="zh-CN" dirty="0"/>
          </a:p>
          <a:p>
            <a:r>
              <a:rPr lang="en-US" altLang="zh-CN" dirty="0">
                <a:hlinkClick r:id="rId2"/>
              </a:rPr>
              <a:t>https://sep.secoder.net/#/</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2089798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556BB-015C-48BC-96C6-6E296400A1AF}"/>
              </a:ext>
            </a:extLst>
          </p:cNvPr>
          <p:cNvSpPr>
            <a:spLocks noGrp="1"/>
          </p:cNvSpPr>
          <p:nvPr>
            <p:ph type="title"/>
          </p:nvPr>
        </p:nvSpPr>
        <p:spPr/>
        <p:txBody>
          <a:bodyPr/>
          <a:lstStyle/>
          <a:p>
            <a:r>
              <a:rPr lang="en-US" altLang="zh-CN" dirty="0"/>
              <a:t>Docker</a:t>
            </a:r>
            <a:r>
              <a:rPr lang="zh-CN" altLang="en-US" dirty="0"/>
              <a:t>入门</a:t>
            </a:r>
          </a:p>
        </p:txBody>
      </p:sp>
      <p:sp>
        <p:nvSpPr>
          <p:cNvPr id="3" name="内容占位符 2">
            <a:extLst>
              <a:ext uri="{FF2B5EF4-FFF2-40B4-BE49-F238E27FC236}">
                <a16:creationId xmlns:a16="http://schemas.microsoft.com/office/drawing/2014/main" id="{DC7F3F21-3FBC-4572-930F-C763F3F817F5}"/>
              </a:ext>
            </a:extLst>
          </p:cNvPr>
          <p:cNvSpPr>
            <a:spLocks noGrp="1"/>
          </p:cNvSpPr>
          <p:nvPr>
            <p:ph idx="1"/>
          </p:nvPr>
        </p:nvSpPr>
        <p:spPr/>
        <p:txBody>
          <a:bodyPr/>
          <a:lstStyle/>
          <a:p>
            <a:r>
              <a:rPr lang="en-US" altLang="zh-CN" dirty="0"/>
              <a:t>COPY requirements.txt $HOME</a:t>
            </a:r>
          </a:p>
          <a:p>
            <a:r>
              <a:rPr lang="en-US" altLang="zh-CN" dirty="0"/>
              <a:t>COPY . $HOME</a:t>
            </a:r>
          </a:p>
          <a:p>
            <a:r>
              <a:rPr lang="en-US" altLang="zh-CN" dirty="0"/>
              <a:t>COPY</a:t>
            </a:r>
            <a:r>
              <a:rPr lang="zh-CN" altLang="en-US" dirty="0"/>
              <a:t>命令用于把项目文件拷贝到镜像文件中</a:t>
            </a:r>
            <a:endParaRPr lang="en-US" altLang="zh-CN" dirty="0"/>
          </a:p>
          <a:p>
            <a:r>
              <a:rPr lang="en-US" altLang="zh-CN" dirty="0"/>
              <a:t>RUN pip install -</a:t>
            </a:r>
            <a:r>
              <a:rPr lang="en-US" altLang="zh-CN" dirty="0" err="1"/>
              <a:t>i</a:t>
            </a:r>
            <a:r>
              <a:rPr lang="en-US" altLang="zh-CN" dirty="0"/>
              <a:t> </a:t>
            </a:r>
            <a:r>
              <a:rPr lang="en-US" altLang="zh-CN" dirty="0">
                <a:hlinkClick r:id="rId2"/>
              </a:rPr>
              <a:t>https://pypi.tuna.tsinghua.edu.cn/simple -r requirements.txt</a:t>
            </a:r>
            <a:endParaRPr lang="en-US" altLang="zh-CN" dirty="0"/>
          </a:p>
          <a:p>
            <a:r>
              <a:rPr lang="en-US" altLang="zh-CN" dirty="0"/>
              <a:t>RUN</a:t>
            </a:r>
            <a:r>
              <a:rPr lang="zh-CN" altLang="en-US" dirty="0"/>
              <a:t>命令用于在镜像中执行命令，常用于配置环境和安装依赖</a:t>
            </a:r>
            <a:endParaRPr lang="en-US" altLang="zh-CN" dirty="0"/>
          </a:p>
          <a:p>
            <a:r>
              <a:rPr lang="zh-CN" altLang="en-US" dirty="0"/>
              <a:t>注意下载依赖时要考虑到网络速度，尽可能使用国内镜像站</a:t>
            </a:r>
            <a:endParaRPr lang="en-US" altLang="zh-CN" dirty="0"/>
          </a:p>
          <a:p>
            <a:endParaRPr lang="zh-CN" altLang="en-US" dirty="0"/>
          </a:p>
        </p:txBody>
      </p:sp>
    </p:spTree>
    <p:extLst>
      <p:ext uri="{BB962C8B-B14F-4D97-AF65-F5344CB8AC3E}">
        <p14:creationId xmlns:p14="http://schemas.microsoft.com/office/powerpoint/2010/main" val="26454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5E5D4-1A75-4E15-A2DD-4F04BC8762FD}"/>
              </a:ext>
            </a:extLst>
          </p:cNvPr>
          <p:cNvSpPr>
            <a:spLocks noGrp="1"/>
          </p:cNvSpPr>
          <p:nvPr>
            <p:ph type="title"/>
          </p:nvPr>
        </p:nvSpPr>
        <p:spPr/>
        <p:txBody>
          <a:bodyPr/>
          <a:lstStyle/>
          <a:p>
            <a:r>
              <a:rPr lang="en-US" altLang="zh-CN" dirty="0"/>
              <a:t>Docker</a:t>
            </a:r>
            <a:r>
              <a:rPr lang="zh-CN" altLang="en-US" dirty="0"/>
              <a:t>入门</a:t>
            </a:r>
          </a:p>
        </p:txBody>
      </p:sp>
      <p:sp>
        <p:nvSpPr>
          <p:cNvPr id="3" name="内容占位符 2">
            <a:extLst>
              <a:ext uri="{FF2B5EF4-FFF2-40B4-BE49-F238E27FC236}">
                <a16:creationId xmlns:a16="http://schemas.microsoft.com/office/drawing/2014/main" id="{518121EA-1B57-4EE9-BF81-F172DE1DC545}"/>
              </a:ext>
            </a:extLst>
          </p:cNvPr>
          <p:cNvSpPr>
            <a:spLocks noGrp="1"/>
          </p:cNvSpPr>
          <p:nvPr>
            <p:ph idx="1"/>
          </p:nvPr>
        </p:nvSpPr>
        <p:spPr/>
        <p:txBody>
          <a:bodyPr/>
          <a:lstStyle/>
          <a:p>
            <a:r>
              <a:rPr lang="en-US" altLang="zh-CN" dirty="0"/>
              <a:t>EXPOSE</a:t>
            </a:r>
            <a:r>
              <a:rPr lang="zh-CN" altLang="en-US" dirty="0"/>
              <a:t> </a:t>
            </a:r>
            <a:r>
              <a:rPr lang="en-US" altLang="zh-CN" dirty="0"/>
              <a:t>80</a:t>
            </a:r>
          </a:p>
          <a:p>
            <a:r>
              <a:rPr lang="en-US" altLang="zh-CN" dirty="0"/>
              <a:t>EXPOSE</a:t>
            </a:r>
            <a:r>
              <a:rPr lang="zh-CN" altLang="en-US" dirty="0"/>
              <a:t>命令用于暴露容器监听的端口</a:t>
            </a:r>
            <a:endParaRPr lang="en-US" altLang="zh-CN" dirty="0"/>
          </a:p>
          <a:p>
            <a:r>
              <a:rPr lang="en-US" altLang="zh-CN" dirty="0"/>
              <a:t>CMD ["/bin/</a:t>
            </a:r>
            <a:r>
              <a:rPr lang="en-US" altLang="zh-CN" dirty="0" err="1"/>
              <a:t>sh</a:t>
            </a:r>
            <a:r>
              <a:rPr lang="en-US" altLang="zh-CN" dirty="0"/>
              <a:t>", "config/run.sh"]</a:t>
            </a:r>
          </a:p>
          <a:p>
            <a:r>
              <a:rPr lang="en-US" altLang="zh-CN" dirty="0"/>
              <a:t>CMD</a:t>
            </a:r>
            <a:r>
              <a:rPr lang="zh-CN" altLang="en-US" dirty="0"/>
              <a:t>命令指定了容器启动时所执行的命令以及参数</a:t>
            </a:r>
            <a:endParaRPr lang="en-US" altLang="zh-CN" dirty="0"/>
          </a:p>
          <a:p>
            <a:endParaRPr lang="en-US" altLang="zh-CN" dirty="0"/>
          </a:p>
          <a:p>
            <a:r>
              <a:rPr lang="zh-CN" altLang="en-US" dirty="0"/>
              <a:t>关于</a:t>
            </a:r>
            <a:r>
              <a:rPr lang="en-US" altLang="zh-CN" dirty="0" err="1"/>
              <a:t>Dockerfile</a:t>
            </a:r>
            <a:r>
              <a:rPr lang="zh-CN" altLang="en-US" dirty="0"/>
              <a:t>中的更多其他命令，可以参考：</a:t>
            </a:r>
            <a:endParaRPr lang="en-US" altLang="zh-CN" dirty="0"/>
          </a:p>
          <a:p>
            <a:r>
              <a:rPr lang="en-US" altLang="zh-CN" dirty="0">
                <a:hlinkClick r:id="rId2"/>
              </a:rPr>
              <a:t>https://docs.docker.com/engine/reference/builder/</a:t>
            </a:r>
            <a:endParaRPr lang="en-US" altLang="zh-CN" dirty="0"/>
          </a:p>
        </p:txBody>
      </p:sp>
    </p:spTree>
    <p:extLst>
      <p:ext uri="{BB962C8B-B14F-4D97-AF65-F5344CB8AC3E}">
        <p14:creationId xmlns:p14="http://schemas.microsoft.com/office/powerpoint/2010/main" val="917144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EB133-1ED0-4332-8260-769E15D83178}"/>
              </a:ext>
            </a:extLst>
          </p:cNvPr>
          <p:cNvSpPr>
            <a:spLocks noGrp="1"/>
          </p:cNvSpPr>
          <p:nvPr>
            <p:ph type="title"/>
          </p:nvPr>
        </p:nvSpPr>
        <p:spPr/>
        <p:txBody>
          <a:bodyPr/>
          <a:lstStyle/>
          <a:p>
            <a:r>
              <a:rPr lang="en-US" altLang="zh-CN" dirty="0"/>
              <a:t>CI/CD</a:t>
            </a:r>
            <a:r>
              <a:rPr lang="zh-CN" altLang="en-US" dirty="0"/>
              <a:t>入门</a:t>
            </a:r>
          </a:p>
        </p:txBody>
      </p:sp>
      <p:sp>
        <p:nvSpPr>
          <p:cNvPr id="3" name="内容占位符 2">
            <a:extLst>
              <a:ext uri="{FF2B5EF4-FFF2-40B4-BE49-F238E27FC236}">
                <a16:creationId xmlns:a16="http://schemas.microsoft.com/office/drawing/2014/main" id="{E2B48683-4D55-4139-8B93-AF4AD295F50D}"/>
              </a:ext>
            </a:extLst>
          </p:cNvPr>
          <p:cNvSpPr>
            <a:spLocks noGrp="1"/>
          </p:cNvSpPr>
          <p:nvPr>
            <p:ph idx="1"/>
          </p:nvPr>
        </p:nvSpPr>
        <p:spPr/>
        <p:txBody>
          <a:bodyPr/>
          <a:lstStyle/>
          <a:p>
            <a:r>
              <a:rPr lang="en-US" altLang="zh-CN" dirty="0"/>
              <a:t>CI</a:t>
            </a:r>
            <a:r>
              <a:rPr lang="zh-CN" altLang="en-US" dirty="0"/>
              <a:t>（</a:t>
            </a:r>
            <a:r>
              <a:rPr lang="en-US" altLang="zh-CN" dirty="0"/>
              <a:t>Continuous Integration/</a:t>
            </a:r>
            <a:r>
              <a:rPr lang="zh-CN" altLang="en-US" dirty="0"/>
              <a:t>持续集成），即在代码构建过程中持续地进行代码的集成、构建、以及自动化测试等。有了 </a:t>
            </a:r>
            <a:r>
              <a:rPr lang="en-US" altLang="zh-CN" dirty="0"/>
              <a:t>CI </a:t>
            </a:r>
            <a:r>
              <a:rPr lang="zh-CN" altLang="en-US" dirty="0"/>
              <a:t>工具，我们可以在代码提交的过程中通过单元测试等尽早地发现引入的错误；</a:t>
            </a:r>
          </a:p>
          <a:p>
            <a:endParaRPr lang="zh-CN" altLang="en-US" dirty="0"/>
          </a:p>
          <a:p>
            <a:r>
              <a:rPr lang="en-US" altLang="zh-CN" dirty="0"/>
              <a:t>CD</a:t>
            </a:r>
            <a:r>
              <a:rPr lang="zh-CN" altLang="en-US" dirty="0"/>
              <a:t>（</a:t>
            </a:r>
            <a:r>
              <a:rPr lang="en-US" altLang="zh-CN" dirty="0"/>
              <a:t>Continuous Deployment/</a:t>
            </a:r>
            <a:r>
              <a:rPr lang="zh-CN" altLang="en-US" dirty="0"/>
              <a:t>持续交付）。在代码构建完毕后，可以方便地将新版本部署上线，这样有利于快速迭代并交付产品。</a:t>
            </a:r>
          </a:p>
        </p:txBody>
      </p:sp>
    </p:spTree>
    <p:extLst>
      <p:ext uri="{BB962C8B-B14F-4D97-AF65-F5344CB8AC3E}">
        <p14:creationId xmlns:p14="http://schemas.microsoft.com/office/powerpoint/2010/main" val="4235880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4A675-F5C6-4165-81D3-4D52D659DD2C}"/>
              </a:ext>
            </a:extLst>
          </p:cNvPr>
          <p:cNvSpPr>
            <a:spLocks noGrp="1"/>
          </p:cNvSpPr>
          <p:nvPr>
            <p:ph type="title"/>
          </p:nvPr>
        </p:nvSpPr>
        <p:spPr/>
        <p:txBody>
          <a:bodyPr/>
          <a:lstStyle/>
          <a:p>
            <a:r>
              <a:rPr lang="en-US" altLang="zh-CN" dirty="0"/>
              <a:t>CI/CD</a:t>
            </a:r>
            <a:r>
              <a:rPr lang="zh-CN" altLang="en-US" dirty="0"/>
              <a:t>入门</a:t>
            </a:r>
          </a:p>
        </p:txBody>
      </p:sp>
      <p:sp>
        <p:nvSpPr>
          <p:cNvPr id="3" name="内容占位符 2">
            <a:extLst>
              <a:ext uri="{FF2B5EF4-FFF2-40B4-BE49-F238E27FC236}">
                <a16:creationId xmlns:a16="http://schemas.microsoft.com/office/drawing/2014/main" id="{AF6D7B3D-DFE3-440A-8CA2-F9623A5790FD}"/>
              </a:ext>
            </a:extLst>
          </p:cNvPr>
          <p:cNvSpPr>
            <a:spLocks noGrp="1"/>
          </p:cNvSpPr>
          <p:nvPr>
            <p:ph idx="1"/>
          </p:nvPr>
        </p:nvSpPr>
        <p:spPr/>
        <p:txBody>
          <a:bodyPr/>
          <a:lstStyle/>
          <a:p>
            <a:r>
              <a:rPr lang="en-US" altLang="zh-CN" dirty="0"/>
              <a:t>GitLab CI/CD </a:t>
            </a:r>
            <a:r>
              <a:rPr lang="zh-CN" altLang="en-US" dirty="0"/>
              <a:t>是一套基于 </a:t>
            </a:r>
            <a:r>
              <a:rPr lang="en-US" altLang="zh-CN" dirty="0"/>
              <a:t>GitLab </a:t>
            </a:r>
            <a:r>
              <a:rPr lang="zh-CN" altLang="en-US" dirty="0"/>
              <a:t>的 </a:t>
            </a:r>
            <a:r>
              <a:rPr lang="en-US" altLang="zh-CN" dirty="0"/>
              <a:t>CI/CD </a:t>
            </a:r>
            <a:r>
              <a:rPr lang="zh-CN" altLang="en-US" dirty="0"/>
              <a:t>系统，可以让开发人员通过 </a:t>
            </a:r>
            <a:r>
              <a:rPr lang="en-US" altLang="zh-CN" dirty="0"/>
              <a:t>.</a:t>
            </a:r>
            <a:r>
              <a:rPr lang="en-US" altLang="zh-CN" dirty="0" err="1"/>
              <a:t>gitlab-ci.yml</a:t>
            </a:r>
            <a:r>
              <a:rPr lang="en-US" altLang="zh-CN" dirty="0"/>
              <a:t> </a:t>
            </a:r>
            <a:r>
              <a:rPr lang="zh-CN" altLang="en-US" dirty="0"/>
              <a:t>在项目中配置 </a:t>
            </a:r>
            <a:r>
              <a:rPr lang="en-US" altLang="zh-CN" dirty="0"/>
              <a:t>CI/CD </a:t>
            </a:r>
            <a:r>
              <a:rPr lang="zh-CN" altLang="en-US" dirty="0"/>
              <a:t>流程。</a:t>
            </a:r>
            <a:endParaRPr lang="en-US" altLang="zh-CN" dirty="0"/>
          </a:p>
          <a:p>
            <a:r>
              <a:rPr lang="zh-CN" altLang="en-US" dirty="0"/>
              <a:t>在每次</a:t>
            </a:r>
            <a:r>
              <a:rPr lang="en-US" altLang="zh-CN" dirty="0"/>
              <a:t>commit</a:t>
            </a:r>
            <a:r>
              <a:rPr lang="zh-CN" altLang="en-US" dirty="0"/>
              <a:t>后，系统都可以自动（或手动）地执行 </a:t>
            </a:r>
            <a:r>
              <a:rPr lang="en-US" altLang="zh-CN" dirty="0"/>
              <a:t>CI/CD </a:t>
            </a:r>
            <a:r>
              <a:rPr lang="zh-CN" altLang="en-US" dirty="0"/>
              <a:t>所定义的操作。</a:t>
            </a:r>
            <a:endParaRPr lang="en-US" altLang="zh-CN" dirty="0"/>
          </a:p>
          <a:p>
            <a:endParaRPr lang="zh-CN" altLang="en-US" dirty="0"/>
          </a:p>
        </p:txBody>
      </p:sp>
    </p:spTree>
    <p:extLst>
      <p:ext uri="{BB962C8B-B14F-4D97-AF65-F5344CB8AC3E}">
        <p14:creationId xmlns:p14="http://schemas.microsoft.com/office/powerpoint/2010/main" val="256491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E5D2F-66A5-45FD-8783-8A62E1FDD9F4}"/>
              </a:ext>
            </a:extLst>
          </p:cNvPr>
          <p:cNvSpPr>
            <a:spLocks noGrp="1"/>
          </p:cNvSpPr>
          <p:nvPr>
            <p:ph type="title"/>
          </p:nvPr>
        </p:nvSpPr>
        <p:spPr/>
        <p:txBody>
          <a:bodyPr/>
          <a:lstStyle/>
          <a:p>
            <a:r>
              <a:rPr lang="en-US" altLang="zh-CN" dirty="0"/>
              <a:t>CI/CD</a:t>
            </a:r>
            <a:r>
              <a:rPr lang="zh-CN" altLang="en-US" dirty="0"/>
              <a:t>入门</a:t>
            </a:r>
          </a:p>
        </p:txBody>
      </p:sp>
      <p:pic>
        <p:nvPicPr>
          <p:cNvPr id="4098" name="Picture 2" descr="pipeline">
            <a:extLst>
              <a:ext uri="{FF2B5EF4-FFF2-40B4-BE49-F238E27FC236}">
                <a16:creationId xmlns:a16="http://schemas.microsoft.com/office/drawing/2014/main" id="{8DF9D880-A22A-4217-A696-94E85A17E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44" y="2002971"/>
            <a:ext cx="11726074" cy="467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884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FF746-4A45-4E4F-8266-310A366EB111}"/>
              </a:ext>
            </a:extLst>
          </p:cNvPr>
          <p:cNvSpPr>
            <a:spLocks noGrp="1"/>
          </p:cNvSpPr>
          <p:nvPr>
            <p:ph type="title"/>
          </p:nvPr>
        </p:nvSpPr>
        <p:spPr/>
        <p:txBody>
          <a:bodyPr/>
          <a:lstStyle/>
          <a:p>
            <a:r>
              <a:rPr lang="en-US" altLang="zh-CN" dirty="0"/>
              <a:t>CI/CD</a:t>
            </a:r>
            <a:r>
              <a:rPr lang="zh-CN" altLang="en-US" dirty="0"/>
              <a:t>入门</a:t>
            </a:r>
          </a:p>
        </p:txBody>
      </p:sp>
      <p:sp>
        <p:nvSpPr>
          <p:cNvPr id="3" name="内容占位符 2">
            <a:extLst>
              <a:ext uri="{FF2B5EF4-FFF2-40B4-BE49-F238E27FC236}">
                <a16:creationId xmlns:a16="http://schemas.microsoft.com/office/drawing/2014/main" id="{2305CFEE-09B4-4844-A630-70C5FDEBF340}"/>
              </a:ext>
            </a:extLst>
          </p:cNvPr>
          <p:cNvSpPr>
            <a:spLocks noGrp="1"/>
          </p:cNvSpPr>
          <p:nvPr>
            <p:ph idx="1"/>
          </p:nvPr>
        </p:nvSpPr>
        <p:spPr>
          <a:xfrm>
            <a:off x="391887" y="1825625"/>
            <a:ext cx="11466284" cy="4667250"/>
          </a:xfrm>
        </p:spPr>
        <p:txBody>
          <a:bodyPr>
            <a:normAutofit fontScale="92500" lnSpcReduction="10000"/>
          </a:bodyPr>
          <a:lstStyle/>
          <a:p>
            <a:r>
              <a:rPr lang="en-US" altLang="zh-CN" dirty="0"/>
              <a:t>Job</a:t>
            </a:r>
          </a:p>
          <a:p>
            <a:r>
              <a:rPr lang="en-US" altLang="zh-CN" dirty="0"/>
              <a:t>Job </a:t>
            </a:r>
            <a:r>
              <a:rPr lang="zh-CN" altLang="en-US" dirty="0"/>
              <a:t>为任务，是 </a:t>
            </a:r>
            <a:r>
              <a:rPr lang="en-US" altLang="zh-CN" dirty="0"/>
              <a:t>GitLab CI </a:t>
            </a:r>
            <a:r>
              <a:rPr lang="zh-CN" altLang="en-US" dirty="0"/>
              <a:t>系统中可以独立控制并运行的最小单位。 在提交代码后，开发者可以针对特定的 </a:t>
            </a:r>
            <a:r>
              <a:rPr lang="en-US" altLang="zh-CN" dirty="0"/>
              <a:t>commit </a:t>
            </a:r>
            <a:r>
              <a:rPr lang="zh-CN" altLang="en-US" dirty="0"/>
              <a:t>完成一个或多个 </a:t>
            </a:r>
            <a:r>
              <a:rPr lang="en-US" altLang="zh-CN" dirty="0"/>
              <a:t>job</a:t>
            </a:r>
            <a:r>
              <a:rPr lang="zh-CN" altLang="en-US" dirty="0"/>
              <a:t>，从而进行 </a:t>
            </a:r>
            <a:r>
              <a:rPr lang="en-US" altLang="zh-CN" dirty="0"/>
              <a:t>CI/CD </a:t>
            </a:r>
            <a:r>
              <a:rPr lang="zh-CN" altLang="en-US" dirty="0"/>
              <a:t>操作。</a:t>
            </a:r>
          </a:p>
          <a:p>
            <a:r>
              <a:rPr lang="en-US" altLang="zh-CN" dirty="0"/>
              <a:t>Pipeline</a:t>
            </a:r>
          </a:p>
          <a:p>
            <a:r>
              <a:rPr lang="en-US" altLang="zh-CN" dirty="0"/>
              <a:t>Pipeline </a:t>
            </a:r>
            <a:r>
              <a:rPr lang="zh-CN" altLang="en-US" dirty="0"/>
              <a:t>即流水线，可以像流水线一样执行多个 </a:t>
            </a:r>
            <a:r>
              <a:rPr lang="en-US" altLang="zh-CN" dirty="0"/>
              <a:t>Job</a:t>
            </a:r>
            <a:r>
              <a:rPr lang="zh-CN" altLang="en-US" dirty="0"/>
              <a:t>。 在代码提交或 </a:t>
            </a:r>
            <a:r>
              <a:rPr lang="en-US" altLang="zh-CN" dirty="0"/>
              <a:t>MR </a:t>
            </a:r>
            <a:r>
              <a:rPr lang="zh-CN" altLang="en-US" dirty="0"/>
              <a:t>被合并时，</a:t>
            </a:r>
            <a:r>
              <a:rPr lang="en-US" altLang="zh-CN" dirty="0"/>
              <a:t>GitLab </a:t>
            </a:r>
            <a:r>
              <a:rPr lang="zh-CN" altLang="en-US" dirty="0"/>
              <a:t>可以在最新生成的 </a:t>
            </a:r>
            <a:r>
              <a:rPr lang="en-US" altLang="zh-CN" dirty="0"/>
              <a:t>commit </a:t>
            </a:r>
            <a:r>
              <a:rPr lang="zh-CN" altLang="en-US" dirty="0"/>
              <a:t>上建立一个 </a:t>
            </a:r>
            <a:r>
              <a:rPr lang="en-US" altLang="zh-CN" dirty="0"/>
              <a:t>pipeline</a:t>
            </a:r>
            <a:r>
              <a:rPr lang="zh-CN" altLang="en-US" dirty="0"/>
              <a:t>，在同一个 </a:t>
            </a:r>
            <a:r>
              <a:rPr lang="en-US" altLang="zh-CN" dirty="0"/>
              <a:t>pipeline </a:t>
            </a:r>
            <a:r>
              <a:rPr lang="zh-CN" altLang="en-US" dirty="0"/>
              <a:t>上产生的多个任务中，所用到的代码版本是一致的。</a:t>
            </a:r>
          </a:p>
          <a:p>
            <a:r>
              <a:rPr lang="en-US" altLang="zh-CN" dirty="0"/>
              <a:t>Stage</a:t>
            </a:r>
          </a:p>
          <a:p>
            <a:r>
              <a:rPr lang="zh-CN" altLang="en-US" dirty="0"/>
              <a:t>一般的流水线通常会分为几段；在 </a:t>
            </a:r>
            <a:r>
              <a:rPr lang="en-US" altLang="zh-CN" dirty="0"/>
              <a:t>pipeline </a:t>
            </a:r>
            <a:r>
              <a:rPr lang="zh-CN" altLang="en-US" dirty="0"/>
              <a:t>中，可以将多个任务划分在多个阶段中，只有当前一阶段的所有任务都执行成功后，下一阶段的任务才可被执行。 </a:t>
            </a:r>
          </a:p>
        </p:txBody>
      </p:sp>
    </p:spTree>
    <p:extLst>
      <p:ext uri="{BB962C8B-B14F-4D97-AF65-F5344CB8AC3E}">
        <p14:creationId xmlns:p14="http://schemas.microsoft.com/office/powerpoint/2010/main" val="1951874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2A3E2-BCBD-41AB-950E-79863E67855D}"/>
              </a:ext>
            </a:extLst>
          </p:cNvPr>
          <p:cNvSpPr>
            <a:spLocks noGrp="1"/>
          </p:cNvSpPr>
          <p:nvPr>
            <p:ph type="title"/>
          </p:nvPr>
        </p:nvSpPr>
        <p:spPr/>
        <p:txBody>
          <a:bodyPr/>
          <a:lstStyle/>
          <a:p>
            <a:r>
              <a:rPr lang="en-US" altLang="zh-CN" dirty="0"/>
              <a:t>CI/CD</a:t>
            </a:r>
            <a:r>
              <a:rPr lang="zh-CN" altLang="en-US" dirty="0"/>
              <a:t>入门</a:t>
            </a:r>
          </a:p>
        </p:txBody>
      </p:sp>
      <p:sp>
        <p:nvSpPr>
          <p:cNvPr id="3" name="内容占位符 2">
            <a:extLst>
              <a:ext uri="{FF2B5EF4-FFF2-40B4-BE49-F238E27FC236}">
                <a16:creationId xmlns:a16="http://schemas.microsoft.com/office/drawing/2014/main" id="{5E352DAD-320C-48D7-B012-F0DE051466BE}"/>
              </a:ext>
            </a:extLst>
          </p:cNvPr>
          <p:cNvSpPr>
            <a:spLocks noGrp="1"/>
          </p:cNvSpPr>
          <p:nvPr>
            <p:ph idx="1"/>
          </p:nvPr>
        </p:nvSpPr>
        <p:spPr>
          <a:xfrm>
            <a:off x="838199" y="1825625"/>
            <a:ext cx="10860315" cy="4351338"/>
          </a:xfrm>
        </p:spPr>
        <p:txBody>
          <a:bodyPr/>
          <a:lstStyle/>
          <a:p>
            <a:r>
              <a:rPr lang="zh-CN" altLang="en-US" dirty="0"/>
              <a:t>我们可以在仓库中添加一个</a:t>
            </a:r>
            <a:r>
              <a:rPr lang="en-US" altLang="zh-CN" dirty="0"/>
              <a:t>.</a:t>
            </a:r>
            <a:r>
              <a:rPr lang="en-US" altLang="zh-CN" dirty="0" err="1"/>
              <a:t>gitlab-ci.yml</a:t>
            </a:r>
            <a:r>
              <a:rPr lang="zh-CN" altLang="en-US" dirty="0"/>
              <a:t>来对</a:t>
            </a:r>
            <a:r>
              <a:rPr lang="en-US" altLang="zh-CN" dirty="0"/>
              <a:t>CI/CD</a:t>
            </a:r>
            <a:r>
              <a:rPr lang="zh-CN" altLang="en-US" dirty="0"/>
              <a:t>流程进行定义。</a:t>
            </a:r>
            <a:endParaRPr lang="en-US" altLang="zh-CN" dirty="0"/>
          </a:p>
          <a:p>
            <a:endParaRPr lang="en-US" altLang="zh-CN" dirty="0"/>
          </a:p>
          <a:p>
            <a:r>
              <a:rPr lang="zh-CN" altLang="en-US" dirty="0"/>
              <a:t>首先我们要定义</a:t>
            </a:r>
            <a:r>
              <a:rPr lang="en-US" altLang="zh-CN" dirty="0"/>
              <a:t>CI/CD</a:t>
            </a:r>
            <a:r>
              <a:rPr lang="zh-CN" altLang="en-US" dirty="0"/>
              <a:t>的阶段，通常来说</a:t>
            </a:r>
            <a:r>
              <a:rPr lang="en-US" altLang="zh-CN" dirty="0"/>
              <a:t>CI/CD</a:t>
            </a:r>
            <a:r>
              <a:rPr lang="zh-CN" altLang="en-US" dirty="0"/>
              <a:t>流程包括构建，测试，部署这三个阶段：</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51D4D6FC-B335-4351-9627-545EE029A259}"/>
              </a:ext>
            </a:extLst>
          </p:cNvPr>
          <p:cNvPicPr>
            <a:picLocks noChangeAspect="1"/>
          </p:cNvPicPr>
          <p:nvPr/>
        </p:nvPicPr>
        <p:blipFill>
          <a:blip r:embed="rId2"/>
          <a:stretch>
            <a:fillRect/>
          </a:stretch>
        </p:blipFill>
        <p:spPr>
          <a:xfrm>
            <a:off x="4540059" y="4001294"/>
            <a:ext cx="3456594" cy="2022475"/>
          </a:xfrm>
          <a:prstGeom prst="rect">
            <a:avLst/>
          </a:prstGeom>
        </p:spPr>
      </p:pic>
    </p:spTree>
    <p:extLst>
      <p:ext uri="{BB962C8B-B14F-4D97-AF65-F5344CB8AC3E}">
        <p14:creationId xmlns:p14="http://schemas.microsoft.com/office/powerpoint/2010/main" val="3626959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5F75F-D300-4305-AAFE-69F9B8C29A4A}"/>
              </a:ext>
            </a:extLst>
          </p:cNvPr>
          <p:cNvSpPr>
            <a:spLocks noGrp="1"/>
          </p:cNvSpPr>
          <p:nvPr>
            <p:ph type="title"/>
          </p:nvPr>
        </p:nvSpPr>
        <p:spPr/>
        <p:txBody>
          <a:bodyPr/>
          <a:lstStyle/>
          <a:p>
            <a:r>
              <a:rPr lang="en-US" altLang="zh-CN" dirty="0"/>
              <a:t>CI/CD</a:t>
            </a:r>
            <a:r>
              <a:rPr lang="zh-CN" altLang="en-US" dirty="0"/>
              <a:t>入门</a:t>
            </a:r>
          </a:p>
        </p:txBody>
      </p:sp>
      <p:sp>
        <p:nvSpPr>
          <p:cNvPr id="3" name="内容占位符 2">
            <a:extLst>
              <a:ext uri="{FF2B5EF4-FFF2-40B4-BE49-F238E27FC236}">
                <a16:creationId xmlns:a16="http://schemas.microsoft.com/office/drawing/2014/main" id="{854419E4-7CAA-4DAC-9637-F08ED4EEA54A}"/>
              </a:ext>
            </a:extLst>
          </p:cNvPr>
          <p:cNvSpPr>
            <a:spLocks noGrp="1"/>
          </p:cNvSpPr>
          <p:nvPr>
            <p:ph idx="1"/>
          </p:nvPr>
        </p:nvSpPr>
        <p:spPr>
          <a:xfrm>
            <a:off x="838200" y="1825625"/>
            <a:ext cx="7261674" cy="4351338"/>
          </a:xfrm>
        </p:spPr>
        <p:txBody>
          <a:bodyPr/>
          <a:lstStyle/>
          <a:p>
            <a:r>
              <a:rPr lang="zh-CN" altLang="en-US" dirty="0"/>
              <a:t>我们接下来还需要定义每个阶段中的任务，格式如右图所示。</a:t>
            </a:r>
            <a:endParaRPr lang="en-US" altLang="zh-CN" dirty="0"/>
          </a:p>
          <a:p>
            <a:r>
              <a:rPr lang="zh-CN" altLang="en-US" dirty="0"/>
              <a:t>下图展示了一个定义一个在</a:t>
            </a:r>
            <a:r>
              <a:rPr lang="en-US" altLang="zh-CN" dirty="0"/>
              <a:t>test</a:t>
            </a:r>
            <a:r>
              <a:rPr lang="zh-CN" altLang="en-US" dirty="0"/>
              <a:t>阶段对</a:t>
            </a:r>
            <a:r>
              <a:rPr lang="en-US" altLang="zh-CN" dirty="0"/>
              <a:t>python</a:t>
            </a:r>
            <a:r>
              <a:rPr lang="zh-CN" altLang="en-US" dirty="0"/>
              <a:t>程序进行风格测试的任务的例子。</a:t>
            </a:r>
          </a:p>
        </p:txBody>
      </p:sp>
      <p:pic>
        <p:nvPicPr>
          <p:cNvPr id="5" name="图片 4">
            <a:extLst>
              <a:ext uri="{FF2B5EF4-FFF2-40B4-BE49-F238E27FC236}">
                <a16:creationId xmlns:a16="http://schemas.microsoft.com/office/drawing/2014/main" id="{D451C5E4-B7F2-4F45-97D0-2A755B16F7AA}"/>
              </a:ext>
            </a:extLst>
          </p:cNvPr>
          <p:cNvPicPr>
            <a:picLocks noChangeAspect="1"/>
          </p:cNvPicPr>
          <p:nvPr/>
        </p:nvPicPr>
        <p:blipFill>
          <a:blip r:embed="rId2"/>
          <a:stretch>
            <a:fillRect/>
          </a:stretch>
        </p:blipFill>
        <p:spPr>
          <a:xfrm>
            <a:off x="8099874" y="1257640"/>
            <a:ext cx="3880555" cy="4802187"/>
          </a:xfrm>
          <a:prstGeom prst="rect">
            <a:avLst/>
          </a:prstGeom>
        </p:spPr>
      </p:pic>
      <p:pic>
        <p:nvPicPr>
          <p:cNvPr id="7" name="图片 6">
            <a:extLst>
              <a:ext uri="{FF2B5EF4-FFF2-40B4-BE49-F238E27FC236}">
                <a16:creationId xmlns:a16="http://schemas.microsoft.com/office/drawing/2014/main" id="{6A07DA90-D20A-4190-9036-CCE96F2F8991}"/>
              </a:ext>
            </a:extLst>
          </p:cNvPr>
          <p:cNvPicPr>
            <a:picLocks noChangeAspect="1"/>
          </p:cNvPicPr>
          <p:nvPr/>
        </p:nvPicPr>
        <p:blipFill>
          <a:blip r:embed="rId3"/>
          <a:stretch>
            <a:fillRect/>
          </a:stretch>
        </p:blipFill>
        <p:spPr>
          <a:xfrm>
            <a:off x="15798" y="3773714"/>
            <a:ext cx="8084076" cy="3084286"/>
          </a:xfrm>
          <a:prstGeom prst="rect">
            <a:avLst/>
          </a:prstGeom>
        </p:spPr>
      </p:pic>
    </p:spTree>
    <p:extLst>
      <p:ext uri="{BB962C8B-B14F-4D97-AF65-F5344CB8AC3E}">
        <p14:creationId xmlns:p14="http://schemas.microsoft.com/office/powerpoint/2010/main" val="823575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30D5B-6E74-485D-8071-C58D98EA1D71}"/>
              </a:ext>
            </a:extLst>
          </p:cNvPr>
          <p:cNvSpPr>
            <a:spLocks noGrp="1"/>
          </p:cNvSpPr>
          <p:nvPr>
            <p:ph type="title"/>
          </p:nvPr>
        </p:nvSpPr>
        <p:spPr/>
        <p:txBody>
          <a:bodyPr/>
          <a:lstStyle/>
          <a:p>
            <a:r>
              <a:rPr lang="en-US" altLang="zh-CN" dirty="0"/>
              <a:t>CI/CD</a:t>
            </a:r>
            <a:r>
              <a:rPr lang="zh-CN" altLang="en-US" dirty="0"/>
              <a:t>入门</a:t>
            </a:r>
          </a:p>
        </p:txBody>
      </p:sp>
      <p:sp>
        <p:nvSpPr>
          <p:cNvPr id="3" name="内容占位符 2">
            <a:extLst>
              <a:ext uri="{FF2B5EF4-FFF2-40B4-BE49-F238E27FC236}">
                <a16:creationId xmlns:a16="http://schemas.microsoft.com/office/drawing/2014/main" id="{E458A356-4C79-4F29-9868-229A6512B37B}"/>
              </a:ext>
            </a:extLst>
          </p:cNvPr>
          <p:cNvSpPr>
            <a:spLocks noGrp="1"/>
          </p:cNvSpPr>
          <p:nvPr>
            <p:ph idx="1"/>
          </p:nvPr>
        </p:nvSpPr>
        <p:spPr/>
        <p:txBody>
          <a:bodyPr/>
          <a:lstStyle/>
          <a:p>
            <a:r>
              <a:rPr lang="zh-CN" altLang="en-US" dirty="0"/>
              <a:t>为了使用</a:t>
            </a:r>
            <a:r>
              <a:rPr lang="en-US" altLang="zh-CN" dirty="0" err="1"/>
              <a:t>SECoder</a:t>
            </a:r>
            <a:r>
              <a:rPr lang="zh-CN" altLang="en-US" dirty="0"/>
              <a:t>来自动构建容器镜像，需要在</a:t>
            </a:r>
            <a:r>
              <a:rPr lang="en-US" altLang="zh-CN" dirty="0"/>
              <a:t>.</a:t>
            </a:r>
            <a:r>
              <a:rPr lang="en-US" altLang="zh-CN" dirty="0" err="1"/>
              <a:t>gitlab-ci.yml</a:t>
            </a:r>
            <a:r>
              <a:rPr lang="zh-CN" altLang="en-US" dirty="0"/>
              <a:t>中添加</a:t>
            </a:r>
            <a:r>
              <a:rPr lang="en-US" altLang="zh-CN" dirty="0"/>
              <a:t>build</a:t>
            </a:r>
            <a:r>
              <a:rPr lang="zh-CN" altLang="en-US" dirty="0"/>
              <a:t>和</a:t>
            </a:r>
            <a:r>
              <a:rPr lang="en-US" altLang="zh-CN" dirty="0"/>
              <a:t>deploy</a:t>
            </a:r>
            <a:r>
              <a:rPr lang="zh-CN" altLang="en-US" dirty="0"/>
              <a:t>阶段和任务。</a:t>
            </a:r>
            <a:endParaRPr lang="en-US" altLang="zh-CN" dirty="0"/>
          </a:p>
          <a:p>
            <a:r>
              <a:rPr lang="zh-CN" altLang="en-US" dirty="0"/>
              <a:t>具体例子可以参考：</a:t>
            </a:r>
            <a:endParaRPr lang="en-US" altLang="zh-CN" dirty="0"/>
          </a:p>
          <a:p>
            <a:r>
              <a:rPr lang="en-US" altLang="zh-CN">
                <a:hlinkClick r:id="rId2"/>
              </a:rPr>
              <a:t>https://git.tsinghua.edu.cn/SEG/example/python-example</a:t>
            </a:r>
            <a:endParaRPr lang="en-US" altLang="zh-CN"/>
          </a:p>
          <a:p>
            <a:endParaRPr lang="en-US" altLang="zh-CN" dirty="0"/>
          </a:p>
          <a:p>
            <a:r>
              <a:rPr lang="zh-CN" altLang="en-US" dirty="0"/>
              <a:t>关于更多的</a:t>
            </a:r>
            <a:r>
              <a:rPr lang="en-US" altLang="zh-CN" dirty="0" err="1"/>
              <a:t>gitlab</a:t>
            </a:r>
            <a:r>
              <a:rPr lang="en-US" altLang="zh-CN" dirty="0"/>
              <a:t> ci</a:t>
            </a:r>
            <a:r>
              <a:rPr lang="zh-CN" altLang="en-US" dirty="0"/>
              <a:t>配置文件用法，可以参考：</a:t>
            </a:r>
            <a:endParaRPr lang="en-US" altLang="zh-CN" dirty="0"/>
          </a:p>
          <a:p>
            <a:r>
              <a:rPr lang="en-US" altLang="zh-CN" dirty="0">
                <a:hlinkClick r:id="rId3"/>
              </a:rPr>
              <a:t>https://docs.gitlab.com/ee/ci/yaml/gitlab_ci_yaml.html</a:t>
            </a:r>
            <a:endParaRPr lang="en-US" altLang="zh-CN" dirty="0"/>
          </a:p>
        </p:txBody>
      </p:sp>
    </p:spTree>
    <p:extLst>
      <p:ext uri="{BB962C8B-B14F-4D97-AF65-F5344CB8AC3E}">
        <p14:creationId xmlns:p14="http://schemas.microsoft.com/office/powerpoint/2010/main" val="401333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5D80B-9010-4D4C-A1FC-24F0FDD377B1}"/>
              </a:ext>
            </a:extLst>
          </p:cNvPr>
          <p:cNvSpPr>
            <a:spLocks noGrp="1"/>
          </p:cNvSpPr>
          <p:nvPr>
            <p:ph type="title"/>
          </p:nvPr>
        </p:nvSpPr>
        <p:spPr/>
        <p:txBody>
          <a:bodyPr/>
          <a:lstStyle/>
          <a:p>
            <a:r>
              <a:rPr lang="zh-CN" altLang="en-US" dirty="0"/>
              <a:t>课程作业</a:t>
            </a:r>
            <a:r>
              <a:rPr lang="en-US" altLang="zh-CN" dirty="0"/>
              <a:t>1</a:t>
            </a:r>
            <a:r>
              <a:rPr lang="zh-CN" altLang="en-US" dirty="0"/>
              <a:t>：熟悉</a:t>
            </a:r>
            <a:r>
              <a:rPr lang="en-US" altLang="zh-CN" dirty="0"/>
              <a:t>Git</a:t>
            </a:r>
            <a:endParaRPr lang="zh-CN" altLang="en-US" dirty="0"/>
          </a:p>
        </p:txBody>
      </p:sp>
      <p:sp>
        <p:nvSpPr>
          <p:cNvPr id="3" name="内容占位符 2">
            <a:extLst>
              <a:ext uri="{FF2B5EF4-FFF2-40B4-BE49-F238E27FC236}">
                <a16:creationId xmlns:a16="http://schemas.microsoft.com/office/drawing/2014/main" id="{98046FB1-2694-4BB4-B002-2A211FD7036C}"/>
              </a:ext>
            </a:extLst>
          </p:cNvPr>
          <p:cNvSpPr>
            <a:spLocks noGrp="1"/>
          </p:cNvSpPr>
          <p:nvPr>
            <p:ph idx="1"/>
          </p:nvPr>
        </p:nvSpPr>
        <p:spPr>
          <a:xfrm>
            <a:off x="838200" y="1825625"/>
            <a:ext cx="7507514" cy="4351338"/>
          </a:xfrm>
        </p:spPr>
        <p:txBody>
          <a:bodyPr/>
          <a:lstStyle/>
          <a:p>
            <a:r>
              <a:rPr lang="zh-CN" altLang="en-US" dirty="0"/>
              <a:t>阅读 </a:t>
            </a:r>
            <a:r>
              <a:rPr lang="en-US" altLang="zh-CN" dirty="0">
                <a:hlinkClick r:id="rId2"/>
              </a:rPr>
              <a:t>https://www.secoder.net/git/</a:t>
            </a:r>
            <a:r>
              <a:rPr lang="en-US" altLang="zh-CN" dirty="0"/>
              <a:t> </a:t>
            </a:r>
            <a:r>
              <a:rPr lang="zh-CN" altLang="en-US" dirty="0"/>
              <a:t>上的内容以及其他材料熟悉</a:t>
            </a:r>
            <a:r>
              <a:rPr lang="en-US" altLang="zh-CN" dirty="0"/>
              <a:t>Git</a:t>
            </a:r>
            <a:r>
              <a:rPr lang="zh-CN" altLang="en-US" dirty="0"/>
              <a:t>的常用操作。</a:t>
            </a:r>
            <a:endParaRPr lang="en-US" altLang="zh-CN" dirty="0"/>
          </a:p>
          <a:p>
            <a:r>
              <a:rPr lang="zh-CN" altLang="en-US" dirty="0"/>
              <a:t>使用</a:t>
            </a:r>
            <a:r>
              <a:rPr lang="en-US" altLang="zh-CN" dirty="0"/>
              <a:t>git commit</a:t>
            </a:r>
            <a:r>
              <a:rPr lang="zh-CN" altLang="en-US" dirty="0"/>
              <a:t>、</a:t>
            </a:r>
            <a:r>
              <a:rPr lang="en-US" altLang="zh-CN" dirty="0"/>
              <a:t>git branch</a:t>
            </a:r>
            <a:r>
              <a:rPr lang="zh-CN" altLang="en-US" dirty="0"/>
              <a:t>、</a:t>
            </a:r>
            <a:r>
              <a:rPr lang="en-US" altLang="zh-CN" dirty="0"/>
              <a:t>git checkout</a:t>
            </a:r>
            <a:r>
              <a:rPr lang="zh-CN" altLang="en-US" dirty="0"/>
              <a:t>、</a:t>
            </a:r>
            <a:r>
              <a:rPr lang="en-US" altLang="zh-CN" dirty="0"/>
              <a:t>git merge</a:t>
            </a:r>
            <a:r>
              <a:rPr lang="zh-CN" altLang="en-US" dirty="0"/>
              <a:t>等命令，使得</a:t>
            </a:r>
            <a:r>
              <a:rPr lang="en-US" altLang="zh-CN" dirty="0"/>
              <a:t>Git</a:t>
            </a:r>
            <a:r>
              <a:rPr lang="zh-CN" altLang="en-US" dirty="0"/>
              <a:t>仓库的历史包含如右图的模式：</a:t>
            </a:r>
            <a:endParaRPr lang="en-US" altLang="zh-CN" dirty="0"/>
          </a:p>
          <a:p>
            <a:r>
              <a:rPr lang="zh-CN" altLang="en-US" dirty="0"/>
              <a:t>使用</a:t>
            </a:r>
            <a:r>
              <a:rPr lang="en-US" altLang="zh-CN" dirty="0"/>
              <a:t>git bundle create </a:t>
            </a:r>
            <a:r>
              <a:rPr lang="en-US" altLang="zh-CN" dirty="0" err="1"/>
              <a:t>submit.bundle</a:t>
            </a:r>
            <a:r>
              <a:rPr lang="en-US" altLang="zh-CN" dirty="0"/>
              <a:t> master</a:t>
            </a:r>
            <a:r>
              <a:rPr lang="zh-CN" altLang="en-US" dirty="0"/>
              <a:t>命令将</a:t>
            </a:r>
            <a:r>
              <a:rPr lang="en-US" altLang="zh-CN" dirty="0"/>
              <a:t>master</a:t>
            </a:r>
            <a:r>
              <a:rPr lang="zh-CN" altLang="en-US" dirty="0"/>
              <a:t>分支打包，并将生成的</a:t>
            </a:r>
            <a:r>
              <a:rPr lang="en-US" altLang="zh-CN" dirty="0" err="1"/>
              <a:t>submit.bundle</a:t>
            </a:r>
            <a:r>
              <a:rPr lang="zh-CN" altLang="en-US" dirty="0"/>
              <a:t>提交至网络学堂。</a:t>
            </a:r>
          </a:p>
        </p:txBody>
      </p:sp>
      <p:pic>
        <p:nvPicPr>
          <p:cNvPr id="6" name="图片 5">
            <a:extLst>
              <a:ext uri="{FF2B5EF4-FFF2-40B4-BE49-F238E27FC236}">
                <a16:creationId xmlns:a16="http://schemas.microsoft.com/office/drawing/2014/main" id="{5C7128C4-1983-4B24-B490-7A50ADC28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714" y="365125"/>
            <a:ext cx="3570100" cy="6289675"/>
          </a:xfrm>
          <a:prstGeom prst="rect">
            <a:avLst/>
          </a:prstGeom>
        </p:spPr>
      </p:pic>
    </p:spTree>
    <p:extLst>
      <p:ext uri="{BB962C8B-B14F-4D97-AF65-F5344CB8AC3E}">
        <p14:creationId xmlns:p14="http://schemas.microsoft.com/office/powerpoint/2010/main" val="229180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6C6945-5BDC-4A47-8791-AE37614C4FA4}"/>
              </a:ext>
            </a:extLst>
          </p:cNvPr>
          <p:cNvSpPr>
            <a:spLocks noGrp="1"/>
          </p:cNvSpPr>
          <p:nvPr>
            <p:ph type="title"/>
          </p:nvPr>
        </p:nvSpPr>
        <p:spPr/>
        <p:txBody>
          <a:bodyPr/>
          <a:lstStyle/>
          <a:p>
            <a:r>
              <a:rPr lang="en-US" altLang="zh-CN" b="0" i="0" dirty="0" err="1">
                <a:solidFill>
                  <a:srgbClr val="404040"/>
                </a:solidFill>
                <a:effectLst/>
                <a:latin typeface="Lato"/>
              </a:rPr>
              <a:t>SECoder</a:t>
            </a:r>
            <a:r>
              <a:rPr lang="zh-CN" altLang="en-US" b="0" i="0" dirty="0">
                <a:solidFill>
                  <a:srgbClr val="404040"/>
                </a:solidFill>
                <a:effectLst/>
                <a:latin typeface="Lato"/>
              </a:rPr>
              <a:t>介绍</a:t>
            </a:r>
            <a:endParaRPr lang="zh-CN" altLang="en-US" dirty="0"/>
          </a:p>
        </p:txBody>
      </p:sp>
      <p:pic>
        <p:nvPicPr>
          <p:cNvPr id="7" name="内容占位符 6">
            <a:extLst>
              <a:ext uri="{FF2B5EF4-FFF2-40B4-BE49-F238E27FC236}">
                <a16:creationId xmlns:a16="http://schemas.microsoft.com/office/drawing/2014/main" id="{6F8A8876-DFD4-44AE-9C59-07DA19D6A5E2}"/>
              </a:ext>
            </a:extLst>
          </p:cNvPr>
          <p:cNvPicPr>
            <a:picLocks noGrp="1" noChangeAspect="1"/>
          </p:cNvPicPr>
          <p:nvPr>
            <p:ph idx="1"/>
          </p:nvPr>
        </p:nvPicPr>
        <p:blipFill>
          <a:blip r:embed="rId2"/>
          <a:stretch>
            <a:fillRect/>
          </a:stretch>
        </p:blipFill>
        <p:spPr>
          <a:xfrm>
            <a:off x="2189562" y="1825625"/>
            <a:ext cx="7812876" cy="4351338"/>
          </a:xfrm>
        </p:spPr>
      </p:pic>
    </p:spTree>
    <p:extLst>
      <p:ext uri="{BB962C8B-B14F-4D97-AF65-F5344CB8AC3E}">
        <p14:creationId xmlns:p14="http://schemas.microsoft.com/office/powerpoint/2010/main" val="191987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EDC39-C42D-4021-9A06-6D635B07C35A}"/>
              </a:ext>
            </a:extLst>
          </p:cNvPr>
          <p:cNvSpPr>
            <a:spLocks noGrp="1"/>
          </p:cNvSpPr>
          <p:nvPr>
            <p:ph type="title"/>
          </p:nvPr>
        </p:nvSpPr>
        <p:spPr/>
        <p:txBody>
          <a:bodyPr/>
          <a:lstStyle/>
          <a:p>
            <a:r>
              <a:rPr lang="zh-CN" altLang="en-US" dirty="0"/>
              <a:t>课程作业</a:t>
            </a:r>
            <a:r>
              <a:rPr lang="en-US" altLang="zh-CN" dirty="0"/>
              <a:t>2</a:t>
            </a:r>
            <a:r>
              <a:rPr lang="zh-CN" altLang="en-US" dirty="0"/>
              <a:t>：熟悉</a:t>
            </a:r>
            <a:r>
              <a:rPr lang="en-US" altLang="zh-CN" dirty="0"/>
              <a:t>CI/CD</a:t>
            </a:r>
            <a:endParaRPr lang="zh-CN" altLang="en-US" dirty="0"/>
          </a:p>
        </p:txBody>
      </p:sp>
      <p:sp>
        <p:nvSpPr>
          <p:cNvPr id="3" name="内容占位符 2">
            <a:extLst>
              <a:ext uri="{FF2B5EF4-FFF2-40B4-BE49-F238E27FC236}">
                <a16:creationId xmlns:a16="http://schemas.microsoft.com/office/drawing/2014/main" id="{B0C011C9-B0B1-4C55-8E59-60C05543F734}"/>
              </a:ext>
            </a:extLst>
          </p:cNvPr>
          <p:cNvSpPr>
            <a:spLocks noGrp="1"/>
          </p:cNvSpPr>
          <p:nvPr>
            <p:ph idx="1"/>
          </p:nvPr>
        </p:nvSpPr>
        <p:spPr/>
        <p:txBody>
          <a:bodyPr/>
          <a:lstStyle/>
          <a:p>
            <a:r>
              <a:rPr lang="zh-CN" altLang="en-US" dirty="0"/>
              <a:t>阅读 </a:t>
            </a:r>
            <a:r>
              <a:rPr lang="en-US" altLang="zh-CN" dirty="0">
                <a:hlinkClick r:id="rId2"/>
              </a:rPr>
              <a:t>https://www.secoder.net/cicd/</a:t>
            </a:r>
            <a:r>
              <a:rPr lang="en-US" altLang="zh-CN" dirty="0"/>
              <a:t> </a:t>
            </a:r>
            <a:r>
              <a:rPr lang="zh-CN" altLang="en-US" dirty="0"/>
              <a:t>上的内容以及其他材料熟悉</a:t>
            </a:r>
            <a:r>
              <a:rPr lang="en-US" altLang="zh-CN" dirty="0"/>
              <a:t>CI/CD</a:t>
            </a:r>
            <a:r>
              <a:rPr lang="zh-CN" altLang="en-US" dirty="0"/>
              <a:t>的概念和常用操作。</a:t>
            </a:r>
            <a:endParaRPr lang="en-US" altLang="zh-CN" dirty="0"/>
          </a:p>
          <a:p>
            <a:r>
              <a:rPr lang="zh-CN" altLang="en-US" dirty="0"/>
              <a:t>根据练习章节中的要求</a:t>
            </a:r>
            <a:r>
              <a:rPr lang="zh-CN" altLang="en-US" b="0" i="0" dirty="0">
                <a:solidFill>
                  <a:srgbClr val="404040"/>
                </a:solidFill>
                <a:effectLst/>
                <a:latin typeface="Lato"/>
              </a:rPr>
              <a:t>创建一个能够完成</a:t>
            </a:r>
            <a:r>
              <a:rPr lang="en-US" altLang="zh-CN" b="0" i="0" dirty="0">
                <a:solidFill>
                  <a:srgbClr val="404040"/>
                </a:solidFill>
                <a:effectLst/>
                <a:latin typeface="Lato"/>
              </a:rPr>
              <a:t>CI/CD</a:t>
            </a:r>
            <a:r>
              <a:rPr lang="zh-CN" altLang="en-US" b="0" i="0" dirty="0">
                <a:solidFill>
                  <a:srgbClr val="404040"/>
                </a:solidFill>
                <a:effectLst/>
                <a:latin typeface="Lato"/>
              </a:rPr>
              <a:t>流程的仓库。</a:t>
            </a:r>
            <a:endParaRPr lang="en-US" altLang="zh-CN" b="0" i="0" dirty="0">
              <a:solidFill>
                <a:srgbClr val="404040"/>
              </a:solidFill>
              <a:effectLst/>
              <a:latin typeface="Lato"/>
            </a:endParaRPr>
          </a:p>
          <a:p>
            <a:r>
              <a:rPr lang="zh-CN" altLang="en-US" dirty="0">
                <a:solidFill>
                  <a:srgbClr val="404040"/>
                </a:solidFill>
                <a:latin typeface="Lato"/>
              </a:rPr>
              <a:t>注意不要一次性做完所有工作然后只提交一个</a:t>
            </a:r>
            <a:r>
              <a:rPr lang="en-US" altLang="zh-CN" dirty="0">
                <a:solidFill>
                  <a:srgbClr val="404040"/>
                </a:solidFill>
                <a:latin typeface="Lato"/>
              </a:rPr>
              <a:t>commit</a:t>
            </a:r>
            <a:r>
              <a:rPr lang="zh-CN" altLang="en-US" dirty="0">
                <a:solidFill>
                  <a:srgbClr val="404040"/>
                </a:solidFill>
                <a:latin typeface="Lato"/>
              </a:rPr>
              <a:t>，这样就失去了该作业的意义，所需的</a:t>
            </a:r>
            <a:r>
              <a:rPr lang="en-US" altLang="zh-CN" dirty="0">
                <a:solidFill>
                  <a:srgbClr val="404040"/>
                </a:solidFill>
                <a:latin typeface="Lato"/>
              </a:rPr>
              <a:t>commit</a:t>
            </a:r>
            <a:r>
              <a:rPr lang="zh-CN" altLang="en-US" dirty="0">
                <a:solidFill>
                  <a:srgbClr val="404040"/>
                </a:solidFill>
                <a:latin typeface="Lato"/>
              </a:rPr>
              <a:t>详见评分章节。</a:t>
            </a:r>
            <a:endParaRPr lang="en-US" altLang="zh-CN" b="0" i="0" dirty="0">
              <a:solidFill>
                <a:srgbClr val="404040"/>
              </a:solidFill>
              <a:effectLst/>
              <a:latin typeface="Lato"/>
            </a:endParaRPr>
          </a:p>
          <a:p>
            <a:r>
              <a:rPr lang="zh-CN" altLang="en-US" dirty="0"/>
              <a:t>使用</a:t>
            </a:r>
            <a:r>
              <a:rPr lang="en-US" altLang="zh-CN" dirty="0"/>
              <a:t>git bundle create </a:t>
            </a:r>
            <a:r>
              <a:rPr lang="en-US" altLang="zh-CN" dirty="0" err="1"/>
              <a:t>submit.bundle</a:t>
            </a:r>
            <a:r>
              <a:rPr lang="en-US" altLang="zh-CN" dirty="0"/>
              <a:t> master</a:t>
            </a:r>
            <a:r>
              <a:rPr lang="zh-CN" altLang="en-US" dirty="0"/>
              <a:t>命令将</a:t>
            </a:r>
            <a:r>
              <a:rPr lang="en-US" altLang="zh-CN" dirty="0"/>
              <a:t>master</a:t>
            </a:r>
            <a:r>
              <a:rPr lang="zh-CN" altLang="en-US" dirty="0"/>
              <a:t>分支打包，并将生成的</a:t>
            </a:r>
            <a:r>
              <a:rPr lang="en-US" altLang="zh-CN" dirty="0" err="1"/>
              <a:t>submit.bundle</a:t>
            </a:r>
            <a:r>
              <a:rPr lang="zh-CN" altLang="en-US" dirty="0"/>
              <a:t>提交至网络学堂。</a:t>
            </a:r>
          </a:p>
          <a:p>
            <a:endParaRPr lang="zh-CN" altLang="en-US" dirty="0"/>
          </a:p>
        </p:txBody>
      </p:sp>
    </p:spTree>
    <p:extLst>
      <p:ext uri="{BB962C8B-B14F-4D97-AF65-F5344CB8AC3E}">
        <p14:creationId xmlns:p14="http://schemas.microsoft.com/office/powerpoint/2010/main" val="36122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778C2-2F06-427D-8ED8-B0C189C0BE57}"/>
              </a:ext>
            </a:extLst>
          </p:cNvPr>
          <p:cNvSpPr>
            <a:spLocks noGrp="1"/>
          </p:cNvSpPr>
          <p:nvPr>
            <p:ph type="title"/>
          </p:nvPr>
        </p:nvSpPr>
        <p:spPr/>
        <p:txBody>
          <a:bodyPr/>
          <a:lstStyle/>
          <a:p>
            <a:r>
              <a:rPr lang="en-US" altLang="zh-CN" b="0" i="0" dirty="0" err="1">
                <a:solidFill>
                  <a:srgbClr val="404040"/>
                </a:solidFill>
                <a:effectLst/>
                <a:latin typeface="Lato"/>
              </a:rPr>
              <a:t>SECoder</a:t>
            </a:r>
            <a:r>
              <a:rPr lang="zh-CN" altLang="en-US" b="0" i="0" dirty="0">
                <a:solidFill>
                  <a:srgbClr val="404040"/>
                </a:solidFill>
                <a:effectLst/>
                <a:latin typeface="Lato"/>
              </a:rPr>
              <a:t>介绍</a:t>
            </a:r>
            <a:endParaRPr lang="zh-CN" altLang="en-US" dirty="0"/>
          </a:p>
        </p:txBody>
      </p:sp>
      <p:sp>
        <p:nvSpPr>
          <p:cNvPr id="3" name="内容占位符 2">
            <a:extLst>
              <a:ext uri="{FF2B5EF4-FFF2-40B4-BE49-F238E27FC236}">
                <a16:creationId xmlns:a16="http://schemas.microsoft.com/office/drawing/2014/main" id="{E0B8CBD2-B910-48AD-B5F5-4BD1C21ADFC9}"/>
              </a:ext>
            </a:extLst>
          </p:cNvPr>
          <p:cNvSpPr>
            <a:spLocks noGrp="1"/>
          </p:cNvSpPr>
          <p:nvPr>
            <p:ph idx="1"/>
          </p:nvPr>
        </p:nvSpPr>
        <p:spPr/>
        <p:txBody>
          <a:bodyPr/>
          <a:lstStyle/>
          <a:p>
            <a:pPr algn="l">
              <a:buFont typeface="Arial" panose="020B0604020202020204" pitchFamily="34" charset="0"/>
              <a:buChar char="•"/>
            </a:pPr>
            <a:r>
              <a:rPr lang="zh-CN" altLang="en-US" b="0" i="0" dirty="0">
                <a:solidFill>
                  <a:srgbClr val="404040"/>
                </a:solidFill>
                <a:effectLst/>
                <a:latin typeface="Lato"/>
              </a:rPr>
              <a:t>点击</a:t>
            </a:r>
            <a:r>
              <a:rPr lang="en-US" altLang="zh-CN" b="0" i="0" dirty="0">
                <a:solidFill>
                  <a:srgbClr val="404040"/>
                </a:solidFill>
                <a:effectLst/>
                <a:latin typeface="Lato"/>
              </a:rPr>
              <a:t>SECODER</a:t>
            </a:r>
            <a:r>
              <a:rPr lang="zh-CN" altLang="en-US" b="0" i="0" dirty="0">
                <a:solidFill>
                  <a:srgbClr val="404040"/>
                </a:solidFill>
                <a:effectLst/>
                <a:latin typeface="Lato"/>
              </a:rPr>
              <a:t>或首页可以直接进入网站首页，查看通知和排名；</a:t>
            </a:r>
          </a:p>
          <a:p>
            <a:pPr algn="l">
              <a:buFont typeface="Arial" panose="020B0604020202020204" pitchFamily="34" charset="0"/>
              <a:buChar char="•"/>
            </a:pPr>
            <a:r>
              <a:rPr lang="zh-CN" altLang="en-US" b="0" i="0" dirty="0">
                <a:solidFill>
                  <a:srgbClr val="404040"/>
                </a:solidFill>
                <a:effectLst/>
                <a:latin typeface="Lato"/>
              </a:rPr>
              <a:t>点击</a:t>
            </a:r>
            <a:r>
              <a:rPr lang="en-US" altLang="zh-CN" b="0" i="0" dirty="0">
                <a:solidFill>
                  <a:srgbClr val="404040"/>
                </a:solidFill>
                <a:effectLst/>
                <a:latin typeface="Lato"/>
              </a:rPr>
              <a:t>GitLab/SonarQube</a:t>
            </a:r>
            <a:r>
              <a:rPr lang="zh-CN" altLang="en-US" b="0" i="0" dirty="0">
                <a:solidFill>
                  <a:srgbClr val="404040"/>
                </a:solidFill>
                <a:effectLst/>
                <a:latin typeface="Lato"/>
              </a:rPr>
              <a:t>将新建标签页进入</a:t>
            </a:r>
            <a:r>
              <a:rPr lang="en-US" altLang="zh-CN" b="0" i="0" dirty="0">
                <a:solidFill>
                  <a:srgbClr val="404040"/>
                </a:solidFill>
                <a:effectLst/>
                <a:latin typeface="Lato"/>
              </a:rPr>
              <a:t>GitLab/SonarQube</a:t>
            </a:r>
            <a:r>
              <a:rPr lang="zh-CN" altLang="en-US" b="0" i="0" dirty="0">
                <a:solidFill>
                  <a:srgbClr val="404040"/>
                </a:solidFill>
                <a:effectLst/>
                <a:latin typeface="Lato"/>
              </a:rPr>
              <a:t>；</a:t>
            </a:r>
            <a:endParaRPr lang="en-US" altLang="zh-CN" b="0" i="0" dirty="0">
              <a:solidFill>
                <a:srgbClr val="404040"/>
              </a:solidFill>
              <a:effectLst/>
              <a:latin typeface="Lato"/>
            </a:endParaRPr>
          </a:p>
          <a:p>
            <a:pPr algn="l">
              <a:buFont typeface="Arial" panose="020B0604020202020204" pitchFamily="34" charset="0"/>
              <a:buChar char="•"/>
            </a:pPr>
            <a:r>
              <a:rPr lang="en-US" altLang="zh-CN" dirty="0">
                <a:solidFill>
                  <a:srgbClr val="404040"/>
                </a:solidFill>
                <a:latin typeface="Lato"/>
              </a:rPr>
              <a:t>Grafana</a:t>
            </a:r>
            <a:r>
              <a:rPr lang="zh-CN" altLang="en-US" dirty="0">
                <a:solidFill>
                  <a:srgbClr val="404040"/>
                </a:solidFill>
                <a:latin typeface="Lato"/>
              </a:rPr>
              <a:t>今年没有启用，可以忽略</a:t>
            </a:r>
            <a:endParaRPr lang="zh-CN" altLang="en-US" b="0" i="0" dirty="0">
              <a:solidFill>
                <a:srgbClr val="404040"/>
              </a:solidFill>
              <a:effectLst/>
              <a:latin typeface="Lato"/>
            </a:endParaRPr>
          </a:p>
          <a:p>
            <a:pPr algn="l">
              <a:buFont typeface="Arial" panose="020B0604020202020204" pitchFamily="34" charset="0"/>
              <a:buChar char="•"/>
            </a:pPr>
            <a:r>
              <a:rPr lang="zh-CN" altLang="en-US" b="0" i="0" dirty="0">
                <a:solidFill>
                  <a:srgbClr val="404040"/>
                </a:solidFill>
                <a:effectLst/>
                <a:latin typeface="Lato"/>
              </a:rPr>
              <a:t>数据分析是一个下拉菜单，菜单选项是各层次的</a:t>
            </a:r>
            <a:r>
              <a:rPr lang="zh-CN" altLang="en-US" b="1" i="0" dirty="0">
                <a:solidFill>
                  <a:srgbClr val="404040"/>
                </a:solidFill>
                <a:effectLst/>
                <a:latin typeface="Lato"/>
              </a:rPr>
              <a:t>统计数据</a:t>
            </a:r>
            <a:r>
              <a:rPr lang="zh-CN" altLang="en-US" b="0" i="0" dirty="0">
                <a:solidFill>
                  <a:srgbClr val="404040"/>
                </a:solidFill>
                <a:effectLst/>
                <a:latin typeface="Lato"/>
              </a:rPr>
              <a:t>（个人</a:t>
            </a:r>
            <a:r>
              <a:rPr lang="en-US" altLang="zh-CN" b="0" i="0" dirty="0">
                <a:solidFill>
                  <a:srgbClr val="404040"/>
                </a:solidFill>
                <a:effectLst/>
                <a:latin typeface="Lato"/>
              </a:rPr>
              <a:t>-</a:t>
            </a:r>
            <a:r>
              <a:rPr lang="zh-CN" altLang="en-US" b="0" i="0" dirty="0">
                <a:solidFill>
                  <a:srgbClr val="404040"/>
                </a:solidFill>
                <a:effectLst/>
                <a:latin typeface="Lato"/>
              </a:rPr>
              <a:t>队伍</a:t>
            </a:r>
            <a:r>
              <a:rPr lang="en-US" altLang="zh-CN" b="0" i="0" dirty="0">
                <a:solidFill>
                  <a:srgbClr val="404040"/>
                </a:solidFill>
                <a:effectLst/>
                <a:latin typeface="Lato"/>
              </a:rPr>
              <a:t>-</a:t>
            </a:r>
            <a:r>
              <a:rPr lang="zh-CN" altLang="en-US" b="0" i="0" dirty="0">
                <a:solidFill>
                  <a:srgbClr val="404040"/>
                </a:solidFill>
                <a:effectLst/>
                <a:latin typeface="Lato"/>
              </a:rPr>
              <a:t>项目</a:t>
            </a:r>
            <a:r>
              <a:rPr lang="en-US" altLang="zh-CN" b="0" i="0" dirty="0">
                <a:solidFill>
                  <a:srgbClr val="404040"/>
                </a:solidFill>
                <a:effectLst/>
                <a:latin typeface="Lato"/>
              </a:rPr>
              <a:t>-</a:t>
            </a:r>
            <a:r>
              <a:rPr lang="zh-CN" altLang="en-US" b="0" i="0" dirty="0">
                <a:solidFill>
                  <a:srgbClr val="404040"/>
                </a:solidFill>
                <a:effectLst/>
                <a:latin typeface="Lato"/>
              </a:rPr>
              <a:t>课程）；</a:t>
            </a:r>
          </a:p>
          <a:p>
            <a:pPr algn="l">
              <a:buFont typeface="Arial" panose="020B0604020202020204" pitchFamily="34" charset="0"/>
              <a:buChar char="•"/>
            </a:pPr>
            <a:r>
              <a:rPr lang="zh-CN" altLang="en-US" b="0" i="0" dirty="0">
                <a:solidFill>
                  <a:srgbClr val="404040"/>
                </a:solidFill>
                <a:effectLst/>
                <a:latin typeface="Lato"/>
              </a:rPr>
              <a:t>选择项目页面有</a:t>
            </a:r>
            <a:r>
              <a:rPr lang="zh-CN" altLang="en-US" b="1" i="0" dirty="0">
                <a:solidFill>
                  <a:srgbClr val="404040"/>
                </a:solidFill>
                <a:effectLst/>
                <a:latin typeface="Lato"/>
              </a:rPr>
              <a:t>组队</a:t>
            </a:r>
            <a:r>
              <a:rPr lang="zh-CN" altLang="en-US" b="0" i="0" dirty="0">
                <a:solidFill>
                  <a:srgbClr val="404040"/>
                </a:solidFill>
                <a:effectLst/>
                <a:latin typeface="Lato"/>
              </a:rPr>
              <a:t>、</a:t>
            </a:r>
            <a:r>
              <a:rPr lang="zh-CN" altLang="en-US" b="1" i="0" dirty="0">
                <a:solidFill>
                  <a:srgbClr val="404040"/>
                </a:solidFill>
                <a:effectLst/>
                <a:latin typeface="Lato"/>
              </a:rPr>
              <a:t>选择项目</a:t>
            </a:r>
            <a:r>
              <a:rPr lang="zh-CN" altLang="en-US" b="0" i="0" dirty="0">
                <a:solidFill>
                  <a:srgbClr val="404040"/>
                </a:solidFill>
                <a:effectLst/>
                <a:latin typeface="Lato"/>
              </a:rPr>
              <a:t>等功能；</a:t>
            </a:r>
          </a:p>
          <a:p>
            <a:pPr algn="l">
              <a:buFont typeface="Arial" panose="020B0604020202020204" pitchFamily="34" charset="0"/>
              <a:buChar char="•"/>
            </a:pPr>
            <a:r>
              <a:rPr lang="zh-CN" altLang="en-US" b="0" i="0" dirty="0">
                <a:solidFill>
                  <a:srgbClr val="404040"/>
                </a:solidFill>
                <a:effectLst/>
                <a:latin typeface="Lato"/>
              </a:rPr>
              <a:t>项目管理中有</a:t>
            </a:r>
            <a:r>
              <a:rPr lang="zh-CN" altLang="en-US" b="1" i="0" dirty="0">
                <a:solidFill>
                  <a:srgbClr val="404040"/>
                </a:solidFill>
                <a:effectLst/>
                <a:latin typeface="Lato"/>
              </a:rPr>
              <a:t>仓库管理</a:t>
            </a:r>
            <a:r>
              <a:rPr lang="zh-CN" altLang="en-US" b="0" i="0" dirty="0">
                <a:solidFill>
                  <a:srgbClr val="404040"/>
                </a:solidFill>
                <a:effectLst/>
                <a:latin typeface="Lato"/>
              </a:rPr>
              <a:t>和</a:t>
            </a:r>
            <a:r>
              <a:rPr lang="zh-CN" altLang="en-US" b="1" i="0" dirty="0">
                <a:solidFill>
                  <a:srgbClr val="404040"/>
                </a:solidFill>
                <a:effectLst/>
                <a:latin typeface="Lato"/>
              </a:rPr>
              <a:t>部署管理</a:t>
            </a:r>
            <a:r>
              <a:rPr lang="zh-CN" altLang="en-US" b="0" i="0" dirty="0">
                <a:solidFill>
                  <a:srgbClr val="404040"/>
                </a:solidFill>
                <a:effectLst/>
                <a:latin typeface="Lato"/>
              </a:rPr>
              <a:t>选项；</a:t>
            </a:r>
          </a:p>
          <a:p>
            <a:pPr algn="l">
              <a:buFont typeface="Arial" panose="020B0604020202020204" pitchFamily="34" charset="0"/>
              <a:buChar char="•"/>
            </a:pPr>
            <a:r>
              <a:rPr lang="zh-CN" altLang="en-US" b="0" i="0" dirty="0">
                <a:solidFill>
                  <a:srgbClr val="404040"/>
                </a:solidFill>
                <a:effectLst/>
                <a:latin typeface="Lato"/>
              </a:rPr>
              <a:t>用户信息页面可以修改密码及个人描述；</a:t>
            </a:r>
            <a:endParaRPr lang="en-US" altLang="zh-CN" b="0" i="0" dirty="0">
              <a:solidFill>
                <a:srgbClr val="404040"/>
              </a:solidFill>
              <a:effectLst/>
              <a:latin typeface="Lato"/>
            </a:endParaRPr>
          </a:p>
          <a:p>
            <a:endParaRPr lang="zh-CN" altLang="en-US" dirty="0"/>
          </a:p>
        </p:txBody>
      </p:sp>
    </p:spTree>
    <p:extLst>
      <p:ext uri="{BB962C8B-B14F-4D97-AF65-F5344CB8AC3E}">
        <p14:creationId xmlns:p14="http://schemas.microsoft.com/office/powerpoint/2010/main" val="212436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72A3C-5CCD-4214-A4D6-C43768029128}"/>
              </a:ext>
            </a:extLst>
          </p:cNvPr>
          <p:cNvSpPr>
            <a:spLocks noGrp="1"/>
          </p:cNvSpPr>
          <p:nvPr>
            <p:ph type="title"/>
          </p:nvPr>
        </p:nvSpPr>
        <p:spPr/>
        <p:txBody>
          <a:bodyPr/>
          <a:lstStyle/>
          <a:p>
            <a:r>
              <a:rPr lang="en-US" altLang="zh-CN" b="0" i="0" dirty="0" err="1">
                <a:solidFill>
                  <a:srgbClr val="404040"/>
                </a:solidFill>
                <a:effectLst/>
                <a:latin typeface="Lato"/>
              </a:rPr>
              <a:t>SECoder</a:t>
            </a:r>
            <a:r>
              <a:rPr lang="zh-CN" altLang="en-US" b="0" i="0" dirty="0">
                <a:solidFill>
                  <a:srgbClr val="404040"/>
                </a:solidFill>
                <a:effectLst/>
                <a:latin typeface="Lato"/>
              </a:rPr>
              <a:t>介绍</a:t>
            </a:r>
            <a:endParaRPr lang="zh-CN" altLang="en-US" dirty="0"/>
          </a:p>
        </p:txBody>
      </p:sp>
      <p:sp>
        <p:nvSpPr>
          <p:cNvPr id="3" name="内容占位符 2">
            <a:extLst>
              <a:ext uri="{FF2B5EF4-FFF2-40B4-BE49-F238E27FC236}">
                <a16:creationId xmlns:a16="http://schemas.microsoft.com/office/drawing/2014/main" id="{407335E0-2B89-4A96-8967-A7E0162EA13D}"/>
              </a:ext>
            </a:extLst>
          </p:cNvPr>
          <p:cNvSpPr>
            <a:spLocks noGrp="1"/>
          </p:cNvSpPr>
          <p:nvPr>
            <p:ph idx="1"/>
          </p:nvPr>
        </p:nvSpPr>
        <p:spPr/>
        <p:txBody>
          <a:bodyPr/>
          <a:lstStyle/>
          <a:p>
            <a:r>
              <a:rPr lang="en-US" altLang="zh-CN" dirty="0" err="1"/>
              <a:t>SECoder</a:t>
            </a:r>
            <a:r>
              <a:rPr lang="zh-CN" altLang="en-US" dirty="0"/>
              <a:t>的详细使用文档</a:t>
            </a:r>
            <a:endParaRPr lang="en-US" altLang="zh-CN" dirty="0"/>
          </a:p>
          <a:p>
            <a:r>
              <a:rPr lang="en-US" altLang="zh-CN" dirty="0">
                <a:hlinkClick r:id="rId2"/>
              </a:rPr>
              <a:t>https://docs.secoder.net/</a:t>
            </a:r>
            <a:endParaRPr lang="en-US" altLang="zh-CN" dirty="0"/>
          </a:p>
          <a:p>
            <a:r>
              <a:rPr lang="en-US" altLang="zh-CN" dirty="0"/>
              <a:t>GitLab</a:t>
            </a:r>
            <a:r>
              <a:rPr lang="zh-CN" altLang="en-US" dirty="0"/>
              <a:t>的详细使用文档</a:t>
            </a:r>
            <a:endParaRPr lang="en-US" altLang="zh-CN" dirty="0"/>
          </a:p>
          <a:p>
            <a:r>
              <a:rPr lang="en-US" altLang="zh-CN" dirty="0">
                <a:hlinkClick r:id="rId3"/>
              </a:rPr>
              <a:t>https://docs.gitlab.com/</a:t>
            </a:r>
            <a:endParaRPr lang="en-US" altLang="zh-CN" dirty="0"/>
          </a:p>
          <a:p>
            <a:r>
              <a:rPr lang="en-US" altLang="zh-CN" dirty="0"/>
              <a:t>SonarQube</a:t>
            </a:r>
            <a:r>
              <a:rPr lang="zh-CN" altLang="en-US" dirty="0"/>
              <a:t>的详细使用文档</a:t>
            </a:r>
            <a:endParaRPr lang="en-US" altLang="zh-CN" dirty="0"/>
          </a:p>
          <a:p>
            <a:r>
              <a:rPr lang="en-US" altLang="zh-CN" dirty="0">
                <a:hlinkClick r:id="rId4"/>
              </a:rPr>
              <a:t>https://docs.sonarqube.org/</a:t>
            </a:r>
            <a:endParaRPr lang="en-US" altLang="zh-CN" dirty="0"/>
          </a:p>
        </p:txBody>
      </p:sp>
      <p:pic>
        <p:nvPicPr>
          <p:cNvPr id="5" name="图片 4">
            <a:extLst>
              <a:ext uri="{FF2B5EF4-FFF2-40B4-BE49-F238E27FC236}">
                <a16:creationId xmlns:a16="http://schemas.microsoft.com/office/drawing/2014/main" id="{E94C49C6-18DE-42B1-B8B2-E80F40AC6385}"/>
              </a:ext>
            </a:extLst>
          </p:cNvPr>
          <p:cNvPicPr>
            <a:picLocks noChangeAspect="1"/>
          </p:cNvPicPr>
          <p:nvPr/>
        </p:nvPicPr>
        <p:blipFill>
          <a:blip r:embed="rId5"/>
          <a:stretch>
            <a:fillRect/>
          </a:stretch>
        </p:blipFill>
        <p:spPr>
          <a:xfrm>
            <a:off x="6686198" y="681037"/>
            <a:ext cx="4019757" cy="3219615"/>
          </a:xfrm>
          <a:prstGeom prst="rect">
            <a:avLst/>
          </a:prstGeom>
        </p:spPr>
      </p:pic>
    </p:spTree>
    <p:extLst>
      <p:ext uri="{BB962C8B-B14F-4D97-AF65-F5344CB8AC3E}">
        <p14:creationId xmlns:p14="http://schemas.microsoft.com/office/powerpoint/2010/main" val="133689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9AE56-12A2-4839-B201-A7310ACE1D17}"/>
              </a:ext>
            </a:extLst>
          </p:cNvPr>
          <p:cNvSpPr>
            <a:spLocks noGrp="1"/>
          </p:cNvSpPr>
          <p:nvPr>
            <p:ph type="title"/>
          </p:nvPr>
        </p:nvSpPr>
        <p:spPr/>
        <p:txBody>
          <a:bodyPr/>
          <a:lstStyle/>
          <a:p>
            <a:r>
              <a:rPr lang="en-US" altLang="zh-CN" dirty="0"/>
              <a:t>Git</a:t>
            </a:r>
            <a:r>
              <a:rPr lang="zh-CN" altLang="en-US" dirty="0"/>
              <a:t>入门</a:t>
            </a:r>
          </a:p>
        </p:txBody>
      </p:sp>
      <p:sp>
        <p:nvSpPr>
          <p:cNvPr id="3" name="内容占位符 2">
            <a:extLst>
              <a:ext uri="{FF2B5EF4-FFF2-40B4-BE49-F238E27FC236}">
                <a16:creationId xmlns:a16="http://schemas.microsoft.com/office/drawing/2014/main" id="{45AD1967-9133-499A-AF7D-3D19AF3C3D53}"/>
              </a:ext>
            </a:extLst>
          </p:cNvPr>
          <p:cNvSpPr>
            <a:spLocks noGrp="1"/>
          </p:cNvSpPr>
          <p:nvPr>
            <p:ph idx="1"/>
          </p:nvPr>
        </p:nvSpPr>
        <p:spPr/>
        <p:txBody>
          <a:bodyPr/>
          <a:lstStyle/>
          <a:p>
            <a:r>
              <a:rPr lang="en-US" altLang="zh-CN" dirty="0"/>
              <a:t>Git</a:t>
            </a:r>
            <a:r>
              <a:rPr lang="zh-CN" altLang="en-US" dirty="0"/>
              <a:t>是一种流行的版本控制工具，用于管理文本文件的内容变更，方便团队协同开发。</a:t>
            </a:r>
            <a:endParaRPr lang="en-US" altLang="zh-CN" dirty="0"/>
          </a:p>
          <a:p>
            <a:r>
              <a:rPr lang="en-US" altLang="zh-CN" dirty="0"/>
              <a:t>Linux</a:t>
            </a:r>
            <a:r>
              <a:rPr lang="zh-CN" altLang="en-US" dirty="0"/>
              <a:t>、</a:t>
            </a:r>
            <a:r>
              <a:rPr lang="en-US" altLang="zh-CN" dirty="0"/>
              <a:t>macOS</a:t>
            </a:r>
            <a:r>
              <a:rPr lang="zh-CN" altLang="en-US" dirty="0"/>
              <a:t>一般预安装了</a:t>
            </a:r>
            <a:r>
              <a:rPr lang="en-US" altLang="zh-CN" dirty="0"/>
              <a:t>Git</a:t>
            </a:r>
            <a:r>
              <a:rPr lang="zh-CN" altLang="en-US" dirty="0"/>
              <a:t>，如果没有可以在包管理器中安装。</a:t>
            </a:r>
            <a:endParaRPr lang="en-US" altLang="zh-CN" dirty="0"/>
          </a:p>
          <a:p>
            <a:r>
              <a:rPr lang="en-US" altLang="zh-CN" dirty="0"/>
              <a:t>Windows</a:t>
            </a:r>
            <a:r>
              <a:rPr lang="zh-CN" altLang="en-US" dirty="0"/>
              <a:t>用户可从官网（</a:t>
            </a:r>
            <a:r>
              <a:rPr lang="en-US" altLang="zh-CN" dirty="0"/>
              <a:t>https://git-scm.com/</a:t>
            </a:r>
            <a:r>
              <a:rPr lang="zh-CN" altLang="en-US" dirty="0"/>
              <a:t>）获得</a:t>
            </a:r>
            <a:r>
              <a:rPr lang="en-US" altLang="zh-CN" dirty="0"/>
              <a:t>Git</a:t>
            </a:r>
            <a:r>
              <a:rPr lang="zh-CN" altLang="en-US" dirty="0"/>
              <a:t>的安装包。</a:t>
            </a:r>
            <a:endParaRPr lang="en-US" altLang="zh-CN" dirty="0"/>
          </a:p>
          <a:p>
            <a:r>
              <a:rPr lang="zh-CN" altLang="en-US" dirty="0"/>
              <a:t>可能需要注意编码和换行符的问题，尤其是不同操作系统用户在同一个</a:t>
            </a:r>
            <a:r>
              <a:rPr lang="en-US" altLang="zh-CN" dirty="0"/>
              <a:t>git</a:t>
            </a:r>
            <a:r>
              <a:rPr lang="zh-CN" altLang="en-US" dirty="0"/>
              <a:t>仓库进行协作时，详见如下文档：</a:t>
            </a:r>
            <a:endParaRPr lang="en-US" altLang="zh-CN" dirty="0"/>
          </a:p>
          <a:p>
            <a:r>
              <a:rPr lang="en-US" altLang="zh-CN" dirty="0">
                <a:hlinkClick r:id="rId2"/>
              </a:rPr>
              <a:t>https://docs.github.com/cn/github/using-git/configuring-git-to-handle-line-endings</a:t>
            </a:r>
            <a:endParaRPr lang="en-US" altLang="zh-CN" dirty="0"/>
          </a:p>
        </p:txBody>
      </p:sp>
    </p:spTree>
    <p:extLst>
      <p:ext uri="{BB962C8B-B14F-4D97-AF65-F5344CB8AC3E}">
        <p14:creationId xmlns:p14="http://schemas.microsoft.com/office/powerpoint/2010/main" val="177274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E1DEF-66F3-4608-A3E2-2F134713FCEF}"/>
              </a:ext>
            </a:extLst>
          </p:cNvPr>
          <p:cNvSpPr>
            <a:spLocks noGrp="1"/>
          </p:cNvSpPr>
          <p:nvPr>
            <p:ph type="title"/>
          </p:nvPr>
        </p:nvSpPr>
        <p:spPr/>
        <p:txBody>
          <a:bodyPr/>
          <a:lstStyle/>
          <a:p>
            <a:r>
              <a:rPr lang="en-US" altLang="zh-CN" dirty="0"/>
              <a:t>Git</a:t>
            </a:r>
            <a:r>
              <a:rPr lang="zh-CN" altLang="en-US" dirty="0"/>
              <a:t>入门</a:t>
            </a:r>
          </a:p>
        </p:txBody>
      </p:sp>
      <p:sp>
        <p:nvSpPr>
          <p:cNvPr id="3" name="内容占位符 2">
            <a:extLst>
              <a:ext uri="{FF2B5EF4-FFF2-40B4-BE49-F238E27FC236}">
                <a16:creationId xmlns:a16="http://schemas.microsoft.com/office/drawing/2014/main" id="{CD5D0983-38CD-4A2A-A3C2-0CD1F63D542C}"/>
              </a:ext>
            </a:extLst>
          </p:cNvPr>
          <p:cNvSpPr>
            <a:spLocks noGrp="1"/>
          </p:cNvSpPr>
          <p:nvPr>
            <p:ph idx="1"/>
          </p:nvPr>
        </p:nvSpPr>
        <p:spPr/>
        <p:txBody>
          <a:bodyPr/>
          <a:lstStyle/>
          <a:p>
            <a:r>
              <a:rPr lang="zh-CN" altLang="en-US" dirty="0"/>
              <a:t>使用</a:t>
            </a:r>
            <a:r>
              <a:rPr lang="en-US" altLang="zh-CN" dirty="0"/>
              <a:t>Git</a:t>
            </a:r>
            <a:r>
              <a:rPr lang="zh-CN" altLang="en-US" dirty="0"/>
              <a:t>之前要配置名字和邮箱</a:t>
            </a:r>
            <a:endParaRPr lang="en-US" altLang="zh-CN" dirty="0"/>
          </a:p>
          <a:p>
            <a:r>
              <a:rPr lang="en-US" altLang="zh-CN" dirty="0"/>
              <a:t>git config --global </a:t>
            </a:r>
            <a:r>
              <a:rPr lang="en-US" altLang="zh-CN" dirty="0" err="1"/>
              <a:t>user.email</a:t>
            </a:r>
            <a:r>
              <a:rPr lang="en-US" altLang="zh-CN" dirty="0"/>
              <a:t> "you@example.com"</a:t>
            </a:r>
          </a:p>
          <a:p>
            <a:r>
              <a:rPr lang="en-US" altLang="zh-CN" dirty="0"/>
              <a:t>git config --global user.name "Your Name“</a:t>
            </a:r>
          </a:p>
          <a:p>
            <a:endParaRPr lang="en-US" altLang="zh-CN" dirty="0"/>
          </a:p>
        </p:txBody>
      </p:sp>
    </p:spTree>
    <p:extLst>
      <p:ext uri="{BB962C8B-B14F-4D97-AF65-F5344CB8AC3E}">
        <p14:creationId xmlns:p14="http://schemas.microsoft.com/office/powerpoint/2010/main" val="2956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9AE56-12A2-4839-B201-A7310ACE1D17}"/>
              </a:ext>
            </a:extLst>
          </p:cNvPr>
          <p:cNvSpPr>
            <a:spLocks noGrp="1"/>
          </p:cNvSpPr>
          <p:nvPr>
            <p:ph type="title"/>
          </p:nvPr>
        </p:nvSpPr>
        <p:spPr/>
        <p:txBody>
          <a:bodyPr/>
          <a:lstStyle/>
          <a:p>
            <a:r>
              <a:rPr lang="en-US" altLang="zh-CN" dirty="0"/>
              <a:t>Git</a:t>
            </a:r>
            <a:r>
              <a:rPr lang="zh-CN" altLang="en-US" dirty="0"/>
              <a:t>入门</a:t>
            </a:r>
          </a:p>
        </p:txBody>
      </p:sp>
      <p:sp>
        <p:nvSpPr>
          <p:cNvPr id="3" name="内容占位符 2">
            <a:extLst>
              <a:ext uri="{FF2B5EF4-FFF2-40B4-BE49-F238E27FC236}">
                <a16:creationId xmlns:a16="http://schemas.microsoft.com/office/drawing/2014/main" id="{45AD1967-9133-499A-AF7D-3D19AF3C3D53}"/>
              </a:ext>
            </a:extLst>
          </p:cNvPr>
          <p:cNvSpPr>
            <a:spLocks noGrp="1"/>
          </p:cNvSpPr>
          <p:nvPr>
            <p:ph idx="1"/>
          </p:nvPr>
        </p:nvSpPr>
        <p:spPr/>
        <p:txBody>
          <a:bodyPr/>
          <a:lstStyle/>
          <a:p>
            <a:r>
              <a:rPr lang="zh-CN" altLang="en-US" dirty="0"/>
              <a:t>执行</a:t>
            </a:r>
            <a:r>
              <a:rPr lang="en-US" altLang="zh-CN" dirty="0"/>
              <a:t>git </a:t>
            </a:r>
            <a:r>
              <a:rPr lang="en-US" altLang="zh-CN" dirty="0" err="1"/>
              <a:t>init</a:t>
            </a:r>
            <a:r>
              <a:rPr lang="en-US" altLang="zh-CN" dirty="0"/>
              <a:t> repo</a:t>
            </a:r>
            <a:r>
              <a:rPr lang="zh-CN" altLang="en-US" dirty="0"/>
              <a:t>可以在当前目录下新建一个名为</a:t>
            </a:r>
            <a:r>
              <a:rPr lang="en-US" altLang="zh-CN" dirty="0"/>
              <a:t>repo</a:t>
            </a:r>
            <a:r>
              <a:rPr lang="zh-CN" altLang="en-US" dirty="0"/>
              <a:t>的</a:t>
            </a:r>
            <a:r>
              <a:rPr lang="en-US" altLang="zh-CN" dirty="0"/>
              <a:t>Git</a:t>
            </a:r>
            <a:r>
              <a:rPr lang="zh-CN" altLang="en-US" dirty="0"/>
              <a:t>仓库，</a:t>
            </a:r>
            <a:r>
              <a:rPr lang="en-US" altLang="zh-CN" dirty="0"/>
              <a:t>repo</a:t>
            </a:r>
            <a:r>
              <a:rPr lang="zh-CN" altLang="en-US" dirty="0"/>
              <a:t>目录中包含</a:t>
            </a:r>
            <a:r>
              <a:rPr lang="en-US" altLang="zh-CN" dirty="0"/>
              <a:t>Git</a:t>
            </a:r>
            <a:r>
              <a:rPr lang="zh-CN" altLang="en-US" dirty="0"/>
              <a:t>用于管理数据的</a:t>
            </a:r>
            <a:r>
              <a:rPr lang="en-US" altLang="zh-CN" dirty="0"/>
              <a:t>.git</a:t>
            </a:r>
            <a:r>
              <a:rPr lang="zh-CN" altLang="en-US" dirty="0"/>
              <a:t>目录。</a:t>
            </a:r>
            <a:endParaRPr lang="en-US" altLang="zh-CN" dirty="0"/>
          </a:p>
          <a:p>
            <a:r>
              <a:rPr lang="zh-CN" altLang="en-US" dirty="0"/>
              <a:t>然后在</a:t>
            </a:r>
            <a:r>
              <a:rPr lang="en-US" altLang="zh-CN" dirty="0"/>
              <a:t>repo</a:t>
            </a:r>
            <a:r>
              <a:rPr lang="zh-CN" altLang="en-US" dirty="0"/>
              <a:t>目录中可以添加和修改文件了，使用</a:t>
            </a:r>
            <a:r>
              <a:rPr lang="en-US" altLang="zh-CN" dirty="0"/>
              <a:t>git status</a:t>
            </a:r>
            <a:r>
              <a:rPr lang="zh-CN" altLang="en-US" dirty="0"/>
              <a:t>命令可以查看当前修改状态</a:t>
            </a:r>
            <a:endParaRPr lang="en-US" altLang="zh-CN" dirty="0"/>
          </a:p>
          <a:p>
            <a:r>
              <a:rPr lang="zh-CN" altLang="en-US" dirty="0"/>
              <a:t>使用</a:t>
            </a:r>
            <a:r>
              <a:rPr lang="en-US" altLang="zh-CN" dirty="0"/>
              <a:t>git add file</a:t>
            </a:r>
            <a:r>
              <a:rPr lang="zh-CN" altLang="en-US" dirty="0"/>
              <a:t>命令可以将发生了修改的文件设为待提交</a:t>
            </a:r>
            <a:endParaRPr lang="en-US" altLang="zh-CN" dirty="0"/>
          </a:p>
          <a:p>
            <a:r>
              <a:rPr lang="zh-CN" altLang="en-US" dirty="0"/>
              <a:t>最后使用</a:t>
            </a:r>
            <a:r>
              <a:rPr lang="en-US" altLang="zh-CN" dirty="0"/>
              <a:t>git commit</a:t>
            </a:r>
            <a:r>
              <a:rPr lang="zh-CN" altLang="en-US" dirty="0"/>
              <a:t>命令可以将待提交的修改提交，</a:t>
            </a:r>
            <a:r>
              <a:rPr lang="en-US" altLang="zh-CN" dirty="0"/>
              <a:t>commit</a:t>
            </a:r>
            <a:r>
              <a:rPr lang="zh-CN" altLang="en-US" dirty="0"/>
              <a:t>命令需要附加一个注释来让他人了解此次提交的目的，可以通过</a:t>
            </a:r>
            <a:r>
              <a:rPr lang="en-US" altLang="zh-CN" dirty="0"/>
              <a:t>-m “comment”</a:t>
            </a:r>
            <a:r>
              <a:rPr lang="zh-CN" altLang="en-US" dirty="0"/>
              <a:t>参数来附加</a:t>
            </a:r>
            <a:endParaRPr lang="en-US" altLang="zh-CN" dirty="0"/>
          </a:p>
        </p:txBody>
      </p:sp>
    </p:spTree>
    <p:extLst>
      <p:ext uri="{BB962C8B-B14F-4D97-AF65-F5344CB8AC3E}">
        <p14:creationId xmlns:p14="http://schemas.microsoft.com/office/powerpoint/2010/main" val="355329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5CF32-93F7-4A5D-9BA7-90D86F3CEC57}"/>
              </a:ext>
            </a:extLst>
          </p:cNvPr>
          <p:cNvSpPr>
            <a:spLocks noGrp="1"/>
          </p:cNvSpPr>
          <p:nvPr>
            <p:ph type="title"/>
          </p:nvPr>
        </p:nvSpPr>
        <p:spPr/>
        <p:txBody>
          <a:bodyPr/>
          <a:lstStyle/>
          <a:p>
            <a:r>
              <a:rPr lang="en-US" altLang="zh-CN" dirty="0"/>
              <a:t>Git</a:t>
            </a:r>
            <a:r>
              <a:rPr lang="zh-CN" altLang="en-US" dirty="0"/>
              <a:t>入门</a:t>
            </a:r>
          </a:p>
        </p:txBody>
      </p:sp>
      <p:sp>
        <p:nvSpPr>
          <p:cNvPr id="3" name="内容占位符 2">
            <a:extLst>
              <a:ext uri="{FF2B5EF4-FFF2-40B4-BE49-F238E27FC236}">
                <a16:creationId xmlns:a16="http://schemas.microsoft.com/office/drawing/2014/main" id="{0A0CC4B7-F086-4D97-99D8-13426EA53D92}"/>
              </a:ext>
            </a:extLst>
          </p:cNvPr>
          <p:cNvSpPr>
            <a:spLocks noGrp="1"/>
          </p:cNvSpPr>
          <p:nvPr>
            <p:ph idx="1"/>
          </p:nvPr>
        </p:nvSpPr>
        <p:spPr/>
        <p:txBody>
          <a:bodyPr/>
          <a:lstStyle/>
          <a:p>
            <a:r>
              <a:rPr lang="en-US" altLang="zh-CN" dirty="0"/>
              <a:t>Git </a:t>
            </a:r>
            <a:r>
              <a:rPr lang="zh-CN" altLang="en-US" dirty="0"/>
              <a:t>中文件状态转化。可使用</a:t>
            </a:r>
            <a:r>
              <a:rPr lang="en-US" altLang="zh-CN" dirty="0"/>
              <a:t>git status </a:t>
            </a:r>
            <a:r>
              <a:rPr lang="zh-CN" altLang="en-US" dirty="0"/>
              <a:t>查看目录下文件的状态</a:t>
            </a:r>
          </a:p>
        </p:txBody>
      </p:sp>
      <p:pic>
        <p:nvPicPr>
          <p:cNvPr id="5" name="图片 4">
            <a:extLst>
              <a:ext uri="{FF2B5EF4-FFF2-40B4-BE49-F238E27FC236}">
                <a16:creationId xmlns:a16="http://schemas.microsoft.com/office/drawing/2014/main" id="{D293557B-DDCC-48DF-A966-CA648C64DA98}"/>
              </a:ext>
            </a:extLst>
          </p:cNvPr>
          <p:cNvPicPr>
            <a:picLocks noChangeAspect="1"/>
          </p:cNvPicPr>
          <p:nvPr/>
        </p:nvPicPr>
        <p:blipFill>
          <a:blip r:embed="rId2"/>
          <a:stretch>
            <a:fillRect/>
          </a:stretch>
        </p:blipFill>
        <p:spPr>
          <a:xfrm>
            <a:off x="1155951" y="2316162"/>
            <a:ext cx="9880097" cy="4351338"/>
          </a:xfrm>
          <a:prstGeom prst="rect">
            <a:avLst/>
          </a:prstGeom>
        </p:spPr>
      </p:pic>
    </p:spTree>
    <p:extLst>
      <p:ext uri="{BB962C8B-B14F-4D97-AF65-F5344CB8AC3E}">
        <p14:creationId xmlns:p14="http://schemas.microsoft.com/office/powerpoint/2010/main" val="5737886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1649</Words>
  <Application>Microsoft Office PowerPoint</Application>
  <PresentationFormat>宽屏</PresentationFormat>
  <Paragraphs>129</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Lato</vt:lpstr>
      <vt:lpstr>Office 主题​​</vt:lpstr>
      <vt:lpstr>SECoder&amp;Git&amp;CI/CD介绍</vt:lpstr>
      <vt:lpstr>SECoder介绍</vt:lpstr>
      <vt:lpstr>SECoder介绍</vt:lpstr>
      <vt:lpstr>SECoder介绍</vt:lpstr>
      <vt:lpstr>SECoder介绍</vt:lpstr>
      <vt:lpstr>Git入门</vt:lpstr>
      <vt:lpstr>Git入门</vt:lpstr>
      <vt:lpstr>Git入门</vt:lpstr>
      <vt:lpstr>Git入门</vt:lpstr>
      <vt:lpstr>Git入门</vt:lpstr>
      <vt:lpstr>Git入门</vt:lpstr>
      <vt:lpstr>Git入门</vt:lpstr>
      <vt:lpstr>Git入门</vt:lpstr>
      <vt:lpstr>Git入门</vt:lpstr>
      <vt:lpstr>Docker入门</vt:lpstr>
      <vt:lpstr>Docker入门</vt:lpstr>
      <vt:lpstr>Docker入门</vt:lpstr>
      <vt:lpstr>Docker入门</vt:lpstr>
      <vt:lpstr>Docker入门</vt:lpstr>
      <vt:lpstr>Docker入门</vt:lpstr>
      <vt:lpstr>Docker入门</vt:lpstr>
      <vt:lpstr>CI/CD入门</vt:lpstr>
      <vt:lpstr>CI/CD入门</vt:lpstr>
      <vt:lpstr>CI/CD入门</vt:lpstr>
      <vt:lpstr>CI/CD入门</vt:lpstr>
      <vt:lpstr>CI/CD入门</vt:lpstr>
      <vt:lpstr>CI/CD入门</vt:lpstr>
      <vt:lpstr>CI/CD入门</vt:lpstr>
      <vt:lpstr>课程作业1：熟悉Git</vt:lpstr>
      <vt:lpstr>课程作业2：熟悉CI/CD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SECoder&amp;Git&amp;CI/CD介绍</dc:title>
  <dc:creator>岐奈</dc:creator>
  <cp:lastModifiedBy>岐奈</cp:lastModifiedBy>
  <cp:revision>12</cp:revision>
  <dcterms:created xsi:type="dcterms:W3CDTF">2021-02-22T14:29:57Z</dcterms:created>
  <dcterms:modified xsi:type="dcterms:W3CDTF">2022-02-22T05:42:31Z</dcterms:modified>
</cp:coreProperties>
</file>