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0" r:id="rId5"/>
    <p:sldId id="264" r:id="rId6"/>
    <p:sldId id="262" r:id="rId7"/>
    <p:sldId id="266" r:id="rId8"/>
    <p:sldId id="263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2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4BC34-DA29-3442-8BB8-EF397A9F5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MO" sz="8000" dirty="0" err="1">
                <a:latin typeface="Bauhaus 93" pitchFamily="82" charset="0"/>
              </a:rPr>
              <a:t>Remakers</a:t>
            </a:r>
            <a:endParaRPr kumimoji="1" lang="zh-MO" altLang="en-US" sz="8000" dirty="0">
              <a:latin typeface="Bauhaus 93" pitchFamily="8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833B94-5F94-7844-ADE9-F52BFF5D3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MO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马钿雨　蒋政　王梓桥　容逸朗</a:t>
            </a:r>
          </a:p>
        </p:txBody>
      </p:sp>
    </p:spTree>
    <p:extLst>
      <p:ext uri="{BB962C8B-B14F-4D97-AF65-F5344CB8AC3E}">
        <p14:creationId xmlns:p14="http://schemas.microsoft.com/office/powerpoint/2010/main" val="353770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E0181D3-7167-2E45-B750-2FF9888E8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594512"/>
              </p:ext>
            </p:extLst>
          </p:nvPr>
        </p:nvGraphicFramePr>
        <p:xfrm>
          <a:off x="885701" y="1725135"/>
          <a:ext cx="10515599" cy="429887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14929683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79868450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9497935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1728423308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815852688"/>
                    </a:ext>
                  </a:extLst>
                </a:gridCol>
              </a:tblGrid>
              <a:tr h="539258"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总体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147972"/>
                  </a:ext>
                </a:extLst>
              </a:tr>
              <a:tr h="963520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8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4.14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完善运营平台基础功能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完善运营平台登录系统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完善数据标号功能</a:t>
                      </a:r>
                      <a:endParaRPr lang="en-US" altLang="zh-MO" sz="1800" kern="1200" dirty="0">
                        <a:solidFill>
                          <a:schemeClr val="tx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完成摘要功能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增加数据库存储源数据</a:t>
                      </a:r>
                      <a:endParaRPr lang="en-US" altLang="zh-MO" sz="1800" kern="1200" dirty="0">
                        <a:solidFill>
                          <a:schemeClr val="tx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数据库全量遍历增刪改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完成运营平台通信接口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前后端测试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9821"/>
                  </a:ext>
                </a:extLst>
              </a:tr>
              <a:tr h="856966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9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4.21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渲染查找结果</a:t>
                      </a:r>
                      <a:endParaRPr lang="en-US" altLang="zh-MO" sz="1800" kern="1200" dirty="0">
                        <a:solidFill>
                          <a:schemeClr val="tx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增加运营平台配置方式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修改</a:t>
                      </a:r>
                      <a:r>
                        <a:rPr lang="en-US" altLang="zh-MO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/</a:t>
                      </a: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增加配置方式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增加检索匹配模板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前后端联动测试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4342"/>
                  </a:ext>
                </a:extLst>
              </a:tr>
              <a:tr h="856966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10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4.28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增加扩展功能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增加读入资料形式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67548"/>
                  </a:ext>
                </a:extLst>
              </a:tr>
              <a:tr h="856966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11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5.5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前端页面微调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客户验收成果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56885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C0E9B8B-44CB-8747-9610-2B9D76F7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迭代计划</a:t>
            </a:r>
          </a:p>
        </p:txBody>
      </p:sp>
    </p:spTree>
    <p:extLst>
      <p:ext uri="{BB962C8B-B14F-4D97-AF65-F5344CB8AC3E}">
        <p14:creationId xmlns:p14="http://schemas.microsoft.com/office/powerpoint/2010/main" val="377375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B9E7AA-C239-DD4A-A485-D308584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587" y="2838451"/>
            <a:ext cx="7131051" cy="1005444"/>
          </a:xfrm>
        </p:spPr>
        <p:txBody>
          <a:bodyPr>
            <a:noAutofit/>
          </a:bodyPr>
          <a:lstStyle/>
          <a:p>
            <a:pPr algn="ctr"/>
            <a:r>
              <a:rPr kumimoji="1" lang="zh-MO" altLang="en-US" sz="6000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主要功能完成情况</a:t>
            </a:r>
          </a:p>
        </p:txBody>
      </p:sp>
    </p:spTree>
    <p:extLst>
      <p:ext uri="{BB962C8B-B14F-4D97-AF65-F5344CB8AC3E}">
        <p14:creationId xmlns:p14="http://schemas.microsoft.com/office/powerpoint/2010/main" val="15178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B9E7AA-C239-DD4A-A485-D308584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搜索页面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7952DB-28EF-AF41-B3A9-E2012F5F81E4}"/>
              </a:ext>
            </a:extLst>
          </p:cNvPr>
          <p:cNvSpPr txBox="1"/>
          <p:nvPr/>
        </p:nvSpPr>
        <p:spPr>
          <a:xfrm>
            <a:off x="1042988" y="5444903"/>
            <a:ext cx="1003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支持简单</a:t>
            </a:r>
            <a:r>
              <a:rPr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的数据发送、接收功能</a:t>
            </a:r>
            <a:r>
              <a:rPr kumimoji="1"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DE11CB-6299-2B4C-9BF1-933EA109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763711"/>
            <a:ext cx="6338888" cy="336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B9E7AA-C239-DD4A-A485-D308584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运营平台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AEA6ADDD-58B2-4249-81F1-0E6BA08E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76" b="3289"/>
          <a:stretch/>
        </p:blipFill>
        <p:spPr>
          <a:xfrm>
            <a:off x="4078348" y="1901198"/>
            <a:ext cx="3965967" cy="325755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7952DB-28EF-AF41-B3A9-E2012F5F81E4}"/>
              </a:ext>
            </a:extLst>
          </p:cNvPr>
          <p:cNvSpPr txBox="1"/>
          <p:nvPr/>
        </p:nvSpPr>
        <p:spPr>
          <a:xfrm>
            <a:off x="1042988" y="5444903"/>
            <a:ext cx="1003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支持简单</a:t>
            </a:r>
            <a:r>
              <a:rPr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登录校验功能</a:t>
            </a:r>
            <a:r>
              <a:rPr kumimoji="1"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318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B9E7AA-C239-DD4A-A485-D308584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运营平台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19E45D-D006-2543-A676-620E16687B0A}"/>
              </a:ext>
            </a:extLst>
          </p:cNvPr>
          <p:cNvSpPr txBox="1"/>
          <p:nvPr/>
        </p:nvSpPr>
        <p:spPr>
          <a:xfrm>
            <a:off x="1042988" y="5444903"/>
            <a:ext cx="1003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支持简单的文本读入和发送。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886B020-A47E-2F40-84B6-CA5CB6E2C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91"/>
          <a:stretch/>
        </p:blipFill>
        <p:spPr>
          <a:xfrm>
            <a:off x="1042988" y="2250605"/>
            <a:ext cx="9665214" cy="25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B9E7AA-C239-DD4A-A485-D308584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代码重构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9452277C-C536-0946-B7C4-C743D30D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620155"/>
              </p:ext>
            </p:extLst>
          </p:nvPr>
        </p:nvGraphicFramePr>
        <p:xfrm>
          <a:off x="871412" y="1600759"/>
          <a:ext cx="10193978" cy="4663440"/>
        </p:xfrm>
        <a:graphic>
          <a:graphicData uri="http://schemas.openxmlformats.org/drawingml/2006/table">
            <a:tbl>
              <a:tblPr firstRow="1" bandCol="1">
                <a:tableStyleId>{125E5076-3810-47DD-B79F-674D7AD40C01}</a:tableStyleId>
              </a:tblPr>
              <a:tblGrid>
                <a:gridCol w="5096989">
                  <a:extLst>
                    <a:ext uri="{9D8B030D-6E8A-4147-A177-3AD203B41FA5}">
                      <a16:colId xmlns:a16="http://schemas.microsoft.com/office/drawing/2014/main" val="4149296839"/>
                    </a:ext>
                  </a:extLst>
                </a:gridCol>
                <a:gridCol w="5096989">
                  <a:extLst>
                    <a:ext uri="{9D8B030D-6E8A-4147-A177-3AD203B41FA5}">
                      <a16:colId xmlns:a16="http://schemas.microsoft.com/office/drawing/2014/main" val="1679868450"/>
                    </a:ext>
                  </a:extLst>
                </a:gridCol>
              </a:tblGrid>
              <a:tr h="365647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Before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After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419821"/>
                  </a:ext>
                </a:extLst>
              </a:tr>
              <a:tr h="3382235">
                <a:tc>
                  <a:txBody>
                    <a:bodyPr/>
                    <a:lstStyle/>
                    <a:p>
                      <a:pPr algn="l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┬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rivive.go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l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go.sum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,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go.mod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l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config/ listener </a:t>
                      </a: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等旧样例仓库留下的文件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l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└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src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(</a:t>
                      </a: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我们自己的文件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)</a:t>
                      </a:r>
                    </a:p>
                    <a:p>
                      <a:pPr algn="l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　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Dict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　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communication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　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redisInterface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　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search_service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　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unpack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　└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write_setting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┬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main.go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l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go.sum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,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go.mod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communication</a:t>
                      </a:r>
                    </a:p>
                    <a:p>
                      <a:pPr algn="l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database</a:t>
                      </a:r>
                    </a:p>
                    <a:p>
                      <a:pPr algn="l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│　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dict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│　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redis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│</a:t>
                      </a: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└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es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├ 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search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└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setup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　├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unpack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　　└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 </a:t>
                      </a:r>
                      <a:r>
                        <a:rPr lang="en-US" altLang="zh-MO" dirty="0" err="1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write_setting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l"/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4342"/>
                  </a:ext>
                </a:extLst>
              </a:tr>
              <a:tr h="91411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zh-MO" altLang="en-US" sz="18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文件命名不统一，函数命名随意</a:t>
                      </a:r>
                      <a:endParaRPr kumimoji="1" lang="en-US" altLang="zh-MO" sz="18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zh-MO" altLang="en-US" sz="18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仓库杂乱无章，影响工作效率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zh-MO" altLang="en-US" sz="18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按文件重新划分 </a:t>
                      </a:r>
                      <a:r>
                        <a:rPr kumimoji="1" lang="en-US" altLang="zh-MO" sz="18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package </a:t>
                      </a:r>
                      <a:r>
                        <a:rPr kumimoji="1" lang="zh-MO" altLang="en-US" sz="18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内容，易于查找</a:t>
                      </a:r>
                      <a:endParaRPr kumimoji="1" lang="en-US" altLang="zh-MO" sz="18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zh-MO" altLang="en-US" sz="18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整理仓库后，项目可维护性大大加强。</a:t>
                      </a:r>
                    </a:p>
                    <a:p>
                      <a:pPr algn="l"/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6E33DF4-A5E4-704F-920B-05B8CBC04314}"/>
              </a:ext>
            </a:extLst>
          </p:cNvPr>
          <p:cNvSpPr txBox="1"/>
          <p:nvPr/>
        </p:nvSpPr>
        <p:spPr>
          <a:xfrm>
            <a:off x="685801" y="4321201"/>
            <a:ext cx="216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main</a:t>
            </a:r>
          </a:p>
          <a:p>
            <a:pPr algn="ctr"/>
            <a:r>
              <a:rPr kumimoji="1" lang="en-US" altLang="zh-MO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main</a:t>
            </a:r>
            <a:endParaRPr kumimoji="1" lang="zh-MO" altLang="en-US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E0B7BD-3209-A949-A60C-4E5983C3F26D}"/>
              </a:ext>
            </a:extLst>
          </p:cNvPr>
          <p:cNvSpPr txBox="1"/>
          <p:nvPr/>
        </p:nvSpPr>
        <p:spPr>
          <a:xfrm>
            <a:off x="685801" y="2606032"/>
            <a:ext cx="21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communication</a:t>
            </a:r>
          </a:p>
          <a:p>
            <a:pPr algn="ctr"/>
            <a:r>
              <a:rPr kumimoji="1" lang="en-US" altLang="zh-MO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SetupRouter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C48C8E-A55E-964B-9ADD-604F9A1BE875}"/>
              </a:ext>
            </a:extLst>
          </p:cNvPr>
          <p:cNvSpPr txBox="1"/>
          <p:nvPr/>
        </p:nvSpPr>
        <p:spPr>
          <a:xfrm>
            <a:off x="5748298" y="519497"/>
            <a:ext cx="21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search</a:t>
            </a:r>
          </a:p>
          <a:p>
            <a:pPr algn="ctr"/>
            <a:r>
              <a:rPr kumimoji="1" lang="en-US" altLang="zh-MO" sz="1600" b="1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IntentRecognition</a:t>
            </a:r>
            <a:endParaRPr kumimoji="1" lang="en-US" altLang="zh-MO" sz="1600" b="1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49CE02-E025-3B4E-96C5-8954326DE1CA}"/>
              </a:ext>
            </a:extLst>
          </p:cNvPr>
          <p:cNvSpPr txBox="1"/>
          <p:nvPr/>
        </p:nvSpPr>
        <p:spPr>
          <a:xfrm>
            <a:off x="2833101" y="5547764"/>
            <a:ext cx="216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setup</a:t>
            </a:r>
          </a:p>
          <a:p>
            <a:pPr algn="ctr"/>
            <a:r>
              <a:rPr kumimoji="1" lang="en-US" altLang="zh-MO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SetByCategory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73A071-F845-D748-98B3-DD502FF0376E}"/>
              </a:ext>
            </a:extLst>
          </p:cNvPr>
          <p:cNvSpPr txBox="1"/>
          <p:nvPr/>
        </p:nvSpPr>
        <p:spPr>
          <a:xfrm>
            <a:off x="5760998" y="5547764"/>
            <a:ext cx="216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setup</a:t>
            </a:r>
          </a:p>
          <a:p>
            <a:pPr algn="ctr"/>
            <a:r>
              <a:rPr kumimoji="1" lang="en-US" altLang="zh-MO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GetXMLFiles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63CAE6-FDB7-F94A-9DAB-5F901D6E3652}"/>
              </a:ext>
            </a:extLst>
          </p:cNvPr>
          <p:cNvSpPr txBox="1"/>
          <p:nvPr/>
        </p:nvSpPr>
        <p:spPr>
          <a:xfrm>
            <a:off x="8668711" y="5539712"/>
            <a:ext cx="216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setup</a:t>
            </a:r>
          </a:p>
          <a:p>
            <a:pPr algn="ctr"/>
            <a:r>
              <a:rPr kumimoji="1" lang="en-US" altLang="zh-MO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UnpackXMLFile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08D364-BEC9-BC44-9839-BF6CD4026681}"/>
              </a:ext>
            </a:extLst>
          </p:cNvPr>
          <p:cNvSpPr txBox="1"/>
          <p:nvPr/>
        </p:nvSpPr>
        <p:spPr>
          <a:xfrm>
            <a:off x="8668711" y="4381870"/>
            <a:ext cx="216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setup</a:t>
            </a:r>
          </a:p>
          <a:p>
            <a:pPr algn="ctr"/>
            <a:r>
              <a:rPr kumimoji="1" lang="en-US" altLang="zh-MO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StoreItem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61740C-698C-EA40-BB66-291EAFCBB79F}"/>
              </a:ext>
            </a:extLst>
          </p:cNvPr>
          <p:cNvSpPr txBox="1"/>
          <p:nvPr/>
        </p:nvSpPr>
        <p:spPr>
          <a:xfrm>
            <a:off x="8651848" y="519497"/>
            <a:ext cx="21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search</a:t>
            </a:r>
          </a:p>
          <a:p>
            <a:pPr algn="ctr"/>
            <a:r>
              <a:rPr kumimoji="1" lang="en-US" altLang="zh-MO" sz="1600" b="1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QueryUnderstand</a:t>
            </a:r>
            <a:endParaRPr kumimoji="1" lang="en-US" altLang="zh-MO" sz="1600" b="1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FC98FF9D-1968-7D43-8F04-C739149C8C61}"/>
              </a:ext>
            </a:extLst>
          </p:cNvPr>
          <p:cNvCxnSpPr/>
          <p:nvPr/>
        </p:nvCxnSpPr>
        <p:spPr>
          <a:xfrm>
            <a:off x="1714501" y="3345247"/>
            <a:ext cx="0" cy="97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E55D0746-3389-2D4D-9F1C-35AFDFE83C9D}"/>
              </a:ext>
            </a:extLst>
          </p:cNvPr>
          <p:cNvCxnSpPr/>
          <p:nvPr/>
        </p:nvCxnSpPr>
        <p:spPr>
          <a:xfrm flipV="1">
            <a:off x="1900238" y="3345247"/>
            <a:ext cx="0" cy="97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5AF42D0-A3DA-384F-BDE7-9F47571FB0BE}"/>
              </a:ext>
            </a:extLst>
          </p:cNvPr>
          <p:cNvSpPr txBox="1"/>
          <p:nvPr/>
        </p:nvSpPr>
        <p:spPr>
          <a:xfrm>
            <a:off x="685801" y="3603582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MO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开启路由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11AA428-4898-9E41-BDC8-A02CE031221F}"/>
              </a:ext>
            </a:extLst>
          </p:cNvPr>
          <p:cNvSpPr txBox="1"/>
          <p:nvPr/>
        </p:nvSpPr>
        <p:spPr>
          <a:xfrm>
            <a:off x="5751513" y="4381870"/>
            <a:ext cx="216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database</a:t>
            </a:r>
          </a:p>
          <a:p>
            <a:pPr algn="ctr"/>
            <a:r>
              <a:rPr kumimoji="1" lang="en-US" altLang="zh-MO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Interfaces</a:t>
            </a: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FE2CD5E-9EAE-4C40-824B-929D0C8F2DC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7908298" y="879497"/>
            <a:ext cx="74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DCB5946E-DB00-E742-A441-5617820842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993101" y="5907764"/>
            <a:ext cx="767897" cy="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5F79906-43A4-6A46-81A1-C905D3AD29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920998" y="5899712"/>
            <a:ext cx="747713" cy="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68A5D106-0058-A440-82BE-02DF00F9A229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10828711" y="4741870"/>
            <a:ext cx="12700" cy="11578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A56331D-800D-0B4F-B477-3F084EDDF210}"/>
              </a:ext>
            </a:extLst>
          </p:cNvPr>
          <p:cNvSpPr txBox="1"/>
          <p:nvPr/>
        </p:nvSpPr>
        <p:spPr>
          <a:xfrm>
            <a:off x="8681411" y="3247717"/>
            <a:ext cx="216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setup</a:t>
            </a:r>
          </a:p>
          <a:p>
            <a:pPr algn="ctr"/>
            <a:r>
              <a:rPr kumimoji="1" lang="en-US" altLang="zh-MO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GetConfig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DB90EE0-A5EF-7A4D-AE86-51C17376C1A7}"/>
              </a:ext>
            </a:extLst>
          </p:cNvPr>
          <p:cNvSpPr txBox="1"/>
          <p:nvPr/>
        </p:nvSpPr>
        <p:spPr>
          <a:xfrm>
            <a:off x="8681411" y="399012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MO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查找配置</a:t>
            </a: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27BB159E-BB08-C446-900B-71F7CCECFD09}"/>
              </a:ext>
            </a:extLst>
          </p:cNvPr>
          <p:cNvCxnSpPr>
            <a:stCxn id="12" idx="1"/>
            <a:endCxn id="22" idx="3"/>
          </p:cNvCxnSpPr>
          <p:nvPr/>
        </p:nvCxnSpPr>
        <p:spPr>
          <a:xfrm flipH="1">
            <a:off x="7911513" y="4741870"/>
            <a:ext cx="757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標題 1">
            <a:extLst>
              <a:ext uri="{FF2B5EF4-FFF2-40B4-BE49-F238E27FC236}">
                <a16:creationId xmlns:a16="http://schemas.microsoft.com/office/drawing/2014/main" id="{4E99687C-5E76-6347-8A62-F9A28C87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3920066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后端工作流程</a:t>
            </a:r>
          </a:p>
        </p:txBody>
      </p:sp>
      <p:sp>
        <p:nvSpPr>
          <p:cNvPr id="51" name="圓柱 50">
            <a:extLst>
              <a:ext uri="{FF2B5EF4-FFF2-40B4-BE49-F238E27FC236}">
                <a16:creationId xmlns:a16="http://schemas.microsoft.com/office/drawing/2014/main" id="{A4619C07-8583-DA47-B590-4B8F828EE310}"/>
              </a:ext>
            </a:extLst>
          </p:cNvPr>
          <p:cNvSpPr/>
          <p:nvPr/>
        </p:nvSpPr>
        <p:spPr>
          <a:xfrm>
            <a:off x="6431464" y="3301310"/>
            <a:ext cx="800100" cy="60454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redis</a:t>
            </a:r>
            <a:endParaRPr kumimoji="1" lang="zh-MO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cxnSp>
        <p:nvCxnSpPr>
          <p:cNvPr id="55" name="肘形接點 54">
            <a:extLst>
              <a:ext uri="{FF2B5EF4-FFF2-40B4-BE49-F238E27FC236}">
                <a16:creationId xmlns:a16="http://schemas.microsoft.com/office/drawing/2014/main" id="{B9F3174E-1B51-9B4D-97E6-02CC63FCCD4B}"/>
              </a:ext>
            </a:extLst>
          </p:cNvPr>
          <p:cNvCxnSpPr>
            <a:cxnSpLocks/>
            <a:stCxn id="22" idx="0"/>
            <a:endCxn id="51" idx="3"/>
          </p:cNvCxnSpPr>
          <p:nvPr/>
        </p:nvCxnSpPr>
        <p:spPr>
          <a:xfrm rot="5400000" flipH="1" flipV="1">
            <a:off x="6593505" y="4143862"/>
            <a:ext cx="47601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FD1FC013-3FBB-6141-A767-E03FB6C66334}"/>
              </a:ext>
            </a:extLst>
          </p:cNvPr>
          <p:cNvCxnSpPr>
            <a:cxnSpLocks/>
            <a:stCxn id="22" idx="0"/>
            <a:endCxn id="52" idx="3"/>
          </p:cNvCxnSpPr>
          <p:nvPr/>
        </p:nvCxnSpPr>
        <p:spPr>
          <a:xfrm rot="16200000" flipV="1">
            <a:off x="5952355" y="3502711"/>
            <a:ext cx="487387" cy="1270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肘形接點 58">
            <a:extLst>
              <a:ext uri="{FF2B5EF4-FFF2-40B4-BE49-F238E27FC236}">
                <a16:creationId xmlns:a16="http://schemas.microsoft.com/office/drawing/2014/main" id="{D3344E50-C023-5B47-B89E-E20D21DA73B6}"/>
              </a:ext>
            </a:extLst>
          </p:cNvPr>
          <p:cNvCxnSpPr>
            <a:cxnSpLocks/>
            <a:stCxn id="22" idx="0"/>
            <a:endCxn id="53" idx="3"/>
          </p:cNvCxnSpPr>
          <p:nvPr/>
        </p:nvCxnSpPr>
        <p:spPr>
          <a:xfrm rot="5400000" flipH="1" flipV="1">
            <a:off x="7234479" y="3491518"/>
            <a:ext cx="487387" cy="1293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接點 60">
            <a:extLst>
              <a:ext uri="{FF2B5EF4-FFF2-40B4-BE49-F238E27FC236}">
                <a16:creationId xmlns:a16="http://schemas.microsoft.com/office/drawing/2014/main" id="{F4208107-8032-5B43-BFD3-FDBF6E89545F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2845801" y="2966032"/>
            <a:ext cx="1067300" cy="2581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肘形接點 63">
            <a:extLst>
              <a:ext uri="{FF2B5EF4-FFF2-40B4-BE49-F238E27FC236}">
                <a16:creationId xmlns:a16="http://schemas.microsoft.com/office/drawing/2014/main" id="{211CB215-8A50-0248-B9F8-C4444F8BD74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47963" y="879497"/>
            <a:ext cx="2900335" cy="1840764"/>
          </a:xfrm>
          <a:prstGeom prst="bentConnector3">
            <a:avLst>
              <a:gd name="adj1" fmla="val 36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567D9BC-E923-2946-AA7E-DC0876DC07F4}"/>
              </a:ext>
            </a:extLst>
          </p:cNvPr>
          <p:cNvSpPr txBox="1"/>
          <p:nvPr/>
        </p:nvSpPr>
        <p:spPr>
          <a:xfrm>
            <a:off x="5751513" y="2152680"/>
            <a:ext cx="21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search</a:t>
            </a:r>
          </a:p>
          <a:p>
            <a:pPr algn="ctr"/>
            <a:r>
              <a:rPr kumimoji="1" lang="en-US" altLang="zh-MO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GetAbstract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A38010B-EE7D-BC43-A1BB-FDC04CDDEC0E}"/>
              </a:ext>
            </a:extLst>
          </p:cNvPr>
          <p:cNvSpPr txBox="1"/>
          <p:nvPr/>
        </p:nvSpPr>
        <p:spPr>
          <a:xfrm>
            <a:off x="8664548" y="2148982"/>
            <a:ext cx="216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MO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search</a:t>
            </a:r>
          </a:p>
          <a:p>
            <a:pPr algn="ctr"/>
            <a:r>
              <a:rPr kumimoji="1" lang="en-US" altLang="zh-MO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SearchService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cxnSp>
        <p:nvCxnSpPr>
          <p:cNvPr id="69" name="肘形接點 68">
            <a:extLst>
              <a:ext uri="{FF2B5EF4-FFF2-40B4-BE49-F238E27FC236}">
                <a16:creationId xmlns:a16="http://schemas.microsoft.com/office/drawing/2014/main" id="{9612377B-2DC7-764A-A832-49DDFF7EDA35}"/>
              </a:ext>
            </a:extLst>
          </p:cNvPr>
          <p:cNvCxnSpPr>
            <a:stCxn id="13" idx="3"/>
            <a:endCxn id="67" idx="3"/>
          </p:cNvCxnSpPr>
          <p:nvPr/>
        </p:nvCxnSpPr>
        <p:spPr>
          <a:xfrm>
            <a:off x="10811848" y="879497"/>
            <a:ext cx="12700" cy="1629485"/>
          </a:xfrm>
          <a:prstGeom prst="bentConnector3">
            <a:avLst>
              <a:gd name="adj1" fmla="val 1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F6EC8880-ED8F-C249-99FA-E7E7D8BBB640}"/>
              </a:ext>
            </a:extLst>
          </p:cNvPr>
          <p:cNvCxnSpPr>
            <a:stCxn id="67" idx="1"/>
            <a:endCxn id="66" idx="3"/>
          </p:cNvCxnSpPr>
          <p:nvPr/>
        </p:nvCxnSpPr>
        <p:spPr>
          <a:xfrm flipH="1">
            <a:off x="7911513" y="2508982"/>
            <a:ext cx="753035" cy="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963A032B-8FE7-394A-A1F6-41F92163597A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 flipV="1">
            <a:off x="2833101" y="2512680"/>
            <a:ext cx="2918412" cy="328486"/>
          </a:xfrm>
          <a:prstGeom prst="bentConnector3">
            <a:avLst>
              <a:gd name="adj1" fmla="val 43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箭頭接點 94">
            <a:extLst>
              <a:ext uri="{FF2B5EF4-FFF2-40B4-BE49-F238E27FC236}">
                <a16:creationId xmlns:a16="http://schemas.microsoft.com/office/drawing/2014/main" id="{ED899A91-C9A4-4442-9BCA-354E03E31A9B}"/>
              </a:ext>
            </a:extLst>
          </p:cNvPr>
          <p:cNvCxnSpPr>
            <a:stCxn id="33" idx="2"/>
            <a:endCxn id="12" idx="0"/>
          </p:cNvCxnSpPr>
          <p:nvPr/>
        </p:nvCxnSpPr>
        <p:spPr>
          <a:xfrm flipH="1">
            <a:off x="9748711" y="3967717"/>
            <a:ext cx="12700" cy="414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肘形接點 99">
            <a:extLst>
              <a:ext uri="{FF2B5EF4-FFF2-40B4-BE49-F238E27FC236}">
                <a16:creationId xmlns:a16="http://schemas.microsoft.com/office/drawing/2014/main" id="{61BFC0F2-F8CB-3949-B475-6688AD03415D}"/>
              </a:ext>
            </a:extLst>
          </p:cNvPr>
          <p:cNvCxnSpPr>
            <a:stCxn id="53" idx="1"/>
            <a:endCxn id="8" idx="2"/>
          </p:cNvCxnSpPr>
          <p:nvPr/>
        </p:nvCxnSpPr>
        <p:spPr>
          <a:xfrm rot="16200000" flipV="1">
            <a:off x="6451344" y="1616452"/>
            <a:ext cx="2050443" cy="1296534"/>
          </a:xfrm>
          <a:prstGeom prst="bentConnector3">
            <a:avLst>
              <a:gd name="adj1" fmla="val 73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B234F71-E88A-BF4A-9485-64F54DF71D97}"/>
              </a:ext>
            </a:extLst>
          </p:cNvPr>
          <p:cNvSpPr txBox="1"/>
          <p:nvPr/>
        </p:nvSpPr>
        <p:spPr>
          <a:xfrm>
            <a:off x="7194010" y="1456449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MO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按特型卡配置生成</a:t>
            </a:r>
            <a:r>
              <a:rPr kumimoji="1" lang="en-US" altLang="zh-MO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AC </a:t>
            </a:r>
            <a:r>
              <a:rPr kumimoji="1" lang="zh-MO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自动机</a:t>
            </a:r>
          </a:p>
        </p:txBody>
      </p:sp>
      <p:cxnSp>
        <p:nvCxnSpPr>
          <p:cNvPr id="104" name="肘形接點 103">
            <a:extLst>
              <a:ext uri="{FF2B5EF4-FFF2-40B4-BE49-F238E27FC236}">
                <a16:creationId xmlns:a16="http://schemas.microsoft.com/office/drawing/2014/main" id="{2DC91C83-AC54-3449-AB49-920D58A5EB79}"/>
              </a:ext>
            </a:extLst>
          </p:cNvPr>
          <p:cNvCxnSpPr>
            <a:stCxn id="53" idx="1"/>
            <a:endCxn id="13" idx="2"/>
          </p:cNvCxnSpPr>
          <p:nvPr/>
        </p:nvCxnSpPr>
        <p:spPr>
          <a:xfrm rot="5400000" flipH="1" flipV="1">
            <a:off x="7903119" y="1461211"/>
            <a:ext cx="2050443" cy="1607016"/>
          </a:xfrm>
          <a:prstGeom prst="bentConnector3">
            <a:avLst>
              <a:gd name="adj1" fmla="val 73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>
            <a:extLst>
              <a:ext uri="{FF2B5EF4-FFF2-40B4-BE49-F238E27FC236}">
                <a16:creationId xmlns:a16="http://schemas.microsoft.com/office/drawing/2014/main" id="{EA5F1553-4D93-934E-9C11-5DC6BA1152DD}"/>
              </a:ext>
            </a:extLst>
          </p:cNvPr>
          <p:cNvCxnSpPr>
            <a:cxnSpLocks/>
            <a:stCxn id="52" idx="1"/>
            <a:endCxn id="67" idx="2"/>
          </p:cNvCxnSpPr>
          <p:nvPr/>
        </p:nvCxnSpPr>
        <p:spPr>
          <a:xfrm rot="5400000" flipH="1" flipV="1">
            <a:off x="7442086" y="987478"/>
            <a:ext cx="420958" cy="4183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頭接點 122">
            <a:extLst>
              <a:ext uri="{FF2B5EF4-FFF2-40B4-BE49-F238E27FC236}">
                <a16:creationId xmlns:a16="http://schemas.microsoft.com/office/drawing/2014/main" id="{AAA0FC5F-56CE-3048-940A-29669E90AA32}"/>
              </a:ext>
            </a:extLst>
          </p:cNvPr>
          <p:cNvCxnSpPr>
            <a:stCxn id="51" idx="1"/>
            <a:endCxn id="66" idx="2"/>
          </p:cNvCxnSpPr>
          <p:nvPr/>
        </p:nvCxnSpPr>
        <p:spPr>
          <a:xfrm flipH="1" flipV="1">
            <a:off x="6831513" y="2872680"/>
            <a:ext cx="1" cy="42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柱 52">
            <a:extLst>
              <a:ext uri="{FF2B5EF4-FFF2-40B4-BE49-F238E27FC236}">
                <a16:creationId xmlns:a16="http://schemas.microsoft.com/office/drawing/2014/main" id="{29ED27BC-F3FA-4544-8F13-408E2478E1AE}"/>
              </a:ext>
            </a:extLst>
          </p:cNvPr>
          <p:cNvSpPr/>
          <p:nvPr/>
        </p:nvSpPr>
        <p:spPr>
          <a:xfrm>
            <a:off x="7724782" y="3289940"/>
            <a:ext cx="800100" cy="60454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dict</a:t>
            </a:r>
            <a:endParaRPr kumimoji="1" lang="zh-MO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2" name="圓柱 51">
            <a:extLst>
              <a:ext uri="{FF2B5EF4-FFF2-40B4-BE49-F238E27FC236}">
                <a16:creationId xmlns:a16="http://schemas.microsoft.com/office/drawing/2014/main" id="{20351349-AC5D-1C4D-8DF5-0308B031B2C4}"/>
              </a:ext>
            </a:extLst>
          </p:cNvPr>
          <p:cNvSpPr/>
          <p:nvPr/>
        </p:nvSpPr>
        <p:spPr>
          <a:xfrm>
            <a:off x="5160532" y="3289940"/>
            <a:ext cx="800100" cy="60454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MO" sz="16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es</a:t>
            </a:r>
            <a:endParaRPr kumimoji="1" lang="zh-MO" altLang="en-US" sz="16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83EAA75-ED97-2B44-A680-BD3D6C7923D9}"/>
              </a:ext>
            </a:extLst>
          </p:cNvPr>
          <p:cNvSpPr txBox="1"/>
          <p:nvPr/>
        </p:nvSpPr>
        <p:spPr>
          <a:xfrm>
            <a:off x="2847963" y="2031210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MO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监听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kumimoji="1" lang="en-US" altLang="zh-MO" sz="16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POST "/search"</a:t>
            </a:r>
            <a:endParaRPr kumimoji="1" lang="zh-MO" altLang="en-US" sz="16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39717F-DB40-864C-B0EB-383441594DF8}"/>
              </a:ext>
            </a:extLst>
          </p:cNvPr>
          <p:cNvSpPr txBox="1"/>
          <p:nvPr/>
        </p:nvSpPr>
        <p:spPr>
          <a:xfrm>
            <a:off x="2845801" y="2976215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MO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监听</a:t>
            </a:r>
            <a:endParaRPr kumimoji="1" lang="en-US" altLang="zh-MO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kumimoji="1" lang="en-US" altLang="zh-MO" sz="16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POST "/build"</a:t>
            </a:r>
            <a:endParaRPr kumimoji="1" lang="zh-MO" altLang="en-US" sz="16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66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B9E7AA-C239-DD4A-A485-D308584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检索方式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9452277C-C536-0946-B7C4-C743D30D5A9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85700" y="2006490"/>
          <a:ext cx="10193977" cy="30191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714996">
                  <a:extLst>
                    <a:ext uri="{9D8B030D-6E8A-4147-A177-3AD203B41FA5}">
                      <a16:colId xmlns:a16="http://schemas.microsoft.com/office/drawing/2014/main" val="4149296839"/>
                    </a:ext>
                  </a:extLst>
                </a:gridCol>
                <a:gridCol w="8478981">
                  <a:extLst>
                    <a:ext uri="{9D8B030D-6E8A-4147-A177-3AD203B41FA5}">
                      <a16:colId xmlns:a16="http://schemas.microsoft.com/office/drawing/2014/main" val="1679868450"/>
                    </a:ext>
                  </a:extLst>
                </a:gridCol>
              </a:tblGrid>
              <a:tr h="1509580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Before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9821"/>
                  </a:ext>
                </a:extLst>
              </a:tr>
              <a:tr h="1509580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After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4342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2F8C10B8-810F-CE4E-946D-DE58C3772051}"/>
              </a:ext>
            </a:extLst>
          </p:cNvPr>
          <p:cNvSpPr txBox="1"/>
          <p:nvPr/>
        </p:nvSpPr>
        <p:spPr>
          <a:xfrm>
            <a:off x="3207080" y="2280017"/>
            <a:ext cx="1745674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zh-MO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核心词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F03E34-1801-6B4E-8677-1B3360FAC824}"/>
              </a:ext>
            </a:extLst>
          </p:cNvPr>
          <p:cNvSpPr txBox="1"/>
          <p:nvPr/>
        </p:nvSpPr>
        <p:spPr>
          <a:xfrm>
            <a:off x="4952754" y="2280017"/>
            <a:ext cx="1745674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zh-MO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垃圾词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49B5EB-E71E-724E-B3EF-05C08B446F64}"/>
              </a:ext>
            </a:extLst>
          </p:cNvPr>
          <p:cNvSpPr txBox="1"/>
          <p:nvPr/>
        </p:nvSpPr>
        <p:spPr>
          <a:xfrm>
            <a:off x="8444102" y="2280017"/>
            <a:ext cx="1745674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zh-MO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意图词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9B6A4A-D17B-7D4C-9DC3-16019E4CE64D}"/>
              </a:ext>
            </a:extLst>
          </p:cNvPr>
          <p:cNvSpPr txBox="1"/>
          <p:nvPr/>
        </p:nvSpPr>
        <p:spPr>
          <a:xfrm>
            <a:off x="3207080" y="3797164"/>
            <a:ext cx="1745674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zh-MO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核心词</a:t>
            </a:r>
            <a:endParaRPr kumimoji="1" lang="en-US" altLang="zh-MO" sz="28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kumimoji="1" lang="en-US" altLang="zh-MO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city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B3390A-859A-DF41-8A19-973803DEF8A4}"/>
              </a:ext>
            </a:extLst>
          </p:cNvPr>
          <p:cNvSpPr txBox="1"/>
          <p:nvPr/>
        </p:nvSpPr>
        <p:spPr>
          <a:xfrm>
            <a:off x="4952754" y="3797163"/>
            <a:ext cx="1745674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zh-MO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垃圾词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F0BA8F-4CA8-7D49-8926-C9C04ECF4322}"/>
              </a:ext>
            </a:extLst>
          </p:cNvPr>
          <p:cNvSpPr txBox="1"/>
          <p:nvPr/>
        </p:nvSpPr>
        <p:spPr>
          <a:xfrm>
            <a:off x="8444102" y="3797163"/>
            <a:ext cx="1745674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zh-MO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意图词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C779EF-85C8-6642-8E34-3EDB31EC7658}"/>
              </a:ext>
            </a:extLst>
          </p:cNvPr>
          <p:cNvSpPr txBox="1"/>
          <p:nvPr/>
        </p:nvSpPr>
        <p:spPr>
          <a:xfrm>
            <a:off x="6698428" y="3797163"/>
            <a:ext cx="1745674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zh-MO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核心词</a:t>
            </a:r>
            <a:endParaRPr kumimoji="1" lang="en-US" altLang="zh-MO" sz="28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kumimoji="1" lang="en-US" altLang="zh-MO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brand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6F354A-0F3F-CA43-B3AC-63BC290AB9B0}"/>
              </a:ext>
            </a:extLst>
          </p:cNvPr>
          <p:cNvSpPr txBox="1"/>
          <p:nvPr/>
        </p:nvSpPr>
        <p:spPr>
          <a:xfrm>
            <a:off x="6698428" y="2280017"/>
            <a:ext cx="1745674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zh-MO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核心词</a:t>
            </a:r>
            <a:endParaRPr kumimoji="1" lang="en-US" altLang="zh-MO" sz="28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19E45D-D006-2543-A676-620E16687B0A}"/>
              </a:ext>
            </a:extLst>
          </p:cNvPr>
          <p:cNvSpPr txBox="1"/>
          <p:nvPr/>
        </p:nvSpPr>
        <p:spPr>
          <a:xfrm>
            <a:off x="1042988" y="5444903"/>
            <a:ext cx="10036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根据不同特型卡的特点优化检索模板，</a:t>
            </a:r>
            <a:endParaRPr kumimoji="1" lang="en-US" altLang="zh-MO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r"/>
            <a:r>
              <a:rPr kumimoji="1" lang="zh-MO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实现更精准的匹配效果。</a:t>
            </a:r>
          </a:p>
        </p:txBody>
      </p:sp>
    </p:spTree>
    <p:extLst>
      <p:ext uri="{BB962C8B-B14F-4D97-AF65-F5344CB8AC3E}">
        <p14:creationId xmlns:p14="http://schemas.microsoft.com/office/powerpoint/2010/main" val="120156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B9E7AA-C239-DD4A-A485-D308584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任务完成情况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9452277C-C536-0946-B7C4-C743D30D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216882"/>
              </p:ext>
            </p:extLst>
          </p:nvPr>
        </p:nvGraphicFramePr>
        <p:xfrm>
          <a:off x="885701" y="1725135"/>
          <a:ext cx="10515599" cy="35591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14929683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79868450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9497935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1728423308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81585268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MO" altLang="en-US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周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总体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147972"/>
                  </a:ext>
                </a:extLst>
              </a:tr>
              <a:tr h="1509580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6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3.31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搭建临时前端页面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完善数据标号功能</a:t>
                      </a:r>
                      <a:endParaRPr lang="en-US" altLang="zh-M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完成所有数据库配置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完善数据库相关接口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完成运营平台后端配置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完成各部分单元测试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9821"/>
                  </a:ext>
                </a:extLst>
              </a:tr>
              <a:tr h="1509580">
                <a:tc>
                  <a:txBody>
                    <a:bodyPr/>
                    <a:lstStyle/>
                    <a:p>
                      <a:pPr algn="ctr"/>
                      <a:r>
                        <a:rPr lang="en-US" altLang="zh-MO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7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4.7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实现搜索页面的界面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实现运营平台简要界面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实现运营平台登录校验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完善前端单元测试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完成意图识別功能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</a:t>
                      </a:r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query</a:t>
                      </a: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理解功能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完成检索功能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代码重构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后端联动测试</a:t>
                      </a:r>
                      <a:endParaRPr lang="en-US" altLang="zh-MO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完成查找部分通信接口</a:t>
                      </a:r>
                      <a:endParaRPr lang="en-US" altLang="zh-MO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前后端测试</a:t>
                      </a:r>
                      <a:endParaRPr lang="en-US" altLang="zh-M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434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9559DA8-6015-394F-8CEA-AA5024C3599F}"/>
              </a:ext>
            </a:extLst>
          </p:cNvPr>
          <p:cNvSpPr txBox="1"/>
          <p:nvPr/>
        </p:nvSpPr>
        <p:spPr>
          <a:xfrm>
            <a:off x="9831640" y="553131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MO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白色：已完成</a:t>
            </a:r>
            <a:endParaRPr kumimoji="1" lang="en-US" altLang="zh-MO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kumimoji="1" lang="zh-MO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橙色：未完成</a:t>
            </a:r>
          </a:p>
        </p:txBody>
      </p:sp>
    </p:spTree>
    <p:extLst>
      <p:ext uri="{BB962C8B-B14F-4D97-AF65-F5344CB8AC3E}">
        <p14:creationId xmlns:p14="http://schemas.microsoft.com/office/powerpoint/2010/main" val="114851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156</TotalTime>
  <Words>464</Words>
  <Application>Microsoft Macintosh PowerPoint</Application>
  <PresentationFormat>寬螢幕</PresentationFormat>
  <Paragraphs>147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Microsoft JhengHei</vt:lpstr>
      <vt:lpstr>新細明體</vt:lpstr>
      <vt:lpstr>Hiragino Sans GB W3</vt:lpstr>
      <vt:lpstr>Hiragino Sans GB W6</vt:lpstr>
      <vt:lpstr>Arial</vt:lpstr>
      <vt:lpstr>Bauhaus 93</vt:lpstr>
      <vt:lpstr>Calibri</vt:lpstr>
      <vt:lpstr>Calibri Light</vt:lpstr>
      <vt:lpstr>天體</vt:lpstr>
      <vt:lpstr>Remakers</vt:lpstr>
      <vt:lpstr>主要功能完成情况</vt:lpstr>
      <vt:lpstr>搜索页面</vt:lpstr>
      <vt:lpstr>运营平台</vt:lpstr>
      <vt:lpstr>运营平台</vt:lpstr>
      <vt:lpstr>代码重构</vt:lpstr>
      <vt:lpstr>后端工作流程</vt:lpstr>
      <vt:lpstr>检索方式</vt:lpstr>
      <vt:lpstr>任务完成情况</vt:lpstr>
      <vt:lpstr>迭代计划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Remakers</dc:title>
  <dc:creator>Boxworld Iong</dc:creator>
  <cp:lastModifiedBy>Boxworld Iong</cp:lastModifiedBy>
  <cp:revision>55</cp:revision>
  <dcterms:created xsi:type="dcterms:W3CDTF">2022-04-07T03:45:27Z</dcterms:created>
  <dcterms:modified xsi:type="dcterms:W3CDTF">2022-04-07T06:31:51Z</dcterms:modified>
</cp:coreProperties>
</file>