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26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84092-9B62-43B9-8F24-9AEA661ED08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29E8-6D3B-43E3-AF89-8500B0CFB73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77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88914"/>
            <a:ext cx="2590800" cy="5983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88914"/>
            <a:ext cx="7569200" cy="5983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95D0-875E-49D6-B2FB-6E555041178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0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188E-A76E-41D6-8D07-911EB1B0510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6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6FA7-D178-4F60-9B34-099434B5E62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2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9D337-8D7F-4BB3-9515-CA64ABAD3FC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C9CC-C29B-44C4-B2FF-FE7092ABD65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5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F01A0-2F54-48B0-A541-D10D6311F6D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4B8D3-7CC4-4BC2-B144-58AC4FA60F9E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9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7CDD-623E-4074-9E46-91C61C009A8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2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3519-42A7-4A04-B434-B1CE13ED14C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8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88913"/>
            <a:ext cx="10363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574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imes New Roman" panose="02020603050405020304" pitchFamily="18" charset="0"/>
              </a:rPr>
              <a:t>单击此处编辑母版文本样式</a:t>
            </a:r>
            <a:endParaRPr lang="en-US" altLang="zh-CN">
              <a:sym typeface="Times New Roman" panose="02020603050405020304" pitchFamily="18" charset="0"/>
            </a:endParaRPr>
          </a:p>
          <a:p>
            <a:pPr lvl="1"/>
            <a:r>
              <a:rPr lang="zh-CN" altLang="en-US">
                <a:sym typeface="Times New Roman" panose="02020603050405020304" pitchFamily="18" charset="0"/>
              </a:rPr>
              <a:t>第二级</a:t>
            </a:r>
            <a:endParaRPr lang="en-US" altLang="zh-CN">
              <a:sym typeface="Times New Roman" panose="02020603050405020304" pitchFamily="18" charset="0"/>
            </a:endParaRPr>
          </a:p>
          <a:p>
            <a:pPr lvl="2"/>
            <a:r>
              <a:rPr lang="zh-CN" altLang="en-US">
                <a:sym typeface="Times New Roman" panose="02020603050405020304" pitchFamily="18" charset="0"/>
              </a:rPr>
              <a:t>第三级</a:t>
            </a:r>
            <a:endParaRPr lang="en-US" altLang="zh-CN">
              <a:sym typeface="Times New Roman" panose="02020603050405020304" pitchFamily="18" charset="0"/>
            </a:endParaRPr>
          </a:p>
          <a:p>
            <a:pPr lvl="3"/>
            <a:r>
              <a:rPr lang="zh-CN" altLang="en-US">
                <a:sym typeface="Times New Roman" panose="02020603050405020304" pitchFamily="18" charset="0"/>
              </a:rPr>
              <a:t>第四级</a:t>
            </a:r>
            <a:endParaRPr lang="en-US" altLang="zh-CN">
              <a:sym typeface="Times New Roman" panose="02020603050405020304" pitchFamily="18" charset="0"/>
            </a:endParaRPr>
          </a:p>
          <a:p>
            <a:pPr lvl="4"/>
            <a:r>
              <a:rPr lang="zh-CN" altLang="en-US">
                <a:sym typeface="Times New Roman" panose="02020603050405020304" pitchFamily="18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rgbClr val="FF0000"/>
                </a:solidFill>
                <a:latin typeface="Impact" panose="020B0806030902050204" pitchFamily="34" charset="0"/>
                <a:sym typeface="Impact" panose="020B0806030902050204" pitchFamily="34" charset="0"/>
              </a:defRPr>
            </a:lvl1pPr>
          </a:lstStyle>
          <a:p>
            <a:pPr>
              <a:defRPr/>
            </a:pPr>
            <a:fld id="{4EFE6BC9-E054-4E7F-AE33-2D70A92718C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15900" y="838200"/>
            <a:ext cx="11785600" cy="1588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78482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黑体" charset="0"/>
          <a:sym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9/9f/Dtmf4.ogg" TargetMode="External"/><Relationship Id="rId13" Type="http://schemas.openxmlformats.org/officeDocument/2006/relationships/hyperlink" Target="https://upload.wikimedia.org/wikipedia/commons/5/59/Dtmf9.og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upload.wikimedia.org/wikipedia/commons/2/28/Dtmf3.ogg" TargetMode="External"/><Relationship Id="rId12" Type="http://schemas.openxmlformats.org/officeDocument/2006/relationships/hyperlink" Target="https://upload.wikimedia.org/wikipedia/commons/f/f7/Dtmf8.ogg" TargetMode="External"/><Relationship Id="rId17" Type="http://schemas.openxmlformats.org/officeDocument/2006/relationships/image" Target="../media/image2.png"/><Relationship Id="rId2" Type="http://schemas.openxmlformats.org/officeDocument/2006/relationships/audio" Target="../media/media1.wav"/><Relationship Id="rId16" Type="http://schemas.openxmlformats.org/officeDocument/2006/relationships/hyperlink" Target="https://upload.wikimedia.org/wikipedia/commons/f/f1/DtmfPound.oga" TargetMode="External"/><Relationship Id="rId1" Type="http://schemas.microsoft.com/office/2007/relationships/media" Target="../media/media1.wav"/><Relationship Id="rId6" Type="http://schemas.openxmlformats.org/officeDocument/2006/relationships/hyperlink" Target="https://upload.wikimedia.org/wikipedia/commons/7/7d/Dtmf2.ogg" TargetMode="External"/><Relationship Id="rId11" Type="http://schemas.openxmlformats.org/officeDocument/2006/relationships/hyperlink" Target="https://upload.wikimedia.org/wikipedia/commons/9/9f/Dtmf7.ogg" TargetMode="External"/><Relationship Id="rId5" Type="http://schemas.openxmlformats.org/officeDocument/2006/relationships/hyperlink" Target="https://upload.wikimedia.org/wikipedia/commons/b/bf/Dtmf1.ogg" TargetMode="External"/><Relationship Id="rId15" Type="http://schemas.openxmlformats.org/officeDocument/2006/relationships/hyperlink" Target="https://upload.wikimedia.org/wikipedia/commons/2/2d/Dtmf0.ogg" TargetMode="External"/><Relationship Id="rId10" Type="http://schemas.openxmlformats.org/officeDocument/2006/relationships/hyperlink" Target="https://upload.wikimedia.org/wikipedia/commons/7/7b/Dtmf6.ogg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upload.wikimedia.org/wikipedia/commons/1/1c/Dtmf5.ogg" TargetMode="External"/><Relationship Id="rId14" Type="http://schemas.openxmlformats.org/officeDocument/2006/relationships/hyperlink" Target="https://upload.wikimedia.org/wikipedia/commons/e/e7/DtmfStar.og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08C17-F718-E444-8B86-66F3A63A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实验二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按键音识别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6D2C6-4D1F-9044-986F-DB27B22B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4" y="1048231"/>
            <a:ext cx="8800848" cy="5306487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按键手机按下每个键，会发出相应的声音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按键声音实则由高频正弦信号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低频正弦信号叠加而成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按键音示例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C096C9-7117-A107-05DA-3DD68953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98" y="1283031"/>
            <a:ext cx="2219551" cy="1822368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9D2DCE-8197-574C-CE15-A0A0A651D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93617"/>
              </p:ext>
            </p:extLst>
          </p:nvPr>
        </p:nvGraphicFramePr>
        <p:xfrm>
          <a:off x="1448788" y="2028955"/>
          <a:ext cx="5879872" cy="1951005"/>
        </p:xfrm>
        <a:graphic>
          <a:graphicData uri="http://schemas.openxmlformats.org/drawingml/2006/table">
            <a:tbl>
              <a:tblPr/>
              <a:tblGrid>
                <a:gridCol w="1469968">
                  <a:extLst>
                    <a:ext uri="{9D8B030D-6E8A-4147-A177-3AD203B41FA5}">
                      <a16:colId xmlns:a16="http://schemas.microsoft.com/office/drawing/2014/main" val="4228139939"/>
                    </a:ext>
                  </a:extLst>
                </a:gridCol>
                <a:gridCol w="1469968">
                  <a:extLst>
                    <a:ext uri="{9D8B030D-6E8A-4147-A177-3AD203B41FA5}">
                      <a16:colId xmlns:a16="http://schemas.microsoft.com/office/drawing/2014/main" val="1940467952"/>
                    </a:ext>
                  </a:extLst>
                </a:gridCol>
                <a:gridCol w="1469968">
                  <a:extLst>
                    <a:ext uri="{9D8B030D-6E8A-4147-A177-3AD203B41FA5}">
                      <a16:colId xmlns:a16="http://schemas.microsoft.com/office/drawing/2014/main" val="2488783118"/>
                    </a:ext>
                  </a:extLst>
                </a:gridCol>
                <a:gridCol w="1469968">
                  <a:extLst>
                    <a:ext uri="{9D8B030D-6E8A-4147-A177-3AD203B41FA5}">
                      <a16:colId xmlns:a16="http://schemas.microsoft.com/office/drawing/2014/main" val="2970083520"/>
                    </a:ext>
                  </a:extLst>
                </a:gridCol>
              </a:tblGrid>
              <a:tr h="487965">
                <a:tc>
                  <a:txBody>
                    <a:bodyPr/>
                    <a:lstStyle/>
                    <a:p>
                      <a:pPr algn="ctr"/>
                      <a:endParaRPr lang="e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chemeClr val="bg1"/>
                          </a:solidFill>
                          <a:effectLst/>
                        </a:rPr>
                        <a:t>1209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>
                          <a:solidFill>
                            <a:schemeClr val="bg1"/>
                          </a:solidFill>
                          <a:effectLst/>
                        </a:rPr>
                        <a:t>1336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>
                          <a:solidFill>
                            <a:schemeClr val="bg1"/>
                          </a:solidFill>
                          <a:effectLst/>
                        </a:rPr>
                        <a:t>1477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78795"/>
                  </a:ext>
                </a:extLst>
              </a:tr>
              <a:tr h="34444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chemeClr val="bg1"/>
                          </a:solidFill>
                          <a:effectLst/>
                        </a:rPr>
                        <a:t>697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5"/>
                        </a:rPr>
                        <a:t>1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>
                          <a:solidFill>
                            <a:srgbClr val="3366BB"/>
                          </a:solidFill>
                          <a:effectLst/>
                          <a:hlinkClick r:id="rId6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>
                          <a:solidFill>
                            <a:srgbClr val="3366BB"/>
                          </a:solidFill>
                          <a:effectLst/>
                          <a:hlinkClick r:id="rId7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36195"/>
                  </a:ext>
                </a:extLst>
              </a:tr>
              <a:tr h="34444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chemeClr val="bg1"/>
                          </a:solidFill>
                          <a:effectLst/>
                        </a:rPr>
                        <a:t>770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8"/>
                        </a:rPr>
                        <a:t>4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9"/>
                        </a:rPr>
                        <a:t>5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10"/>
                        </a:rPr>
                        <a:t>6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99874"/>
                  </a:ext>
                </a:extLst>
              </a:tr>
              <a:tr h="34444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chemeClr val="bg1"/>
                          </a:solidFill>
                          <a:effectLst/>
                        </a:rPr>
                        <a:t>852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>
                          <a:solidFill>
                            <a:srgbClr val="3366BB"/>
                          </a:solidFill>
                          <a:effectLst/>
                          <a:hlinkClick r:id="rId11"/>
                        </a:rPr>
                        <a:t>7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12"/>
                        </a:rPr>
                        <a:t>8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13"/>
                        </a:rPr>
                        <a:t>9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153844"/>
                  </a:ext>
                </a:extLst>
              </a:tr>
              <a:tr h="34444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chemeClr val="bg1"/>
                          </a:solidFill>
                          <a:effectLst/>
                        </a:rPr>
                        <a:t>941 Hz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strike="noStrike" dirty="0">
                          <a:solidFill>
                            <a:srgbClr val="3366BB"/>
                          </a:solidFill>
                          <a:effectLst/>
                          <a:hlinkClick r:id="rId14"/>
                        </a:rPr>
                        <a:t>✻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15"/>
                        </a:rPr>
                        <a:t>0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noStrike" dirty="0">
                          <a:solidFill>
                            <a:srgbClr val="3366BB"/>
                          </a:solidFill>
                          <a:effectLst/>
                          <a:hlinkClick r:id="rId16"/>
                        </a:rPr>
                        <a:t>#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72825"/>
                  </a:ext>
                </a:extLst>
              </a:tr>
            </a:tbl>
          </a:graphicData>
        </a:graphic>
      </p:graphicFrame>
      <p:pic>
        <p:nvPicPr>
          <p:cNvPr id="10" name="0" descr="0">
            <a:hlinkClick r:id="" action="ppaction://media"/>
            <a:extLst>
              <a:ext uri="{FF2B5EF4-FFF2-40B4-BE49-F238E27FC236}">
                <a16:creationId xmlns:a16="http://schemas.microsoft.com/office/drawing/2014/main" id="{5C43C310-0C57-F826-5D6B-DFE029FF8B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2457450" y="476093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2799-4851-BFAA-E9CF-0D8C6EC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实验二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按键音识别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D88AB-CDB7-0494-B3EA-16FF76E76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42963"/>
                <a:ext cx="11846379" cy="5091545"/>
              </a:xfrm>
            </p:spPr>
            <p:txBody>
              <a:bodyPr/>
              <a:lstStyle/>
              <a:p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输入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:</a:t>
                </a:r>
              </a:p>
              <a:p>
                <a:pPr lvl="1"/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十秒的音频，采样率为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48000Hz</a:t>
                </a:r>
              </a:p>
              <a:p>
                <a:pPr lvl="1"/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每段声音由数个叠加高斯噪声的按键音组成</a:t>
                </a:r>
                <a:endParaRPr kumimoji="1" lang="en-US" altLang="zh-CN" sz="2400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按键音的时长是不固定的</a:t>
                </a:r>
                <a:endParaRPr lang="en-US" altLang="zh-CN" sz="2400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测试样例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:</a:t>
                </a:r>
              </a:p>
              <a:p>
                <a:pPr lvl="1"/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在测试样例中，按键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持续了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秒，静默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秒，按键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持续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秒，静默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秒，按键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#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持续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0.5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秒，静默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0.5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</a:t>
                </a:r>
                <a:endParaRPr lang="en-US" altLang="zh-CN" sz="2400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输出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:</a:t>
                </a:r>
              </a:p>
              <a:p>
                <a:pPr lvl="1"/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以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64</m:t>
                        </m:r>
                      </m:den>
                    </m:f>
                  </m:oMath>
                </a14:m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秒为一帧，输出每帧对应的按键，如该帧静默，则输出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-1</a:t>
                </a:r>
              </a:p>
              <a:p>
                <a:pPr lvl="1"/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示例格式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:1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…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1(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重复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64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次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-1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-1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-1(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重复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128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次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)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…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5(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重复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192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次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)…</a:t>
                </a:r>
              </a:p>
              <a:p>
                <a:pPr lvl="1"/>
                <a:r>
                  <a:rPr kumimoji="1"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每帧输出之间加一个空格</a:t>
                </a:r>
                <a:endParaRPr kumimoji="1" lang="en-US" altLang="zh-CN" sz="2400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具体样例输出见</a:t>
                </a:r>
                <a:r>
                  <a:rPr lang="en-US" altLang="zh-CN" sz="2400" dirty="0" err="1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test.txt</a:t>
                </a:r>
                <a:endParaRPr kumimoji="1" lang="en-US" altLang="zh-CN" sz="2400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将通过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个测试点进行测试</a:t>
                </a:r>
                <a:endParaRPr kumimoji="1" lang="zh-CN" altLang="en-US" sz="2400" dirty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D88AB-CDB7-0494-B3EA-16FF76E76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42963"/>
                <a:ext cx="11846379" cy="5091545"/>
              </a:xfrm>
              <a:blipFill>
                <a:blip r:embed="rId4"/>
                <a:stretch>
                  <a:fillRect l="-536" t="-995" r="-214" b="-17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test" descr="test">
            <a:hlinkClick r:id="" action="ppaction://media"/>
            <a:extLst>
              <a:ext uri="{FF2B5EF4-FFF2-40B4-BE49-F238E27FC236}">
                <a16:creationId xmlns:a16="http://schemas.microsoft.com/office/drawing/2014/main" id="{1F009C78-308F-4A74-5CF4-247B86C86B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88328" y="238397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2799-4851-BFAA-E9CF-0D8C6EC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实验二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按键音识别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D88AB-CDB7-0494-B3EA-16FF76E7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655"/>
            <a:ext cx="11277600" cy="5091545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运行环境</a:t>
            </a:r>
            <a:endParaRPr kumimoji="1"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Python 3.6</a:t>
            </a:r>
          </a:p>
          <a:p>
            <a:pPr lvl="1"/>
            <a:r>
              <a:rPr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Numpy</a:t>
            </a: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&gt;= 1.19</a:t>
            </a:r>
          </a:p>
          <a:p>
            <a:pPr lvl="1"/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Librosa</a:t>
            </a:r>
            <a:r>
              <a:rPr kumimoji="1"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==0.9.2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我们将提供音频读取部分的代码，其余部分需要各位同学实现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运行方式 </a:t>
            </a:r>
            <a:r>
              <a:rPr kumimoji="1"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main.py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--</a:t>
            </a:r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audio_file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test.wav</a:t>
            </a:r>
            <a:endParaRPr kumimoji="1"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Numpy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</a:t>
            </a:r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fft</a:t>
            </a:r>
            <a:r>
              <a:rPr kumimoji="1"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rfft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等实现好的快速傅里叶变换方法</a:t>
            </a:r>
            <a:r>
              <a:rPr kumimoji="1" lang="en-US" altLang="zh-CN" sz="2400" baseline="30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[1]</a:t>
            </a:r>
            <a:endParaRPr kumimoji="1" lang="zh-CN" altLang="en-US" sz="2400" baseline="30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C67B68-6299-8053-5CDB-8CC6516F2E4A}"/>
              </a:ext>
            </a:extLst>
          </p:cNvPr>
          <p:cNvSpPr txBox="1"/>
          <p:nvPr/>
        </p:nvSpPr>
        <p:spPr>
          <a:xfrm>
            <a:off x="1612446" y="6225226"/>
            <a:ext cx="7058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[1] </a:t>
            </a:r>
            <a:r>
              <a:rPr lang="zh-CN" altLang="en-US" dirty="0">
                <a:solidFill>
                  <a:schemeClr val="bg1"/>
                </a:solidFill>
              </a:rPr>
              <a:t>https://numpy.org/doc/stable/reference/generated/numpy.fft.fft.html</a:t>
            </a:r>
          </a:p>
        </p:txBody>
      </p:sp>
    </p:spTree>
    <p:extLst>
      <p:ext uri="{BB962C8B-B14F-4D97-AF65-F5344CB8AC3E}">
        <p14:creationId xmlns:p14="http://schemas.microsoft.com/office/powerpoint/2010/main" val="16079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2799-4851-BFAA-E9CF-0D8C6EC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实验二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按键音识别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D88AB-CDB7-0494-B3EA-16FF76E7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655"/>
            <a:ext cx="11277600" cy="5091545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方法介绍</a:t>
            </a:r>
            <a:endParaRPr kumimoji="1"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第一步</a:t>
            </a: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判断当前音频是否静默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计算一帧的平均能量</a:t>
            </a: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root-mean-square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第二步</a:t>
            </a:r>
            <a:r>
              <a:rPr kumimoji="1"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lvl="2"/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计算当前帧的短时傅里叶变换</a:t>
            </a: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(STFT)</a:t>
            </a:r>
          </a:p>
          <a:p>
            <a:pPr lvl="2"/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什么是</a:t>
            </a:r>
            <a:r>
              <a:rPr kumimoji="1"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STFT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r>
              <a:rPr kumimoji="1" lang="zh-CN" altLang="en-US" sz="24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将长时间信号分成数个较短的等长信号，然后再分别计算每个较短片段的傅里叶变换</a:t>
            </a:r>
            <a:r>
              <a:rPr kumimoji="1" lang="en-US" altLang="zh-CN" sz="24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可同时描绘频域与时域的变化</a:t>
            </a:r>
            <a:endParaRPr kumimoji="1" lang="en-US" altLang="zh-CN" sz="24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根据短时傅里叶变换，判断当前帧的按键</a:t>
            </a:r>
            <a:endParaRPr kumimoji="1"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BACB73-6975-E611-3C22-C0A27642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35" y="2026804"/>
            <a:ext cx="584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562"/>
      </p:ext>
    </p:extLst>
  </p:cSld>
  <p:clrMapOvr>
    <a:masterClrMapping/>
  </p:clrMapOvr>
</p:sld>
</file>

<file path=ppt/theme/theme1.xml><?xml version="1.0" encoding="utf-8"?>
<a:theme xmlns:a="http://schemas.openxmlformats.org/drawingml/2006/main" name="彗星型模板">
  <a:themeElements>
    <a:clrScheme name="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彗星型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395</Words>
  <Application>Microsoft Macintosh PowerPoint</Application>
  <PresentationFormat>宽屏</PresentationFormat>
  <Paragraphs>61</Paragraphs>
  <Slides>4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SimSun</vt:lpstr>
      <vt:lpstr>SimSun</vt:lpstr>
      <vt:lpstr>Arial</vt:lpstr>
      <vt:lpstr>Cambria Math</vt:lpstr>
      <vt:lpstr>Impact</vt:lpstr>
      <vt:lpstr>Times New Roman</vt:lpstr>
      <vt:lpstr>彗星型模板</vt:lpstr>
      <vt:lpstr>实验二: 按键音识别</vt:lpstr>
      <vt:lpstr>实验二: 按键音识别</vt:lpstr>
      <vt:lpstr>实验二: 按键音识别</vt:lpstr>
      <vt:lpstr>实验二: 按键音识别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实验二: 按键音识别</dc:title>
  <dc:creator>506903514@qq.com</dc:creator>
  <cp:lastModifiedBy>506903514@qq.com</cp:lastModifiedBy>
  <cp:revision>116</cp:revision>
  <dcterms:created xsi:type="dcterms:W3CDTF">2022-09-26T02:57:14Z</dcterms:created>
  <dcterms:modified xsi:type="dcterms:W3CDTF">2022-09-26T12:17:30Z</dcterms:modified>
</cp:coreProperties>
</file>