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424" r:id="rId2"/>
    <p:sldId id="812" r:id="rId3"/>
    <p:sldId id="557" r:id="rId4"/>
    <p:sldId id="605" r:id="rId5"/>
    <p:sldId id="558" r:id="rId6"/>
    <p:sldId id="559" r:id="rId7"/>
    <p:sldId id="560" r:id="rId8"/>
    <p:sldId id="813" r:id="rId9"/>
    <p:sldId id="815" r:id="rId10"/>
    <p:sldId id="604" r:id="rId11"/>
    <p:sldId id="419" r:id="rId1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方正姚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方正姚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方正姚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方正姚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方正姚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方正姚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方正姚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方正姚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方正姚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14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FFFF66"/>
    <a:srgbClr val="009900"/>
    <a:srgbClr val="33CC33"/>
    <a:srgbClr val="FFFFFF"/>
    <a:srgbClr val="FF00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5"/>
    <p:restoredTop sz="80447" autoAdjust="0"/>
  </p:normalViewPr>
  <p:slideViewPr>
    <p:cSldViewPr>
      <p:cViewPr varScale="1">
        <p:scale>
          <a:sx n="64" d="100"/>
          <a:sy n="64" d="100"/>
        </p:scale>
        <p:origin x="552" y="27"/>
      </p:cViewPr>
      <p:guideLst>
        <p:guide orient="horz" pos="2158"/>
        <p:guide pos="14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50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  <a:defRPr sz="1200">
                <a:solidFill>
                  <a:srgbClr val="3366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  <a:defRPr sz="1200">
                <a:solidFill>
                  <a:srgbClr val="3366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30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  <a:defRPr sz="1200">
                <a:solidFill>
                  <a:srgbClr val="3366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  <a:defRPr sz="1200">
                <a:solidFill>
                  <a:srgbClr val="3366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fld id="{BEDBD69A-1F75-43F8-85E8-6F726D01E51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6973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637" y="4400532"/>
            <a:ext cx="5486727" cy="36008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D306B5-AF59-41F6-B97B-EC699ACE40CD}" type="slidenum">
              <a:rPr lang="en-US" altLang="zh-CN" smtClean="0"/>
              <a:pPr>
                <a:defRPr/>
              </a:pPr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407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感谢计</a:t>
            </a:r>
            <a:r>
              <a:rPr lang="en-US" altLang="zh-CN">
                <a:ea typeface="宋体" charset="-122"/>
              </a:rPr>
              <a:t>75</a:t>
            </a:r>
            <a:r>
              <a:rPr lang="zh-CN" altLang="en-US">
                <a:ea typeface="宋体" charset="-122"/>
              </a:rPr>
              <a:t>（</a:t>
            </a:r>
            <a:r>
              <a:rPr lang="en-US" altLang="zh-CN">
                <a:ea typeface="宋体" charset="-122"/>
              </a:rPr>
              <a:t>2007</a:t>
            </a:r>
            <a:r>
              <a:rPr lang="zh-CN" altLang="en-US">
                <a:ea typeface="宋体" charset="-122"/>
              </a:rPr>
              <a:t>）陈先捷同学指出错误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00494-9D9A-4058-B92F-F3F3CCEEFB73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4600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感谢计</a:t>
            </a:r>
            <a:r>
              <a:rPr lang="en-US" altLang="zh-CN">
                <a:ea typeface="宋体" charset="-122"/>
              </a:rPr>
              <a:t>75</a:t>
            </a:r>
            <a:r>
              <a:rPr lang="zh-CN" altLang="en-US">
                <a:ea typeface="宋体" charset="-122"/>
              </a:rPr>
              <a:t>（</a:t>
            </a:r>
            <a:r>
              <a:rPr lang="en-US" altLang="zh-CN">
                <a:ea typeface="宋体" charset="-122"/>
              </a:rPr>
              <a:t>2007</a:t>
            </a:r>
            <a:r>
              <a:rPr lang="zh-CN" altLang="en-US">
                <a:ea typeface="宋体" charset="-122"/>
              </a:rPr>
              <a:t>）陈先捷同学指出错误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00494-9D9A-4058-B92F-F3F3CCEEFB73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47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35E-71D1-4195-902B-EB70DDFF1D1E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3233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采样频率</a:t>
            </a:r>
            <a:r>
              <a:rPr lang="en-US" altLang="zh-CN" dirty="0"/>
              <a:t>Fs</a:t>
            </a:r>
            <a:r>
              <a:rPr lang="zh-CN" altLang="en-US" dirty="0"/>
              <a:t>，则数字频率对应的模拟频率范围</a:t>
            </a:r>
            <a:r>
              <a:rPr lang="en-US" altLang="zh-CN" dirty="0"/>
              <a:t>[-Fs/2, Fs/2]</a:t>
            </a:r>
          </a:p>
          <a:p>
            <a:r>
              <a:rPr lang="zh-CN" altLang="en-US" dirty="0"/>
              <a:t>相邻两点间的频率间隔（频谱分辨率）△</a:t>
            </a:r>
            <a:r>
              <a:rPr lang="en-US" altLang="zh-CN" dirty="0"/>
              <a:t>f=Fs/N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DBD69A-1F75-43F8-85E8-6F726D01E516}" type="slidenum">
              <a:rPr lang="zh-CN" altLang="zh-CN" smtClean="0"/>
              <a:pPr>
                <a:defRPr/>
              </a:pPr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046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华文细黑" pitchFamily="2" charset="-122"/>
              <a:buNone/>
              <a:defRPr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CC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CC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7BC0853-8ADC-4DA1-807C-84A80C5861D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159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29E4B-0E11-47E7-917C-9F95B3E5DD7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3268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194310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0"/>
            <a:ext cx="567690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4B661-1239-4BF7-89EC-700C4EE65B9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0558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62000" y="0"/>
            <a:ext cx="7772400" cy="5562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方正姚体" pitchFamily="2" charset="-12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方正姚体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2FE1C0-61AF-48AF-A6A0-1AD7C41722B5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Impact" pitchFamily="34" charset="0"/>
                <a:ea typeface="方正姚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Impact" pitchFamily="34" charset="0"/>
              <a:ea typeface="方正姚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38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E5C3D-1DAD-4A2D-ACAA-2508F4130F0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457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8329C-E9A4-4476-B462-996B23CDE46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843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DBE32-1C95-4805-80E3-50407E288AD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4591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25CD6-DD3A-4208-9749-DFAD2EB1764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6361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02307-0D9C-4086-8728-2F2AAD5E7FB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6966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ADF1A-B8AD-4018-B9EC-771D1BA8F81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2482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C97E7-EACB-4BBC-B549-51DC6F7E8AD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75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1EAF8-3C87-423E-B2C2-DF7520956C9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0227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01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447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50113" y="65627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defRPr>
            </a:lvl1pPr>
          </a:lstStyle>
          <a:p>
            <a:pPr>
              <a:defRPr/>
            </a:pPr>
            <a:fld id="{654A1E00-9F64-41FB-B33F-FEC24A4EDF4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方正姚体" pitchFamily="2" charset="-122"/>
          <a:ea typeface="方正姚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方正姚体" pitchFamily="2" charset="-122"/>
          <a:ea typeface="方正姚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方正姚体" pitchFamily="2" charset="-122"/>
          <a:ea typeface="方正姚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方正姚体" pitchFamily="2" charset="-122"/>
          <a:ea typeface="方正姚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方正姚体" pitchFamily="2" charset="-122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方正姚体" pitchFamily="2" charset="-122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方正姚体" pitchFamily="2" charset="-122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方正姚体" pitchFamily="2" charset="-122"/>
          <a:ea typeface="方正姚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50000"/>
        </a:spcAft>
        <a:buClr>
          <a:srgbClr val="FF0000"/>
        </a:buClr>
        <a:buFont typeface="华文细黑" pitchFamily="2" charset="-122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jia@tsinghua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tmp"/><Relationship Id="rId5" Type="http://schemas.openxmlformats.org/officeDocument/2006/relationships/tags" Target="../tags/tag5.xml"/><Relationship Id="rId10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6.wmf"/><Relationship Id="rId26" Type="http://schemas.openxmlformats.org/officeDocument/2006/relationships/oleObject" Target="../embeddings/oleObject13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8.bin"/><Relationship Id="rId25" Type="http://schemas.openxmlformats.org/officeDocument/2006/relationships/image" Target="../media/image19.w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2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21.png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Relationship Id="rId27" Type="http://schemas.openxmlformats.org/officeDocument/2006/relationships/image" Target="../media/image20.wmf"/><Relationship Id="rId30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22.bin"/><Relationship Id="rId26" Type="http://schemas.openxmlformats.org/officeDocument/2006/relationships/image" Target="../media/image38.png"/><Relationship Id="rId3" Type="http://schemas.openxmlformats.org/officeDocument/2006/relationships/image" Target="../media/image26.wmf"/><Relationship Id="rId21" Type="http://schemas.openxmlformats.org/officeDocument/2006/relationships/image" Target="../media/image35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33.wmf"/><Relationship Id="rId25" Type="http://schemas.openxmlformats.org/officeDocument/2006/relationships/image" Target="../media/image37.w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30.wmf"/><Relationship Id="rId24" Type="http://schemas.openxmlformats.org/officeDocument/2006/relationships/oleObject" Target="../embeddings/oleObject25.bin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23" Type="http://schemas.openxmlformats.org/officeDocument/2006/relationships/image" Target="../media/image36.wmf"/><Relationship Id="rId28" Type="http://schemas.openxmlformats.org/officeDocument/2006/relationships/image" Target="NULL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34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42.wmf"/><Relationship Id="rId18" Type="http://schemas.openxmlformats.org/officeDocument/2006/relationships/oleObject" Target="../embeddings/oleObject34.bin"/><Relationship Id="rId3" Type="http://schemas.openxmlformats.org/officeDocument/2006/relationships/image" Target="../media/image39.wmf"/><Relationship Id="rId21" Type="http://schemas.openxmlformats.org/officeDocument/2006/relationships/oleObject" Target="../embeddings/oleObject36.bin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44.wmf"/><Relationship Id="rId25" Type="http://schemas.openxmlformats.org/officeDocument/2006/relationships/image" Target="../media/image47.png"/><Relationship Id="rId2" Type="http://schemas.openxmlformats.org/officeDocument/2006/relationships/oleObject" Target="../embeddings/oleObject26.bin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41.wmf"/><Relationship Id="rId24" Type="http://schemas.openxmlformats.org/officeDocument/2006/relationships/image" Target="../media/image46.png"/><Relationship Id="rId5" Type="http://schemas.openxmlformats.org/officeDocument/2006/relationships/image" Target="../media/image30.wmf"/><Relationship Id="rId15" Type="http://schemas.openxmlformats.org/officeDocument/2006/relationships/image" Target="../media/image43.wmf"/><Relationship Id="rId23" Type="http://schemas.openxmlformats.org/officeDocument/2006/relationships/image" Target="../media/image45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32.bin"/><Relationship Id="rId22" Type="http://schemas.openxmlformats.org/officeDocument/2006/relationships/oleObject" Target="../embeddings/oleObject3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2.tmp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49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66.png"/><Relationship Id="rId5" Type="http://schemas.openxmlformats.org/officeDocument/2006/relationships/tags" Target="../tags/tag13.xml"/><Relationship Id="rId10" Type="http://schemas.openxmlformats.org/officeDocument/2006/relationships/image" Target="../media/image48.png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688" y="115888"/>
            <a:ext cx="7772400" cy="654050"/>
          </a:xfrm>
        </p:spPr>
        <p:txBody>
          <a:bodyPr/>
          <a:lstStyle/>
          <a:p>
            <a:pPr algn="l" eaLnBrk="1" hangingPunct="1"/>
            <a:r>
              <a:rPr kumimoji="0" lang="zh-CN" altLang="en-US" sz="2800">
                <a:solidFill>
                  <a:srgbClr val="80008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清华大学计算机科学与技术系</a:t>
            </a:r>
            <a:endParaRPr kumimoji="0" lang="zh-CN" altLang="en-US"/>
          </a:p>
        </p:txBody>
      </p:sp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1535113" y="1543050"/>
            <a:ext cx="627697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8000">
                <a:solidFill>
                  <a:srgbClr val="008000"/>
                </a:solidFill>
                <a:latin typeface="华文隶书" panose="02010800040101010101" pitchFamily="2" charset="-122"/>
                <a:ea typeface="华文隶书" panose="02010800040101010101" pitchFamily="2" charset="-122"/>
                <a:sym typeface="华文隶书" panose="02010800040101010101" pitchFamily="2" charset="-122"/>
              </a:rPr>
              <a:t>信号处理原理</a:t>
            </a:r>
            <a:endParaRPr kumimoji="0" lang="zh-CN" altLang="en-US" sz="2400">
              <a:solidFill>
                <a:srgbClr val="FFFF00"/>
              </a:solidFill>
              <a:ea typeface="方正姚体" panose="02010601030101010101" pitchFamily="2" charset="-122"/>
            </a:endParaRPr>
          </a:p>
        </p:txBody>
      </p:sp>
      <p:sp>
        <p:nvSpPr>
          <p:cNvPr id="5124" name="Text Box 4"/>
          <p:cNvSpPr>
            <a:spLocks noChangeArrowheads="1"/>
          </p:cNvSpPr>
          <p:nvPr/>
        </p:nvSpPr>
        <p:spPr bwMode="auto">
          <a:xfrm>
            <a:off x="3603545" y="3359150"/>
            <a:ext cx="2251235" cy="240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3600" b="1" dirty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贾珈</a:t>
            </a:r>
            <a:endParaRPr kumimoji="0" lang="en-US" altLang="zh-CN" sz="3600" b="1" dirty="0">
              <a:solidFill>
                <a:srgbClr val="000066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 b="1" dirty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  <a:hlinkClick r:id="rId3"/>
              </a:rPr>
              <a:t>jjia@tsinghua.edu.cn</a:t>
            </a:r>
            <a:endParaRPr kumimoji="0" lang="en-US" altLang="zh-CN" sz="2000" b="1" dirty="0">
              <a:solidFill>
                <a:srgbClr val="000066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2000" b="1" dirty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13651399048</a:t>
            </a:r>
          </a:p>
          <a:p>
            <a:pPr eaLnBrk="0" hangingPunct="0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3600" b="1" dirty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2022.11.22</a:t>
            </a:r>
          </a:p>
        </p:txBody>
      </p:sp>
    </p:spTree>
    <p:extLst>
      <p:ext uri="{BB962C8B-B14F-4D97-AF65-F5344CB8AC3E}">
        <p14:creationId xmlns:p14="http://schemas.microsoft.com/office/powerpoint/2010/main" val="1670663955"/>
      </p:ext>
    </p:extLst>
  </p:cSld>
  <p:clrMapOvr>
    <a:masterClrMapping/>
  </p:clrMapOvr>
  <p:transition advTm="664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>
            <a:extLst>
              <a:ext uri="{FF2B5EF4-FFF2-40B4-BE49-F238E27FC236}">
                <a16:creationId xmlns:a16="http://schemas.microsoft.com/office/drawing/2014/main" id="{A48A6F88-6EDB-CE4D-8046-CC3CC3CE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ADF1A-B8AD-4018-B9EC-771D1BA8F81C}" type="slidenum">
              <a:rPr lang="zh-CN" altLang="zh-CN" smtClean="0"/>
              <a:pPr>
                <a:defRPr/>
              </a:pPr>
              <a:t>10</a:t>
            </a:fld>
            <a:endParaRPr lang="zh-CN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D4FA98-D1BC-A045-BCDB-030023172F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1" t="-8537" r="3889" b="54477"/>
          <a:stretch/>
        </p:blipFill>
        <p:spPr>
          <a:xfrm>
            <a:off x="827584" y="1052736"/>
            <a:ext cx="8165397" cy="465117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C66DC59-3DAA-994B-B741-30559352651B}"/>
              </a:ext>
            </a:extLst>
          </p:cNvPr>
          <p:cNvSpPr txBox="1"/>
          <p:nvPr/>
        </p:nvSpPr>
        <p:spPr>
          <a:xfrm>
            <a:off x="7767" y="764704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作业：</a:t>
            </a:r>
          </a:p>
        </p:txBody>
      </p:sp>
    </p:spTree>
    <p:extLst>
      <p:ext uri="{BB962C8B-B14F-4D97-AF65-F5344CB8AC3E}">
        <p14:creationId xmlns:p14="http://schemas.microsoft.com/office/powerpoint/2010/main" val="85139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565400"/>
            <a:ext cx="7010400" cy="1403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6600">
                <a:solidFill>
                  <a:srgbClr val="008000"/>
                </a:solidFill>
                <a:effectLst/>
                <a:latin typeface="STLiti" pitchFamily="2" charset="-122"/>
                <a:ea typeface="STLiti" pitchFamily="2" charset="-122"/>
              </a:rPr>
              <a:t>结  束</a:t>
            </a:r>
          </a:p>
        </p:txBody>
      </p:sp>
    </p:spTree>
    <p:extLst>
      <p:ext uri="{BB962C8B-B14F-4D97-AF65-F5344CB8AC3E}">
        <p14:creationId xmlns:p14="http://schemas.microsoft.com/office/powerpoint/2010/main" val="253704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ADF1A-B8AD-4018-B9EC-771D1BA8F81C}" type="slidenum">
              <a:rPr lang="zh-CN" altLang="zh-CN" smtClean="0"/>
              <a:pPr>
                <a:defRPr/>
              </a:pPr>
              <a:t>2</a:t>
            </a:fld>
            <a:endParaRPr lang="zh-CN" altLang="zh-CN"/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2075" tIns="46038" rIns="92075" bIns="46038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/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DD52F26-C70B-A741-9D27-6F55DF9D853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108" t="5019" r="3339" b="4659"/>
          <a:stretch/>
        </p:blipFill>
        <p:spPr>
          <a:xfrm>
            <a:off x="1259632" y="1654647"/>
            <a:ext cx="6624736" cy="1296144"/>
          </a:xfrm>
          <a:prstGeom prst="rect">
            <a:avLst/>
          </a:prstGeom>
        </p:spPr>
      </p:pic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/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姚体" pitchFamily="2" charset="-122"/>
              </a:endParaRPr>
            </a:p>
          </p:txBody>
        </p:sp>
        <p:sp>
          <p:nvSpPr>
            <p:cNvPr id="7" name="ColorBlock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姚体" pitchFamily="2" charset="-122"/>
              </a:endParaRPr>
            </a:p>
          </p:txBody>
        </p:sp>
        <p:sp>
          <p:nvSpPr>
            <p:cNvPr id="8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3" name="标题 4">
            <a:extLst>
              <a:ext uri="{FF2B5EF4-FFF2-40B4-BE49-F238E27FC236}">
                <a16:creationId xmlns:a16="http://schemas.microsoft.com/office/drawing/2014/main" id="{447DFDC9-EBFF-C74F-8621-6868BD33BAA8}"/>
              </a:ext>
            </a:extLst>
          </p:cNvPr>
          <p:cNvSpPr txBox="1">
            <a:spLocks/>
          </p:cNvSpPr>
          <p:nvPr/>
        </p:nvSpPr>
        <p:spPr bwMode="auto">
          <a:xfrm>
            <a:off x="0" y="742980"/>
            <a:ext cx="701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50000"/>
              </a:spcAft>
              <a:buClr>
                <a:srgbClr val="FF0000"/>
              </a:buClr>
              <a:buFont typeface="华文细黑" pitchFamily="2" charset="-122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kern="0" dirty="0"/>
              <a:t>【</a:t>
            </a:r>
            <a:r>
              <a:rPr lang="zh-CN" altLang="en-US" kern="0" dirty="0">
                <a:solidFill>
                  <a:srgbClr val="C00000"/>
                </a:solidFill>
              </a:rPr>
              <a:t>课堂练习</a:t>
            </a:r>
            <a:r>
              <a:rPr lang="en-US" altLang="zh-CN" kern="0" dirty="0">
                <a:solidFill>
                  <a:srgbClr val="C00000"/>
                </a:solidFill>
              </a:rPr>
              <a:t>1</a:t>
            </a:r>
            <a:r>
              <a:rPr lang="en-US" altLang="zh-CN" kern="0" dirty="0"/>
              <a:t>】</a:t>
            </a:r>
            <a:endParaRPr lang="zh-CN" altLang="en-US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910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117983-D717-4DD5-B79A-8C5A14F5D6D0}" type="slidenum">
              <a:rPr lang="zh-CN" altLang="en-US" smtClean="0"/>
              <a:pPr/>
              <a:t>3</a:t>
            </a:fld>
            <a:endParaRPr lang="en-US" altLang="zh-CN" dirty="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D65BAE8F-55B7-7A4F-80FF-DF67B4F91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59" y="5618735"/>
            <a:ext cx="4517481" cy="8273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DC2D170-6D53-EF4F-B308-243EA2B3E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886" y="4088250"/>
            <a:ext cx="3895114" cy="27030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992CC1F-3273-B044-BE92-E5EC820649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2621" r="28341" b="53104"/>
          <a:stretch/>
        </p:blipFill>
        <p:spPr>
          <a:xfrm>
            <a:off x="455458" y="4606936"/>
            <a:ext cx="4260558" cy="8328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C5611A1-A2A7-CC49-890D-6A04BA133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574" y="2383322"/>
            <a:ext cx="6903194" cy="10843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6B8773A-44F0-4A41-B1AD-49B1CB2E40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458" y="3500842"/>
            <a:ext cx="6515987" cy="56103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DD52F26-C70B-A741-9D27-6F55DF9D85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9492" y="858829"/>
            <a:ext cx="6933048" cy="1435020"/>
          </a:xfrm>
          <a:prstGeom prst="rect">
            <a:avLst/>
          </a:prstGeom>
        </p:spPr>
      </p:pic>
      <p:sp>
        <p:nvSpPr>
          <p:cNvPr id="15" name="标题 4">
            <a:extLst>
              <a:ext uri="{FF2B5EF4-FFF2-40B4-BE49-F238E27FC236}">
                <a16:creationId xmlns:a16="http://schemas.microsoft.com/office/drawing/2014/main" id="{6C32B62A-1A6C-E645-BBBC-12FF4A629790}"/>
              </a:ext>
            </a:extLst>
          </p:cNvPr>
          <p:cNvSpPr txBox="1">
            <a:spLocks/>
          </p:cNvSpPr>
          <p:nvPr/>
        </p:nvSpPr>
        <p:spPr bwMode="auto">
          <a:xfrm>
            <a:off x="29592" y="189159"/>
            <a:ext cx="701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50000"/>
              </a:spcAft>
              <a:buClr>
                <a:srgbClr val="FF0000"/>
              </a:buClr>
              <a:buFont typeface="华文细黑" pitchFamily="2" charset="-122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kern="0" dirty="0"/>
              <a:t>【</a:t>
            </a:r>
            <a:r>
              <a:rPr lang="zh-CN" altLang="en-US" kern="0" dirty="0">
                <a:solidFill>
                  <a:srgbClr val="C00000"/>
                </a:solidFill>
              </a:rPr>
              <a:t>课堂练习</a:t>
            </a:r>
            <a:r>
              <a:rPr lang="en-US" altLang="zh-CN" kern="0" dirty="0">
                <a:solidFill>
                  <a:srgbClr val="C00000"/>
                </a:solidFill>
              </a:rPr>
              <a:t>1</a:t>
            </a:r>
            <a:r>
              <a:rPr lang="en-US" altLang="zh-CN" kern="0" dirty="0"/>
              <a:t>】</a:t>
            </a:r>
            <a:endParaRPr lang="zh-CN" altLang="en-US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A833EA-0838-3A5C-4AA5-B9C510949D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68599" y="5034947"/>
            <a:ext cx="1109872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3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117983-D717-4DD5-B79A-8C5A14F5D6D0}" type="slidenum">
              <a:rPr lang="zh-CN" altLang="en-US" smtClean="0"/>
              <a:pPr/>
              <a:t>4</a:t>
            </a:fld>
            <a:endParaRPr lang="en-US" altLang="zh-CN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16013" y="2898775"/>
            <a:ext cx="7575550" cy="420688"/>
            <a:chOff x="0" y="0"/>
            <a:chExt cx="4772" cy="265"/>
          </a:xfrm>
        </p:grpSpPr>
        <p:sp>
          <p:nvSpPr>
            <p:cNvPr id="1058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4772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</a:pPr>
              <a:r>
                <a:rPr lang="zh-CN" altLang="en-US"/>
                <a:t>离散信号是周期谱，数字频率下周期是　 考察一个周期</a:t>
              </a:r>
            </a:p>
          </p:txBody>
        </p:sp>
        <p:graphicFrame>
          <p:nvGraphicFramePr>
            <p:cNvPr id="1039" name="Object 4"/>
            <p:cNvGraphicFramePr>
              <a:graphicFrameLocks noChangeAspect="1"/>
            </p:cNvGraphicFramePr>
            <p:nvPr/>
          </p:nvGraphicFramePr>
          <p:xfrm>
            <a:off x="3311" y="16"/>
            <a:ext cx="27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78117" imgH="140017" progId="Equation.DSMT4">
                    <p:embed/>
                  </p:oleObj>
                </mc:Choice>
                <mc:Fallback>
                  <p:oleObj r:id="rId3" imgW="178117" imgH="140017" progId="Equation.DSMT4">
                    <p:embed/>
                    <p:pic>
                      <p:nvPicPr>
                        <p:cNvPr id="103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1" y="16"/>
                          <a:ext cx="272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2" name="Text Box 5"/>
          <p:cNvSpPr txBox="1">
            <a:spLocks noChangeArrowheads="1"/>
          </p:cNvSpPr>
          <p:nvPr/>
        </p:nvSpPr>
        <p:spPr bwMode="auto">
          <a:xfrm>
            <a:off x="4763" y="0"/>
            <a:ext cx="1930400" cy="3397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altLang="zh-CN" sz="1800" b="1">
                <a:solidFill>
                  <a:srgbClr val="FFFFFF"/>
                </a:solidFill>
              </a:rPr>
              <a:t>P.198 </a:t>
            </a:r>
            <a:r>
              <a:rPr lang="zh-CN" altLang="en-US" sz="1800" b="1">
                <a:solidFill>
                  <a:srgbClr val="FFFFFF"/>
                </a:solidFill>
              </a:rPr>
              <a:t>思考题</a:t>
            </a:r>
            <a:r>
              <a:rPr lang="en-US" altLang="zh-CN" sz="1800" b="1">
                <a:solidFill>
                  <a:srgbClr val="FFFFFF"/>
                </a:solidFill>
              </a:rPr>
              <a:t>5</a:t>
            </a:r>
            <a:r>
              <a:rPr lang="zh-CN" altLang="en-US" sz="1800" b="1">
                <a:solidFill>
                  <a:srgbClr val="FFFFFF"/>
                </a:solidFill>
              </a:rPr>
              <a:t>－</a:t>
            </a:r>
            <a:r>
              <a:rPr lang="en-US" altLang="zh-CN" sz="1800" b="1">
                <a:solidFill>
                  <a:srgbClr val="FFFFFF"/>
                </a:solidFill>
              </a:rPr>
              <a:t>1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1203325" y="1916113"/>
          <a:ext cx="3951288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625212" imgH="343068" progId="Equation.DSMT4">
                  <p:embed/>
                </p:oleObj>
              </mc:Choice>
              <mc:Fallback>
                <p:oleObj r:id="rId5" imgW="1625212" imgH="343068" progId="Equation.DSMT4">
                  <p:embed/>
                  <p:pic>
                    <p:nvPicPr>
                      <p:cNvPr id="10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1916113"/>
                        <a:ext cx="3951288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03325" y="404813"/>
            <a:ext cx="6559550" cy="1300162"/>
            <a:chOff x="0" y="0"/>
            <a:chExt cx="4132" cy="819"/>
          </a:xfrm>
        </p:grpSpPr>
        <p:sp>
          <p:nvSpPr>
            <p:cNvPr id="1055" name="Text Box 8"/>
            <p:cNvSpPr txBox="1">
              <a:spLocks noChangeArrowheads="1"/>
            </p:cNvSpPr>
            <p:nvPr/>
          </p:nvSpPr>
          <p:spPr bwMode="auto">
            <a:xfrm>
              <a:off x="78" y="136"/>
              <a:ext cx="2036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</a:pPr>
              <a:r>
                <a:rPr lang="zh-CN" altLang="en-US"/>
                <a:t>根据</a:t>
              </a:r>
              <a:r>
                <a:rPr lang="en-US" altLang="zh-CN" b="1"/>
                <a:t>DFT</a:t>
              </a:r>
              <a:r>
                <a:rPr lang="zh-CN" altLang="en-US"/>
                <a:t>推导过程，求</a:t>
              </a:r>
            </a:p>
          </p:txBody>
        </p:sp>
        <p:graphicFrame>
          <p:nvGraphicFramePr>
            <p:cNvPr id="1038" name="Object 9"/>
            <p:cNvGraphicFramePr>
              <a:graphicFrameLocks noChangeAspect="1"/>
            </p:cNvGraphicFramePr>
            <p:nvPr/>
          </p:nvGraphicFramePr>
          <p:xfrm>
            <a:off x="2048" y="0"/>
            <a:ext cx="1497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978217" imgH="343217" progId="Equation.DSMT4">
                    <p:embed/>
                  </p:oleObj>
                </mc:Choice>
                <mc:Fallback>
                  <p:oleObj r:id="rId7" imgW="978217" imgH="343217" progId="Equation.DSMT4">
                    <p:embed/>
                    <p:pic>
                      <p:nvPicPr>
                        <p:cNvPr id="103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8" y="0"/>
                          <a:ext cx="1497" cy="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6" name="Text Box 10"/>
            <p:cNvSpPr txBox="1">
              <a:spLocks noChangeArrowheads="1"/>
            </p:cNvSpPr>
            <p:nvPr/>
          </p:nvSpPr>
          <p:spPr bwMode="auto">
            <a:xfrm>
              <a:off x="98" y="544"/>
              <a:ext cx="4034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</a:pPr>
              <a:r>
                <a:rPr lang="zh-CN" altLang="en-US"/>
                <a:t>前</a:t>
              </a:r>
              <a:r>
                <a:rPr lang="en-US" altLang="zh-CN" b="1"/>
                <a:t>N</a:t>
              </a:r>
              <a:r>
                <a:rPr lang="zh-CN" altLang="en-US"/>
                <a:t>点，</a:t>
              </a:r>
              <a:r>
                <a:rPr lang="en-US" altLang="zh-CN" b="1"/>
                <a:t>2N</a:t>
              </a:r>
              <a:r>
                <a:rPr lang="zh-CN" altLang="en-US"/>
                <a:t>点，</a:t>
              </a:r>
              <a:r>
                <a:rPr lang="en-US" altLang="zh-CN" b="1"/>
                <a:t>N</a:t>
              </a:r>
              <a:r>
                <a:rPr lang="zh-CN" altLang="en-US" b="1"/>
                <a:t>＋</a:t>
              </a:r>
              <a:r>
                <a:rPr lang="en-US" altLang="zh-CN" b="1"/>
                <a:t>1</a:t>
              </a:r>
              <a:r>
                <a:rPr lang="zh-CN" altLang="en-US"/>
                <a:t>点，</a:t>
              </a:r>
              <a:r>
                <a:rPr lang="en-US" altLang="zh-CN" b="1"/>
                <a:t>N</a:t>
              </a:r>
              <a:r>
                <a:rPr lang="zh-CN" altLang="en-US" b="1"/>
                <a:t>－</a:t>
              </a:r>
              <a:r>
                <a:rPr lang="en-US" altLang="zh-CN" b="1"/>
                <a:t>1</a:t>
              </a:r>
              <a:r>
                <a:rPr lang="zh-CN" altLang="en-US"/>
                <a:t>点的</a:t>
              </a:r>
              <a:r>
                <a:rPr lang="en-US" altLang="zh-CN" b="1"/>
                <a:t>DFT</a:t>
              </a:r>
              <a:r>
                <a:rPr lang="zh-CN" altLang="en-US"/>
                <a:t>形状。</a:t>
              </a:r>
            </a:p>
          </p:txBody>
        </p:sp>
        <p:sp>
          <p:nvSpPr>
            <p:cNvPr id="1057" name="Rectangle 11"/>
            <p:cNvSpPr>
              <a:spLocks noChangeArrowheads="1"/>
            </p:cNvSpPr>
            <p:nvPr/>
          </p:nvSpPr>
          <p:spPr bwMode="auto">
            <a:xfrm>
              <a:off x="0" y="2"/>
              <a:ext cx="4128" cy="81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44" name="Line 12"/>
          <p:cNvSpPr>
            <a:spLocks noChangeShapeType="1"/>
          </p:cNvSpPr>
          <p:nvPr/>
        </p:nvSpPr>
        <p:spPr bwMode="auto">
          <a:xfrm flipV="1">
            <a:off x="5307013" y="2354263"/>
            <a:ext cx="431800" cy="0"/>
          </a:xfrm>
          <a:prstGeom prst="line">
            <a:avLst/>
          </a:prstGeom>
          <a:noFill/>
          <a:ln w="38100">
            <a:solidFill>
              <a:srgbClr val="990099"/>
            </a:solidFill>
            <a:round/>
            <a:headEnd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7" name="Object 13"/>
          <p:cNvGraphicFramePr>
            <a:graphicFrameLocks noChangeAspect="1"/>
          </p:cNvGraphicFramePr>
          <p:nvPr/>
        </p:nvGraphicFramePr>
        <p:xfrm>
          <a:off x="5951538" y="1938338"/>
          <a:ext cx="126523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520791" imgH="317679" progId="Equation.DSMT4">
                  <p:embed/>
                </p:oleObj>
              </mc:Choice>
              <mc:Fallback>
                <p:oleObj r:id="rId9" imgW="520791" imgH="317679" progId="Equation.DSMT4">
                  <p:embed/>
                  <p:pic>
                    <p:nvPicPr>
                      <p:cNvPr id="102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1938338"/>
                        <a:ext cx="1265237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Text Box 14"/>
          <p:cNvSpPr txBox="1">
            <a:spLocks noChangeArrowheads="1"/>
          </p:cNvSpPr>
          <p:nvPr/>
        </p:nvSpPr>
        <p:spPr bwMode="auto">
          <a:xfrm>
            <a:off x="7251700" y="2132013"/>
            <a:ext cx="14033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zh-CN" altLang="en-US">
                <a:ea typeface="黑体" pitchFamily="2" charset="-122"/>
              </a:rPr>
              <a:t>信号基频</a:t>
            </a:r>
          </a:p>
        </p:txBody>
      </p:sp>
      <p:sp>
        <p:nvSpPr>
          <p:cNvPr id="1046" name="Text Box 15"/>
          <p:cNvSpPr txBox="1">
            <a:spLocks noChangeArrowheads="1"/>
          </p:cNvSpPr>
          <p:nvPr/>
        </p:nvSpPr>
        <p:spPr bwMode="auto">
          <a:xfrm>
            <a:off x="1130300" y="3429000"/>
            <a:ext cx="74993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zh-CN" altLang="en-US"/>
              <a:t>则根据信号基频值可知，频谱在　　　　　　处有冲激</a:t>
            </a:r>
          </a:p>
        </p:txBody>
      </p:sp>
      <p:graphicFrame>
        <p:nvGraphicFramePr>
          <p:cNvPr id="1028" name="Object 16"/>
          <p:cNvGraphicFramePr>
            <a:graphicFrameLocks noChangeAspect="1"/>
          </p:cNvGraphicFramePr>
          <p:nvPr/>
        </p:nvGraphicFramePr>
        <p:xfrm>
          <a:off x="5595938" y="3462338"/>
          <a:ext cx="16033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660144" imgH="216030" progId="Equation.DSMT4">
                  <p:embed/>
                </p:oleObj>
              </mc:Choice>
              <mc:Fallback>
                <p:oleObj r:id="rId11" imgW="660144" imgH="216030" progId="Equation.DSMT4">
                  <p:embed/>
                  <p:pic>
                    <p:nvPicPr>
                      <p:cNvPr id="102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938" y="3462338"/>
                        <a:ext cx="16033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" name="Line 17"/>
          <p:cNvSpPr>
            <a:spLocks noChangeShapeType="1"/>
          </p:cNvSpPr>
          <p:nvPr/>
        </p:nvSpPr>
        <p:spPr bwMode="auto">
          <a:xfrm>
            <a:off x="1274763" y="4940300"/>
            <a:ext cx="295275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9" name="Object 18"/>
          <p:cNvGraphicFramePr>
            <a:graphicFrameLocks noChangeAspect="1"/>
          </p:cNvGraphicFramePr>
          <p:nvPr/>
        </p:nvGraphicFramePr>
        <p:xfrm>
          <a:off x="3148013" y="4940300"/>
          <a:ext cx="4318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78117" imgH="140017" progId="Equation.DSMT4">
                  <p:embed/>
                </p:oleObj>
              </mc:Choice>
              <mc:Fallback>
                <p:oleObj r:id="rId13" imgW="178117" imgH="140017" progId="Equation.DSMT4">
                  <p:embed/>
                  <p:pic>
                    <p:nvPicPr>
                      <p:cNvPr id="102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4940300"/>
                        <a:ext cx="431800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" name="Line 19"/>
          <p:cNvSpPr>
            <a:spLocks noChangeShapeType="1"/>
          </p:cNvSpPr>
          <p:nvPr/>
        </p:nvSpPr>
        <p:spPr bwMode="auto">
          <a:xfrm flipV="1">
            <a:off x="1635125" y="4076700"/>
            <a:ext cx="0" cy="11525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049" name="Line 20"/>
          <p:cNvSpPr>
            <a:spLocks noChangeShapeType="1"/>
          </p:cNvSpPr>
          <p:nvPr/>
        </p:nvSpPr>
        <p:spPr bwMode="auto">
          <a:xfrm flipV="1">
            <a:off x="1995488" y="4364038"/>
            <a:ext cx="0" cy="576262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arrow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050" name="Line 21"/>
          <p:cNvSpPr>
            <a:spLocks noChangeShapeType="1"/>
          </p:cNvSpPr>
          <p:nvPr/>
        </p:nvSpPr>
        <p:spPr bwMode="auto">
          <a:xfrm flipV="1">
            <a:off x="2859088" y="4364038"/>
            <a:ext cx="0" cy="576262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arrow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051" name="Line 22"/>
          <p:cNvSpPr>
            <a:spLocks noChangeShapeType="1"/>
          </p:cNvSpPr>
          <p:nvPr/>
        </p:nvSpPr>
        <p:spPr bwMode="auto">
          <a:xfrm flipV="1">
            <a:off x="3219450" y="4797425"/>
            <a:ext cx="0" cy="14287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30" name="Object 23"/>
          <p:cNvGraphicFramePr>
            <a:graphicFrameLocks noChangeAspect="1"/>
          </p:cNvGraphicFramePr>
          <p:nvPr/>
        </p:nvGraphicFramePr>
        <p:xfrm>
          <a:off x="4194175" y="4797425"/>
          <a:ext cx="30956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27372" imgH="114667" progId="Equation.DSMT4">
                  <p:embed/>
                </p:oleObj>
              </mc:Choice>
              <mc:Fallback>
                <p:oleObj r:id="rId15" imgW="127372" imgH="114667" progId="Equation.DSMT4">
                  <p:embed/>
                  <p:pic>
                    <p:nvPicPr>
                      <p:cNvPr id="103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4797425"/>
                        <a:ext cx="309563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24"/>
          <p:cNvGraphicFramePr>
            <a:graphicFrameLocks noChangeAspect="1"/>
          </p:cNvGraphicFramePr>
          <p:nvPr/>
        </p:nvGraphicFramePr>
        <p:xfrm>
          <a:off x="2090738" y="4292600"/>
          <a:ext cx="3492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03040" imgH="190440" progId="Equation.DSMT4">
                  <p:embed/>
                </p:oleObj>
              </mc:Choice>
              <mc:Fallback>
                <p:oleObj name="Equation" r:id="rId17" imgW="203040" imgH="190440" progId="Equation.DSMT4">
                  <p:embed/>
                  <p:pic>
                    <p:nvPicPr>
                      <p:cNvPr id="1031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4292600"/>
                        <a:ext cx="349250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25"/>
          <p:cNvGraphicFramePr>
            <a:graphicFrameLocks noChangeAspect="1"/>
          </p:cNvGraphicFramePr>
          <p:nvPr/>
        </p:nvGraphicFramePr>
        <p:xfrm>
          <a:off x="2954338" y="4292600"/>
          <a:ext cx="350837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03040" imgH="190440" progId="Equation.DSMT4">
                  <p:embed/>
                </p:oleObj>
              </mc:Choice>
              <mc:Fallback>
                <p:oleObj name="Equation" r:id="rId19" imgW="203040" imgH="190440" progId="Equation.DSMT4">
                  <p:embed/>
                  <p:pic>
                    <p:nvPicPr>
                      <p:cNvPr id="1032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4292600"/>
                        <a:ext cx="350837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26"/>
          <p:cNvGraphicFramePr>
            <a:graphicFrameLocks noChangeAspect="1"/>
          </p:cNvGraphicFramePr>
          <p:nvPr/>
        </p:nvGraphicFramePr>
        <p:xfrm>
          <a:off x="1836738" y="4940300"/>
          <a:ext cx="3683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178117" imgH="140017" progId="Equation.DSMT4">
                  <p:embed/>
                </p:oleObj>
              </mc:Choice>
              <mc:Fallback>
                <p:oleObj r:id="rId21" imgW="178117" imgH="140017" progId="Equation.DSMT4">
                  <p:embed/>
                  <p:pic>
                    <p:nvPicPr>
                      <p:cNvPr id="1033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4940300"/>
                        <a:ext cx="36830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2" name="Text Box 27"/>
          <p:cNvSpPr txBox="1">
            <a:spLocks noChangeArrowheads="1"/>
          </p:cNvSpPr>
          <p:nvPr/>
        </p:nvSpPr>
        <p:spPr bwMode="auto">
          <a:xfrm>
            <a:off x="1130300" y="5445125"/>
            <a:ext cx="692308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zh-CN" altLang="en-US"/>
              <a:t>数据被截断后，相当于是乘以</a:t>
            </a:r>
            <a:r>
              <a:rPr lang="en-US" altLang="zh-CN"/>
              <a:t>W(n)</a:t>
            </a:r>
            <a:r>
              <a:rPr lang="zh-CN" altLang="en-US"/>
              <a:t>，频域将作卷积</a:t>
            </a:r>
          </a:p>
        </p:txBody>
      </p:sp>
      <p:sp>
        <p:nvSpPr>
          <p:cNvPr id="1053" name="未知"/>
          <p:cNvSpPr>
            <a:spLocks/>
          </p:cNvSpPr>
          <p:nvPr/>
        </p:nvSpPr>
        <p:spPr bwMode="auto">
          <a:xfrm>
            <a:off x="5595938" y="3932238"/>
            <a:ext cx="2303462" cy="1439862"/>
          </a:xfrm>
          <a:custGeom>
            <a:avLst/>
            <a:gdLst>
              <a:gd name="T0" fmla="*/ 0 w 590"/>
              <a:gd name="T1" fmla="*/ 2147483647 h 672"/>
              <a:gd name="T2" fmla="*/ 2147483647 w 590"/>
              <a:gd name="T3" fmla="*/ 2147483647 h 672"/>
              <a:gd name="T4" fmla="*/ 2147483647 w 590"/>
              <a:gd name="T5" fmla="*/ 2147483647 h 672"/>
              <a:gd name="T6" fmla="*/ 2147483647 w 590"/>
              <a:gd name="T7" fmla="*/ 0 h 672"/>
              <a:gd name="T8" fmla="*/ 2147483647 w 590"/>
              <a:gd name="T9" fmla="*/ 2147483647 h 672"/>
              <a:gd name="T10" fmla="*/ 2147483647 w 590"/>
              <a:gd name="T11" fmla="*/ 2147483647 h 672"/>
              <a:gd name="T12" fmla="*/ 2147483647 w 590"/>
              <a:gd name="T13" fmla="*/ 2147483647 h 6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90"/>
              <a:gd name="T22" fmla="*/ 0 h 672"/>
              <a:gd name="T23" fmla="*/ 590 w 590"/>
              <a:gd name="T24" fmla="*/ 672 h 6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90" h="672">
                <a:moveTo>
                  <a:pt x="0" y="589"/>
                </a:moveTo>
                <a:cubicBezTo>
                  <a:pt x="30" y="544"/>
                  <a:pt x="61" y="499"/>
                  <a:pt x="91" y="499"/>
                </a:cubicBezTo>
                <a:cubicBezTo>
                  <a:pt x="121" y="499"/>
                  <a:pt x="151" y="672"/>
                  <a:pt x="181" y="589"/>
                </a:cubicBezTo>
                <a:cubicBezTo>
                  <a:pt x="211" y="506"/>
                  <a:pt x="242" y="0"/>
                  <a:pt x="272" y="0"/>
                </a:cubicBezTo>
                <a:cubicBezTo>
                  <a:pt x="302" y="0"/>
                  <a:pt x="325" y="506"/>
                  <a:pt x="363" y="589"/>
                </a:cubicBezTo>
                <a:cubicBezTo>
                  <a:pt x="401" y="672"/>
                  <a:pt x="461" y="499"/>
                  <a:pt x="499" y="499"/>
                </a:cubicBezTo>
                <a:cubicBezTo>
                  <a:pt x="537" y="499"/>
                  <a:pt x="563" y="544"/>
                  <a:pt x="590" y="589"/>
                </a:cubicBezTo>
              </a:path>
            </a:pathLst>
          </a:custGeom>
          <a:noFill/>
          <a:ln w="38100">
            <a:solidFill>
              <a:srgbClr val="33CC33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>
            <a:off x="5259388" y="5118100"/>
            <a:ext cx="295275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35" name="Object 31"/>
          <p:cNvGraphicFramePr>
            <a:graphicFrameLocks noChangeAspect="1"/>
          </p:cNvGraphicFramePr>
          <p:nvPr/>
        </p:nvGraphicFramePr>
        <p:xfrm>
          <a:off x="8188325" y="5013325"/>
          <a:ext cx="30956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127372" imgH="114667" progId="Equation.DSMT4">
                  <p:embed/>
                </p:oleObj>
              </mc:Choice>
              <mc:Fallback>
                <p:oleObj r:id="rId23" imgW="127372" imgH="114667" progId="Equation.DSMT4">
                  <p:embed/>
                  <p:pic>
                    <p:nvPicPr>
                      <p:cNvPr id="103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325" y="5013325"/>
                        <a:ext cx="309563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" name="Object 32"/>
          <p:cNvGraphicFramePr>
            <a:graphicFrameLocks noChangeAspect="1"/>
          </p:cNvGraphicFramePr>
          <p:nvPr/>
        </p:nvGraphicFramePr>
        <p:xfrm>
          <a:off x="7035800" y="4292600"/>
          <a:ext cx="6223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343366" imgH="190900" progId="Equation.DSMT4">
                  <p:embed/>
                </p:oleObj>
              </mc:Choice>
              <mc:Fallback>
                <p:oleObj r:id="rId24" imgW="343366" imgH="190900" progId="Equation.DSMT4">
                  <p:embed/>
                  <p:pic>
                    <p:nvPicPr>
                      <p:cNvPr id="103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4292600"/>
                        <a:ext cx="622300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" name="Object 33"/>
          <p:cNvGraphicFramePr>
            <a:graphicFrameLocks noChangeAspect="1"/>
          </p:cNvGraphicFramePr>
          <p:nvPr/>
        </p:nvGraphicFramePr>
        <p:xfrm>
          <a:off x="6767513" y="3897313"/>
          <a:ext cx="231775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127317" imgH="140017" progId="Equation.DSMT4">
                  <p:embed/>
                </p:oleObj>
              </mc:Choice>
              <mc:Fallback>
                <p:oleObj r:id="rId26" imgW="127317" imgH="140017" progId="Equation.DSMT4">
                  <p:embed/>
                  <p:pic>
                    <p:nvPicPr>
                      <p:cNvPr id="103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7513" y="3897313"/>
                        <a:ext cx="231775" cy="252412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03255" y="373911"/>
            <a:ext cx="8226395" cy="54919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885786" y="5929660"/>
            <a:ext cx="2965450" cy="746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-399825" y="-177799"/>
            <a:ext cx="2692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9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62A5DD-6650-4474-9938-AA498A9C710B}" type="slidenum">
              <a:rPr lang="zh-CN" altLang="en-US" smtClean="0"/>
              <a:pPr/>
              <a:t>5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1400"/>
            <a:ext cx="8906229" cy="6120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629A02B-3E21-1140-9B06-73C59A5C97A6}"/>
                  </a:ext>
                </a:extLst>
              </p:cNvPr>
              <p:cNvSpPr txBox="1"/>
              <p:nvPr/>
            </p:nvSpPr>
            <p:spPr>
              <a:xfrm>
                <a:off x="2735079" y="5783090"/>
                <a:ext cx="3436069" cy="1074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zh-CN" altLang="en-US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kumimoji="1" lang="zh-CN" altLang="en-US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  <m:r>
                                <a:rPr kumimoji="1" lang="zh-CN" altLang="en-US" sz="2000" b="0" i="1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629A02B-3E21-1140-9B06-73C59A5C9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079" y="5783090"/>
                <a:ext cx="3436069" cy="1074910"/>
              </a:xfrm>
              <a:prstGeom prst="rect">
                <a:avLst/>
              </a:prstGeom>
              <a:blipFill>
                <a:blip r:embed="rId4"/>
                <a:stretch>
                  <a:fillRect l="-26471" t="-208140" b="-295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77B956A4-9425-BF47-946E-E37912496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0261" y="6087317"/>
            <a:ext cx="806382" cy="39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6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442E6F-DE81-4071-88B0-03348DD92856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3088" name="未知"/>
          <p:cNvSpPr>
            <a:spLocks/>
          </p:cNvSpPr>
          <p:nvPr/>
        </p:nvSpPr>
        <p:spPr bwMode="auto">
          <a:xfrm>
            <a:off x="4211638" y="3249613"/>
            <a:ext cx="2663825" cy="2379662"/>
          </a:xfrm>
          <a:custGeom>
            <a:avLst/>
            <a:gdLst>
              <a:gd name="T0" fmla="*/ 0 w 590"/>
              <a:gd name="T1" fmla="*/ 2147483647 h 672"/>
              <a:gd name="T2" fmla="*/ 2147483647 w 590"/>
              <a:gd name="T3" fmla="*/ 2147483647 h 672"/>
              <a:gd name="T4" fmla="*/ 2147483647 w 590"/>
              <a:gd name="T5" fmla="*/ 2147483647 h 672"/>
              <a:gd name="T6" fmla="*/ 2147483647 w 590"/>
              <a:gd name="T7" fmla="*/ 0 h 672"/>
              <a:gd name="T8" fmla="*/ 2147483647 w 590"/>
              <a:gd name="T9" fmla="*/ 2147483647 h 672"/>
              <a:gd name="T10" fmla="*/ 2147483647 w 590"/>
              <a:gd name="T11" fmla="*/ 2147483647 h 672"/>
              <a:gd name="T12" fmla="*/ 2147483647 w 590"/>
              <a:gd name="T13" fmla="*/ 2147483647 h 6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90"/>
              <a:gd name="T22" fmla="*/ 0 h 672"/>
              <a:gd name="T23" fmla="*/ 590 w 590"/>
              <a:gd name="T24" fmla="*/ 672 h 6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90" h="672">
                <a:moveTo>
                  <a:pt x="0" y="589"/>
                </a:moveTo>
                <a:cubicBezTo>
                  <a:pt x="30" y="544"/>
                  <a:pt x="61" y="499"/>
                  <a:pt x="91" y="499"/>
                </a:cubicBezTo>
                <a:cubicBezTo>
                  <a:pt x="121" y="499"/>
                  <a:pt x="151" y="672"/>
                  <a:pt x="181" y="589"/>
                </a:cubicBezTo>
                <a:cubicBezTo>
                  <a:pt x="211" y="506"/>
                  <a:pt x="242" y="0"/>
                  <a:pt x="272" y="0"/>
                </a:cubicBezTo>
                <a:cubicBezTo>
                  <a:pt x="302" y="0"/>
                  <a:pt x="325" y="506"/>
                  <a:pt x="363" y="589"/>
                </a:cubicBezTo>
                <a:cubicBezTo>
                  <a:pt x="401" y="672"/>
                  <a:pt x="461" y="499"/>
                  <a:pt x="499" y="499"/>
                </a:cubicBezTo>
                <a:cubicBezTo>
                  <a:pt x="537" y="499"/>
                  <a:pt x="563" y="544"/>
                  <a:pt x="590" y="589"/>
                </a:cubicBezTo>
              </a:path>
            </a:pathLst>
          </a:custGeom>
          <a:noFill/>
          <a:ln w="38100">
            <a:solidFill>
              <a:srgbClr val="33CC33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089" name="Text Box 3"/>
          <p:cNvSpPr txBox="1">
            <a:spLocks noChangeArrowheads="1"/>
          </p:cNvSpPr>
          <p:nvPr/>
        </p:nvSpPr>
        <p:spPr bwMode="auto">
          <a:xfrm>
            <a:off x="157163" y="190500"/>
            <a:ext cx="1476375" cy="430213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altLang="zh-CN" b="1">
                <a:solidFill>
                  <a:srgbClr val="FFFFFF"/>
                </a:solidFill>
              </a:rPr>
              <a:t>2.  L = 2N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762375" y="908050"/>
          <a:ext cx="26130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42821" imgH="317679" progId="Equation.DSMT4">
                  <p:embed/>
                </p:oleObj>
              </mc:Choice>
              <mc:Fallback>
                <p:oleObj r:id="rId2" imgW="1142821" imgH="317679" progId="Equation.DSMT4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908050"/>
                        <a:ext cx="2613025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Text Box 5"/>
          <p:cNvSpPr txBox="1">
            <a:spLocks noChangeArrowheads="1"/>
          </p:cNvSpPr>
          <p:nvPr/>
        </p:nvSpPr>
        <p:spPr bwMode="auto">
          <a:xfrm>
            <a:off x="1692275" y="180975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zh-CN" altLang="en-US"/>
              <a:t>窗函数主瓣基底宽</a:t>
            </a:r>
          </a:p>
        </p:txBody>
      </p:sp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4211638" y="0"/>
          <a:ext cx="88741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81317" imgH="317817" progId="Equation.DSMT4">
                  <p:embed/>
                </p:oleObj>
              </mc:Choice>
              <mc:Fallback>
                <p:oleObj r:id="rId4" imgW="381317" imgH="317817" progId="Equation.DSMT4">
                  <p:embed/>
                  <p:pic>
                    <p:nvPicPr>
                      <p:cNvPr id="307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0"/>
                        <a:ext cx="887412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1" name="Text Box 7"/>
          <p:cNvSpPr txBox="1">
            <a:spLocks noChangeArrowheads="1"/>
          </p:cNvSpPr>
          <p:nvPr/>
        </p:nvSpPr>
        <p:spPr bwMode="auto">
          <a:xfrm>
            <a:off x="5157788" y="225425"/>
            <a:ext cx="20129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zh-CN" altLang="en-US"/>
              <a:t>其中心位置为</a:t>
            </a:r>
          </a:p>
        </p:txBody>
      </p:sp>
      <p:graphicFrame>
        <p:nvGraphicFramePr>
          <p:cNvPr id="3076" name="Object 8"/>
          <p:cNvGraphicFramePr>
            <a:graphicFrameLocks noChangeAspect="1"/>
          </p:cNvGraphicFramePr>
          <p:nvPr/>
        </p:nvGraphicFramePr>
        <p:xfrm>
          <a:off x="7048500" y="180975"/>
          <a:ext cx="19669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24217" imgH="190817" progId="Equation.DSMT4">
                  <p:embed/>
                </p:oleObj>
              </mc:Choice>
              <mc:Fallback>
                <p:oleObj r:id="rId6" imgW="724217" imgH="190817" progId="Equation.DSMT4">
                  <p:embed/>
                  <p:pic>
                    <p:nvPicPr>
                      <p:cNvPr id="30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180975"/>
                        <a:ext cx="1966913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Line 9"/>
          <p:cNvSpPr>
            <a:spLocks noChangeShapeType="1"/>
          </p:cNvSpPr>
          <p:nvPr/>
        </p:nvSpPr>
        <p:spPr bwMode="auto">
          <a:xfrm flipV="1">
            <a:off x="611188" y="5184775"/>
            <a:ext cx="7740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7" name="Object 10"/>
          <p:cNvGraphicFramePr>
            <a:graphicFrameLocks noChangeAspect="1"/>
          </p:cNvGraphicFramePr>
          <p:nvPr/>
        </p:nvGraphicFramePr>
        <p:xfrm>
          <a:off x="6237288" y="5229225"/>
          <a:ext cx="4318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78117" imgH="140017" progId="Equation.DSMT4">
                  <p:embed/>
                </p:oleObj>
              </mc:Choice>
              <mc:Fallback>
                <p:oleObj r:id="rId8" imgW="178117" imgH="140017" progId="Equation.DSMT4">
                  <p:embed/>
                  <p:pic>
                    <p:nvPicPr>
                      <p:cNvPr id="307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5229225"/>
                        <a:ext cx="431800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3" name="Line 11"/>
          <p:cNvSpPr>
            <a:spLocks noChangeShapeType="1"/>
          </p:cNvSpPr>
          <p:nvPr/>
        </p:nvSpPr>
        <p:spPr bwMode="auto">
          <a:xfrm flipV="1">
            <a:off x="1462088" y="2979738"/>
            <a:ext cx="4762" cy="264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094" name="Line 12"/>
          <p:cNvSpPr>
            <a:spLocks noChangeShapeType="1"/>
          </p:cNvSpPr>
          <p:nvPr/>
        </p:nvSpPr>
        <p:spPr bwMode="auto">
          <a:xfrm flipH="1" flipV="1">
            <a:off x="2147888" y="3282950"/>
            <a:ext cx="9525" cy="1928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095" name="Line 13"/>
          <p:cNvSpPr>
            <a:spLocks noChangeShapeType="1"/>
          </p:cNvSpPr>
          <p:nvPr/>
        </p:nvSpPr>
        <p:spPr bwMode="auto">
          <a:xfrm flipV="1">
            <a:off x="6262688" y="5049838"/>
            <a:ext cx="0" cy="142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8" name="Object 14"/>
          <p:cNvGraphicFramePr>
            <a:graphicFrameLocks noChangeAspect="1"/>
          </p:cNvGraphicFramePr>
          <p:nvPr/>
        </p:nvGraphicFramePr>
        <p:xfrm>
          <a:off x="8442325" y="5049838"/>
          <a:ext cx="30956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27372" imgH="114667" progId="Equation.DSMT4">
                  <p:embed/>
                </p:oleObj>
              </mc:Choice>
              <mc:Fallback>
                <p:oleObj r:id="rId10" imgW="127372" imgH="114667" progId="Equation.DSMT4">
                  <p:embed/>
                  <p:pic>
                    <p:nvPicPr>
                      <p:cNvPr id="30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2325" y="5049838"/>
                        <a:ext cx="309563" cy="27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15"/>
          <p:cNvGraphicFramePr>
            <a:graphicFrameLocks noChangeAspect="1"/>
          </p:cNvGraphicFramePr>
          <p:nvPr/>
        </p:nvGraphicFramePr>
        <p:xfrm>
          <a:off x="1998663" y="5211763"/>
          <a:ext cx="3683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78117" imgH="140017" progId="Equation.DSMT4">
                  <p:embed/>
                </p:oleObj>
              </mc:Choice>
              <mc:Fallback>
                <p:oleObj r:id="rId12" imgW="178117" imgH="140017" progId="Equation.DSMT4">
                  <p:embed/>
                  <p:pic>
                    <p:nvPicPr>
                      <p:cNvPr id="30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5211763"/>
                        <a:ext cx="36830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6" name="未知"/>
          <p:cNvSpPr>
            <a:spLocks/>
          </p:cNvSpPr>
          <p:nvPr/>
        </p:nvSpPr>
        <p:spPr bwMode="auto">
          <a:xfrm>
            <a:off x="923925" y="3287713"/>
            <a:ext cx="2663825" cy="2379662"/>
          </a:xfrm>
          <a:custGeom>
            <a:avLst/>
            <a:gdLst>
              <a:gd name="T0" fmla="*/ 0 w 590"/>
              <a:gd name="T1" fmla="*/ 2147483647 h 672"/>
              <a:gd name="T2" fmla="*/ 2147483647 w 590"/>
              <a:gd name="T3" fmla="*/ 2147483647 h 672"/>
              <a:gd name="T4" fmla="*/ 2147483647 w 590"/>
              <a:gd name="T5" fmla="*/ 2147483647 h 672"/>
              <a:gd name="T6" fmla="*/ 2147483647 w 590"/>
              <a:gd name="T7" fmla="*/ 0 h 672"/>
              <a:gd name="T8" fmla="*/ 2147483647 w 590"/>
              <a:gd name="T9" fmla="*/ 2147483647 h 672"/>
              <a:gd name="T10" fmla="*/ 2147483647 w 590"/>
              <a:gd name="T11" fmla="*/ 2147483647 h 672"/>
              <a:gd name="T12" fmla="*/ 2147483647 w 590"/>
              <a:gd name="T13" fmla="*/ 2147483647 h 6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90"/>
              <a:gd name="T22" fmla="*/ 0 h 672"/>
              <a:gd name="T23" fmla="*/ 590 w 590"/>
              <a:gd name="T24" fmla="*/ 672 h 6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90" h="672">
                <a:moveTo>
                  <a:pt x="0" y="589"/>
                </a:moveTo>
                <a:cubicBezTo>
                  <a:pt x="30" y="544"/>
                  <a:pt x="61" y="499"/>
                  <a:pt x="91" y="499"/>
                </a:cubicBezTo>
                <a:cubicBezTo>
                  <a:pt x="121" y="499"/>
                  <a:pt x="151" y="672"/>
                  <a:pt x="181" y="589"/>
                </a:cubicBezTo>
                <a:cubicBezTo>
                  <a:pt x="211" y="506"/>
                  <a:pt x="242" y="0"/>
                  <a:pt x="272" y="0"/>
                </a:cubicBezTo>
                <a:cubicBezTo>
                  <a:pt x="302" y="0"/>
                  <a:pt x="325" y="506"/>
                  <a:pt x="363" y="589"/>
                </a:cubicBezTo>
                <a:cubicBezTo>
                  <a:pt x="401" y="672"/>
                  <a:pt x="461" y="499"/>
                  <a:pt x="499" y="499"/>
                </a:cubicBezTo>
                <a:cubicBezTo>
                  <a:pt x="537" y="499"/>
                  <a:pt x="563" y="544"/>
                  <a:pt x="590" y="589"/>
                </a:cubicBezTo>
              </a:path>
            </a:pathLst>
          </a:custGeom>
          <a:noFill/>
          <a:ln w="38100">
            <a:solidFill>
              <a:srgbClr val="33CC33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097" name="Line 17"/>
          <p:cNvSpPr>
            <a:spLocks noChangeShapeType="1"/>
          </p:cNvSpPr>
          <p:nvPr/>
        </p:nvSpPr>
        <p:spPr bwMode="auto">
          <a:xfrm flipH="1" flipV="1">
            <a:off x="5435600" y="3244850"/>
            <a:ext cx="9525" cy="1928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80" name="Object 18"/>
          <p:cNvGraphicFramePr>
            <a:graphicFrameLocks noChangeAspect="1"/>
          </p:cNvGraphicFramePr>
          <p:nvPr/>
        </p:nvGraphicFramePr>
        <p:xfrm>
          <a:off x="5021263" y="5364163"/>
          <a:ext cx="97313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470013" imgH="165345" progId="Equation.DSMT4">
                  <p:embed/>
                </p:oleObj>
              </mc:Choice>
              <mc:Fallback>
                <p:oleObj r:id="rId14" imgW="470013" imgH="165345" progId="Equation.DSMT4">
                  <p:embed/>
                  <p:pic>
                    <p:nvPicPr>
                      <p:cNvPr id="308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3" y="5364163"/>
                        <a:ext cx="973137" cy="34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8" name="Line 19"/>
          <p:cNvSpPr>
            <a:spLocks noChangeShapeType="1"/>
          </p:cNvSpPr>
          <p:nvPr/>
        </p:nvSpPr>
        <p:spPr bwMode="auto">
          <a:xfrm>
            <a:off x="1408113" y="3392488"/>
            <a:ext cx="3603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099" name="Line 20"/>
          <p:cNvSpPr>
            <a:spLocks noChangeShapeType="1"/>
          </p:cNvSpPr>
          <p:nvPr/>
        </p:nvSpPr>
        <p:spPr bwMode="auto">
          <a:xfrm>
            <a:off x="2141538" y="3392488"/>
            <a:ext cx="3603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81" name="Object 21"/>
          <p:cNvGraphicFramePr>
            <a:graphicFrameLocks noChangeAspect="1"/>
          </p:cNvGraphicFramePr>
          <p:nvPr/>
        </p:nvGraphicFramePr>
        <p:xfrm>
          <a:off x="1611313" y="5408613"/>
          <a:ext cx="42227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28917" imgH="317817" progId="Equation.DSMT4">
                  <p:embed/>
                </p:oleObj>
              </mc:Choice>
              <mc:Fallback>
                <p:oleObj r:id="rId16" imgW="228917" imgH="317817" progId="Equation.DSMT4">
                  <p:embed/>
                  <p:pic>
                    <p:nvPicPr>
                      <p:cNvPr id="308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5408613"/>
                        <a:ext cx="422275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0" name="Line 22"/>
          <p:cNvSpPr>
            <a:spLocks noChangeShapeType="1"/>
          </p:cNvSpPr>
          <p:nvPr/>
        </p:nvSpPr>
        <p:spPr bwMode="auto">
          <a:xfrm>
            <a:off x="2151063" y="3249613"/>
            <a:ext cx="0" cy="19796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101" name="Line 23"/>
          <p:cNvSpPr>
            <a:spLocks noChangeShapeType="1"/>
          </p:cNvSpPr>
          <p:nvPr/>
        </p:nvSpPr>
        <p:spPr bwMode="auto">
          <a:xfrm>
            <a:off x="1789113" y="3249613"/>
            <a:ext cx="0" cy="19796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102" name="Line 24"/>
          <p:cNvSpPr>
            <a:spLocks noChangeShapeType="1"/>
          </p:cNvSpPr>
          <p:nvPr/>
        </p:nvSpPr>
        <p:spPr bwMode="auto">
          <a:xfrm>
            <a:off x="5072063" y="3384550"/>
            <a:ext cx="3603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103" name="Line 25"/>
          <p:cNvSpPr>
            <a:spLocks noChangeShapeType="1"/>
          </p:cNvSpPr>
          <p:nvPr/>
        </p:nvSpPr>
        <p:spPr bwMode="auto">
          <a:xfrm>
            <a:off x="5776913" y="3384550"/>
            <a:ext cx="3603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82" name="Object 26"/>
          <p:cNvGraphicFramePr>
            <a:graphicFrameLocks noChangeAspect="1"/>
          </p:cNvGraphicFramePr>
          <p:nvPr/>
        </p:nvGraphicFramePr>
        <p:xfrm>
          <a:off x="5449888" y="2752725"/>
          <a:ext cx="420687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228917" imgH="317817" progId="Equation.DSMT4">
                  <p:embed/>
                </p:oleObj>
              </mc:Choice>
              <mc:Fallback>
                <p:oleObj r:id="rId18" imgW="228917" imgH="317817" progId="Equation.DSMT4">
                  <p:embed/>
                  <p:pic>
                    <p:nvPicPr>
                      <p:cNvPr id="308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888" y="2752725"/>
                        <a:ext cx="420687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4" name="Line 27"/>
          <p:cNvSpPr>
            <a:spLocks noChangeShapeType="1"/>
          </p:cNvSpPr>
          <p:nvPr/>
        </p:nvSpPr>
        <p:spPr bwMode="auto">
          <a:xfrm>
            <a:off x="5446713" y="3338513"/>
            <a:ext cx="0" cy="19796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105" name="Line 28"/>
          <p:cNvSpPr>
            <a:spLocks noChangeShapeType="1"/>
          </p:cNvSpPr>
          <p:nvPr/>
        </p:nvSpPr>
        <p:spPr bwMode="auto">
          <a:xfrm>
            <a:off x="5786438" y="3338513"/>
            <a:ext cx="0" cy="19796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106" name="Text Box 29"/>
          <p:cNvSpPr txBox="1">
            <a:spLocks noChangeArrowheads="1"/>
          </p:cNvSpPr>
          <p:nvPr/>
        </p:nvSpPr>
        <p:spPr bwMode="auto">
          <a:xfrm>
            <a:off x="747713" y="1071563"/>
            <a:ext cx="29273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zh-CN" altLang="en-US"/>
              <a:t>连续谱中的零点位置</a:t>
            </a:r>
          </a:p>
        </p:txBody>
      </p:sp>
      <p:sp>
        <p:nvSpPr>
          <p:cNvPr id="3107" name="Text Box 30"/>
          <p:cNvSpPr txBox="1">
            <a:spLocks noChangeArrowheads="1"/>
          </p:cNvSpPr>
          <p:nvPr/>
        </p:nvSpPr>
        <p:spPr bwMode="auto">
          <a:xfrm>
            <a:off x="793750" y="2259013"/>
            <a:ext cx="23177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altLang="zh-CN" b="1"/>
              <a:t>DFT</a:t>
            </a:r>
            <a:r>
              <a:rPr lang="zh-CN" altLang="en-US"/>
              <a:t>的采样位置</a:t>
            </a:r>
          </a:p>
        </p:txBody>
      </p:sp>
      <p:graphicFrame>
        <p:nvGraphicFramePr>
          <p:cNvPr id="3083" name="Object 31"/>
          <p:cNvGraphicFramePr>
            <a:graphicFrameLocks noChangeAspect="1"/>
          </p:cNvGraphicFramePr>
          <p:nvPr/>
        </p:nvGraphicFramePr>
        <p:xfrm>
          <a:off x="3043238" y="2079625"/>
          <a:ext cx="90011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394017" imgH="317817" progId="Equation.DSMT4">
                  <p:embed/>
                </p:oleObj>
              </mc:Choice>
              <mc:Fallback>
                <p:oleObj r:id="rId20" imgW="394017" imgH="317817" progId="Equation.DSMT4">
                  <p:embed/>
                  <p:pic>
                    <p:nvPicPr>
                      <p:cNvPr id="308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2079625"/>
                        <a:ext cx="900112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8" name="Line 32"/>
          <p:cNvSpPr>
            <a:spLocks noChangeShapeType="1"/>
          </p:cNvSpPr>
          <p:nvPr/>
        </p:nvSpPr>
        <p:spPr bwMode="auto">
          <a:xfrm>
            <a:off x="7947025" y="3249613"/>
            <a:ext cx="0" cy="1979612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109" name="Line 33"/>
          <p:cNvSpPr>
            <a:spLocks noChangeShapeType="1"/>
          </p:cNvSpPr>
          <p:nvPr/>
        </p:nvSpPr>
        <p:spPr bwMode="auto">
          <a:xfrm>
            <a:off x="7639050" y="3249613"/>
            <a:ext cx="0" cy="1979612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110" name="Line 34"/>
          <p:cNvSpPr>
            <a:spLocks noChangeShapeType="1"/>
          </p:cNvSpPr>
          <p:nvPr/>
        </p:nvSpPr>
        <p:spPr bwMode="auto">
          <a:xfrm>
            <a:off x="7310438" y="3249613"/>
            <a:ext cx="0" cy="1979612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111" name="Line 35"/>
          <p:cNvSpPr>
            <a:spLocks noChangeShapeType="1"/>
          </p:cNvSpPr>
          <p:nvPr/>
        </p:nvSpPr>
        <p:spPr bwMode="auto">
          <a:xfrm>
            <a:off x="7002463" y="3249613"/>
            <a:ext cx="0" cy="1979612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112" name="Line 36"/>
          <p:cNvSpPr>
            <a:spLocks noChangeShapeType="1"/>
          </p:cNvSpPr>
          <p:nvPr/>
        </p:nvSpPr>
        <p:spPr bwMode="auto">
          <a:xfrm flipH="1">
            <a:off x="6102350" y="4149725"/>
            <a:ext cx="539750" cy="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113" name="Line 37"/>
          <p:cNvSpPr>
            <a:spLocks noChangeShapeType="1"/>
          </p:cNvSpPr>
          <p:nvPr/>
        </p:nvSpPr>
        <p:spPr bwMode="auto">
          <a:xfrm>
            <a:off x="2135188" y="3257550"/>
            <a:ext cx="900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114" name="Line 38"/>
          <p:cNvSpPr>
            <a:spLocks noChangeShapeType="1"/>
          </p:cNvSpPr>
          <p:nvPr/>
        </p:nvSpPr>
        <p:spPr bwMode="auto">
          <a:xfrm>
            <a:off x="2703513" y="3294063"/>
            <a:ext cx="0" cy="1890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84" name="Object 39"/>
          <p:cNvGraphicFramePr>
            <a:graphicFrameLocks noChangeAspect="1"/>
          </p:cNvGraphicFramePr>
          <p:nvPr/>
        </p:nvGraphicFramePr>
        <p:xfrm>
          <a:off x="2747963" y="4078288"/>
          <a:ext cx="7889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368777" imgH="190900" progId="Equation.DSMT4">
                  <p:embed/>
                </p:oleObj>
              </mc:Choice>
              <mc:Fallback>
                <p:oleObj r:id="rId22" imgW="368777" imgH="190900" progId="Equation.DSMT4">
                  <p:embed/>
                  <p:pic>
                    <p:nvPicPr>
                      <p:cNvPr id="3084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4078288"/>
                        <a:ext cx="788987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6" name="Text Box 42"/>
          <p:cNvSpPr txBox="1">
            <a:spLocks noChangeArrowheads="1"/>
          </p:cNvSpPr>
          <p:nvPr/>
        </p:nvSpPr>
        <p:spPr bwMode="auto">
          <a:xfrm>
            <a:off x="749300" y="1673225"/>
            <a:ext cx="61277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zh-CN" altLang="en-US"/>
              <a:t>过零点之间的间隔比（</a:t>
            </a:r>
            <a:r>
              <a:rPr lang="en-US" altLang="zh-CN"/>
              <a:t>1</a:t>
            </a:r>
            <a:r>
              <a:rPr lang="zh-CN" altLang="en-US"/>
              <a:t>）中的正好小了一倍</a:t>
            </a:r>
          </a:p>
        </p:txBody>
      </p:sp>
      <p:graphicFrame>
        <p:nvGraphicFramePr>
          <p:cNvPr id="3086" name="Object 43"/>
          <p:cNvGraphicFramePr>
            <a:graphicFrameLocks noChangeAspect="1"/>
          </p:cNvGraphicFramePr>
          <p:nvPr/>
        </p:nvGraphicFramePr>
        <p:xfrm>
          <a:off x="1763713" y="2843213"/>
          <a:ext cx="42227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228917" imgH="317817" progId="Equation.DSMT4">
                  <p:embed/>
                </p:oleObj>
              </mc:Choice>
              <mc:Fallback>
                <p:oleObj r:id="rId24" imgW="228917" imgH="317817" progId="Equation.DSMT4">
                  <p:embed/>
                  <p:pic>
                    <p:nvPicPr>
                      <p:cNvPr id="3086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843213"/>
                        <a:ext cx="422275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7" name="Oval 44"/>
          <p:cNvSpPr>
            <a:spLocks noChangeArrowheads="1"/>
          </p:cNvSpPr>
          <p:nvPr/>
        </p:nvSpPr>
        <p:spPr bwMode="auto">
          <a:xfrm>
            <a:off x="1744663" y="5132388"/>
            <a:ext cx="103187" cy="103187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118" name="Oval 45"/>
          <p:cNvSpPr>
            <a:spLocks noChangeArrowheads="1"/>
          </p:cNvSpPr>
          <p:nvPr/>
        </p:nvSpPr>
        <p:spPr bwMode="auto">
          <a:xfrm>
            <a:off x="1403350" y="5118100"/>
            <a:ext cx="103188" cy="103188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119" name="Oval 46"/>
          <p:cNvSpPr>
            <a:spLocks noChangeArrowheads="1"/>
          </p:cNvSpPr>
          <p:nvPr/>
        </p:nvSpPr>
        <p:spPr bwMode="auto">
          <a:xfrm>
            <a:off x="1042988" y="5126038"/>
            <a:ext cx="103187" cy="103187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120" name="Oval 47"/>
          <p:cNvSpPr>
            <a:spLocks noChangeArrowheads="1"/>
          </p:cNvSpPr>
          <p:nvPr/>
        </p:nvSpPr>
        <p:spPr bwMode="auto">
          <a:xfrm>
            <a:off x="2105025" y="5126038"/>
            <a:ext cx="103188" cy="103187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121" name="Oval 48"/>
          <p:cNvSpPr>
            <a:spLocks noChangeArrowheads="1"/>
          </p:cNvSpPr>
          <p:nvPr/>
        </p:nvSpPr>
        <p:spPr bwMode="auto">
          <a:xfrm>
            <a:off x="2443163" y="5119688"/>
            <a:ext cx="103187" cy="103187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122" name="Oval 49"/>
          <p:cNvSpPr>
            <a:spLocks noChangeArrowheads="1"/>
          </p:cNvSpPr>
          <p:nvPr/>
        </p:nvSpPr>
        <p:spPr bwMode="auto">
          <a:xfrm>
            <a:off x="2935288" y="5126038"/>
            <a:ext cx="103187" cy="103187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123" name="Oval 50"/>
          <p:cNvSpPr>
            <a:spLocks noChangeArrowheads="1"/>
          </p:cNvSpPr>
          <p:nvPr/>
        </p:nvSpPr>
        <p:spPr bwMode="auto">
          <a:xfrm>
            <a:off x="3373438" y="5119688"/>
            <a:ext cx="103187" cy="103187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124" name="Oval 51"/>
          <p:cNvSpPr>
            <a:spLocks noChangeArrowheads="1"/>
          </p:cNvSpPr>
          <p:nvPr/>
        </p:nvSpPr>
        <p:spPr bwMode="auto">
          <a:xfrm>
            <a:off x="5022850" y="5129213"/>
            <a:ext cx="103188" cy="103187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125" name="Oval 52"/>
          <p:cNvSpPr>
            <a:spLocks noChangeArrowheads="1"/>
          </p:cNvSpPr>
          <p:nvPr/>
        </p:nvSpPr>
        <p:spPr bwMode="auto">
          <a:xfrm>
            <a:off x="4706938" y="5121275"/>
            <a:ext cx="103187" cy="103188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126" name="Oval 53"/>
          <p:cNvSpPr>
            <a:spLocks noChangeArrowheads="1"/>
          </p:cNvSpPr>
          <p:nvPr/>
        </p:nvSpPr>
        <p:spPr bwMode="auto">
          <a:xfrm>
            <a:off x="4308475" y="5129213"/>
            <a:ext cx="103188" cy="103187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127" name="Oval 54"/>
          <p:cNvSpPr>
            <a:spLocks noChangeArrowheads="1"/>
          </p:cNvSpPr>
          <p:nvPr/>
        </p:nvSpPr>
        <p:spPr bwMode="auto">
          <a:xfrm>
            <a:off x="5395913" y="5129213"/>
            <a:ext cx="103187" cy="103187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128" name="Oval 55"/>
          <p:cNvSpPr>
            <a:spLocks noChangeArrowheads="1"/>
          </p:cNvSpPr>
          <p:nvPr/>
        </p:nvSpPr>
        <p:spPr bwMode="auto">
          <a:xfrm>
            <a:off x="5734050" y="5122863"/>
            <a:ext cx="103188" cy="103187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129" name="Oval 56"/>
          <p:cNvSpPr>
            <a:spLocks noChangeArrowheads="1"/>
          </p:cNvSpPr>
          <p:nvPr/>
        </p:nvSpPr>
        <p:spPr bwMode="auto">
          <a:xfrm>
            <a:off x="6215063" y="5119688"/>
            <a:ext cx="103187" cy="103187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130" name="Oval 57"/>
          <p:cNvSpPr>
            <a:spLocks noChangeArrowheads="1"/>
          </p:cNvSpPr>
          <p:nvPr/>
        </p:nvSpPr>
        <p:spPr bwMode="auto">
          <a:xfrm>
            <a:off x="6688138" y="5122863"/>
            <a:ext cx="103187" cy="103187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628" y="82590"/>
            <a:ext cx="9004785" cy="5882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DEB4177-B290-EA49-89DB-FA90A3999E13}"/>
                  </a:ext>
                </a:extLst>
              </p:cNvPr>
              <p:cNvSpPr txBox="1"/>
              <p:nvPr/>
            </p:nvSpPr>
            <p:spPr>
              <a:xfrm>
                <a:off x="2663745" y="5783090"/>
                <a:ext cx="3578737" cy="1074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zh-CN" altLang="en-US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=2,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kumimoji="1" lang="zh-CN" altLang="en-US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  <m:r>
                                <a:rPr kumimoji="1" lang="zh-CN" altLang="en-US" sz="2000" b="0" i="1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DEB4177-B290-EA49-89DB-FA90A3999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45" y="5783090"/>
                <a:ext cx="3578737" cy="1074910"/>
              </a:xfrm>
              <a:prstGeom prst="rect">
                <a:avLst/>
              </a:prstGeom>
              <a:blipFill>
                <a:blip r:embed="rId28"/>
                <a:stretch>
                  <a:fillRect l="-25795" t="-208140" b="-295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1225A88-BCC0-8B4F-9DE7-1F273E8BFCD2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830261" y="6087317"/>
            <a:ext cx="806382" cy="39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1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65AF06-D6AA-40EA-B523-4B56A8DBE2A8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4112" name="Text Box 2"/>
          <p:cNvSpPr txBox="1">
            <a:spLocks noChangeArrowheads="1"/>
          </p:cNvSpPr>
          <p:nvPr/>
        </p:nvSpPr>
        <p:spPr bwMode="auto">
          <a:xfrm>
            <a:off x="160338" y="201613"/>
            <a:ext cx="2759075" cy="420687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altLang="zh-CN" b="1">
                <a:solidFill>
                  <a:srgbClr val="FFFFFF"/>
                </a:solidFill>
              </a:rPr>
              <a:t>3.  L = N</a:t>
            </a:r>
            <a:r>
              <a:rPr lang="zh-CN" altLang="en-US" b="1">
                <a:solidFill>
                  <a:srgbClr val="FFFFFF"/>
                </a:solidFill>
              </a:rPr>
              <a:t>－</a:t>
            </a:r>
            <a:r>
              <a:rPr lang="en-US" altLang="zh-CN" b="1">
                <a:solidFill>
                  <a:srgbClr val="FFFFFF"/>
                </a:solidFill>
              </a:rPr>
              <a:t>1</a:t>
            </a:r>
            <a:r>
              <a:rPr lang="zh-CN" altLang="en-US" b="1">
                <a:solidFill>
                  <a:srgbClr val="FFFFFF"/>
                </a:solidFill>
              </a:rPr>
              <a:t>，</a:t>
            </a:r>
            <a:r>
              <a:rPr lang="en-US" altLang="zh-CN" b="1">
                <a:solidFill>
                  <a:srgbClr val="FFFFFF"/>
                </a:solidFill>
              </a:rPr>
              <a:t>N</a:t>
            </a:r>
            <a:r>
              <a:rPr lang="zh-CN" altLang="en-US" b="1">
                <a:solidFill>
                  <a:srgbClr val="FFFFFF"/>
                </a:solidFill>
              </a:rPr>
              <a:t>＋</a:t>
            </a:r>
            <a:r>
              <a:rPr lang="en-US" altLang="zh-CN" b="1">
                <a:solidFill>
                  <a:srgbClr val="FFFFFF"/>
                </a:solidFill>
              </a:rPr>
              <a:t>1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6288088" y="115888"/>
          <a:ext cx="25844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30127" imgH="317679" progId="Equation.DSMT4">
                  <p:embed/>
                </p:oleObj>
              </mc:Choice>
              <mc:Fallback>
                <p:oleObj r:id="rId2" imgW="1130127" imgH="317679" progId="Equation.DSMT4">
                  <p:embed/>
                  <p:pic>
                    <p:nvPicPr>
                      <p:cNvPr id="40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088" y="115888"/>
                        <a:ext cx="258445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Line 4"/>
          <p:cNvSpPr>
            <a:spLocks noChangeShapeType="1"/>
          </p:cNvSpPr>
          <p:nvPr/>
        </p:nvSpPr>
        <p:spPr bwMode="auto">
          <a:xfrm flipV="1">
            <a:off x="287338" y="4735513"/>
            <a:ext cx="394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114" name="Line 5"/>
          <p:cNvSpPr>
            <a:spLocks noChangeShapeType="1"/>
          </p:cNvSpPr>
          <p:nvPr/>
        </p:nvSpPr>
        <p:spPr bwMode="auto">
          <a:xfrm flipH="1" flipV="1">
            <a:off x="1820863" y="2530475"/>
            <a:ext cx="4762" cy="2647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115" name="Line 6"/>
          <p:cNvSpPr>
            <a:spLocks noChangeShapeType="1"/>
          </p:cNvSpPr>
          <p:nvPr/>
        </p:nvSpPr>
        <p:spPr bwMode="auto">
          <a:xfrm flipH="1" flipV="1">
            <a:off x="2095500" y="2833688"/>
            <a:ext cx="9525" cy="192881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8667750" y="4464050"/>
          <a:ext cx="30956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7372" imgH="114667" progId="Equation.DSMT4">
                  <p:embed/>
                </p:oleObj>
              </mc:Choice>
              <mc:Fallback>
                <p:oleObj r:id="rId4" imgW="127372" imgH="114667" progId="Equation.DSMT4">
                  <p:embed/>
                  <p:pic>
                    <p:nvPicPr>
                      <p:cNvPr id="40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0" y="4464050"/>
                        <a:ext cx="309563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8"/>
          <p:cNvGraphicFramePr>
            <a:graphicFrameLocks noChangeAspect="1"/>
          </p:cNvGraphicFramePr>
          <p:nvPr/>
        </p:nvGraphicFramePr>
        <p:xfrm>
          <a:off x="2043113" y="4762500"/>
          <a:ext cx="3683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78117" imgH="140017" progId="Equation.DSMT4">
                  <p:embed/>
                </p:oleObj>
              </mc:Choice>
              <mc:Fallback>
                <p:oleObj r:id="rId6" imgW="178117" imgH="140017" progId="Equation.DSMT4">
                  <p:embed/>
                  <p:pic>
                    <p:nvPicPr>
                      <p:cNvPr id="41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4762500"/>
                        <a:ext cx="36830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" name="未知"/>
          <p:cNvSpPr>
            <a:spLocks/>
          </p:cNvSpPr>
          <p:nvPr/>
        </p:nvSpPr>
        <p:spPr bwMode="auto">
          <a:xfrm>
            <a:off x="250825" y="2838450"/>
            <a:ext cx="4005263" cy="2379663"/>
          </a:xfrm>
          <a:custGeom>
            <a:avLst/>
            <a:gdLst>
              <a:gd name="T0" fmla="*/ 0 w 590"/>
              <a:gd name="T1" fmla="*/ 2147483647 h 672"/>
              <a:gd name="T2" fmla="*/ 2147483647 w 590"/>
              <a:gd name="T3" fmla="*/ 2147483647 h 672"/>
              <a:gd name="T4" fmla="*/ 2147483647 w 590"/>
              <a:gd name="T5" fmla="*/ 2147483647 h 672"/>
              <a:gd name="T6" fmla="*/ 2147483647 w 590"/>
              <a:gd name="T7" fmla="*/ 0 h 672"/>
              <a:gd name="T8" fmla="*/ 2147483647 w 590"/>
              <a:gd name="T9" fmla="*/ 2147483647 h 672"/>
              <a:gd name="T10" fmla="*/ 2147483647 w 590"/>
              <a:gd name="T11" fmla="*/ 2147483647 h 672"/>
              <a:gd name="T12" fmla="*/ 2147483647 w 590"/>
              <a:gd name="T13" fmla="*/ 2147483647 h 6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90"/>
              <a:gd name="T22" fmla="*/ 0 h 672"/>
              <a:gd name="T23" fmla="*/ 590 w 590"/>
              <a:gd name="T24" fmla="*/ 672 h 6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90" h="672">
                <a:moveTo>
                  <a:pt x="0" y="589"/>
                </a:moveTo>
                <a:cubicBezTo>
                  <a:pt x="30" y="544"/>
                  <a:pt x="61" y="499"/>
                  <a:pt x="91" y="499"/>
                </a:cubicBezTo>
                <a:cubicBezTo>
                  <a:pt x="121" y="499"/>
                  <a:pt x="151" y="672"/>
                  <a:pt x="181" y="589"/>
                </a:cubicBezTo>
                <a:cubicBezTo>
                  <a:pt x="211" y="506"/>
                  <a:pt x="242" y="0"/>
                  <a:pt x="272" y="0"/>
                </a:cubicBezTo>
                <a:cubicBezTo>
                  <a:pt x="302" y="0"/>
                  <a:pt x="325" y="506"/>
                  <a:pt x="363" y="589"/>
                </a:cubicBezTo>
                <a:cubicBezTo>
                  <a:pt x="401" y="672"/>
                  <a:pt x="461" y="499"/>
                  <a:pt x="499" y="499"/>
                </a:cubicBezTo>
                <a:cubicBezTo>
                  <a:pt x="537" y="499"/>
                  <a:pt x="563" y="544"/>
                  <a:pt x="590" y="589"/>
                </a:cubicBezTo>
              </a:path>
            </a:pathLst>
          </a:custGeom>
          <a:noFill/>
          <a:ln w="38100">
            <a:solidFill>
              <a:srgbClr val="33CC33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117" name="Line 10"/>
          <p:cNvSpPr>
            <a:spLocks noChangeShapeType="1"/>
          </p:cNvSpPr>
          <p:nvPr/>
        </p:nvSpPr>
        <p:spPr bwMode="auto">
          <a:xfrm flipH="1" flipV="1">
            <a:off x="6624638" y="2806700"/>
            <a:ext cx="9525" cy="192881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01" name="Object 11"/>
          <p:cNvGraphicFramePr>
            <a:graphicFrameLocks noChangeAspect="1"/>
          </p:cNvGraphicFramePr>
          <p:nvPr/>
        </p:nvGraphicFramePr>
        <p:xfrm>
          <a:off x="6489700" y="4779963"/>
          <a:ext cx="3683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78117" imgH="140017" progId="Equation.DSMT4">
                  <p:embed/>
                </p:oleObj>
              </mc:Choice>
              <mc:Fallback>
                <p:oleObj r:id="rId8" imgW="178117" imgH="140017" progId="Equation.DSMT4">
                  <p:embed/>
                  <p:pic>
                    <p:nvPicPr>
                      <p:cNvPr id="410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4779963"/>
                        <a:ext cx="36830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8" name="Line 12"/>
          <p:cNvSpPr>
            <a:spLocks noChangeShapeType="1"/>
          </p:cNvSpPr>
          <p:nvPr/>
        </p:nvSpPr>
        <p:spPr bwMode="auto">
          <a:xfrm>
            <a:off x="1206500" y="3519488"/>
            <a:ext cx="3603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119" name="Line 13"/>
          <p:cNvSpPr>
            <a:spLocks noChangeShapeType="1"/>
          </p:cNvSpPr>
          <p:nvPr/>
        </p:nvSpPr>
        <p:spPr bwMode="auto">
          <a:xfrm>
            <a:off x="2119313" y="3509963"/>
            <a:ext cx="3603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120" name="Line 14"/>
          <p:cNvSpPr>
            <a:spLocks noChangeShapeType="1"/>
          </p:cNvSpPr>
          <p:nvPr/>
        </p:nvSpPr>
        <p:spPr bwMode="auto">
          <a:xfrm>
            <a:off x="2106613" y="2800350"/>
            <a:ext cx="0" cy="19796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121" name="Line 15"/>
          <p:cNvSpPr>
            <a:spLocks noChangeShapeType="1"/>
          </p:cNvSpPr>
          <p:nvPr/>
        </p:nvSpPr>
        <p:spPr bwMode="auto">
          <a:xfrm>
            <a:off x="1566863" y="2789238"/>
            <a:ext cx="0" cy="19796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122" name="Line 16"/>
          <p:cNvSpPr>
            <a:spLocks noChangeShapeType="1"/>
          </p:cNvSpPr>
          <p:nvPr/>
        </p:nvSpPr>
        <p:spPr bwMode="auto">
          <a:xfrm>
            <a:off x="5724525" y="3654425"/>
            <a:ext cx="3603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123" name="Line 17"/>
          <p:cNvSpPr>
            <a:spLocks noChangeShapeType="1"/>
          </p:cNvSpPr>
          <p:nvPr/>
        </p:nvSpPr>
        <p:spPr bwMode="auto">
          <a:xfrm>
            <a:off x="6669088" y="3644900"/>
            <a:ext cx="3603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02" name="Object 18"/>
          <p:cNvGraphicFramePr>
            <a:graphicFrameLocks noChangeAspect="1"/>
          </p:cNvGraphicFramePr>
          <p:nvPr/>
        </p:nvGraphicFramePr>
        <p:xfrm>
          <a:off x="4967288" y="3338513"/>
          <a:ext cx="723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94188" imgH="330660" progId="Equation.DSMT4">
                  <p:embed/>
                </p:oleObj>
              </mc:Choice>
              <mc:Fallback>
                <p:oleObj r:id="rId10" imgW="394188" imgH="330660" progId="Equation.DSMT4">
                  <p:embed/>
                  <p:pic>
                    <p:nvPicPr>
                      <p:cNvPr id="410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3338513"/>
                        <a:ext cx="7239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4" name="Line 19"/>
          <p:cNvSpPr>
            <a:spLocks noChangeShapeType="1"/>
          </p:cNvSpPr>
          <p:nvPr/>
        </p:nvSpPr>
        <p:spPr bwMode="auto">
          <a:xfrm>
            <a:off x="6083300" y="2784475"/>
            <a:ext cx="0" cy="19796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125" name="Line 20"/>
          <p:cNvSpPr>
            <a:spLocks noChangeShapeType="1"/>
          </p:cNvSpPr>
          <p:nvPr/>
        </p:nvSpPr>
        <p:spPr bwMode="auto">
          <a:xfrm>
            <a:off x="6635750" y="2754313"/>
            <a:ext cx="0" cy="19796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126" name="Text Box 21"/>
          <p:cNvSpPr txBox="1">
            <a:spLocks noChangeArrowheads="1"/>
          </p:cNvSpPr>
          <p:nvPr/>
        </p:nvSpPr>
        <p:spPr bwMode="auto">
          <a:xfrm>
            <a:off x="3041650" y="222250"/>
            <a:ext cx="32321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zh-CN" altLang="en-US"/>
              <a:t>连续谱中的过零点位置</a:t>
            </a:r>
          </a:p>
        </p:txBody>
      </p:sp>
      <p:sp>
        <p:nvSpPr>
          <p:cNvPr id="4127" name="Text Box 22"/>
          <p:cNvSpPr txBox="1">
            <a:spLocks noChangeArrowheads="1"/>
          </p:cNvSpPr>
          <p:nvPr/>
        </p:nvSpPr>
        <p:spPr bwMode="auto">
          <a:xfrm>
            <a:off x="928688" y="1852613"/>
            <a:ext cx="23177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altLang="zh-CN" b="1"/>
              <a:t>DFT</a:t>
            </a:r>
            <a:r>
              <a:rPr lang="zh-CN" altLang="en-US"/>
              <a:t>的采样位置</a:t>
            </a:r>
          </a:p>
        </p:txBody>
      </p:sp>
      <p:graphicFrame>
        <p:nvGraphicFramePr>
          <p:cNvPr id="4103" name="Object 23"/>
          <p:cNvGraphicFramePr>
            <a:graphicFrameLocks noChangeAspect="1"/>
          </p:cNvGraphicFramePr>
          <p:nvPr/>
        </p:nvGraphicFramePr>
        <p:xfrm>
          <a:off x="3267075" y="1673225"/>
          <a:ext cx="12477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546180" imgH="317679" progId="Equation.DSMT4">
                  <p:embed/>
                </p:oleObj>
              </mc:Choice>
              <mc:Fallback>
                <p:oleObj r:id="rId12" imgW="546180" imgH="317679" progId="Equation.DSMT4">
                  <p:embed/>
                  <p:pic>
                    <p:nvPicPr>
                      <p:cNvPr id="410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5" y="1673225"/>
                        <a:ext cx="1247775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8" name="Line 24"/>
          <p:cNvSpPr>
            <a:spLocks noChangeShapeType="1"/>
          </p:cNvSpPr>
          <p:nvPr/>
        </p:nvSpPr>
        <p:spPr bwMode="auto">
          <a:xfrm>
            <a:off x="2108200" y="2844800"/>
            <a:ext cx="90011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129" name="Line 25"/>
          <p:cNvSpPr>
            <a:spLocks noChangeShapeType="1"/>
          </p:cNvSpPr>
          <p:nvPr/>
        </p:nvSpPr>
        <p:spPr bwMode="auto">
          <a:xfrm>
            <a:off x="2792413" y="2844800"/>
            <a:ext cx="0" cy="18907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 type="triangle" w="med" len="med"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04" name="Object 26"/>
          <p:cNvGraphicFramePr>
            <a:graphicFrameLocks noChangeAspect="1"/>
          </p:cNvGraphicFramePr>
          <p:nvPr/>
        </p:nvGraphicFramePr>
        <p:xfrm>
          <a:off x="2862263" y="3629025"/>
          <a:ext cx="13049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609917" imgH="190817" progId="Equation.DSMT4">
                  <p:embed/>
                </p:oleObj>
              </mc:Choice>
              <mc:Fallback>
                <p:oleObj r:id="rId14" imgW="609917" imgH="190817" progId="Equation.DSMT4">
                  <p:embed/>
                  <p:pic>
                    <p:nvPicPr>
                      <p:cNvPr id="410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3629025"/>
                        <a:ext cx="13049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0" name="Line 28"/>
          <p:cNvSpPr>
            <a:spLocks noChangeShapeType="1"/>
          </p:cNvSpPr>
          <p:nvPr/>
        </p:nvSpPr>
        <p:spPr bwMode="auto">
          <a:xfrm>
            <a:off x="2051050" y="6129338"/>
            <a:ext cx="719138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06" name="Object 29"/>
          <p:cNvGraphicFramePr>
            <a:graphicFrameLocks noChangeAspect="1"/>
          </p:cNvGraphicFramePr>
          <p:nvPr/>
        </p:nvGraphicFramePr>
        <p:xfrm>
          <a:off x="474663" y="3205163"/>
          <a:ext cx="703262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381317" imgH="317817" progId="Equation.DSMT4">
                  <p:embed/>
                </p:oleObj>
              </mc:Choice>
              <mc:Fallback>
                <p:oleObj r:id="rId16" imgW="381317" imgH="317817" progId="Equation.DSMT4">
                  <p:embed/>
                  <p:pic>
                    <p:nvPicPr>
                      <p:cNvPr id="4106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3205163"/>
                        <a:ext cx="703262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30"/>
          <p:cNvGraphicFramePr>
            <a:graphicFrameLocks noGrp="1" noChangeAspect="1"/>
          </p:cNvGraphicFramePr>
          <p:nvPr>
            <p:ph/>
          </p:nvPr>
        </p:nvGraphicFramePr>
        <p:xfrm>
          <a:off x="2816225" y="1042988"/>
          <a:ext cx="18462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724217" imgH="190817" progId="Equation.DSMT4">
                  <p:embed/>
                </p:oleObj>
              </mc:Choice>
              <mc:Fallback>
                <p:oleObj r:id="rId18" imgW="724217" imgH="190817" progId="Equation.DSMT4">
                  <p:embed/>
                  <p:pic>
                    <p:nvPicPr>
                      <p:cNvPr id="4107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1042988"/>
                        <a:ext cx="184626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1" name="Text Box 31"/>
          <p:cNvSpPr txBox="1">
            <a:spLocks noChangeArrowheads="1"/>
          </p:cNvSpPr>
          <p:nvPr/>
        </p:nvSpPr>
        <p:spPr bwMode="auto">
          <a:xfrm>
            <a:off x="881063" y="1042988"/>
            <a:ext cx="20129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zh-CN" altLang="en-US"/>
              <a:t>过零点位置与</a:t>
            </a:r>
          </a:p>
        </p:txBody>
      </p:sp>
      <p:sp>
        <p:nvSpPr>
          <p:cNvPr id="4132" name="Text Box 32"/>
          <p:cNvSpPr txBox="1">
            <a:spLocks noChangeArrowheads="1"/>
          </p:cNvSpPr>
          <p:nvPr/>
        </p:nvSpPr>
        <p:spPr bwMode="auto">
          <a:xfrm>
            <a:off x="4527550" y="1042988"/>
            <a:ext cx="10985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zh-CN" altLang="en-US"/>
              <a:t>不吻合</a:t>
            </a:r>
          </a:p>
        </p:txBody>
      </p:sp>
      <p:sp>
        <p:nvSpPr>
          <p:cNvPr id="4133" name="Text Box 33"/>
          <p:cNvSpPr txBox="1">
            <a:spLocks noChangeArrowheads="1"/>
          </p:cNvSpPr>
          <p:nvPr/>
        </p:nvSpPr>
        <p:spPr bwMode="auto">
          <a:xfrm>
            <a:off x="4572000" y="1793875"/>
            <a:ext cx="32321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zh-CN" altLang="en-US"/>
              <a:t>也与过零点位置不吻合</a:t>
            </a:r>
          </a:p>
        </p:txBody>
      </p:sp>
      <p:sp>
        <p:nvSpPr>
          <p:cNvPr id="4134" name="Line 34"/>
          <p:cNvSpPr>
            <a:spLocks noChangeShapeType="1"/>
          </p:cNvSpPr>
          <p:nvPr/>
        </p:nvSpPr>
        <p:spPr bwMode="auto">
          <a:xfrm flipH="1" flipV="1">
            <a:off x="5892800" y="2484438"/>
            <a:ext cx="4763" cy="2647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08" name="Object 35"/>
          <p:cNvGraphicFramePr>
            <a:graphicFrameLocks noChangeAspect="1"/>
          </p:cNvGraphicFramePr>
          <p:nvPr/>
        </p:nvGraphicFramePr>
        <p:xfrm>
          <a:off x="3959225" y="4464050"/>
          <a:ext cx="30956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27372" imgH="114667" progId="Equation.DSMT4">
                  <p:embed/>
                </p:oleObj>
              </mc:Choice>
              <mc:Fallback>
                <p:oleObj r:id="rId20" imgW="127372" imgH="114667" progId="Equation.DSMT4">
                  <p:embed/>
                  <p:pic>
                    <p:nvPicPr>
                      <p:cNvPr id="4108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4464050"/>
                        <a:ext cx="309563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5" name="Line 36"/>
          <p:cNvSpPr>
            <a:spLocks noChangeShapeType="1"/>
          </p:cNvSpPr>
          <p:nvPr/>
        </p:nvSpPr>
        <p:spPr bwMode="auto">
          <a:xfrm flipV="1">
            <a:off x="4708525" y="4745038"/>
            <a:ext cx="422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136" name="未知"/>
          <p:cNvSpPr>
            <a:spLocks/>
          </p:cNvSpPr>
          <p:nvPr/>
        </p:nvSpPr>
        <p:spPr bwMode="auto">
          <a:xfrm>
            <a:off x="4778375" y="2790825"/>
            <a:ext cx="4005263" cy="2379663"/>
          </a:xfrm>
          <a:custGeom>
            <a:avLst/>
            <a:gdLst>
              <a:gd name="T0" fmla="*/ 0 w 590"/>
              <a:gd name="T1" fmla="*/ 2147483647 h 672"/>
              <a:gd name="T2" fmla="*/ 2147483647 w 590"/>
              <a:gd name="T3" fmla="*/ 2147483647 h 672"/>
              <a:gd name="T4" fmla="*/ 2147483647 w 590"/>
              <a:gd name="T5" fmla="*/ 2147483647 h 672"/>
              <a:gd name="T6" fmla="*/ 2147483647 w 590"/>
              <a:gd name="T7" fmla="*/ 0 h 672"/>
              <a:gd name="T8" fmla="*/ 2147483647 w 590"/>
              <a:gd name="T9" fmla="*/ 2147483647 h 672"/>
              <a:gd name="T10" fmla="*/ 2147483647 w 590"/>
              <a:gd name="T11" fmla="*/ 2147483647 h 672"/>
              <a:gd name="T12" fmla="*/ 2147483647 w 590"/>
              <a:gd name="T13" fmla="*/ 2147483647 h 6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90"/>
              <a:gd name="T22" fmla="*/ 0 h 672"/>
              <a:gd name="T23" fmla="*/ 590 w 590"/>
              <a:gd name="T24" fmla="*/ 672 h 6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90" h="672">
                <a:moveTo>
                  <a:pt x="0" y="589"/>
                </a:moveTo>
                <a:cubicBezTo>
                  <a:pt x="30" y="544"/>
                  <a:pt x="61" y="499"/>
                  <a:pt x="91" y="499"/>
                </a:cubicBezTo>
                <a:cubicBezTo>
                  <a:pt x="121" y="499"/>
                  <a:pt x="151" y="672"/>
                  <a:pt x="181" y="589"/>
                </a:cubicBezTo>
                <a:cubicBezTo>
                  <a:pt x="211" y="506"/>
                  <a:pt x="242" y="0"/>
                  <a:pt x="272" y="0"/>
                </a:cubicBezTo>
                <a:cubicBezTo>
                  <a:pt x="302" y="0"/>
                  <a:pt x="325" y="506"/>
                  <a:pt x="363" y="589"/>
                </a:cubicBezTo>
                <a:cubicBezTo>
                  <a:pt x="401" y="672"/>
                  <a:pt x="461" y="499"/>
                  <a:pt x="499" y="499"/>
                </a:cubicBezTo>
                <a:cubicBezTo>
                  <a:pt x="537" y="499"/>
                  <a:pt x="563" y="544"/>
                  <a:pt x="590" y="589"/>
                </a:cubicBezTo>
              </a:path>
            </a:pathLst>
          </a:custGeom>
          <a:noFill/>
          <a:ln w="38100">
            <a:solidFill>
              <a:srgbClr val="33CC33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09" name="Object 38"/>
          <p:cNvGraphicFramePr>
            <a:graphicFrameLocks noChangeAspect="1"/>
          </p:cNvGraphicFramePr>
          <p:nvPr/>
        </p:nvGraphicFramePr>
        <p:xfrm>
          <a:off x="3635375" y="5013325"/>
          <a:ext cx="18462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724217" imgH="190817" progId="Equation.DSMT4">
                  <p:embed/>
                </p:oleObj>
              </mc:Choice>
              <mc:Fallback>
                <p:oleObj r:id="rId21" imgW="724217" imgH="190817" progId="Equation.DSMT4">
                  <p:embed/>
                  <p:pic>
                    <p:nvPicPr>
                      <p:cNvPr id="4109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013325"/>
                        <a:ext cx="184626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" name="Line 39"/>
          <p:cNvSpPr>
            <a:spLocks noChangeShapeType="1"/>
          </p:cNvSpPr>
          <p:nvPr/>
        </p:nvSpPr>
        <p:spPr bwMode="auto">
          <a:xfrm>
            <a:off x="6597650" y="2798763"/>
            <a:ext cx="90011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138" name="Line 40"/>
          <p:cNvSpPr>
            <a:spLocks noChangeShapeType="1"/>
          </p:cNvSpPr>
          <p:nvPr/>
        </p:nvSpPr>
        <p:spPr bwMode="auto">
          <a:xfrm>
            <a:off x="7316788" y="2843213"/>
            <a:ext cx="0" cy="18907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 type="triangle" w="med" len="med"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10" name="Object 41"/>
          <p:cNvGraphicFramePr>
            <a:graphicFrameLocks noChangeAspect="1"/>
          </p:cNvGraphicFramePr>
          <p:nvPr/>
        </p:nvGraphicFramePr>
        <p:xfrm>
          <a:off x="7407275" y="3519488"/>
          <a:ext cx="13049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609917" imgH="190817" progId="Equation.DSMT4">
                  <p:embed/>
                </p:oleObj>
              </mc:Choice>
              <mc:Fallback>
                <p:oleObj r:id="rId22" imgW="609917" imgH="190817" progId="Equation.DSMT4">
                  <p:embed/>
                  <p:pic>
                    <p:nvPicPr>
                      <p:cNvPr id="411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7275" y="3519488"/>
                        <a:ext cx="13049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9" name="Rectangle 42"/>
          <p:cNvSpPr>
            <a:spLocks noChangeArrowheads="1"/>
          </p:cNvSpPr>
          <p:nvPr/>
        </p:nvSpPr>
        <p:spPr bwMode="auto">
          <a:xfrm>
            <a:off x="8697913" y="6670675"/>
            <a:ext cx="215900" cy="71438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140" name="Oval 43"/>
          <p:cNvSpPr>
            <a:spLocks noChangeArrowheads="1"/>
          </p:cNvSpPr>
          <p:nvPr/>
        </p:nvSpPr>
        <p:spPr bwMode="auto">
          <a:xfrm>
            <a:off x="1408113" y="4678363"/>
            <a:ext cx="103187" cy="103187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141" name="Oval 44"/>
          <p:cNvSpPr>
            <a:spLocks noChangeArrowheads="1"/>
          </p:cNvSpPr>
          <p:nvPr/>
        </p:nvSpPr>
        <p:spPr bwMode="auto">
          <a:xfrm>
            <a:off x="1066800" y="4675188"/>
            <a:ext cx="103188" cy="103187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142" name="Oval 45"/>
          <p:cNvSpPr>
            <a:spLocks noChangeArrowheads="1"/>
          </p:cNvSpPr>
          <p:nvPr/>
        </p:nvSpPr>
        <p:spPr bwMode="auto">
          <a:xfrm>
            <a:off x="706438" y="4672013"/>
            <a:ext cx="103187" cy="103187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143" name="Oval 46"/>
          <p:cNvSpPr>
            <a:spLocks noChangeArrowheads="1"/>
          </p:cNvSpPr>
          <p:nvPr/>
        </p:nvSpPr>
        <p:spPr bwMode="auto">
          <a:xfrm>
            <a:off x="1768475" y="4672013"/>
            <a:ext cx="103188" cy="103187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144" name="Oval 47"/>
          <p:cNvSpPr>
            <a:spLocks noChangeArrowheads="1"/>
          </p:cNvSpPr>
          <p:nvPr/>
        </p:nvSpPr>
        <p:spPr bwMode="auto">
          <a:xfrm>
            <a:off x="2106613" y="4665663"/>
            <a:ext cx="103187" cy="103187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145" name="Oval 48"/>
          <p:cNvSpPr>
            <a:spLocks noChangeArrowheads="1"/>
          </p:cNvSpPr>
          <p:nvPr/>
        </p:nvSpPr>
        <p:spPr bwMode="auto">
          <a:xfrm>
            <a:off x="2598738" y="4672013"/>
            <a:ext cx="103187" cy="103187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146" name="Oval 49"/>
          <p:cNvSpPr>
            <a:spLocks noChangeArrowheads="1"/>
          </p:cNvSpPr>
          <p:nvPr/>
        </p:nvSpPr>
        <p:spPr bwMode="auto">
          <a:xfrm>
            <a:off x="3036888" y="4665663"/>
            <a:ext cx="103187" cy="103187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147" name="Oval 50"/>
          <p:cNvSpPr>
            <a:spLocks noChangeArrowheads="1"/>
          </p:cNvSpPr>
          <p:nvPr/>
        </p:nvSpPr>
        <p:spPr bwMode="auto">
          <a:xfrm>
            <a:off x="5840413" y="4686300"/>
            <a:ext cx="103187" cy="103188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148" name="Oval 51"/>
          <p:cNvSpPr>
            <a:spLocks noChangeArrowheads="1"/>
          </p:cNvSpPr>
          <p:nvPr/>
        </p:nvSpPr>
        <p:spPr bwMode="auto">
          <a:xfrm>
            <a:off x="5499100" y="4683125"/>
            <a:ext cx="103188" cy="103188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149" name="Oval 52"/>
          <p:cNvSpPr>
            <a:spLocks noChangeArrowheads="1"/>
          </p:cNvSpPr>
          <p:nvPr/>
        </p:nvSpPr>
        <p:spPr bwMode="auto">
          <a:xfrm>
            <a:off x="5138738" y="4691063"/>
            <a:ext cx="103187" cy="103187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150" name="Oval 53"/>
          <p:cNvSpPr>
            <a:spLocks noChangeArrowheads="1"/>
          </p:cNvSpPr>
          <p:nvPr/>
        </p:nvSpPr>
        <p:spPr bwMode="auto">
          <a:xfrm>
            <a:off x="6200775" y="4679950"/>
            <a:ext cx="103188" cy="103188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151" name="Oval 54"/>
          <p:cNvSpPr>
            <a:spLocks noChangeArrowheads="1"/>
          </p:cNvSpPr>
          <p:nvPr/>
        </p:nvSpPr>
        <p:spPr bwMode="auto">
          <a:xfrm>
            <a:off x="6538913" y="4684713"/>
            <a:ext cx="103187" cy="103187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152" name="Oval 55"/>
          <p:cNvSpPr>
            <a:spLocks noChangeArrowheads="1"/>
          </p:cNvSpPr>
          <p:nvPr/>
        </p:nvSpPr>
        <p:spPr bwMode="auto">
          <a:xfrm>
            <a:off x="7031038" y="4691063"/>
            <a:ext cx="103187" cy="103187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153" name="Oval 56"/>
          <p:cNvSpPr>
            <a:spLocks noChangeArrowheads="1"/>
          </p:cNvSpPr>
          <p:nvPr/>
        </p:nvSpPr>
        <p:spPr bwMode="auto">
          <a:xfrm>
            <a:off x="7469188" y="4684713"/>
            <a:ext cx="103187" cy="103187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871663" y="5902326"/>
            <a:ext cx="4837547" cy="5081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8271" y="100314"/>
            <a:ext cx="9013292" cy="539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4E5C3D-1DAD-4A2D-ACAA-2508F4130F01}" type="slidenum">
              <a:rPr lang="zh-CN" altLang="zh-CN" smtClean="0"/>
              <a:pPr>
                <a:defRPr/>
              </a:pPr>
              <a:t>8</a:t>
            </a:fld>
            <a:endParaRPr lang="zh-CN" altLang="zh-CN"/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2075" tIns="46038" rIns="92075" bIns="46038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l"/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67544" y="1055880"/>
            <a:ext cx="8083730" cy="3230198"/>
            <a:chOff x="539552" y="1700808"/>
            <a:chExt cx="8083730" cy="3230198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51D51E6-2586-8F45-8BCD-F8BC528987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76135"/>
            <a:stretch/>
          </p:blipFill>
          <p:spPr>
            <a:xfrm>
              <a:off x="754211" y="1811174"/>
              <a:ext cx="7869071" cy="764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611560" y="2658011"/>
                  <a:ext cx="8011722" cy="227299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648000" indent="-648000" algn="l">
                    <a:lnSpc>
                      <a:spcPct val="120000"/>
                    </a:lnSpc>
                  </a:pPr>
                  <a:r>
                    <a:rPr kumimoji="1" lang="zh-CN" altLang="en-US" sz="2000" dirty="0"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（</a:t>
                  </a:r>
                  <a:r>
                    <a:rPr kumimoji="1" lang="en-US" altLang="zh-CN" sz="2000" dirty="0"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r>
                    <a:rPr kumimoji="1" lang="zh-CN" altLang="en-US" sz="2000" dirty="0"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）用</a:t>
                  </a:r>
                  <a:r>
                    <a:rPr kumimoji="1" lang="en-US" altLang="zh-CN" sz="2000" dirty="0"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DFT</a:t>
                  </a:r>
                  <a:r>
                    <a:rPr kumimoji="1" lang="zh-CN" altLang="en-US" sz="2000" dirty="0"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计算信号频谱时，峰值与信号真实频率在位置上有误差。求最小的</a:t>
                  </a:r>
                  <a:r>
                    <a:rPr kumimoji="1" lang="en-US" altLang="zh-CN" sz="2000" dirty="0"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DFT</a:t>
                  </a:r>
                  <a:r>
                    <a:rPr kumimoji="1" lang="zh-CN" altLang="en-US" sz="2000" dirty="0"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采样值</a:t>
                  </a:r>
                  <a:r>
                    <a:rPr kumimoji="1" lang="en-US" altLang="zh-CN" sz="2000" dirty="0"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N</a:t>
                  </a:r>
                  <a:r>
                    <a:rPr kumimoji="1" lang="zh-CN" altLang="en-US" sz="2000" dirty="0"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，使得当采样值大于等于</a:t>
                  </a:r>
                  <a:r>
                    <a:rPr kumimoji="1" lang="en-US" altLang="zh-CN" sz="2000" dirty="0"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N</a:t>
                  </a:r>
                  <a:r>
                    <a:rPr kumimoji="1" lang="zh-CN" altLang="en-US" sz="2000" dirty="0"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时，始终满足误差在</a:t>
                  </a:r>
                  <a14:m>
                    <m:oMath xmlns:m="http://schemas.openxmlformats.org/officeDocument/2006/math">
                      <m:r>
                        <a:rPr kumimoji="1" lang="en-US" altLang="zh-CN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±4</m:t>
                      </m:r>
                      <m:r>
                        <a:rPr kumimoji="1" lang="en-US" altLang="zh-CN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𝐻𝑧</m:t>
                      </m:r>
                    </m:oMath>
                  </a14:m>
                  <a:r>
                    <a:rPr kumimoji="1" lang="zh-CN" altLang="en-US" sz="2000" dirty="0"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范围内。由于使用</a:t>
                  </a:r>
                  <a:r>
                    <a:rPr kumimoji="1" lang="en-US" altLang="zh-CN" sz="2000" dirty="0"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FFT</a:t>
                  </a:r>
                  <a:r>
                    <a:rPr kumimoji="1" lang="zh-CN" altLang="en-US" sz="2000" dirty="0"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来计算，所以请仅考虑</a:t>
                  </a:r>
                  <a:r>
                    <a:rPr kumimoji="1" lang="en-US" altLang="zh-CN" sz="2000" dirty="0"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N</a:t>
                  </a:r>
                  <a:r>
                    <a:rPr kumimoji="1" lang="zh-CN" altLang="en-US" sz="2000" dirty="0"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为</a:t>
                  </a:r>
                  <a:r>
                    <a:rPr kumimoji="1" lang="en-US" altLang="zh-CN" sz="2000" dirty="0"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r>
                    <a:rPr kumimoji="1" lang="zh-CN" altLang="en-US" sz="2000" dirty="0"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的幂的情况。</a:t>
                  </a:r>
                  <a:endParaRPr kumimoji="1" lang="en-US" altLang="zh-CN" sz="2000" dirty="0"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marL="648000" indent="-648000" algn="l">
                    <a:lnSpc>
                      <a:spcPct val="120000"/>
                    </a:lnSpc>
                  </a:pPr>
                  <a:r>
                    <a:rPr kumimoji="1" lang="zh-CN" altLang="en-US" sz="2000" dirty="0"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（</a:t>
                  </a:r>
                  <a:r>
                    <a:rPr kumimoji="1" lang="en-US" altLang="zh-CN" sz="2000" dirty="0"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r>
                    <a:rPr kumimoji="1" lang="zh-CN" altLang="en-US" sz="2000" dirty="0"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）当以上一问确定的</a:t>
                  </a:r>
                  <a:r>
                    <a:rPr kumimoji="1" lang="en-US" altLang="zh-CN" sz="2000" dirty="0"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N</a:t>
                  </a:r>
                  <a:r>
                    <a:rPr kumimoji="1" lang="zh-CN" altLang="en-US" sz="2000" dirty="0"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来进行</a:t>
                  </a:r>
                  <a:r>
                    <a:rPr kumimoji="1" lang="en-US" altLang="zh-CN" sz="2000" dirty="0"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FFT</a:t>
                  </a:r>
                  <a:r>
                    <a:rPr kumimoji="1" lang="zh-CN" altLang="en-US" sz="2000" dirty="0"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时，序列频谱的峰值</a:t>
                  </a:r>
                  <a:r>
                    <a:rPr kumimoji="1" lang="en-US" altLang="zh-CN" sz="2000" dirty="0"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X(k)</a:t>
                  </a:r>
                  <a:r>
                    <a:rPr kumimoji="1" lang="zh-CN" altLang="en-US" sz="2000" dirty="0"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所对应的</a:t>
                  </a:r>
                  <a:r>
                    <a:rPr kumimoji="1" lang="en-US" altLang="zh-CN" sz="2000" dirty="0"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k</a:t>
                  </a:r>
                  <a:r>
                    <a:rPr kumimoji="1" lang="zh-CN" altLang="en-US" sz="2000" dirty="0"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等于多少？</a:t>
                  </a: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2658011"/>
                  <a:ext cx="8011722" cy="2272995"/>
                </a:xfrm>
                <a:prstGeom prst="rect">
                  <a:avLst/>
                </a:prstGeom>
                <a:blipFill>
                  <a:blip r:embed="rId11"/>
                  <a:stretch>
                    <a:fillRect l="-837" t="-804" b="-40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FD29C7A-255F-CA4E-881C-D2F8393BB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9552" y="1700808"/>
              <a:ext cx="1195597" cy="508765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姚体" pitchFamily="2" charset="-122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姚体" pitchFamily="2" charset="-122"/>
              </a:endParaRPr>
            </a:p>
          </p:txBody>
        </p:sp>
        <p:sp>
          <p:nvSpPr>
            <p:cNvPr id="10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algn="l"/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8" name="标题 4">
            <a:extLst>
              <a:ext uri="{FF2B5EF4-FFF2-40B4-BE49-F238E27FC236}">
                <a16:creationId xmlns:a16="http://schemas.microsoft.com/office/drawing/2014/main" id="{8E3EAB60-C272-794D-9F3B-743E00F4C6B5}"/>
              </a:ext>
            </a:extLst>
          </p:cNvPr>
          <p:cNvSpPr txBox="1">
            <a:spLocks/>
          </p:cNvSpPr>
          <p:nvPr/>
        </p:nvSpPr>
        <p:spPr bwMode="auto">
          <a:xfrm>
            <a:off x="95250" y="642937"/>
            <a:ext cx="701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50000"/>
              </a:spcAft>
              <a:buClr>
                <a:srgbClr val="FF0000"/>
              </a:buClr>
              <a:buFont typeface="华文细黑" pitchFamily="2" charset="-122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kern="0" dirty="0"/>
              <a:t>【</a:t>
            </a:r>
            <a:r>
              <a:rPr lang="zh-CN" altLang="en-US" kern="0" dirty="0">
                <a:solidFill>
                  <a:srgbClr val="C00000"/>
                </a:solidFill>
              </a:rPr>
              <a:t>课堂练习</a:t>
            </a:r>
            <a:r>
              <a:rPr lang="en-US" altLang="zh-CN" kern="0" dirty="0">
                <a:solidFill>
                  <a:srgbClr val="C00000"/>
                </a:solidFill>
              </a:rPr>
              <a:t>2</a:t>
            </a:r>
            <a:r>
              <a:rPr lang="en-US" altLang="zh-CN" kern="0" dirty="0"/>
              <a:t>】</a:t>
            </a:r>
            <a:endParaRPr lang="zh-CN" altLang="en-US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441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3E4AEBE-29F6-D949-8262-666CE01FD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878"/>
          <a:stretch/>
        </p:blipFill>
        <p:spPr>
          <a:xfrm>
            <a:off x="574985" y="620688"/>
            <a:ext cx="6795002" cy="639329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A4C5B5-B946-2043-B0DF-7B4740A5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ADF1A-B8AD-4018-B9EC-771D1BA8F81C}" type="slidenum">
              <a:rPr lang="zh-CN" altLang="zh-CN" smtClean="0"/>
              <a:pPr>
                <a:defRPr/>
              </a:pPr>
              <a:t>9</a:t>
            </a:fld>
            <a:endParaRPr lang="zh-CN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038603-C0AB-1347-9A4F-A95EBAEBCB15}"/>
              </a:ext>
            </a:extLst>
          </p:cNvPr>
          <p:cNvSpPr/>
          <p:nvPr/>
        </p:nvSpPr>
        <p:spPr bwMode="auto">
          <a:xfrm>
            <a:off x="0" y="12826"/>
            <a:ext cx="2849155" cy="463846"/>
          </a:xfrm>
          <a:prstGeom prst="rect">
            <a:avLst/>
          </a:prstGeom>
          <a:solidFill>
            <a:srgbClr val="00B0F0"/>
          </a:solidFill>
          <a:ln w="12700" cap="sq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宋体" pitchFamily="2" charset="-122"/>
              </a:rPr>
              <a:t>课堂练习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宋体" pitchFamily="2" charset="-122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宋体" pitchFamily="2" charset="-122"/>
              </a:rPr>
              <a:t>参考答案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6415BC3-60F4-834F-B395-8F51BBFF08CE}"/>
              </a:ext>
            </a:extLst>
          </p:cNvPr>
          <p:cNvCxnSpPr/>
          <p:nvPr/>
        </p:nvCxnSpPr>
        <p:spPr bwMode="auto">
          <a:xfrm>
            <a:off x="251520" y="3243338"/>
            <a:ext cx="84969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FF1EE4B-99AF-5E44-8E71-29245209FB0D}"/>
                  </a:ext>
                </a:extLst>
              </p:cNvPr>
              <p:cNvSpPr txBox="1"/>
              <p:nvPr/>
            </p:nvSpPr>
            <p:spPr>
              <a:xfrm>
                <a:off x="467544" y="3429000"/>
                <a:ext cx="8136904" cy="2800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zh-CN" sz="20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(1)</a:t>
                </a:r>
                <a:r>
                  <a:rPr kumimoji="1" lang="zh-CN" altLang="en-US" sz="20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保证相邻两个采样点中至少一个到峰值的距离</a:t>
                </a:r>
                <a14:m>
                  <m:oMath xmlns:m="http://schemas.openxmlformats.org/officeDocument/2006/math">
                    <m:r>
                      <a:rPr kumimoji="1" lang="zh-CN" altLang="en-US" sz="200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≤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𝐻𝑧</m:t>
                    </m:r>
                  </m:oMath>
                </a14:m>
                <a:r>
                  <a:rPr kumimoji="1" lang="zh-CN" altLang="en-US" sz="20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，即相邻采样点间距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≤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8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𝐻𝑧</m:t>
                    </m:r>
                  </m:oMath>
                </a14:m>
                <a:endParaRPr kumimoji="1" lang="en-US" altLang="zh-CN" sz="2000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𝐿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𝑘𝐻𝑧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𝐻𝑧</m:t>
                          </m:r>
                        </m:den>
                      </m:f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=2750</m:t>
                      </m:r>
                    </m:oMath>
                  </m:oMathPara>
                </a14:m>
                <a:endParaRPr kumimoji="1" lang="en-US" altLang="zh-CN" sz="2000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𝑚𝑖𝑛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=4096</m:t>
                      </m:r>
                    </m:oMath>
                  </m:oMathPara>
                </a14:m>
                <a:endParaRPr kumimoji="1" lang="en-US" altLang="zh-CN" sz="2000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algn="l"/>
                <a:endParaRPr kumimoji="1" lang="en-US" altLang="zh-CN" sz="2000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 algn="l"/>
                <a:r>
                  <a:rPr kumimoji="1" lang="en-US" altLang="zh-CN" sz="20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(2)</a:t>
                </a:r>
                <a:r>
                  <a:rPr kumimoji="1" lang="zh-CN" altLang="en-US" sz="20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峰值处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f>
                          <m:fPr>
                            <m:ctrlPr>
                              <a:rPr kumimoji="1" lang="en-US" altLang="zh-CN" sz="200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𝑁</m:t>
                            </m:r>
                          </m:den>
                        </m:f>
                      </m:den>
                    </m:f>
                  </m:oMath>
                </a14:m>
                <a:r>
                  <a:rPr kumimoji="1" lang="en-US" altLang="zh-CN" sz="20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=1137.7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=1138</m:t>
                    </m:r>
                  </m:oMath>
                </a14:m>
                <a:r>
                  <a:rPr kumimoji="1" lang="zh-CN" altLang="en-US" sz="2000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，</a:t>
                </a:r>
                <a:r>
                  <a:rPr kumimoji="1" lang="en-US" altLang="zh-CN" sz="2000" dirty="0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𝑁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−1138=2958</m:t>
                    </m:r>
                  </m:oMath>
                </a14:m>
                <a:endParaRPr kumimoji="1" lang="zh-CN" altLang="en-US" sz="2000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FF1EE4B-99AF-5E44-8E71-29245209F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429000"/>
                <a:ext cx="8136904" cy="2800510"/>
              </a:xfrm>
              <a:prstGeom prst="rect">
                <a:avLst/>
              </a:prstGeom>
              <a:blipFill>
                <a:blip r:embed="rId3"/>
                <a:stretch>
                  <a:fillRect l="-825" t="-1743" r="-825" b="-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CDC3BACD-4DC3-6E43-BC77-A35243C11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65" y="497818"/>
            <a:ext cx="1008112" cy="4289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0EE26D6-63D8-ED64-D60B-1BAD167E894E}"/>
                  </a:ext>
                </a:extLst>
              </p:cNvPr>
              <p:cNvSpPr txBox="1"/>
              <p:nvPr/>
            </p:nvSpPr>
            <p:spPr>
              <a:xfrm>
                <a:off x="416465" y="1349983"/>
                <a:ext cx="8187983" cy="13949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540000" indent="-540000" algn="l">
                  <a:lnSpc>
                    <a:spcPct val="120000"/>
                  </a:lnSpc>
                  <a:spcAft>
                    <a:spcPts val="600"/>
                  </a:spcAft>
                </a:pPr>
                <a:r>
                  <a:rPr kumimoji="1" lang="zh-CN" altLang="en-US" sz="17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kumimoji="1" lang="en-US" altLang="zh-CN" sz="17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sz="17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）用</a:t>
                </a:r>
                <a:r>
                  <a:rPr kumimoji="1" lang="en-US" altLang="zh-CN" sz="17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DFT</a:t>
                </a:r>
                <a:r>
                  <a:rPr kumimoji="1" lang="zh-CN" altLang="en-US" sz="17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计算信号频谱时，峰值与信号真实频率在位置上有误差。求最小的</a:t>
                </a:r>
                <a:r>
                  <a:rPr kumimoji="1" lang="en-US" altLang="zh-CN" sz="17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DFT</a:t>
                </a:r>
                <a:r>
                  <a:rPr kumimoji="1" lang="zh-CN" altLang="en-US" sz="17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采样值</a:t>
                </a:r>
                <a:r>
                  <a:rPr kumimoji="1" lang="en-US" altLang="zh-CN" sz="17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zh-CN" altLang="en-US" sz="17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，使得当采样值大于等于</a:t>
                </a:r>
                <a:r>
                  <a:rPr kumimoji="1" lang="en-US" altLang="zh-CN" sz="17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zh-CN" altLang="en-US" sz="17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时，始终满足误差在</a:t>
                </a:r>
                <a14:m>
                  <m:oMath xmlns:m="http://schemas.openxmlformats.org/officeDocument/2006/math">
                    <m:r>
                      <a:rPr kumimoji="1" lang="en-US" altLang="zh-CN" sz="1700" i="1">
                        <a:latin typeface="Cambria Math" charset="0"/>
                        <a:ea typeface="Cambria Math" charset="0"/>
                        <a:cs typeface="Cambria Math" charset="0"/>
                      </a:rPr>
                      <m:t>±4</m:t>
                    </m:r>
                    <m:r>
                      <a:rPr kumimoji="1" lang="en-US" altLang="zh-CN" sz="1700" i="1">
                        <a:latin typeface="Cambria Math" charset="0"/>
                        <a:ea typeface="Cambria Math" charset="0"/>
                        <a:cs typeface="Cambria Math" charset="0"/>
                      </a:rPr>
                      <m:t>𝐻𝑧</m:t>
                    </m:r>
                  </m:oMath>
                </a14:m>
                <a:r>
                  <a:rPr kumimoji="1" lang="zh-CN" altLang="en-US" sz="17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范围内。由于使用</a:t>
                </a:r>
                <a:r>
                  <a:rPr kumimoji="1" lang="en-US" altLang="zh-CN" sz="17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FFT</a:t>
                </a:r>
                <a:r>
                  <a:rPr kumimoji="1" lang="zh-CN" altLang="en-US" sz="17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来计算，所以请仅考虑</a:t>
                </a:r>
                <a:r>
                  <a:rPr kumimoji="1" lang="en-US" altLang="zh-CN" sz="17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zh-CN" altLang="en-US" sz="17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kumimoji="1" lang="en-US" altLang="zh-CN" sz="17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sz="17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的幂的情况。</a:t>
                </a:r>
                <a:endParaRPr kumimoji="1" lang="en-US" altLang="zh-CN" sz="1700" dirty="0"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540000" indent="-540000" algn="l">
                  <a:lnSpc>
                    <a:spcPct val="120000"/>
                  </a:lnSpc>
                </a:pPr>
                <a:r>
                  <a:rPr kumimoji="1" lang="zh-CN" altLang="en-US" sz="17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kumimoji="1" lang="en-US" altLang="zh-CN" sz="17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sz="17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）当以上一问确定的</a:t>
                </a:r>
                <a:r>
                  <a:rPr kumimoji="1" lang="en-US" altLang="zh-CN" sz="17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zh-CN" altLang="en-US" sz="17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来进行</a:t>
                </a:r>
                <a:r>
                  <a:rPr kumimoji="1" lang="en-US" altLang="zh-CN" sz="17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FFT</a:t>
                </a:r>
                <a:r>
                  <a:rPr kumimoji="1" lang="zh-CN" altLang="en-US" sz="17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时，序列频谱的峰值</a:t>
                </a:r>
                <a:r>
                  <a:rPr kumimoji="1" lang="en-US" altLang="zh-CN" sz="17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X(k)</a:t>
                </a:r>
                <a:r>
                  <a:rPr kumimoji="1" lang="zh-CN" altLang="en-US" sz="17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所对应的</a:t>
                </a:r>
                <a:r>
                  <a:rPr kumimoji="1" lang="en-US" altLang="zh-CN" sz="17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kumimoji="1" lang="zh-CN" altLang="en-US" sz="17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等于多少？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0EE26D6-63D8-ED64-D60B-1BAD167E8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65" y="1349983"/>
                <a:ext cx="8187983" cy="1394934"/>
              </a:xfrm>
              <a:prstGeom prst="rect">
                <a:avLst/>
              </a:prstGeom>
              <a:blipFill>
                <a:blip r:embed="rId5"/>
                <a:stretch>
                  <a:fillRect l="-447" t="-437" b="-5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5708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.0"/>
  <p:tag name="PROBLEMVOICEALLOWED" val="False"/>
</p:tagLst>
</file>

<file path=ppt/theme/theme1.xml><?xml version="1.0" encoding="utf-8"?>
<a:theme xmlns:a="http://schemas.openxmlformats.org/drawingml/2006/main" name="同方教育部">
  <a:themeElements>
    <a:clrScheme name="同方教育部 3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同方教育部">
      <a:majorFont>
        <a:latin typeface="方正姚体"/>
        <a:ea typeface="方正姚体"/>
        <a:cs typeface=""/>
      </a:majorFont>
      <a:minorFont>
        <a:latin typeface="方正姚体"/>
        <a:ea typeface="方正姚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方正姚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方正姚体" pitchFamily="2" charset="-122"/>
          </a:defRPr>
        </a:defPPr>
      </a:lstStyle>
    </a:lnDef>
  </a:objectDefaults>
  <a:extraClrSchemeLst>
    <a:extraClrScheme>
      <a:clrScheme name="同方教育部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同方教育部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同方教育部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7817</TotalTime>
  <Pages>0</Pages>
  <Words>531</Words>
  <Characters>0</Characters>
  <Application>Microsoft Office PowerPoint</Application>
  <DocSecurity>0</DocSecurity>
  <PresentationFormat>全屏显示(4:3)</PresentationFormat>
  <Lines>0</Lines>
  <Paragraphs>67</Paragraphs>
  <Slides>11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方正姚体</vt:lpstr>
      <vt:lpstr>黑体</vt:lpstr>
      <vt:lpstr>华文楷体</vt:lpstr>
      <vt:lpstr>STLiti</vt:lpstr>
      <vt:lpstr>STLiti</vt:lpstr>
      <vt:lpstr>华文细黑</vt:lpstr>
      <vt:lpstr>隶书</vt:lpstr>
      <vt:lpstr>SimSun</vt:lpstr>
      <vt:lpstr>Microsoft Yahei</vt:lpstr>
      <vt:lpstr>Arial Black</vt:lpstr>
      <vt:lpstr>Cambria Math</vt:lpstr>
      <vt:lpstr>Impact</vt:lpstr>
      <vt:lpstr>Times New Roman</vt:lpstr>
      <vt:lpstr>Wingdings</vt:lpstr>
      <vt:lpstr>同方教育部</vt:lpstr>
      <vt:lpstr>MathType 6.0 Equation</vt:lpstr>
      <vt:lpstr>Equation</vt:lpstr>
      <vt:lpstr>清华大学计算机科学与技术系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  束</vt:lpstr>
    </vt:vector>
  </TitlesOfParts>
  <Company>Tsinghua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DTFT？</dc:title>
  <dc:creator>Xu Mingxing</dc:creator>
  <cp:keywords>DTFT</cp:keywords>
  <cp:lastModifiedBy>沈 天成</cp:lastModifiedBy>
  <cp:revision>2058</cp:revision>
  <cp:lastPrinted>2018-11-20T14:56:50Z</cp:lastPrinted>
  <dcterms:created xsi:type="dcterms:W3CDTF">2002-03-23T02:45:20Z</dcterms:created>
  <dcterms:modified xsi:type="dcterms:W3CDTF">2022-11-22T06:00:35Z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