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15.xml" ContentType="application/vnd.openxmlformats-officedocument.presentationml.notesSlid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82"/>
  </p:notesMasterIdLst>
  <p:sldIdLst>
    <p:sldId id="393" r:id="rId3"/>
    <p:sldId id="342" r:id="rId4"/>
    <p:sldId id="320" r:id="rId5"/>
    <p:sldId id="261" r:id="rId6"/>
    <p:sldId id="366" r:id="rId7"/>
    <p:sldId id="259" r:id="rId8"/>
    <p:sldId id="269" r:id="rId9"/>
    <p:sldId id="270" r:id="rId10"/>
    <p:sldId id="271" r:id="rId11"/>
    <p:sldId id="272" r:id="rId12"/>
    <p:sldId id="273" r:id="rId13"/>
    <p:sldId id="274" r:id="rId14"/>
    <p:sldId id="311" r:id="rId15"/>
    <p:sldId id="319" r:id="rId16"/>
    <p:sldId id="313" r:id="rId17"/>
    <p:sldId id="275" r:id="rId18"/>
    <p:sldId id="276" r:id="rId19"/>
    <p:sldId id="277" r:id="rId20"/>
    <p:sldId id="339" r:id="rId21"/>
    <p:sldId id="278" r:id="rId22"/>
    <p:sldId id="279" r:id="rId23"/>
    <p:sldId id="314" r:id="rId24"/>
    <p:sldId id="359" r:id="rId25"/>
    <p:sldId id="280" r:id="rId26"/>
    <p:sldId id="281" r:id="rId27"/>
    <p:sldId id="296" r:id="rId28"/>
    <p:sldId id="326" r:id="rId29"/>
    <p:sldId id="297" r:id="rId30"/>
    <p:sldId id="298" r:id="rId31"/>
    <p:sldId id="299" r:id="rId32"/>
    <p:sldId id="300" r:id="rId33"/>
    <p:sldId id="324" r:id="rId34"/>
    <p:sldId id="332" r:id="rId35"/>
    <p:sldId id="301" r:id="rId36"/>
    <p:sldId id="302" r:id="rId37"/>
    <p:sldId id="303" r:id="rId38"/>
    <p:sldId id="335" r:id="rId39"/>
    <p:sldId id="330" r:id="rId40"/>
    <p:sldId id="376" r:id="rId41"/>
    <p:sldId id="336" r:id="rId42"/>
    <p:sldId id="312" r:id="rId43"/>
    <p:sldId id="334" r:id="rId44"/>
    <p:sldId id="360" r:id="rId45"/>
    <p:sldId id="377" r:id="rId46"/>
    <p:sldId id="284" r:id="rId47"/>
    <p:sldId id="341" r:id="rId48"/>
    <p:sldId id="340" r:id="rId49"/>
    <p:sldId id="285" r:id="rId50"/>
    <p:sldId id="286" r:id="rId51"/>
    <p:sldId id="288" r:id="rId52"/>
    <p:sldId id="289" r:id="rId53"/>
    <p:sldId id="290" r:id="rId54"/>
    <p:sldId id="309" r:id="rId55"/>
    <p:sldId id="331" r:id="rId56"/>
    <p:sldId id="294" r:id="rId57"/>
    <p:sldId id="371" r:id="rId58"/>
    <p:sldId id="372" r:id="rId59"/>
    <p:sldId id="373" r:id="rId60"/>
    <p:sldId id="378" r:id="rId61"/>
    <p:sldId id="374" r:id="rId62"/>
    <p:sldId id="375" r:id="rId63"/>
    <p:sldId id="379" r:id="rId64"/>
    <p:sldId id="345" r:id="rId65"/>
    <p:sldId id="361" r:id="rId66"/>
    <p:sldId id="321" r:id="rId67"/>
    <p:sldId id="370" r:id="rId68"/>
    <p:sldId id="266" r:id="rId69"/>
    <p:sldId id="316" r:id="rId70"/>
    <p:sldId id="347" r:id="rId71"/>
    <p:sldId id="325" r:id="rId72"/>
    <p:sldId id="351" r:id="rId73"/>
    <p:sldId id="367" r:id="rId74"/>
    <p:sldId id="369" r:id="rId75"/>
    <p:sldId id="349" r:id="rId76"/>
    <p:sldId id="343" r:id="rId77"/>
    <p:sldId id="267" r:id="rId78"/>
    <p:sldId id="357" r:id="rId79"/>
    <p:sldId id="352" r:id="rId80"/>
    <p:sldId id="295" r:id="rId8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3366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82" autoAdjust="0"/>
    <p:restoredTop sz="78959" autoAdjust="0"/>
  </p:normalViewPr>
  <p:slideViewPr>
    <p:cSldViewPr snapToGrid="0">
      <p:cViewPr varScale="1">
        <p:scale>
          <a:sx n="157" d="100"/>
          <a:sy n="157" d="100"/>
        </p:scale>
        <p:origin x="4896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viewProps" Target="viewProp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61" Type="http://schemas.openxmlformats.org/officeDocument/2006/relationships/slide" Target="slides/slide59.xml"/><Relationship Id="rId8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A0351D-DC77-A845-815A-CA7E3B427425}" type="datetimeFigureOut">
              <a:rPr kumimoji="1" lang="zh-CN" altLang="en-US" smtClean="0"/>
              <a:t>2021/5/5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0BE021-5935-B145-90F5-A16BFE31A5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0496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****补充使用这些类的客户代码：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BE021-5935-B145-90F5-A16BFE31A5F5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57356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Push_back</a:t>
            </a:r>
            <a:r>
              <a:rPr kumimoji="1" lang="zh-CN" altLang="en-US" dirty="0"/>
              <a:t>到了一定程度之后，可能会造成数组的整体移动，导致所有的内存地址发生改变。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BE021-5935-B145-90F5-A16BFE31A5F5}" type="slidenum">
              <a:rPr kumimoji="1" lang="zh-CN" altLang="en-US" smtClean="0"/>
              <a:t>35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60742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BE021-5935-B145-90F5-A16BFE31A5F5}" type="slidenum">
              <a:rPr kumimoji="1" lang="zh-CN" altLang="en-US" smtClean="0"/>
              <a:t>42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2308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解析：</a:t>
            </a:r>
            <a:r>
              <a:rPr kumimoji="1" lang="en-US" altLang="zh-CN" dirty="0" err="1"/>
              <a:t>vec.end</a:t>
            </a:r>
            <a:r>
              <a:rPr kumimoji="1" lang="en-US" altLang="zh-CN" dirty="0"/>
              <a:t>()</a:t>
            </a:r>
            <a:r>
              <a:rPr kumimoji="1" lang="zh-CN" altLang="en-US" dirty="0"/>
              <a:t>为最后一个元素之后一位置的迭代器</a:t>
            </a:r>
            <a:endParaRPr kumimoji="1" lang="en-US" altLang="zh-CN" dirty="0"/>
          </a:p>
          <a:p>
            <a:r>
              <a:rPr kumimoji="1" lang="en-US" altLang="zh-CN" dirty="0"/>
              <a:t>【A】</a:t>
            </a:r>
            <a:r>
              <a:rPr kumimoji="1" lang="zh-CN" altLang="en-US" dirty="0"/>
              <a:t>注意，</a:t>
            </a:r>
            <a:r>
              <a:rPr kumimoji="1" lang="en-US" altLang="zh-CN" dirty="0"/>
              <a:t>A</a:t>
            </a:r>
            <a:r>
              <a:rPr kumimoji="1" lang="zh-CN" altLang="en-US" dirty="0"/>
              <a:t>答案</a:t>
            </a:r>
            <a:r>
              <a:rPr kumimoji="1" lang="zh-CN" altLang="en-US"/>
              <a:t>是错的。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0BE021-5935-B145-90F5-A16BFE31A5F5}" type="slidenum">
              <a:rPr kumimoji="1" lang="zh-CN" altLang="en-US" smtClean="0"/>
              <a:t>43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40981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函数对象：</a:t>
            </a:r>
            <a:endParaRPr kumimoji="1" lang="en-US" altLang="zh-CN" dirty="0"/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Compare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public: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 operator() (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string &amp;str1,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string &amp;str2)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str1 &gt; str2;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0BE021-5935-B145-90F5-A16BFE31A5F5}" type="slidenum">
              <a:rPr kumimoji="1" lang="zh-CN" altLang="en-US" smtClean="0"/>
              <a:t>48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10057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多数操作复杂度为</a:t>
            </a:r>
            <a:r>
              <a:rPr lang="en-US" altLang="zh-CN" dirty="0"/>
              <a:t>O(</a:t>
            </a:r>
            <a:r>
              <a:rPr lang="en-US" altLang="zh-CN" dirty="0" err="1"/>
              <a:t>logn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BE021-5935-B145-90F5-A16BFE31A5F5}" type="slidenum">
              <a:rPr kumimoji="1" lang="zh-CN" altLang="en-US" smtClean="0"/>
              <a:t>49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9004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解析：</a:t>
            </a:r>
            <a:r>
              <a:rPr kumimoji="1" lang="en-US" altLang="zh-CN" dirty="0"/>
              <a:t>list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底层实现是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双向链表，下标访问复杂度为</a:t>
            </a:r>
            <a:r>
              <a:rPr lang="en-US" altLang="zh-CN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O(n)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map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下标访问时如果元素不存在，则创建对应元素。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0BE021-5935-B145-90F5-A16BFE31A5F5}" type="slidenum">
              <a:rPr kumimoji="1" lang="zh-CN" altLang="en-US" smtClean="0"/>
              <a:t>63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19552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解析：</a:t>
            </a:r>
            <a:r>
              <a:rPr kumimoji="1" lang="en-US" altLang="zh-CN" dirty="0"/>
              <a:t>list</a:t>
            </a:r>
            <a:r>
              <a:rPr kumimoji="1" lang="zh-CN" altLang="en-US" dirty="0"/>
              <a:t>下标访问复杂度为</a:t>
            </a:r>
            <a:r>
              <a:rPr kumimoji="1" lang="en-US" altLang="zh-CN" dirty="0"/>
              <a:t>O(n)</a:t>
            </a:r>
            <a:r>
              <a:rPr kumimoji="1" lang="zh-CN" altLang="en-US" dirty="0"/>
              <a:t>，</a:t>
            </a:r>
            <a:r>
              <a:rPr kumimoji="1" lang="en-US" altLang="zh-CN" dirty="0"/>
              <a:t>vector</a:t>
            </a:r>
            <a:r>
              <a:rPr kumimoji="1" lang="zh-CN" altLang="en-US" dirty="0"/>
              <a:t>插入删除复杂度为</a:t>
            </a:r>
            <a:r>
              <a:rPr kumimoji="1" lang="en-US" altLang="zh-CN" dirty="0"/>
              <a:t>O(n)</a:t>
            </a:r>
            <a:r>
              <a:rPr kumimoji="1" lang="zh-CN" altLang="en-US" dirty="0"/>
              <a:t>，</a:t>
            </a:r>
            <a:r>
              <a:rPr kumimoji="1" lang="en-US" altLang="zh-CN" dirty="0"/>
              <a:t>vector</a:t>
            </a:r>
            <a:r>
              <a:rPr kumimoji="1" lang="zh-CN" altLang="en-US" dirty="0"/>
              <a:t>尾部插入平均复杂度为</a:t>
            </a:r>
            <a:r>
              <a:rPr kumimoji="1" lang="en-US" altLang="zh-CN" dirty="0"/>
              <a:t>O(1)</a:t>
            </a:r>
            <a:r>
              <a:rPr kumimoji="1" lang="zh-CN" altLang="en-US" dirty="0"/>
              <a:t>，头部为</a:t>
            </a:r>
            <a:r>
              <a:rPr kumimoji="1" lang="en-US" altLang="zh-CN" dirty="0"/>
              <a:t>O(n)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0BE021-5935-B145-90F5-A16BFE31A5F5}" type="slidenum">
              <a:rPr kumimoji="1" lang="zh-CN" altLang="en-US" smtClean="0"/>
              <a:t>64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098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不能部分</a:t>
            </a:r>
            <a:r>
              <a:rPr lang="zh-CN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特化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r>
              <a:rPr kumimoji="1" lang="zh-CN" altLang="en-US" dirty="0"/>
              <a:t>具体的例子（即不允许的情况）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BE021-5935-B145-90F5-A16BFE31A5F5}" type="slidenum">
              <a:rPr kumimoji="1" lang="zh-CN" altLang="en-US" smtClean="0"/>
              <a:t>67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4784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这一页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BE021-5935-B145-90F5-A16BFE31A5F5}" type="slidenum">
              <a:rPr kumimoji="1" lang="zh-CN" altLang="en-US" smtClean="0"/>
              <a:t>68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94545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不能部分</a:t>
            </a:r>
            <a:r>
              <a:rPr lang="zh-CN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特化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r>
              <a:rPr kumimoji="1" lang="zh-CN" altLang="en-US" dirty="0"/>
              <a:t>具体的例子（即不允许的情况）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BE021-5935-B145-90F5-A16BFE31A5F5}" type="slidenum">
              <a:rPr kumimoji="1" lang="zh-CN" altLang="en-US" smtClean="0"/>
              <a:t>69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6405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****补充使用这些类的客户代码：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BE021-5935-B145-90F5-A16BFE31A5F5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52231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BE021-5935-B145-90F5-A16BFE31A5F5}" type="slidenum">
              <a:rPr kumimoji="1" lang="zh-CN" altLang="en-US" smtClean="0"/>
              <a:t>72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83430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BE021-5935-B145-90F5-A16BFE31A5F5}" type="slidenum">
              <a:rPr kumimoji="1" lang="zh-CN" altLang="en-US" smtClean="0"/>
              <a:t>73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17443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BE021-5935-B145-90F5-A16BFE31A5F5}" type="slidenum">
              <a:rPr kumimoji="1" lang="zh-CN" altLang="en-US" smtClean="0"/>
              <a:t>74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1894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BE021-5935-B145-90F5-A16BFE31A5F5}" type="slidenum">
              <a:rPr kumimoji="1" lang="zh-CN" altLang="en-US" smtClean="0"/>
              <a:t>75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9512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BE021-5935-B145-90F5-A16BFE31A5F5}" type="slidenum">
              <a:rPr kumimoji="1" lang="zh-CN" altLang="en-US" smtClean="0"/>
              <a:t>76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4064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BE021-5935-B145-90F5-A16BFE31A5F5}" type="slidenum">
              <a:rPr kumimoji="1" lang="zh-CN" altLang="en-US" smtClean="0"/>
              <a:t>77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5214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这一页要表达的</a:t>
            </a:r>
            <a:r>
              <a:rPr kumimoji="1" lang="en-US" altLang="zh-CN" dirty="0"/>
              <a:t>point</a:t>
            </a:r>
            <a:r>
              <a:rPr kumimoji="1" lang="zh-CN" altLang="en-US" dirty="0"/>
              <a:t>是什么？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BE021-5935-B145-90F5-A16BFE31A5F5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0853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红色部分是我们课程涉及的内容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0BE021-5935-B145-90F5-A16BFE31A5F5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5657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删除：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创建：</a:t>
            </a:r>
            <a:r>
              <a:rPr lang="en-US" altLang="zh-CN" b="1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forward_as_tuple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函数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—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返回右值引用的元组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BE021-5935-B145-90F5-A16BFE31A5F5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17753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0BE021-5935-B145-90F5-A16BFE31A5F5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42145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解析：</a:t>
            </a:r>
            <a:r>
              <a:rPr kumimoji="1" lang="en-US" altLang="zh-CN" dirty="0"/>
              <a:t>Tuple</a:t>
            </a:r>
            <a:r>
              <a:rPr kumimoji="1" lang="zh-CN" altLang="en-US" dirty="0"/>
              <a:t>长度只在编译时确定，</a:t>
            </a:r>
            <a:r>
              <a:rPr kumimoji="1" lang="en-US" altLang="zh-CN" dirty="0"/>
              <a:t>pair</a:t>
            </a:r>
            <a:r>
              <a:rPr kumimoji="1" lang="zh-CN" altLang="en-US" dirty="0"/>
              <a:t>两成员类型可以不同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0BE021-5935-B145-90F5-A16BFE31A5F5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04170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左值引用：可以取地址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BE021-5935-B145-90F5-A16BFE31A5F5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028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BE021-5935-B145-90F5-A16BFE31A5F5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6583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6CD0-B21C-4E0E-9991-CFABC5B9F3F3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74CB-F90C-42EB-85A9-915E3DFCF2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967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6CD0-B21C-4E0E-9991-CFABC5B9F3F3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74CB-F90C-42EB-85A9-915E3DFCF2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470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6CD0-B21C-4E0E-9991-CFABC5B9F3F3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74CB-F90C-42EB-85A9-915E3DFCF2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509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375CB7-C50A-49C3-BF10-448E10BBEC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65427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886700" cy="1325563"/>
          </a:xfrm>
        </p:spPr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8800"/>
            <a:ext cx="8047806" cy="4749029"/>
          </a:xfrm>
        </p:spPr>
        <p:txBody>
          <a:bodyPr/>
          <a:lstStyle>
            <a:lvl1pPr marL="228600" indent="-228600">
              <a:buSzPct val="75000"/>
              <a:buFont typeface="Wingdings" panose="05000000000000000000" pitchFamily="2" charset="2"/>
              <a:buChar char="n"/>
              <a:defRPr b="1" baseline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defRPr>
            </a:lvl1pPr>
            <a:lvl2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2pPr>
            <a:lvl3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3pPr>
            <a:lvl4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4pPr>
            <a:lvl5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8264" y="6377830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D7BE51-03DD-4CCA-8227-D775462981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3471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36992-6990-409A-985D-C59BD1CB15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79549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EEA948-DC3E-4FC8-BEDF-6D0D5F7E4C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12888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D87F4C-F228-4387-9ECA-2FC048F220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84912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AB157-5D5D-45D8-AA5F-3FBCA9A54B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886700" cy="1325563"/>
          </a:xfrm>
        </p:spPr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0585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C3BD7-260C-4BC9-9C17-940D7F59C4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19596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E6C39-29C4-400B-8A62-388FF04E56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210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6CD0-B21C-4E0E-9991-CFABC5B9F3F3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74CB-F90C-42EB-85A9-915E3DFCF2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158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将图片拖动到占位符，或单击添加图标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A6EBAE-B12E-4D6F-8E93-26479E22C4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51033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7DFA39-F49E-4E32-9F7F-DC3B6C5436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0788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A70E48-0FCB-4A72-B125-9E5A77787C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8206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6CD0-B21C-4E0E-9991-CFABC5B9F3F3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74CB-F90C-42EB-85A9-915E3DFCF2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007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6CD0-B21C-4E0E-9991-CFABC5B9F3F3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74CB-F90C-42EB-85A9-915E3DFCF2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606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6CD0-B21C-4E0E-9991-CFABC5B9F3F3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74CB-F90C-42EB-85A9-915E3DFCF2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458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6CD0-B21C-4E0E-9991-CFABC5B9F3F3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74CB-F90C-42EB-85A9-915E3DFCF2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795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6CD0-B21C-4E0E-9991-CFABC5B9F3F3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74CB-F90C-42EB-85A9-915E3DFCF2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56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6CD0-B21C-4E0E-9991-CFABC5B9F3F3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74CB-F90C-42EB-85A9-915E3DFCF2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205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6CD0-B21C-4E0E-9991-CFABC5B9F3F3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74CB-F90C-42EB-85A9-915E3DFCF2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834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16CD0-B21C-4E0E-9991-CFABC5B9F3F3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974CB-F90C-42EB-85A9-915E3DFCF2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62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20A63EA-D302-4CF6-848F-ACE1D644E6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2384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hahaya.github.io/study-std-pair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notesSlide" Target="../notesSlides/notesSlide7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slideLayout" Target="../slideLayouts/slideLayout7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image" Target="../media/image2.tmp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cplusplus.com/reference/vector/vector/push_back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13" Type="http://schemas.openxmlformats.org/officeDocument/2006/relationships/tags" Target="../tags/tag40.xml"/><Relationship Id="rId18" Type="http://schemas.openxmlformats.org/officeDocument/2006/relationships/tags" Target="../tags/tag45.xml"/><Relationship Id="rId26" Type="http://schemas.openxmlformats.org/officeDocument/2006/relationships/tags" Target="../tags/tag53.xml"/><Relationship Id="rId3" Type="http://schemas.openxmlformats.org/officeDocument/2006/relationships/tags" Target="../tags/tag30.xml"/><Relationship Id="rId21" Type="http://schemas.openxmlformats.org/officeDocument/2006/relationships/tags" Target="../tags/tag48.xml"/><Relationship Id="rId7" Type="http://schemas.openxmlformats.org/officeDocument/2006/relationships/tags" Target="../tags/tag34.xml"/><Relationship Id="rId12" Type="http://schemas.openxmlformats.org/officeDocument/2006/relationships/tags" Target="../tags/tag39.xml"/><Relationship Id="rId17" Type="http://schemas.openxmlformats.org/officeDocument/2006/relationships/tags" Target="../tags/tag44.xml"/><Relationship Id="rId25" Type="http://schemas.openxmlformats.org/officeDocument/2006/relationships/tags" Target="../tags/tag52.xml"/><Relationship Id="rId2" Type="http://schemas.openxmlformats.org/officeDocument/2006/relationships/tags" Target="../tags/tag29.xml"/><Relationship Id="rId16" Type="http://schemas.openxmlformats.org/officeDocument/2006/relationships/tags" Target="../tags/tag43.xml"/><Relationship Id="rId20" Type="http://schemas.openxmlformats.org/officeDocument/2006/relationships/tags" Target="../tags/tag47.xml"/><Relationship Id="rId29" Type="http://schemas.openxmlformats.org/officeDocument/2006/relationships/notesSlide" Target="../notesSlides/notesSlide12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11" Type="http://schemas.openxmlformats.org/officeDocument/2006/relationships/tags" Target="../tags/tag38.xml"/><Relationship Id="rId24" Type="http://schemas.openxmlformats.org/officeDocument/2006/relationships/tags" Target="../tags/tag51.xml"/><Relationship Id="rId5" Type="http://schemas.openxmlformats.org/officeDocument/2006/relationships/tags" Target="../tags/tag32.xml"/><Relationship Id="rId15" Type="http://schemas.openxmlformats.org/officeDocument/2006/relationships/tags" Target="../tags/tag42.xml"/><Relationship Id="rId23" Type="http://schemas.openxmlformats.org/officeDocument/2006/relationships/tags" Target="../tags/tag50.xml"/><Relationship Id="rId28" Type="http://schemas.openxmlformats.org/officeDocument/2006/relationships/slideLayout" Target="../slideLayouts/slideLayout7.xml"/><Relationship Id="rId10" Type="http://schemas.openxmlformats.org/officeDocument/2006/relationships/tags" Target="../tags/tag37.xml"/><Relationship Id="rId19" Type="http://schemas.openxmlformats.org/officeDocument/2006/relationships/tags" Target="../tags/tag46.xml"/><Relationship Id="rId4" Type="http://schemas.openxmlformats.org/officeDocument/2006/relationships/tags" Target="../tags/tag31.xml"/><Relationship Id="rId9" Type="http://schemas.openxmlformats.org/officeDocument/2006/relationships/tags" Target="../tags/tag36.xml"/><Relationship Id="rId14" Type="http://schemas.openxmlformats.org/officeDocument/2006/relationships/tags" Target="../tags/tag41.xml"/><Relationship Id="rId22" Type="http://schemas.openxmlformats.org/officeDocument/2006/relationships/tags" Target="../tags/tag49.xml"/><Relationship Id="rId27" Type="http://schemas.openxmlformats.org/officeDocument/2006/relationships/tags" Target="../tags/tag54.xml"/><Relationship Id="rId30" Type="http://schemas.openxmlformats.org/officeDocument/2006/relationships/image" Target="../media/image2.tmp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memory/allocator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13" Type="http://schemas.openxmlformats.org/officeDocument/2006/relationships/tags" Target="../tags/tag67.xml"/><Relationship Id="rId18" Type="http://schemas.openxmlformats.org/officeDocument/2006/relationships/tags" Target="../tags/tag72.xml"/><Relationship Id="rId26" Type="http://schemas.openxmlformats.org/officeDocument/2006/relationships/tags" Target="../tags/tag80.xml"/><Relationship Id="rId3" Type="http://schemas.openxmlformats.org/officeDocument/2006/relationships/tags" Target="../tags/tag57.xml"/><Relationship Id="rId21" Type="http://schemas.openxmlformats.org/officeDocument/2006/relationships/tags" Target="../tags/tag75.xml"/><Relationship Id="rId7" Type="http://schemas.openxmlformats.org/officeDocument/2006/relationships/tags" Target="../tags/tag61.xml"/><Relationship Id="rId12" Type="http://schemas.openxmlformats.org/officeDocument/2006/relationships/tags" Target="../tags/tag66.xml"/><Relationship Id="rId17" Type="http://schemas.openxmlformats.org/officeDocument/2006/relationships/tags" Target="../tags/tag71.xml"/><Relationship Id="rId25" Type="http://schemas.openxmlformats.org/officeDocument/2006/relationships/tags" Target="../tags/tag79.xml"/><Relationship Id="rId2" Type="http://schemas.openxmlformats.org/officeDocument/2006/relationships/tags" Target="../tags/tag56.xml"/><Relationship Id="rId16" Type="http://schemas.openxmlformats.org/officeDocument/2006/relationships/tags" Target="../tags/tag70.xml"/><Relationship Id="rId20" Type="http://schemas.openxmlformats.org/officeDocument/2006/relationships/tags" Target="../tags/tag74.xml"/><Relationship Id="rId29" Type="http://schemas.openxmlformats.org/officeDocument/2006/relationships/notesSlide" Target="../notesSlides/notesSlide15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tags" Target="../tags/tag65.xml"/><Relationship Id="rId24" Type="http://schemas.openxmlformats.org/officeDocument/2006/relationships/tags" Target="../tags/tag78.xml"/><Relationship Id="rId5" Type="http://schemas.openxmlformats.org/officeDocument/2006/relationships/tags" Target="../tags/tag59.xml"/><Relationship Id="rId15" Type="http://schemas.openxmlformats.org/officeDocument/2006/relationships/tags" Target="../tags/tag69.xml"/><Relationship Id="rId23" Type="http://schemas.openxmlformats.org/officeDocument/2006/relationships/tags" Target="../tags/tag77.xml"/><Relationship Id="rId28" Type="http://schemas.openxmlformats.org/officeDocument/2006/relationships/slideLayout" Target="../slideLayouts/slideLayout7.xml"/><Relationship Id="rId10" Type="http://schemas.openxmlformats.org/officeDocument/2006/relationships/tags" Target="../tags/tag64.xml"/><Relationship Id="rId19" Type="http://schemas.openxmlformats.org/officeDocument/2006/relationships/tags" Target="../tags/tag73.xml"/><Relationship Id="rId4" Type="http://schemas.openxmlformats.org/officeDocument/2006/relationships/tags" Target="../tags/tag58.xml"/><Relationship Id="rId9" Type="http://schemas.openxmlformats.org/officeDocument/2006/relationships/tags" Target="../tags/tag63.xml"/><Relationship Id="rId14" Type="http://schemas.openxmlformats.org/officeDocument/2006/relationships/tags" Target="../tags/tag68.xml"/><Relationship Id="rId22" Type="http://schemas.openxmlformats.org/officeDocument/2006/relationships/tags" Target="../tags/tag76.xml"/><Relationship Id="rId27" Type="http://schemas.openxmlformats.org/officeDocument/2006/relationships/tags" Target="../tags/tag81.xml"/><Relationship Id="rId30" Type="http://schemas.openxmlformats.org/officeDocument/2006/relationships/image" Target="../media/image2.tmp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13" Type="http://schemas.openxmlformats.org/officeDocument/2006/relationships/tags" Target="../tags/tag94.xml"/><Relationship Id="rId18" Type="http://schemas.openxmlformats.org/officeDocument/2006/relationships/tags" Target="../tags/tag99.xml"/><Relationship Id="rId26" Type="http://schemas.openxmlformats.org/officeDocument/2006/relationships/tags" Target="../tags/tag107.xml"/><Relationship Id="rId3" Type="http://schemas.openxmlformats.org/officeDocument/2006/relationships/tags" Target="../tags/tag84.xml"/><Relationship Id="rId21" Type="http://schemas.openxmlformats.org/officeDocument/2006/relationships/tags" Target="../tags/tag102.xml"/><Relationship Id="rId7" Type="http://schemas.openxmlformats.org/officeDocument/2006/relationships/tags" Target="../tags/tag88.xml"/><Relationship Id="rId12" Type="http://schemas.openxmlformats.org/officeDocument/2006/relationships/tags" Target="../tags/tag93.xml"/><Relationship Id="rId17" Type="http://schemas.openxmlformats.org/officeDocument/2006/relationships/tags" Target="../tags/tag98.xml"/><Relationship Id="rId25" Type="http://schemas.openxmlformats.org/officeDocument/2006/relationships/tags" Target="../tags/tag106.xml"/><Relationship Id="rId2" Type="http://schemas.openxmlformats.org/officeDocument/2006/relationships/tags" Target="../tags/tag83.xml"/><Relationship Id="rId16" Type="http://schemas.openxmlformats.org/officeDocument/2006/relationships/tags" Target="../tags/tag97.xml"/><Relationship Id="rId20" Type="http://schemas.openxmlformats.org/officeDocument/2006/relationships/tags" Target="../tags/tag101.xml"/><Relationship Id="rId29" Type="http://schemas.openxmlformats.org/officeDocument/2006/relationships/notesSlide" Target="../notesSlides/notesSlide16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11" Type="http://schemas.openxmlformats.org/officeDocument/2006/relationships/tags" Target="../tags/tag92.xml"/><Relationship Id="rId24" Type="http://schemas.openxmlformats.org/officeDocument/2006/relationships/tags" Target="../tags/tag105.xml"/><Relationship Id="rId5" Type="http://schemas.openxmlformats.org/officeDocument/2006/relationships/tags" Target="../tags/tag86.xml"/><Relationship Id="rId15" Type="http://schemas.openxmlformats.org/officeDocument/2006/relationships/tags" Target="../tags/tag96.xml"/><Relationship Id="rId23" Type="http://schemas.openxmlformats.org/officeDocument/2006/relationships/tags" Target="../tags/tag104.xml"/><Relationship Id="rId28" Type="http://schemas.openxmlformats.org/officeDocument/2006/relationships/slideLayout" Target="../slideLayouts/slideLayout7.xml"/><Relationship Id="rId10" Type="http://schemas.openxmlformats.org/officeDocument/2006/relationships/tags" Target="../tags/tag91.xml"/><Relationship Id="rId19" Type="http://schemas.openxmlformats.org/officeDocument/2006/relationships/tags" Target="../tags/tag100.xml"/><Relationship Id="rId4" Type="http://schemas.openxmlformats.org/officeDocument/2006/relationships/tags" Target="../tags/tag85.xml"/><Relationship Id="rId9" Type="http://schemas.openxmlformats.org/officeDocument/2006/relationships/tags" Target="../tags/tag90.xml"/><Relationship Id="rId14" Type="http://schemas.openxmlformats.org/officeDocument/2006/relationships/tags" Target="../tags/tag95.xml"/><Relationship Id="rId22" Type="http://schemas.openxmlformats.org/officeDocument/2006/relationships/tags" Target="../tags/tag103.xml"/><Relationship Id="rId27" Type="http://schemas.openxmlformats.org/officeDocument/2006/relationships/tags" Target="../tags/tag108.xml"/><Relationship Id="rId30" Type="http://schemas.openxmlformats.org/officeDocument/2006/relationships/image" Target="../media/image2.tmp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3088" y="1340768"/>
            <a:ext cx="8062912" cy="2952328"/>
          </a:xfrm>
        </p:spPr>
        <p:txBody>
          <a:bodyPr rtlCol="0" anchor="ctr">
            <a:normAutofit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b="1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面向对象程序设计基础</a:t>
            </a:r>
            <a:br>
              <a:rPr lang="zh-CN" altLang="en-US" b="1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>
                <a:solidFill>
                  <a:srgbClr val="0066CC"/>
                </a:solidFill>
              </a:rPr>
              <a:t>（</a:t>
            </a:r>
            <a:r>
              <a:rPr lang="en-US" altLang="zh-CN">
                <a:solidFill>
                  <a:srgbClr val="0066CC"/>
                </a:solidFill>
              </a:rPr>
              <a:t>OOP</a:t>
            </a:r>
            <a:r>
              <a:rPr lang="zh-CN" altLang="en-US">
                <a:solidFill>
                  <a:srgbClr val="0066CC"/>
                </a:solidFill>
              </a:rPr>
              <a:t>）</a:t>
            </a:r>
            <a:endParaRPr lang="zh-CN" altLang="en-US" b="1">
              <a:solidFill>
                <a:srgbClr val="0066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5" name="副标题 2"/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9144000" cy="2348880"/>
          </a:xfrm>
        </p:spPr>
        <p:txBody>
          <a:bodyPr/>
          <a:lstStyle/>
          <a:p>
            <a:r>
              <a:rPr lang="zh-CN" altLang="en-US" sz="3600" b="1" dirty="0"/>
              <a:t>刘知远</a:t>
            </a:r>
            <a:r>
              <a:rPr lang="zh-CN" altLang="en-US" sz="2800" b="1" dirty="0"/>
              <a:t> </a:t>
            </a:r>
            <a:endParaRPr lang="en-US" altLang="zh-CN" sz="2800" b="1" dirty="0"/>
          </a:p>
          <a:p>
            <a:r>
              <a:rPr lang="en-US" altLang="zh-CN" sz="2800" b="1" dirty="0"/>
              <a:t>liuzy@tsinghua.edu.cn</a:t>
            </a:r>
          </a:p>
          <a:p>
            <a:r>
              <a:rPr lang="en-US" altLang="zh-CN" b="1" dirty="0"/>
              <a:t>http://nlp.csai.tsinghua.edu.cn/~</a:t>
            </a:r>
            <a:r>
              <a:rPr lang="en-US" altLang="zh-CN" b="1" dirty="0" err="1"/>
              <a:t>lzy</a:t>
            </a:r>
            <a:r>
              <a:rPr lang="en-US" altLang="zh-CN" b="1" dirty="0"/>
              <a:t>/</a:t>
            </a:r>
            <a:r>
              <a:rPr lang="zh-CN" altLang="en-US" b="1" dirty="0"/>
              <a:t> </a:t>
            </a:r>
            <a:endParaRPr lang="en-US" altLang="zh-CN" b="1" dirty="0"/>
          </a:p>
          <a:p>
            <a:r>
              <a:rPr lang="zh-CN" altLang="en-US" b="1" dirty="0"/>
              <a:t>课程团队：刘知远 姚海龙 黄民烈</a:t>
            </a:r>
          </a:p>
        </p:txBody>
      </p:sp>
    </p:spTree>
    <p:extLst>
      <p:ext uri="{BB962C8B-B14F-4D97-AF65-F5344CB8AC3E}">
        <p14:creationId xmlns:p14="http://schemas.microsoft.com/office/powerpoint/2010/main" val="63390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命名空间（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8"/>
            <a:ext cx="8047806" cy="489058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使用</a:t>
            </a:r>
            <a:r>
              <a:rPr lang="en-US" altLang="zh-CN" b="1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using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声明简化命名空间使用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使用整个命名空间：所有成员都直接可用</a:t>
            </a:r>
            <a:endParaRPr lang="en-US" altLang="zh-CN" b="1" kern="100" dirty="0"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</a:t>
            </a:r>
            <a:r>
              <a:rPr lang="en-US" altLang="zh-CN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using 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namespace A;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x = 3; y = 6;</a:t>
            </a: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使用部分成员：所选成员可直接使用</a:t>
            </a:r>
            <a:endParaRPr lang="en-US" altLang="zh-CN" b="1" kern="100" dirty="0"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</a:t>
            </a:r>
            <a:r>
              <a:rPr lang="en-US" altLang="zh-CN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using A::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x;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x = 3; </a:t>
            </a:r>
            <a:r>
              <a:rPr lang="en-US" altLang="zh-CN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A::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y = 6;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任何情况下，都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不应出现命名冲突</a:t>
            </a:r>
            <a:endParaRPr lang="en-US" altLang="zh-CN" b="1" kern="1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31430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598725" y="1879155"/>
            <a:ext cx="8062912" cy="2952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  <a:defRPr/>
            </a:pPr>
            <a:r>
              <a:rPr lang="en-US" altLang="zh-CN" sz="5400" b="1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lang="zh-CN" altLang="en-US" sz="5400" b="1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初步</a:t>
            </a:r>
          </a:p>
        </p:txBody>
      </p:sp>
    </p:spTree>
    <p:extLst>
      <p:ext uri="{BB962C8B-B14F-4D97-AF65-F5344CB8AC3E}">
        <p14:creationId xmlns:p14="http://schemas.microsoft.com/office/powerpoint/2010/main" val="3066191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9"/>
            <a:ext cx="8047806" cy="40093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标准模板库（英文：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Standard Template Library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，缩写：</a:t>
            </a:r>
            <a:r>
              <a:rPr lang="en-US" altLang="zh-CN" b="1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STL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），是一个高效的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C++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软件库，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它被容纳于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C++ 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标准程序库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C++ Standard Library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中。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其中包含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4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个组件，分别为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算法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、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容器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、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函数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、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迭代器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基于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模板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编写。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关键理念：将“在数据上执行的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操作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”与“要执行操作的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数据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”分离。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10838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321" y="2223640"/>
            <a:ext cx="6661358" cy="355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934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9"/>
            <a:ext cx="8047806" cy="40093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STL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的命名空间是</a:t>
            </a:r>
            <a:r>
              <a:rPr lang="en-US" altLang="zh-CN" b="1" kern="100" dirty="0" err="1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std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lvl="1"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一般使用</a:t>
            </a:r>
            <a:r>
              <a:rPr lang="en-US" altLang="zh-CN" kern="100" dirty="0" err="1"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std</a:t>
            </a: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::name</a:t>
            </a:r>
            <a:r>
              <a:rPr lang="zh-CN" altLang="en-US" kern="100" dirty="0"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来使用</a:t>
            </a: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STL</a:t>
            </a:r>
            <a:r>
              <a:rPr lang="zh-CN" altLang="en-US" kern="100" dirty="0"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的函数或对象</a:t>
            </a:r>
            <a:endParaRPr lang="en-US" altLang="zh-CN" kern="100" dirty="0"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lvl="1"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也可以使用</a:t>
            </a: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using namespace </a:t>
            </a:r>
            <a:r>
              <a:rPr lang="en-US" altLang="zh-CN" kern="100" dirty="0" err="1"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std</a:t>
            </a:r>
            <a:r>
              <a:rPr lang="zh-CN" altLang="en-US" kern="100" dirty="0"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来引入</a:t>
            </a: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STL</a:t>
            </a:r>
            <a:r>
              <a:rPr lang="zh-CN" altLang="en-US" kern="100" dirty="0"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的命名空间（不推荐在大型工程中使用，容易污染命名空间）</a:t>
            </a:r>
            <a:endParaRPr lang="en-US" altLang="zh-CN" kern="100" dirty="0"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lvl="1"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关于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STL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的文档和例子可以在以下网址查询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457200" lvl="1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http://www.cplusplus.com/</a:t>
            </a:r>
          </a:p>
          <a:p>
            <a:pPr marL="457200" lvl="1" indent="0">
              <a:lnSpc>
                <a:spcPct val="100000"/>
              </a:lnSpc>
              <a:buSzPct val="75000"/>
              <a:buNone/>
            </a:pPr>
            <a:r>
              <a:rPr lang="zh-CN" altLang="en-US" kern="100" dirty="0"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多写多查多用，是学习</a:t>
            </a: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STL</a:t>
            </a:r>
            <a:r>
              <a:rPr lang="zh-CN" altLang="en-US" kern="100" dirty="0"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库的最好方法</a:t>
            </a:r>
            <a:endParaRPr lang="en-US" altLang="zh-CN" kern="100" dirty="0"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lvl="1"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68340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2D356128-6520-48EC-A105-9F343DD1D3E6}"/>
              </a:ext>
            </a:extLst>
          </p:cNvPr>
          <p:cNvGrpSpPr/>
          <p:nvPr/>
        </p:nvGrpSpPr>
        <p:grpSpPr>
          <a:xfrm>
            <a:off x="323675" y="1934527"/>
            <a:ext cx="8528948" cy="3709584"/>
            <a:chOff x="1811513" y="1452282"/>
            <a:chExt cx="9453242" cy="3709584"/>
          </a:xfrm>
        </p:grpSpPr>
        <p:sp>
          <p:nvSpPr>
            <p:cNvPr id="20" name="箭头: 右 19">
              <a:extLst>
                <a:ext uri="{FF2B5EF4-FFF2-40B4-BE49-F238E27FC236}">
                  <a16:creationId xmlns:a16="http://schemas.microsoft.com/office/drawing/2014/main" id="{31F524CF-B2F3-4F75-91AE-EF418EEC57CD}"/>
                </a:ext>
              </a:extLst>
            </p:cNvPr>
            <p:cNvSpPr/>
            <p:nvPr/>
          </p:nvSpPr>
          <p:spPr>
            <a:xfrm>
              <a:off x="1864634" y="2050214"/>
              <a:ext cx="9205148" cy="67235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>
                  <a:solidFill>
                    <a:schemeClr val="tx1"/>
                  </a:solidFill>
                </a:rPr>
                <a:t>             1998       </a:t>
              </a:r>
              <a:r>
                <a:rPr lang="en-US" altLang="zh-CN" sz="1600" dirty="0"/>
                <a:t>                    </a:t>
              </a:r>
              <a:r>
                <a:rPr lang="en-US" altLang="zh-CN" sz="1600" dirty="0">
                  <a:solidFill>
                    <a:schemeClr val="tx1"/>
                  </a:solidFill>
                </a:rPr>
                <a:t>2011                             2014</a:t>
              </a:r>
              <a:r>
                <a:rPr lang="en-US" altLang="zh-CN" sz="1600" dirty="0"/>
                <a:t>                              </a:t>
              </a:r>
              <a:r>
                <a:rPr lang="en-US" altLang="zh-CN" sz="1600" dirty="0">
                  <a:solidFill>
                    <a:schemeClr val="tx1"/>
                  </a:solidFill>
                </a:rPr>
                <a:t>2017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E4C9D30-C584-4FA8-A777-2326E6B71B1C}"/>
                </a:ext>
              </a:extLst>
            </p:cNvPr>
            <p:cNvSpPr txBox="1"/>
            <p:nvPr/>
          </p:nvSpPr>
          <p:spPr>
            <a:xfrm>
              <a:off x="2328390" y="1667366"/>
              <a:ext cx="13579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C++98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2286AD3C-01D4-457B-B6EF-1D1AFE5FBE87}"/>
                </a:ext>
              </a:extLst>
            </p:cNvPr>
            <p:cNvSpPr txBox="1"/>
            <p:nvPr/>
          </p:nvSpPr>
          <p:spPr>
            <a:xfrm>
              <a:off x="4269583" y="1674621"/>
              <a:ext cx="1225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C++11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3DA06168-6612-4B1C-A4E7-55EE35454DAE}"/>
                </a:ext>
              </a:extLst>
            </p:cNvPr>
            <p:cNvSpPr txBox="1"/>
            <p:nvPr/>
          </p:nvSpPr>
          <p:spPr>
            <a:xfrm>
              <a:off x="6373674" y="1674621"/>
              <a:ext cx="1183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C++14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3A2EDBF8-758B-41F0-87BC-C2C852EFBC0C}"/>
                </a:ext>
              </a:extLst>
            </p:cNvPr>
            <p:cNvSpPr txBox="1"/>
            <p:nvPr/>
          </p:nvSpPr>
          <p:spPr>
            <a:xfrm>
              <a:off x="8314322" y="1674621"/>
              <a:ext cx="1247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C++17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8325D260-6E6A-4946-B6E9-707FF5480F26}"/>
                </a:ext>
              </a:extLst>
            </p:cNvPr>
            <p:cNvCxnSpPr/>
            <p:nvPr/>
          </p:nvCxnSpPr>
          <p:spPr>
            <a:xfrm>
              <a:off x="3832412" y="1452282"/>
              <a:ext cx="0" cy="3480482"/>
            </a:xfrm>
            <a:prstGeom prst="line">
              <a:avLst/>
            </a:prstGeom>
            <a:ln w="2857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25C077D1-8F7B-4400-B5FA-DF3D7243E024}"/>
                </a:ext>
              </a:extLst>
            </p:cNvPr>
            <p:cNvCxnSpPr/>
            <p:nvPr/>
          </p:nvCxnSpPr>
          <p:spPr>
            <a:xfrm>
              <a:off x="6078449" y="1452282"/>
              <a:ext cx="0" cy="3480482"/>
            </a:xfrm>
            <a:prstGeom prst="line">
              <a:avLst/>
            </a:prstGeom>
            <a:ln w="2857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C57D66DF-432F-4BCD-A665-8AC867309F9F}"/>
                </a:ext>
              </a:extLst>
            </p:cNvPr>
            <p:cNvCxnSpPr/>
            <p:nvPr/>
          </p:nvCxnSpPr>
          <p:spPr>
            <a:xfrm>
              <a:off x="8054156" y="1498179"/>
              <a:ext cx="0" cy="3480482"/>
            </a:xfrm>
            <a:prstGeom prst="line">
              <a:avLst/>
            </a:prstGeom>
            <a:ln w="2857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C13DDF42-DFC3-4382-982D-408D7D9AC3FB}"/>
                </a:ext>
              </a:extLst>
            </p:cNvPr>
            <p:cNvSpPr txBox="1"/>
            <p:nvPr/>
          </p:nvSpPr>
          <p:spPr>
            <a:xfrm>
              <a:off x="1811513" y="2668876"/>
              <a:ext cx="218307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b="1" dirty="0">
                  <a:solidFill>
                    <a:srgbClr val="FF0000"/>
                  </a:solidFill>
                </a:rPr>
                <a:t>containers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b="1" dirty="0">
                  <a:solidFill>
                    <a:srgbClr val="FF0000"/>
                  </a:solidFill>
                </a:rPr>
                <a:t>algorithms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b="1" dirty="0">
                  <a:solidFill>
                    <a:srgbClr val="FF0000"/>
                  </a:solidFill>
                </a:rPr>
                <a:t>Strings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b="1" dirty="0">
                  <a:solidFill>
                    <a:srgbClr val="FF0000"/>
                  </a:solidFill>
                </a:rPr>
                <a:t>I/O Streams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9771D8B2-10AA-406B-B060-735C3D4EFAF3}"/>
                </a:ext>
              </a:extLst>
            </p:cNvPr>
            <p:cNvSpPr txBox="1"/>
            <p:nvPr/>
          </p:nvSpPr>
          <p:spPr>
            <a:xfrm>
              <a:off x="3878211" y="2641885"/>
              <a:ext cx="2079485" cy="22775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600" b="1" dirty="0">
                  <a:solidFill>
                    <a:srgbClr val="FF0000"/>
                  </a:solidFill>
                </a:rPr>
                <a:t>Move semantic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/>
                <a:t>Unified initialization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400" b="1" dirty="0">
                  <a:solidFill>
                    <a:srgbClr val="FF0000"/>
                  </a:solidFill>
                </a:rPr>
                <a:t>auto and </a:t>
              </a:r>
              <a:r>
                <a:rPr lang="en-US" altLang="zh-CN" sz="1400" b="1" dirty="0" err="1">
                  <a:solidFill>
                    <a:srgbClr val="FF0000"/>
                  </a:solidFill>
                </a:rPr>
                <a:t>decltype</a:t>
              </a:r>
              <a:endParaRPr lang="en-US" altLang="zh-CN" sz="1400" b="1" dirty="0">
                <a:solidFill>
                  <a:srgbClr val="FF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400" b="1" dirty="0">
                  <a:solidFill>
                    <a:srgbClr val="FF0000"/>
                  </a:solidFill>
                </a:rPr>
                <a:t>Lambda functions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400" b="1" dirty="0">
                  <a:solidFill>
                    <a:srgbClr val="FF0000"/>
                  </a:solidFill>
                </a:rPr>
                <a:t>Multithreading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400" dirty="0"/>
                <a:t>Regular expressions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600" b="1" dirty="0">
                  <a:solidFill>
                    <a:srgbClr val="FF0000"/>
                  </a:solidFill>
                </a:rPr>
                <a:t>Smart pointers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/>
                <a:t>Hash tables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 err="1"/>
                <a:t>std</a:t>
              </a:r>
              <a:r>
                <a:rPr lang="en-US" altLang="zh-CN" sz="1200" dirty="0"/>
                <a:t>::array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89759DE1-7FCC-49FF-90B3-438C988310E1}"/>
                </a:ext>
              </a:extLst>
            </p:cNvPr>
            <p:cNvSpPr txBox="1"/>
            <p:nvPr/>
          </p:nvSpPr>
          <p:spPr>
            <a:xfrm>
              <a:off x="6078449" y="2691359"/>
              <a:ext cx="20342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/>
                <a:t>Reader-writer locks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/>
                <a:t>Generalized lambdas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25C9217D-52D4-4B9F-A19A-154B6E616DA2}"/>
                </a:ext>
              </a:extLst>
            </p:cNvPr>
            <p:cNvSpPr txBox="1"/>
            <p:nvPr/>
          </p:nvSpPr>
          <p:spPr>
            <a:xfrm>
              <a:off x="8174909" y="2668876"/>
              <a:ext cx="3089846" cy="24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/>
                <a:t>Fold expressions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 err="1"/>
                <a:t>constexpr</a:t>
              </a:r>
              <a:r>
                <a:rPr lang="en-US" altLang="zh-CN" sz="1200" dirty="0"/>
                <a:t> if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/>
                <a:t>Initializers in if and switch statements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/>
                <a:t>Structured blinding declarations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/>
                <a:t>Template deduction of constructors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/>
                <a:t>Guarantees copy elision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 err="1"/>
                <a:t>auto_ptr</a:t>
              </a:r>
              <a:r>
                <a:rPr lang="en-US" altLang="zh-CN" sz="1200" dirty="0"/>
                <a:t> and trigraphs removes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 err="1"/>
                <a:t>string_view</a:t>
              </a:r>
              <a:endParaRPr lang="en-US" altLang="zh-CN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/>
                <a:t>Parallel algorithm of the STL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/>
                <a:t>The filesystem library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 err="1"/>
                <a:t>std</a:t>
              </a:r>
              <a:r>
                <a:rPr lang="en-US" altLang="zh-CN" sz="1200" dirty="0"/>
                <a:t>::any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 err="1"/>
                <a:t>std</a:t>
              </a:r>
              <a:r>
                <a:rPr lang="en-US" altLang="zh-CN" sz="1200" dirty="0"/>
                <a:t>::optional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 err="1"/>
                <a:t>std</a:t>
              </a:r>
              <a:r>
                <a:rPr lang="en-US" altLang="zh-CN" sz="1200" dirty="0"/>
                <a:t>::variant</a:t>
              </a: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A24E8D62-DA38-4F7C-B05E-8BD433D86205}"/>
              </a:ext>
            </a:extLst>
          </p:cNvPr>
          <p:cNvSpPr txBox="1"/>
          <p:nvPr/>
        </p:nvSpPr>
        <p:spPr>
          <a:xfrm>
            <a:off x="2279360" y="5980389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课程主要介绍红色的部分</a:t>
            </a:r>
          </a:p>
        </p:txBody>
      </p:sp>
    </p:spTree>
    <p:extLst>
      <p:ext uri="{BB962C8B-B14F-4D97-AF65-F5344CB8AC3E}">
        <p14:creationId xmlns:p14="http://schemas.microsoft.com/office/powerpoint/2010/main" val="3778234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9"/>
            <a:ext cx="8047806" cy="40093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容器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是包含、放置数据的工具。通常为数据结构。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包括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lvl="1"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简单容器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（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simple container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）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lvl="1"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序列容器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（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sequence container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）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lvl="1"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关系容器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（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associative container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）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70447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容器：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pair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9"/>
            <a:ext cx="8190610" cy="400935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最简单的容器，由两个单独数据组成。</a:t>
            </a: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template&lt;class T1, class T2&gt; struct </a:t>
            </a:r>
            <a:r>
              <a:rPr lang="en-US" altLang="zh-CN" sz="24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pair{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	T1</a:t>
            </a:r>
            <a:r>
              <a:rPr lang="zh-CN" altLang="en-US" sz="24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sz="24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first;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	T2</a:t>
            </a:r>
            <a:r>
              <a:rPr lang="zh-CN" altLang="en-US" sz="24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sz="24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second;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	</a:t>
            </a:r>
            <a:r>
              <a:rPr lang="en-US" altLang="zh-CN" sz="2400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//</a:t>
            </a:r>
            <a:r>
              <a:rPr lang="zh-CN" altLang="en-US" sz="2400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若干其它函数</a:t>
            </a:r>
            <a:endParaRPr lang="en-US" altLang="zh-CN" sz="2400" b="1" kern="100" dirty="0">
              <a:solidFill>
                <a:srgbClr val="008000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}</a:t>
            </a:r>
            <a:r>
              <a:rPr lang="en-US" altLang="zh-CN" sz="2400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;</a:t>
            </a: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通过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first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、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second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两个成员变量获取数据。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457200" lvl="1" indent="0">
              <a:lnSpc>
                <a:spcPct val="100000"/>
              </a:lnSpc>
              <a:buSzPct val="75000"/>
              <a:buNone/>
            </a:pPr>
            <a:r>
              <a:rPr lang="en-US" altLang="zh-CN" sz="2800" kern="100" dirty="0" err="1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std</a:t>
            </a:r>
            <a:r>
              <a:rPr lang="en-US" altLang="zh-CN" sz="2800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::</a:t>
            </a:r>
            <a:r>
              <a:rPr lang="en-US" altLang="zh-CN" sz="28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pair</a:t>
            </a:r>
            <a:r>
              <a:rPr lang="en-US" altLang="zh-CN" sz="2800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&lt;</a:t>
            </a:r>
            <a:r>
              <a:rPr lang="en-US" altLang="zh-CN" sz="2800" kern="100" dirty="0" err="1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int</a:t>
            </a:r>
            <a:r>
              <a:rPr lang="en-US" altLang="zh-CN" sz="2800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, </a:t>
            </a:r>
            <a:r>
              <a:rPr lang="en-US" altLang="zh-CN" sz="2800" kern="100" dirty="0" err="1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int</a:t>
            </a:r>
            <a:r>
              <a:rPr lang="en-US" altLang="zh-CN" sz="2800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&gt; t;</a:t>
            </a:r>
          </a:p>
          <a:p>
            <a:pPr marL="457200" lvl="1" indent="0">
              <a:lnSpc>
                <a:spcPct val="100000"/>
              </a:lnSpc>
              <a:buSzPct val="75000"/>
              <a:buNone/>
            </a:pPr>
            <a:r>
              <a:rPr lang="en-US" altLang="zh-CN" sz="2800" kern="100" dirty="0" err="1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t.</a:t>
            </a:r>
            <a:r>
              <a:rPr lang="en-US" altLang="zh-CN" sz="2800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first</a:t>
            </a:r>
            <a:r>
              <a:rPr lang="en-US" altLang="zh-CN" sz="2800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= 4; </a:t>
            </a:r>
            <a:r>
              <a:rPr lang="en-US" altLang="zh-CN" sz="2800" kern="100" dirty="0" err="1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t.</a:t>
            </a:r>
            <a:r>
              <a:rPr lang="en-US" altLang="zh-CN" sz="2800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second</a:t>
            </a:r>
            <a:r>
              <a:rPr lang="en-US" altLang="zh-CN" sz="2800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= 5;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EE18541-BC76-644A-B01A-07301B18A587}"/>
              </a:ext>
            </a:extLst>
          </p:cNvPr>
          <p:cNvSpPr/>
          <p:nvPr/>
        </p:nvSpPr>
        <p:spPr>
          <a:xfrm>
            <a:off x="1402035" y="3895687"/>
            <a:ext cx="550503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STKaiti" panose="02010600040101010101" pitchFamily="2" charset="-122"/>
                <a:ea typeface="STKaiti" panose="02010600040101010101" pitchFamily="2" charset="-122"/>
              </a:rPr>
              <a:t>进一步阅读：</a:t>
            </a:r>
            <a:r>
              <a:rPr lang="zh-CN" altLang="en-US" b="1" dirty="0">
                <a:latin typeface="STKaiti" panose="02010600040101010101" pitchFamily="2" charset="-122"/>
                <a:ea typeface="STKaiti" panose="02010600040101010101" pitchFamily="2" charset="-122"/>
                <a:hlinkClick r:id="rId2"/>
              </a:rPr>
              <a:t>http://hahaya.github.io/study-std-pair/</a:t>
            </a:r>
            <a:r>
              <a:rPr lang="zh-CN" altLang="en-US" b="1" dirty="0">
                <a:latin typeface="STKaiti" panose="02010600040101010101" pitchFamily="2" charset="-122"/>
                <a:ea typeface="STKaiti" panose="0201060004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09558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容器：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pair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9"/>
            <a:ext cx="8047806" cy="40093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创建：使用函数</a:t>
            </a:r>
            <a:r>
              <a:rPr lang="en-US" altLang="zh-CN" b="1" kern="100" dirty="0" err="1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make_pair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auto t = </a:t>
            </a:r>
            <a:r>
              <a:rPr lang="en-US" altLang="zh-CN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std::</a:t>
            </a:r>
            <a:r>
              <a:rPr lang="en-US" altLang="zh-CN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make_pair</a:t>
            </a: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(“</a:t>
            </a:r>
            <a:r>
              <a:rPr lang="en-US" altLang="zh-CN" kern="100" dirty="0" err="1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abc</a:t>
            </a: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”, 7.8);</a:t>
            </a:r>
          </a:p>
          <a:p>
            <a:pPr lvl="1"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28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优势：</a:t>
            </a:r>
            <a:r>
              <a:rPr lang="zh-CN" altLang="en-US" sz="2800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自动推导成员类型</a:t>
            </a:r>
            <a:r>
              <a:rPr lang="zh-CN" altLang="en-US" sz="28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。</a:t>
            </a:r>
            <a:endParaRPr lang="en-US" altLang="zh-CN" sz="28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支持小于、等于等比较运算符。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lvl="1"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28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先比较</a:t>
            </a:r>
            <a:r>
              <a:rPr lang="en-US" altLang="zh-CN" sz="2800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first</a:t>
            </a:r>
            <a:r>
              <a:rPr lang="zh-CN" altLang="en-US" sz="28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，后比较</a:t>
            </a:r>
            <a:r>
              <a:rPr lang="en-US" altLang="zh-CN" sz="2800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second</a:t>
            </a:r>
            <a:r>
              <a:rPr lang="zh-CN" altLang="en-US" sz="28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。</a:t>
            </a:r>
            <a:endParaRPr lang="en-US" altLang="zh-CN" sz="28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lvl="1"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28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要求成员类型支持比较</a:t>
            </a:r>
            <a:r>
              <a:rPr lang="en-US" altLang="zh-CN" sz="28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(</a:t>
            </a:r>
            <a:r>
              <a:rPr lang="zh-CN" altLang="en-US" sz="28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实现比较运算符重载</a:t>
            </a:r>
            <a:r>
              <a:rPr lang="en-US" altLang="zh-CN" sz="28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)</a:t>
            </a:r>
            <a:r>
              <a:rPr lang="zh-CN" altLang="en-US" sz="28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。</a:t>
            </a:r>
            <a:endParaRPr lang="en-US" altLang="zh-CN" sz="28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18</a:t>
            </a:fld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CFE4BE4-A61A-4BFC-99D7-D90E3B12E07F}"/>
              </a:ext>
            </a:extLst>
          </p:cNvPr>
          <p:cNvSpPr txBox="1"/>
          <p:nvPr/>
        </p:nvSpPr>
        <p:spPr>
          <a:xfrm>
            <a:off x="1015384" y="5051789"/>
            <a:ext cx="76610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onsolas" panose="020B0609020204030204" pitchFamily="49" charset="0"/>
              </a:rPr>
              <a:t>std::</a:t>
            </a:r>
            <a:r>
              <a:rPr lang="en-US" altLang="zh-CN" sz="2400" dirty="0" err="1">
                <a:latin typeface="Consolas" panose="020B0609020204030204" pitchFamily="49" charset="0"/>
              </a:rPr>
              <a:t>make_pair</a:t>
            </a:r>
            <a:r>
              <a:rPr lang="en-US" altLang="zh-CN" sz="2400" dirty="0">
                <a:latin typeface="Consolas" panose="020B0609020204030204" pitchFamily="49" charset="0"/>
              </a:rPr>
              <a:t>(1, 4) &lt; std::</a:t>
            </a:r>
            <a:r>
              <a:rPr lang="en-US" altLang="zh-CN" sz="2400" dirty="0" err="1">
                <a:latin typeface="Consolas" panose="020B0609020204030204" pitchFamily="49" charset="0"/>
              </a:rPr>
              <a:t>make_pair</a:t>
            </a:r>
            <a:r>
              <a:rPr lang="en-US" altLang="zh-CN" sz="2400" dirty="0">
                <a:latin typeface="Consolas" panose="020B0609020204030204" pitchFamily="49" charset="0"/>
              </a:rPr>
              <a:t>(2, 3);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std::</a:t>
            </a:r>
            <a:r>
              <a:rPr lang="en-US" altLang="zh-CN" sz="2400" dirty="0" err="1">
                <a:latin typeface="Consolas" panose="020B0609020204030204" pitchFamily="49" charset="0"/>
              </a:rPr>
              <a:t>make_pair</a:t>
            </a:r>
            <a:r>
              <a:rPr lang="en-US" altLang="zh-CN" sz="2400" dirty="0">
                <a:latin typeface="Consolas" panose="020B0609020204030204" pitchFamily="49" charset="0"/>
              </a:rPr>
              <a:t>(1, 4) &gt; std::</a:t>
            </a:r>
            <a:r>
              <a:rPr lang="en-US" altLang="zh-CN" sz="2400" dirty="0" err="1">
                <a:latin typeface="Consolas" panose="020B0609020204030204" pitchFamily="49" charset="0"/>
              </a:rPr>
              <a:t>make_pair</a:t>
            </a:r>
            <a:r>
              <a:rPr lang="en-US" altLang="zh-CN" sz="2400" dirty="0">
                <a:latin typeface="Consolas" panose="020B0609020204030204" pitchFamily="49" charset="0"/>
              </a:rPr>
              <a:t>(1, 2);</a:t>
            </a:r>
          </a:p>
        </p:txBody>
      </p:sp>
    </p:spTree>
    <p:extLst>
      <p:ext uri="{BB962C8B-B14F-4D97-AF65-F5344CB8AC3E}">
        <p14:creationId xmlns:p14="http://schemas.microsoft.com/office/powerpoint/2010/main" val="200327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容器：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pair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9"/>
            <a:ext cx="8047806" cy="4921983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pair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使用举例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: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#include &lt;string&gt;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int main(){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  std::pair&lt;std::string, double&gt; p1("Alice", 90.5);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  std::pair&lt;std::string, double&gt; p2;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endParaRPr lang="en-US" altLang="zh-CN" sz="2000" kern="1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  p2.first = "Bob";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  p2.second = 85.0;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endParaRPr lang="en-US" altLang="zh-CN" sz="2000" kern="1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  auto p3 = std::</a:t>
            </a:r>
            <a:r>
              <a:rPr lang="en-US" altLang="zh-CN" sz="2000" kern="1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make_pair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("David", "95.0");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  return 0;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}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19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8309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4C3BD7-260C-4BC9-9C17-940D7F59C4D1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9" name="标题 2">
            <a:extLst>
              <a:ext uri="{FF2B5EF4-FFF2-40B4-BE49-F238E27FC236}">
                <a16:creationId xmlns:a16="http://schemas.microsoft.com/office/drawing/2014/main" id="{DF88069F-43F0-AB4D-BE66-A90FA6762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3237"/>
            <a:ext cx="7886700" cy="1325563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上期要点回顾</a:t>
            </a:r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内容占位符 3">
            <a:extLst>
              <a:ext uri="{FF2B5EF4-FFF2-40B4-BE49-F238E27FC236}">
                <a16:creationId xmlns:a16="http://schemas.microsoft.com/office/drawing/2014/main" id="{FE81EB6B-438A-D445-89F2-0AB92F658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89884"/>
            <a:ext cx="8047806" cy="4749029"/>
          </a:xfrm>
        </p:spPr>
        <p:txBody>
          <a:bodyPr/>
          <a:lstStyle/>
          <a:p>
            <a:pPr fontAlgn="base">
              <a:spcAft>
                <a:spcPct val="0"/>
              </a:spcAft>
              <a:buSzPct val="75000"/>
              <a:buFont typeface="Wingdings" pitchFamily="2" charset="2"/>
              <a:buChar char="n"/>
            </a:pPr>
            <a:r>
              <a:rPr lang="zh-CN" altLang="en-US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纯虚函数与抽象类</a:t>
            </a:r>
          </a:p>
          <a:p>
            <a:pPr fontAlgn="base">
              <a:spcAft>
                <a:spcPct val="0"/>
              </a:spcAft>
              <a:buSzPct val="75000"/>
              <a:buFont typeface="Wingdings" pitchFamily="2" charset="2"/>
              <a:buChar char="n"/>
            </a:pPr>
            <a:r>
              <a:rPr lang="zh-CN" altLang="en-US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向下类型转换</a:t>
            </a:r>
          </a:p>
          <a:p>
            <a:pPr fontAlgn="base">
              <a:spcAft>
                <a:spcPct val="0"/>
              </a:spcAft>
              <a:buSzPct val="75000"/>
              <a:buFont typeface="Wingdings" pitchFamily="2" charset="2"/>
              <a:buChar char="n"/>
            </a:pPr>
            <a:r>
              <a:rPr lang="zh-CN" altLang="en-US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多重继承的利弊</a:t>
            </a:r>
            <a:endParaRPr lang="en-US" altLang="zh-CN" b="1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fontAlgn="base">
              <a:spcAft>
                <a:spcPct val="0"/>
              </a:spcAft>
              <a:buSzPct val="75000"/>
              <a:buFont typeface="Wingdings" pitchFamily="2" charset="2"/>
              <a:buChar char="n"/>
            </a:pPr>
            <a:r>
              <a:rPr lang="zh-CN" altLang="en-US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多态</a:t>
            </a:r>
            <a:endParaRPr lang="en-US" altLang="zh-CN" b="1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fontAlgn="base">
              <a:spcAft>
                <a:spcPct val="0"/>
              </a:spcAft>
              <a:buSzPct val="75000"/>
              <a:buFont typeface="Wingdings" pitchFamily="2" charset="2"/>
              <a:buChar char="n"/>
            </a:pPr>
            <a:r>
              <a:rPr lang="zh-CN" altLang="en-US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函数模板和类模板</a:t>
            </a:r>
          </a:p>
        </p:txBody>
      </p:sp>
    </p:spTree>
    <p:extLst>
      <p:ext uri="{BB962C8B-B14F-4D97-AF65-F5344CB8AC3E}">
        <p14:creationId xmlns:p14="http://schemas.microsoft.com/office/powerpoint/2010/main" val="1322346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容器：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tuple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9"/>
            <a:ext cx="8047806" cy="4553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C++11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新增，</a:t>
            </a:r>
            <a:r>
              <a:rPr lang="en-US" altLang="zh-CN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pair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的扩展，由若干成员组成的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元组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类型。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dirty="0">
                <a:latin typeface="Consolas" panose="020B0609020204030204" pitchFamily="49" charset="0"/>
                <a:ea typeface="华文楷体" panose="02010600040101010101" pitchFamily="2" charset="-122"/>
              </a:rPr>
              <a:t> template&lt; class ... Types &gt; class tuple;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通过</a:t>
            </a:r>
            <a:r>
              <a:rPr lang="en-US" altLang="zh-CN" b="1" kern="100" dirty="0" err="1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std</a:t>
            </a:r>
            <a:r>
              <a:rPr lang="en-US" altLang="zh-CN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::get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函数获取数据。</a:t>
            </a:r>
            <a:endParaRPr lang="en-US" altLang="zh-CN" b="1" kern="100" dirty="0"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v0 = </a:t>
            </a:r>
            <a:r>
              <a:rPr lang="en-US" altLang="zh-CN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std</a:t>
            </a:r>
            <a:r>
              <a:rPr lang="en-US" altLang="zh-CN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::get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&lt;0&gt;(tuple1);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v1 = </a:t>
            </a:r>
            <a:r>
              <a:rPr lang="en-US" altLang="zh-CN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std</a:t>
            </a:r>
            <a:r>
              <a:rPr lang="en-US" altLang="zh-CN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::get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&lt;1&gt;(tuple2);</a:t>
            </a: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其下标需要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在编译时确定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：不能设定运行时可变的长度，不能当做数组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C2FE026-4159-492E-A811-252E67D11B0C}"/>
              </a:ext>
            </a:extLst>
          </p:cNvPr>
          <p:cNvSpPr txBox="1"/>
          <p:nvPr/>
        </p:nvSpPr>
        <p:spPr>
          <a:xfrm>
            <a:off x="1841539" y="5831027"/>
            <a:ext cx="50193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int </a:t>
            </a:r>
            <a:r>
              <a:rPr lang="en-US" altLang="zh-CN" sz="20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i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= 0;</a:t>
            </a:r>
          </a:p>
          <a:p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 = std::get&lt;</a:t>
            </a:r>
            <a:r>
              <a:rPr lang="en-US" altLang="zh-CN" sz="2000" b="1" kern="100" dirty="0" err="1">
                <a:solidFill>
                  <a:srgbClr val="C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i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&gt;(tuple); </a:t>
            </a:r>
            <a:r>
              <a:rPr lang="en-US" altLang="zh-CN" sz="20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//</a:t>
            </a:r>
            <a:r>
              <a:rPr lang="zh-CN" altLang="en-US" sz="20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编译错误</a:t>
            </a:r>
            <a:endParaRPr lang="en-US" altLang="zh-CN" sz="2000" kern="100" dirty="0">
              <a:solidFill>
                <a:srgbClr val="008000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04299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容器：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tuple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9"/>
            <a:ext cx="8286750" cy="4553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创建：</a:t>
            </a:r>
            <a:r>
              <a:rPr lang="en-US" altLang="zh-CN" b="1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make_tuple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函数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auto t = </a:t>
            </a:r>
            <a:r>
              <a:rPr lang="en-US" altLang="zh-CN" sz="20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std::</a:t>
            </a:r>
            <a:r>
              <a:rPr lang="en-US" altLang="zh-CN" sz="2000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make_tuple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(“</a:t>
            </a:r>
            <a:r>
              <a:rPr lang="en-US" altLang="zh-CN" sz="20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abc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”, 7.8, 123, ‘3’);</a:t>
            </a: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创建：</a:t>
            </a: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tie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函数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—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返回左值引用的元组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std::string x; double y; int z;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</a:t>
            </a:r>
            <a:r>
              <a:rPr lang="en-US" altLang="zh-CN" sz="20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std::tie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(x, y, z) = std::</a:t>
            </a:r>
            <a:r>
              <a:rPr lang="en-US" altLang="zh-CN" sz="20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make_tuple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(“</a:t>
            </a:r>
            <a:r>
              <a:rPr lang="en-US" altLang="zh-CN" sz="20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abc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”, 7.8, 123);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zh-CN" altLang="en-US" sz="22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</a:t>
            </a:r>
            <a:r>
              <a:rPr lang="en-US" altLang="zh-CN" sz="22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//</a:t>
            </a:r>
            <a:r>
              <a:rPr lang="zh-CN" altLang="en-US" sz="22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等价于 </a:t>
            </a:r>
            <a:r>
              <a:rPr lang="en-US" altLang="zh-CN" sz="22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x</a:t>
            </a:r>
            <a:r>
              <a:rPr lang="zh-CN" altLang="en-US" sz="22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sz="22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=</a:t>
            </a:r>
            <a:r>
              <a:rPr lang="zh-CN" altLang="en-US" sz="22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sz="22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"</a:t>
            </a:r>
            <a:r>
              <a:rPr lang="en-US" altLang="zh-CN" sz="2200" kern="100" dirty="0" err="1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abc</a:t>
            </a:r>
            <a:r>
              <a:rPr lang="en-US" altLang="zh-CN" sz="22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"; y = 7.8; z = 123</a:t>
            </a:r>
            <a:endParaRPr lang="en-US" altLang="zh-CN" sz="2600" kern="100" dirty="0">
              <a:solidFill>
                <a:srgbClr val="008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186914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容器：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tuple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94262"/>
            <a:ext cx="8286750" cy="522721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用于函数多返回值的传递：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#include &lt;tuple&gt;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std::tuple&lt;int, double&gt; f(int x){ 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return std::</a:t>
            </a:r>
            <a:r>
              <a:rPr lang="en-US" altLang="zh-CN" sz="24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make_tuple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(x, double(x)/2);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}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int main() {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int </a:t>
            </a:r>
            <a:r>
              <a:rPr lang="en-US" altLang="zh-CN" sz="24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xval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; 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double </a:t>
            </a:r>
            <a:r>
              <a:rPr lang="en-US" altLang="zh-CN" sz="24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half_x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std::tie(</a:t>
            </a:r>
            <a:r>
              <a:rPr lang="en-US" altLang="zh-CN" sz="24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xval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, </a:t>
            </a:r>
            <a:r>
              <a:rPr lang="en-US" altLang="zh-CN" sz="24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half_x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) = f(7);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return 0;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}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endParaRPr lang="en-US" altLang="zh-CN" sz="2400" kern="100" dirty="0"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作为</a:t>
            </a: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tuple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的特例，</a:t>
            </a: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pair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可用于两个返回值的传递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除此之外，</a:t>
            </a: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pair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在</a:t>
            </a: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map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中大量使用。</a:t>
            </a: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772655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C92DACE-0D3D-44C3-800C-172A8ADBA15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1461429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下面关于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pair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和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tuple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描述正确的是：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2A2E110-0F96-49C9-8E30-75FF2CCBD4B8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628775" y="2409960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tuple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的长度可在运行时改变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0A07368-A62A-402D-B8DF-13464271774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628775" y="3267210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pair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的两个成员的类型必须相同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4FA1F5D-AA44-4B92-870F-2DBAF510301B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628775" y="4124460"/>
            <a:ext cx="6969512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pair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之间比较大小时，先比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first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，再比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second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F0F1F08-6821-49A9-947A-B22CC3F9D7CD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628775" y="4981710"/>
            <a:ext cx="7426712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使用</a:t>
            </a:r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make_pair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初始化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pair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可自动推导成员类型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368B764-521A-40F4-8975-064E82030493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914400" y="2474253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D93D7AE-9C01-4501-9249-D48AEE87078B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914400" y="3331503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BB057F6-B071-428A-BAAB-7666AC6446F3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914400" y="4188753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D2E1A46-A3A6-4F11-9F88-950FCE431E52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914400" y="5046003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58842451-1CF1-47E0-9CEB-2669C8D1981C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1102522-7224-462E-B0A6-5570C7E2597A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3AA4DF3-CDA1-44B7-90DA-7E4CA9A51F4A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9613900" y="6326832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F979A9E-0BD9-4AB2-815A-79DE5F433D64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9779000" y="1270000"/>
            <a:ext cx="3332480" cy="1015663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pPr lvl="0"/>
            <a:r>
              <a:rPr kumimoji="1" lang="en-US" altLang="zh-CN" sz="2000">
                <a:solidFill>
                  <a:prstClr val="black"/>
                </a:solidFill>
              </a:rPr>
              <a:t>A: Tuple</a:t>
            </a:r>
            <a:r>
              <a:rPr kumimoji="1" lang="zh-CN" altLang="en-US" sz="2000">
                <a:solidFill>
                  <a:prstClr val="black"/>
                </a:solidFill>
              </a:rPr>
              <a:t>长度在编译时确定</a:t>
            </a:r>
            <a:endParaRPr kumimoji="1" lang="en-US" altLang="zh-CN" sz="2000">
              <a:solidFill>
                <a:prstClr val="black"/>
              </a:solidFill>
            </a:endParaRPr>
          </a:p>
          <a:p>
            <a:pPr lvl="0"/>
            <a:endParaRPr kumimoji="1" lang="en-US" altLang="zh-CN" sz="2000">
              <a:solidFill>
                <a:prstClr val="black"/>
              </a:solidFill>
            </a:endParaRPr>
          </a:p>
          <a:p>
            <a:pPr lvl="0"/>
            <a:r>
              <a:rPr kumimoji="1" lang="en-US" altLang="zh-CN" sz="2000">
                <a:solidFill>
                  <a:prstClr val="black"/>
                </a:solidFill>
              </a:rPr>
              <a:t>B: pair</a:t>
            </a:r>
            <a:r>
              <a:rPr kumimoji="1" lang="zh-CN" altLang="en-US" sz="2000">
                <a:solidFill>
                  <a:prstClr val="black"/>
                </a:solidFill>
              </a:rPr>
              <a:t>两成员类型可以不同</a:t>
            </a:r>
            <a:endParaRPr lang="zh-CN" alt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276D5F72-105C-4BE8-BC53-2220C9B50A2F}"/>
              </a:ext>
            </a:extLst>
          </p:cNvPr>
          <p:cNvGrpSpPr/>
          <p:nvPr>
            <p:custDataLst>
              <p:tags r:id="rId15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3" name="RemarkBack">
              <a:extLst>
                <a:ext uri="{FF2B5EF4-FFF2-40B4-BE49-F238E27FC236}">
                  <a16:creationId xmlns:a16="http://schemas.microsoft.com/office/drawing/2014/main" id="{D0476DD4-6E95-4EAB-91F7-38D2D93AD460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RemarkBlock">
              <a:extLst>
                <a:ext uri="{FF2B5EF4-FFF2-40B4-BE49-F238E27FC236}">
                  <a16:creationId xmlns:a16="http://schemas.microsoft.com/office/drawing/2014/main" id="{152DE231-E321-4CD2-9206-D4D9D36E511D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RemarkTitleText">
              <a:extLst>
                <a:ext uri="{FF2B5EF4-FFF2-40B4-BE49-F238E27FC236}">
                  <a16:creationId xmlns:a16="http://schemas.microsoft.com/office/drawing/2014/main" id="{D02325C6-9123-40CA-BE04-F5AACACD00C9}"/>
                </a:ext>
              </a:extLst>
            </p:cNvPr>
            <p:cNvSpPr txBox="1"/>
            <p:nvPr>
              <p:custDataLst>
                <p:tags r:id="rId27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25" name="RemarkBack">
            <a:extLst>
              <a:ext uri="{FF2B5EF4-FFF2-40B4-BE49-F238E27FC236}">
                <a16:creationId xmlns:a16="http://schemas.microsoft.com/office/drawing/2014/main" id="{3FA3AAE0-5AE1-44E6-977D-730F1141D61F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RemarkBlock">
            <a:extLst>
              <a:ext uri="{FF2B5EF4-FFF2-40B4-BE49-F238E27FC236}">
                <a16:creationId xmlns:a16="http://schemas.microsoft.com/office/drawing/2014/main" id="{637FE0EE-01A8-4ABB-9BBE-22BACB9AF25A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RemarkTitleText">
            <a:extLst>
              <a:ext uri="{FF2B5EF4-FFF2-40B4-BE49-F238E27FC236}">
                <a16:creationId xmlns:a16="http://schemas.microsoft.com/office/drawing/2014/main" id="{9037A966-77E4-4EED-9959-5000C4B2BBD8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FC669DAF-E0E3-4AD2-B792-EFDF427FB495}"/>
              </a:ext>
            </a:extLst>
          </p:cNvPr>
          <p:cNvGrpSpPr/>
          <p:nvPr>
            <p:custDataLst>
              <p:tags r:id="rId19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567EC76F-241F-4723-AB9E-C6BAA72FEB39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D739DFE2-F2B2-4536-839E-6FB84518FB04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F0A1AC79-8965-4B73-841B-3A0D918ED2CB}"/>
                </a:ext>
              </a:extLst>
            </p:cNvPr>
            <p:cNvSpPr txBox="1"/>
            <p:nvPr>
              <p:custDataLst>
                <p:tags r:id="rId2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多选题</a:t>
              </a: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132B844F-666F-4EE8-A81D-2BB98050A234}"/>
                </a:ext>
              </a:extLst>
            </p:cNvPr>
            <p:cNvSpPr txBox="1"/>
            <p:nvPr>
              <p:custDataLst>
                <p:tags r:id="rId24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C9DC35A6-B632-4AB7-980B-486EC0CE3C19}"/>
              </a:ext>
            </a:extLst>
          </p:cNvPr>
          <p:cNvPicPr>
            <a:picLocks/>
          </p:cNvPicPr>
          <p:nvPr>
            <p:custDataLst>
              <p:tags r:id="rId20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209304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容器：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9"/>
            <a:ext cx="8393431" cy="4553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会自动扩展容量的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数组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，以循序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(Sequential)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的方式维护变量集合。</a:t>
            </a:r>
            <a:r>
              <a:rPr lang="en-US" altLang="zh-CN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		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template&lt;class T, class Allocator = std::allocator&lt;T&gt;&gt; 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class vector;</a:t>
            </a: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STL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中最基本的序列容器，提供有效、安全的数组以替代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C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语言中原生数组。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允许直接以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下标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访问。（高速）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512176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容器：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9"/>
            <a:ext cx="8082213" cy="4553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创建：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std:vector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&lt;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int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&gt; x;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当前数组长度：</a:t>
            </a: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x.</a:t>
            </a:r>
            <a:r>
              <a:rPr lang="en-US" altLang="zh-CN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size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();</a:t>
            </a: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清空</a:t>
            </a: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：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x.</a:t>
            </a:r>
            <a:r>
              <a:rPr lang="en-US" altLang="zh-CN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clear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();</a:t>
            </a: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在末尾添加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/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删除：（高速）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x.</a:t>
            </a:r>
            <a:r>
              <a:rPr lang="en-US" altLang="zh-CN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push_back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(1);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x.</a:t>
            </a:r>
            <a:r>
              <a:rPr lang="en-US" altLang="zh-CN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pop_back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();</a:t>
            </a: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（使用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迭代器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）在中间添加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/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删除：（低速）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 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x.</a:t>
            </a:r>
            <a:r>
              <a:rPr lang="en-US" altLang="zh-CN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insert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x.begin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()+1, 5);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x.</a:t>
            </a:r>
            <a:r>
              <a:rPr lang="en-US" altLang="zh-CN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erase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x.begin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()+1);</a:t>
            </a:r>
            <a:endParaRPr lang="en-US" altLang="zh-CN" kern="100" dirty="0"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995207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迭代器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9"/>
            <a:ext cx="8082213" cy="4553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一种检查容器内元素并遍历元素的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数据类型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提供一种方法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顺序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访问一个聚合对象中各个元素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, 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而又不需暴露该对象的内部表示。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为遍历不同的聚合结构（需拥有相同的基类）提供一个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统一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的接口。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使用上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类似指针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381854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迭代器：以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8"/>
            <a:ext cx="8082213" cy="503078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定义：</a:t>
            </a:r>
            <a:endParaRPr lang="en-US" altLang="zh-CN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template&lt;class T, class Allocator =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std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::allocator&lt;T&gt;&gt; 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class </a:t>
            </a:r>
            <a:r>
              <a:rPr lang="en-US" altLang="zh-CN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vector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{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	class </a:t>
            </a:r>
            <a:r>
              <a:rPr lang="en-US" altLang="zh-CN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iterator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{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		...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	}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};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820275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迭代器：以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9"/>
            <a:ext cx="8082213" cy="4553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dirty="0">
                <a:latin typeface="Consolas" panose="020B0609020204030204" pitchFamily="49" charset="0"/>
                <a:ea typeface="华文楷体" panose="02010600040101010101" pitchFamily="2" charset="-122"/>
              </a:rPr>
              <a:t>vector&lt;</a:t>
            </a:r>
            <a:r>
              <a:rPr lang="en-US" altLang="zh-CN" dirty="0" err="1">
                <a:latin typeface="Consolas" panose="020B0609020204030204" pitchFamily="49" charset="0"/>
                <a:ea typeface="华文楷体" panose="02010600040101010101" pitchFamily="2" charset="-122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华文楷体" panose="02010600040101010101" pitchFamily="2" charset="-122"/>
              </a:rPr>
              <a:t>&gt;::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iterator</a:t>
            </a:r>
            <a:r>
              <a:rPr lang="en-US" altLang="zh-CN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  <a:ea typeface="华文楷体" panose="02010600040101010101" pitchFamily="2" charset="-122"/>
              </a:rPr>
              <a:t>iter</a:t>
            </a:r>
            <a:r>
              <a:rPr lang="en-US" altLang="zh-CN" dirty="0">
                <a:latin typeface="Consolas" panose="020B0609020204030204" pitchFamily="49" charset="0"/>
                <a:ea typeface="华文楷体" panose="02010600040101010101" pitchFamily="2" charset="-122"/>
              </a:rPr>
              <a:t>;</a:t>
            </a: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定义了一个名为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iter</a:t>
            </a: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的变量，它的数据类型是由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vector&lt;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int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&gt;</a:t>
            </a: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定义的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iterator</a:t>
            </a: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类型。</a:t>
            </a:r>
            <a:endParaRPr lang="en-US" altLang="zh-CN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begin</a:t>
            </a: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函数：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x.</a:t>
            </a:r>
            <a:r>
              <a:rPr lang="en-US" altLang="zh-CN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begin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()</a:t>
            </a: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，返回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vector</a:t>
            </a: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中第一个元素的迭代器。</a:t>
            </a:r>
            <a:endParaRPr lang="en-US" altLang="zh-CN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end</a:t>
            </a: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函数：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x.</a:t>
            </a:r>
            <a:r>
              <a:rPr lang="en-US" altLang="zh-CN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end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()</a:t>
            </a: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，返回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vector</a:t>
            </a: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中最后一个元素</a:t>
            </a:r>
            <a:r>
              <a:rPr lang="zh-CN" altLang="en-US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之后的位置</a:t>
            </a: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的迭代器。</a:t>
            </a:r>
            <a:endParaRPr lang="en-US" altLang="zh-CN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begin</a:t>
            </a: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和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end</a:t>
            </a: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函数构成所有元素的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左闭右开</a:t>
            </a: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区间。</a:t>
            </a:r>
            <a:endParaRPr lang="en-US" altLang="zh-CN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777447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迭代器：以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9"/>
            <a:ext cx="8082213" cy="4553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下一个元素：</a:t>
            </a:r>
            <a:r>
              <a:rPr lang="en-US" altLang="zh-CN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++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iter</a:t>
            </a:r>
            <a:endParaRPr lang="en-US" altLang="zh-CN" kern="100" dirty="0"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上一个元素：</a:t>
            </a:r>
            <a:r>
              <a:rPr lang="en-US" altLang="zh-CN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--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iter</a:t>
            </a:r>
            <a:endParaRPr lang="en-US" altLang="zh-CN" kern="100" dirty="0"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下</a:t>
            </a: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n</a:t>
            </a: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个元素：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iter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+=</a:t>
            </a: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n</a:t>
            </a: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上</a:t>
            </a: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n</a:t>
            </a: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个元素：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iter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-=</a:t>
            </a: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n</a:t>
            </a: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访问元素值</a:t>
            </a:r>
            <a:r>
              <a:rPr lang="en-US" altLang="zh-CN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——</a:t>
            </a: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解引用运算符 </a:t>
            </a:r>
            <a:r>
              <a:rPr lang="en-US" altLang="zh-CN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*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*</a:t>
            </a:r>
            <a:r>
              <a:rPr lang="en-US" altLang="zh-CN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iter</a:t>
            </a:r>
            <a:r>
              <a:rPr lang="en-US" altLang="zh-CN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= 5;</a:t>
            </a: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解引用运算符返回的是左值引用</a:t>
            </a:r>
            <a:endParaRPr lang="en-US" altLang="zh-CN" kern="100" dirty="0"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75551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>
              <a:spcAft>
                <a:spcPct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本讲内容提要</a:t>
            </a:r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buSzPct val="75000"/>
              <a:buFont typeface="Wingdings" pitchFamily="2" charset="2"/>
              <a:buChar char="n"/>
            </a:pPr>
            <a:r>
              <a:rPr lang="zh-CN" altLang="en-US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命名空间</a:t>
            </a:r>
          </a:p>
          <a:p>
            <a:pPr fontAlgn="base">
              <a:spcAft>
                <a:spcPct val="0"/>
              </a:spcAft>
              <a:buSzPct val="75000"/>
              <a:buFont typeface="Wingdings" pitchFamily="2" charset="2"/>
              <a:buChar char="n"/>
            </a:pPr>
            <a:r>
              <a:rPr lang="en-US" altLang="zh-CN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STL</a:t>
            </a:r>
            <a:r>
              <a:rPr lang="zh-CN" altLang="en-US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初步</a:t>
            </a:r>
            <a:r>
              <a:rPr lang="en-US" altLang="zh-CN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——</a:t>
            </a:r>
            <a:r>
              <a:rPr lang="zh-CN" altLang="en-US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容器与迭代器</a:t>
            </a:r>
            <a:endParaRPr lang="en-US" altLang="zh-CN" b="1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fontAlgn="base">
              <a:spcAft>
                <a:spcPct val="0"/>
              </a:spcAft>
              <a:buSzPct val="75000"/>
              <a:buFont typeface="Wingdings" pitchFamily="2" charset="2"/>
              <a:buChar char="n"/>
            </a:pPr>
            <a:endParaRPr lang="en-US" altLang="zh-CN" b="1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fontAlgn="base">
              <a:spcAft>
                <a:spcPct val="0"/>
              </a:spcAft>
              <a:buSzPct val="75000"/>
              <a:buFont typeface="Wingdings" pitchFamily="2" charset="2"/>
              <a:buChar char="n"/>
            </a:pPr>
            <a:r>
              <a:rPr lang="zh-CN" altLang="en-US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函数模板与类模板特化（自学）</a:t>
            </a:r>
          </a:p>
          <a:p>
            <a:pPr fontAlgn="base">
              <a:spcAft>
                <a:spcPct val="0"/>
              </a:spcAft>
              <a:buSzPct val="75000"/>
              <a:buFont typeface="Wingdings" pitchFamily="2" charset="2"/>
              <a:buChar char="n"/>
            </a:pPr>
            <a:endParaRPr lang="en-US" altLang="zh-CN" b="1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fontAlgn="base">
              <a:spcAft>
                <a:spcPct val="0"/>
              </a:spcAft>
              <a:buSzPct val="75000"/>
              <a:buFont typeface="Wingdings" pitchFamily="2" charset="2"/>
              <a:buChar char="n"/>
            </a:pPr>
            <a:endParaRPr lang="zh-CN" altLang="en-US" b="1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4C3BD7-260C-4BC9-9C17-940D7F59C4D1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33573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迭代器：以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9"/>
            <a:ext cx="8082213" cy="4553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迭代器移动：与整数作加法</a:t>
            </a:r>
            <a:endParaRPr lang="en-US" altLang="zh-CN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iter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+=</a:t>
            </a: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5;</a:t>
            </a: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元素位置差：迭代器相减</a:t>
            </a:r>
            <a:endParaRPr lang="en-US" altLang="zh-CN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int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dist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= iter1 </a:t>
            </a:r>
            <a:r>
              <a:rPr lang="en-US" altLang="zh-CN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–</a:t>
            </a: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iter2;</a:t>
            </a: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其本质都是</a:t>
            </a:r>
            <a:r>
              <a:rPr lang="zh-CN" altLang="en-US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重定义运算符</a:t>
            </a:r>
            <a:endParaRPr lang="en-US" altLang="zh-CN" kern="1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kern="100" dirty="0"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221517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迭代器：以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9"/>
            <a:ext cx="8301706" cy="4553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遍历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vector</a:t>
            </a:r>
            <a:endParaRPr lang="en-US" altLang="zh-CN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for(vector&lt;</a:t>
            </a:r>
            <a:r>
              <a:rPr lang="en-US" altLang="zh-CN" sz="20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int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&gt;::iterator it = </a:t>
            </a:r>
            <a:r>
              <a:rPr lang="en-US" altLang="zh-CN" sz="20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vec.begin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(); 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	it != </a:t>
            </a:r>
            <a:r>
              <a:rPr lang="en-US" altLang="zh-CN" sz="20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vec.end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(); ++it) </a:t>
            </a:r>
            <a:r>
              <a:rPr lang="en-US" altLang="zh-CN" sz="2000" kern="100" dirty="0">
                <a:solidFill>
                  <a:schemeClr val="accent6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 //</a:t>
            </a:r>
            <a:r>
              <a:rPr lang="en-US" altLang="zh-CN" sz="2000" kern="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use *it</a:t>
            </a:r>
            <a:endParaRPr lang="en-US" altLang="zh-CN" sz="2000" kern="100" dirty="0">
              <a:solidFill>
                <a:schemeClr val="accent6">
                  <a:lumMod val="7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sz="2000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C++11</a:t>
            </a: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中常使用</a:t>
            </a:r>
            <a:r>
              <a:rPr lang="en-US" altLang="zh-CN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auto</a:t>
            </a: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替代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vector&lt;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int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&gt;:: iterator</a:t>
            </a: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，以简化代码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for(</a:t>
            </a:r>
            <a:r>
              <a:rPr lang="en-US" altLang="zh-CN" sz="20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auto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it = </a:t>
            </a:r>
            <a:r>
              <a:rPr lang="en-US" altLang="zh-CN" sz="20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vec.begin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(); it != </a:t>
            </a:r>
            <a:r>
              <a:rPr lang="en-US" altLang="zh-CN" sz="20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vec.end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(); ++it)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						</a:t>
            </a:r>
            <a:r>
              <a:rPr lang="en-US" altLang="zh-CN" sz="2000" kern="100" dirty="0">
                <a:solidFill>
                  <a:schemeClr val="accent6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//</a:t>
            </a:r>
            <a:r>
              <a:rPr lang="en-US" altLang="zh-CN" sz="2000" kern="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use *it</a:t>
            </a:r>
            <a:endParaRPr lang="en-US" altLang="zh-CN" sz="2400" kern="100" dirty="0">
              <a:solidFill>
                <a:schemeClr val="accent6">
                  <a:lumMod val="7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081969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迭代器：以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8"/>
            <a:ext cx="8301706" cy="4802185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完整示例：</a:t>
            </a:r>
            <a:endParaRPr lang="en-US" altLang="zh-CN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#include &lt;iostream&gt;</a:t>
            </a:r>
          </a:p>
          <a:p>
            <a:pPr marL="0" indent="0"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#include</a:t>
            </a:r>
            <a:r>
              <a:rPr lang="zh-CN" altLang="en-US" sz="20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&lt;vector&gt;</a:t>
            </a:r>
          </a:p>
          <a:p>
            <a:pPr marL="0" indent="0"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using namespace </a:t>
            </a:r>
            <a:r>
              <a:rPr lang="en-US" altLang="zh-CN" sz="2000" kern="1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std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;</a:t>
            </a:r>
            <a:endParaRPr lang="en-US" altLang="zh-CN" sz="2000" kern="100" dirty="0"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int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main() {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vector&lt;int&gt; </a:t>
            </a:r>
            <a:r>
              <a:rPr lang="en-US" altLang="zh-CN" sz="20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vec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= {1,2,3,4,5};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</a:t>
            </a:r>
            <a:r>
              <a:rPr lang="en-US" altLang="zh-CN" sz="20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cout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&lt;&lt; </a:t>
            </a:r>
            <a:r>
              <a:rPr lang="en-US" altLang="zh-CN" sz="20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vec.end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() - </a:t>
            </a:r>
            <a:r>
              <a:rPr lang="en-US" altLang="zh-CN" sz="20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vec.begin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() &lt;&lt; </a:t>
            </a:r>
            <a:r>
              <a:rPr lang="en-US" altLang="zh-CN" sz="20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endl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for(auto it = </a:t>
            </a:r>
            <a:r>
              <a:rPr lang="en-US" altLang="zh-CN" sz="20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vec.begin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(); it != </a:t>
            </a:r>
            <a:r>
              <a:rPr lang="en-US" altLang="zh-CN" sz="20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vec.end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(); ++it){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    *it *= 2; </a:t>
            </a:r>
            <a:r>
              <a:rPr lang="en-US" altLang="zh-CN" sz="20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cout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&lt;&lt; *it &lt;&lt; </a:t>
            </a:r>
            <a:r>
              <a:rPr lang="en-US" altLang="zh-CN" sz="20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endl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}</a:t>
            </a:r>
            <a:endParaRPr lang="en-US" altLang="zh-CN" sz="2000" kern="100" dirty="0"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return 0;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}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32</a:t>
            </a:fld>
            <a:endParaRPr lang="en-US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6822B3C-961C-8742-BAE9-F4C31E7744B8}"/>
              </a:ext>
            </a:extLst>
          </p:cNvPr>
          <p:cNvSpPr/>
          <p:nvPr/>
        </p:nvSpPr>
        <p:spPr>
          <a:xfrm>
            <a:off x="6968378" y="2277588"/>
            <a:ext cx="10365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5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2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4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6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8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10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39389F3-DA63-FD41-AFBD-EF662B9D45FA}"/>
              </a:ext>
            </a:extLst>
          </p:cNvPr>
          <p:cNvSpPr txBox="1"/>
          <p:nvPr/>
        </p:nvSpPr>
        <p:spPr>
          <a:xfrm>
            <a:off x="6832426" y="1802651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</a:p>
        </p:txBody>
      </p:sp>
    </p:spTree>
    <p:extLst>
      <p:ext uri="{BB962C8B-B14F-4D97-AF65-F5344CB8AC3E}">
        <p14:creationId xmlns:p14="http://schemas.microsoft.com/office/powerpoint/2010/main" val="9179992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迭代器：以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9"/>
            <a:ext cx="8301706" cy="4553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C++11</a:t>
            </a: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中按范围遍历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vector</a:t>
            </a: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：</a:t>
            </a:r>
            <a:endParaRPr lang="en-US" altLang="zh-CN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for(auto x :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vec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)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b="1" kern="100" dirty="0">
                <a:solidFill>
                  <a:srgbClr val="008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//</a:t>
            </a:r>
            <a:r>
              <a:rPr lang="zh-CN" altLang="en-US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直接利用</a:t>
            </a:r>
            <a:r>
              <a:rPr lang="en-US" altLang="zh-CN" b="1" kern="100" dirty="0" err="1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vec</a:t>
            </a:r>
            <a:r>
              <a:rPr lang="zh-CN" altLang="en-US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中元素</a:t>
            </a:r>
            <a:r>
              <a:rPr lang="en-US" altLang="zh-CN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x</a:t>
            </a:r>
            <a:endParaRPr lang="en-US" altLang="zh-CN" b="1" kern="100" dirty="0">
              <a:solidFill>
                <a:srgbClr val="008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与以下代码等价：</a:t>
            </a:r>
            <a:endParaRPr lang="en-US" altLang="zh-CN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for(vector&lt;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int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&gt;::iterator it =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vec.begin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(); it !=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vec.end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(); ++it)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b="1" kern="100" dirty="0">
                <a:solidFill>
                  <a:srgbClr val="008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//</a:t>
            </a:r>
            <a:r>
              <a:rPr lang="zh-CN" altLang="en-US" b="1" kern="100" dirty="0">
                <a:solidFill>
                  <a:srgbClr val="008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使用</a:t>
            </a:r>
            <a:r>
              <a:rPr lang="en-US" altLang="zh-CN" b="1" kern="100" dirty="0">
                <a:solidFill>
                  <a:srgbClr val="008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 *it</a:t>
            </a:r>
            <a:r>
              <a:rPr lang="zh-CN" altLang="en-US" b="1" kern="100" dirty="0">
                <a:solidFill>
                  <a:srgbClr val="008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，即</a:t>
            </a:r>
            <a:r>
              <a:rPr lang="en-US" altLang="zh-CN" b="1" kern="100" dirty="0">
                <a:solidFill>
                  <a:srgbClr val="008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it</a:t>
            </a:r>
            <a:r>
              <a:rPr lang="zh-CN" altLang="en-US" b="1" kern="100" dirty="0">
                <a:solidFill>
                  <a:srgbClr val="008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是指向元素的指针</a:t>
            </a:r>
            <a:endParaRPr lang="en-US" altLang="zh-CN" b="1" kern="100" dirty="0">
              <a:solidFill>
                <a:srgbClr val="008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b="1" kern="100" dirty="0">
              <a:solidFill>
                <a:srgbClr val="008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819550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迭代器：以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9"/>
            <a:ext cx="8082213" cy="4553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auto it =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vec.begin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();</a:t>
            </a: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vec.erase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(it);</a:t>
            </a: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是否能继续使用</a:t>
            </a:r>
            <a:r>
              <a:rPr lang="en-US" altLang="zh-CN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it</a:t>
            </a:r>
            <a:r>
              <a:rPr lang="zh-CN" altLang="en-US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迭代器？</a:t>
            </a: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kern="100" dirty="0"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062773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迭代器：失效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9"/>
            <a:ext cx="8082213" cy="4553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当迭代器不再指向本应指向的元素时，称此迭代器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失效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vector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中什么情况下会发生迭代器失效？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看作纯粹的指针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lvl="1"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调用</a:t>
            </a: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insert/erase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后，所修改位置之后的所有迭代器失效。（原先的内存空间存储的元素被改变）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lvl="1"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调用</a:t>
            </a:r>
            <a:r>
              <a:rPr lang="en-US" altLang="zh-CN" b="1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push_back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等修改</a:t>
            </a: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vector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大小的方法时，可能会使所有迭代器失效（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为什么？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）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287988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容器：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9"/>
            <a:ext cx="8082213" cy="4553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vector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是会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自动扩展容量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的</a:t>
            </a:r>
            <a:r>
              <a:rPr lang="zh-CN" altLang="en-US" b="1" u="sng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数组</a:t>
            </a:r>
            <a:endParaRPr lang="en-US" altLang="zh-CN" b="1" u="sng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除了</a:t>
            </a: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size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，另保存</a:t>
            </a: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capacity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：最大容量限制。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如果</a:t>
            </a: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size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达到了</a:t>
            </a: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capacity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，则另申请一片</a:t>
            </a: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capacity*2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的空间，并整体迁移</a:t>
            </a: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vector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内容。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其时间复杂度为均摊</a:t>
            </a:r>
            <a:r>
              <a:rPr lang="en-US" altLang="zh-CN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O(1)</a:t>
            </a:r>
            <a:r>
              <a:rPr lang="zh-CN" altLang="en-US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。</a:t>
            </a: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整体迁移过程使所有迭代器失效。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453798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容器：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37</a:t>
            </a:fld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25" y="1970348"/>
            <a:ext cx="7757549" cy="410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1273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迭代器：失效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9"/>
            <a:ext cx="8082213" cy="45537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32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在遍历的时候增加元素，可能会导致迭代器失效</a:t>
            </a:r>
            <a:endParaRPr lang="en-US" altLang="zh-CN" sz="32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#include &lt;iostream&gt;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#include &lt;vector&gt;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using namespace std;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int main(){   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vector&lt;int&gt; </a:t>
            </a:r>
            <a:r>
              <a:rPr lang="en-US" altLang="zh-CN" sz="20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vec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= {1,2,3,4,5};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for(auto it = </a:t>
            </a:r>
            <a:r>
              <a:rPr lang="en-US" altLang="zh-CN" sz="20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vec.begin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(); it != </a:t>
            </a:r>
            <a:r>
              <a:rPr lang="en-US" altLang="zh-CN" sz="20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vec.end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(); ++it)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  </a:t>
            </a:r>
            <a:r>
              <a:rPr lang="en-US" altLang="zh-CN" sz="20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vec.push_back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(*it); </a:t>
            </a:r>
            <a:r>
              <a:rPr lang="en-US" altLang="zh-CN" sz="20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//Error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return 0;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}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650770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191965" cy="1325563"/>
          </a:xfrm>
        </p:spPr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容器：</a:t>
            </a:r>
            <a:r>
              <a:rPr kumimoji="1"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push_back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失效原理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39</a:t>
            </a:fld>
            <a:endParaRPr lang="en-US" altLang="zh-CN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38A4BD5D-2A12-7E44-BB43-224C6920CDC7}"/>
              </a:ext>
            </a:extLst>
          </p:cNvPr>
          <p:cNvGrpSpPr/>
          <p:nvPr/>
        </p:nvGrpSpPr>
        <p:grpSpPr>
          <a:xfrm>
            <a:off x="2346450" y="2456587"/>
            <a:ext cx="3854825" cy="735106"/>
            <a:chOff x="1353670" y="2312894"/>
            <a:chExt cx="3854825" cy="735106"/>
          </a:xfrm>
        </p:grpSpPr>
        <p:sp>
          <p:nvSpPr>
            <p:cNvPr id="6" name="矩形 2">
              <a:extLst>
                <a:ext uri="{FF2B5EF4-FFF2-40B4-BE49-F238E27FC236}">
                  <a16:creationId xmlns:a16="http://schemas.microsoft.com/office/drawing/2014/main" id="{887BA28E-B3DB-8B41-B06B-D17505134CFE}"/>
                </a:ext>
              </a:extLst>
            </p:cNvPr>
            <p:cNvSpPr/>
            <p:nvPr/>
          </p:nvSpPr>
          <p:spPr>
            <a:xfrm>
              <a:off x="1353670" y="2312894"/>
              <a:ext cx="770965" cy="73510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1</a:t>
              </a:r>
              <a:endParaRPr lang="zh-CN" altLang="en-US" sz="4400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38A370C-EEB2-B24C-8078-9B6CF9630E9E}"/>
                </a:ext>
              </a:extLst>
            </p:cNvPr>
            <p:cNvSpPr/>
            <p:nvPr/>
          </p:nvSpPr>
          <p:spPr>
            <a:xfrm>
              <a:off x="2124635" y="2312894"/>
              <a:ext cx="770965" cy="73510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>
                  <a:solidFill>
                    <a:schemeClr val="tx1"/>
                  </a:solidFill>
                </a:rPr>
                <a:t>2</a:t>
              </a:r>
              <a:endParaRPr lang="zh-CN" altLang="en-US" sz="44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0B19682-0BF2-9844-93BE-48E521D99627}"/>
                </a:ext>
              </a:extLst>
            </p:cNvPr>
            <p:cNvSpPr/>
            <p:nvPr/>
          </p:nvSpPr>
          <p:spPr>
            <a:xfrm>
              <a:off x="2895600" y="2312894"/>
              <a:ext cx="770965" cy="73510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3</a:t>
              </a:r>
              <a:endParaRPr lang="zh-CN" altLang="en-US" sz="4400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27966E1-EF84-D743-8D61-1F8CFE8E8EA3}"/>
                </a:ext>
              </a:extLst>
            </p:cNvPr>
            <p:cNvSpPr/>
            <p:nvPr/>
          </p:nvSpPr>
          <p:spPr>
            <a:xfrm>
              <a:off x="3666565" y="2312894"/>
              <a:ext cx="770965" cy="73510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1</a:t>
              </a:r>
              <a:endParaRPr lang="zh-CN" altLang="en-US" sz="4400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AFDCF15-A4E1-DD4E-9478-29CAF87AA7AD}"/>
                </a:ext>
              </a:extLst>
            </p:cNvPr>
            <p:cNvSpPr/>
            <p:nvPr/>
          </p:nvSpPr>
          <p:spPr>
            <a:xfrm>
              <a:off x="4437530" y="2312894"/>
              <a:ext cx="770965" cy="735106"/>
            </a:xfrm>
            <a:prstGeom prst="rect">
              <a:avLst/>
            </a:prstGeom>
            <a:ln w="38100"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4400" dirty="0"/>
            </a:p>
          </p:txBody>
        </p:sp>
      </p:grpSp>
      <p:grpSp>
        <p:nvGrpSpPr>
          <p:cNvPr id="13" name="组合 26">
            <a:extLst>
              <a:ext uri="{FF2B5EF4-FFF2-40B4-BE49-F238E27FC236}">
                <a16:creationId xmlns:a16="http://schemas.microsoft.com/office/drawing/2014/main" id="{1B0E8340-41A9-954B-9B65-9096AC75BDD0}"/>
              </a:ext>
            </a:extLst>
          </p:cNvPr>
          <p:cNvGrpSpPr/>
          <p:nvPr/>
        </p:nvGrpSpPr>
        <p:grpSpPr>
          <a:xfrm>
            <a:off x="1668373" y="5090235"/>
            <a:ext cx="6167720" cy="735107"/>
            <a:chOff x="1353670" y="2312893"/>
            <a:chExt cx="6167720" cy="735107"/>
          </a:xfrm>
        </p:grpSpPr>
        <p:sp>
          <p:nvSpPr>
            <p:cNvPr id="14" name="矩形 27">
              <a:extLst>
                <a:ext uri="{FF2B5EF4-FFF2-40B4-BE49-F238E27FC236}">
                  <a16:creationId xmlns:a16="http://schemas.microsoft.com/office/drawing/2014/main" id="{30755CB7-F965-5145-9582-2F211977DBAB}"/>
                </a:ext>
              </a:extLst>
            </p:cNvPr>
            <p:cNvSpPr/>
            <p:nvPr/>
          </p:nvSpPr>
          <p:spPr>
            <a:xfrm>
              <a:off x="1353670" y="2312894"/>
              <a:ext cx="770965" cy="73510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1</a:t>
              </a:r>
              <a:endParaRPr lang="zh-CN" altLang="en-US" sz="4400" dirty="0"/>
            </a:p>
          </p:txBody>
        </p:sp>
        <p:sp>
          <p:nvSpPr>
            <p:cNvPr id="15" name="矩形 28">
              <a:extLst>
                <a:ext uri="{FF2B5EF4-FFF2-40B4-BE49-F238E27FC236}">
                  <a16:creationId xmlns:a16="http://schemas.microsoft.com/office/drawing/2014/main" id="{81DD074F-75AC-5141-9FF7-168623021A0F}"/>
                </a:ext>
              </a:extLst>
            </p:cNvPr>
            <p:cNvSpPr/>
            <p:nvPr/>
          </p:nvSpPr>
          <p:spPr>
            <a:xfrm>
              <a:off x="2124635" y="2312894"/>
              <a:ext cx="770965" cy="73510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>
                  <a:solidFill>
                    <a:schemeClr val="tx1"/>
                  </a:solidFill>
                </a:rPr>
                <a:t>2</a:t>
              </a:r>
              <a:endParaRPr lang="zh-CN" altLang="en-US" sz="4400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29">
              <a:extLst>
                <a:ext uri="{FF2B5EF4-FFF2-40B4-BE49-F238E27FC236}">
                  <a16:creationId xmlns:a16="http://schemas.microsoft.com/office/drawing/2014/main" id="{9FF02690-5C7B-774C-B113-E1C0503C8553}"/>
                </a:ext>
              </a:extLst>
            </p:cNvPr>
            <p:cNvSpPr/>
            <p:nvPr/>
          </p:nvSpPr>
          <p:spPr>
            <a:xfrm>
              <a:off x="2895600" y="2312894"/>
              <a:ext cx="770965" cy="73510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>
                  <a:solidFill>
                    <a:schemeClr val="tx1"/>
                  </a:solidFill>
                </a:rPr>
                <a:t>3</a:t>
              </a:r>
              <a:endParaRPr lang="zh-CN" altLang="en-US" sz="4400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30">
              <a:extLst>
                <a:ext uri="{FF2B5EF4-FFF2-40B4-BE49-F238E27FC236}">
                  <a16:creationId xmlns:a16="http://schemas.microsoft.com/office/drawing/2014/main" id="{E3353956-60B2-0049-BF03-588B52D35B95}"/>
                </a:ext>
              </a:extLst>
            </p:cNvPr>
            <p:cNvSpPr/>
            <p:nvPr/>
          </p:nvSpPr>
          <p:spPr>
            <a:xfrm>
              <a:off x="3666565" y="2312894"/>
              <a:ext cx="770965" cy="73510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>
                  <a:solidFill>
                    <a:schemeClr val="tx1"/>
                  </a:solidFill>
                </a:rPr>
                <a:t>1</a:t>
              </a:r>
              <a:endParaRPr lang="zh-CN" altLang="en-US" sz="4400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31">
              <a:extLst>
                <a:ext uri="{FF2B5EF4-FFF2-40B4-BE49-F238E27FC236}">
                  <a16:creationId xmlns:a16="http://schemas.microsoft.com/office/drawing/2014/main" id="{3D68B00C-907F-234A-ACEC-9DBECFD07990}"/>
                </a:ext>
              </a:extLst>
            </p:cNvPr>
            <p:cNvSpPr/>
            <p:nvPr/>
          </p:nvSpPr>
          <p:spPr>
            <a:xfrm>
              <a:off x="4437530" y="2312894"/>
              <a:ext cx="770965" cy="73510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>
                  <a:solidFill>
                    <a:srgbClr val="FF0000"/>
                  </a:solidFill>
                </a:rPr>
                <a:t>2</a:t>
              </a:r>
              <a:endParaRPr lang="zh-CN" altLang="en-US" sz="4400" dirty="0">
                <a:solidFill>
                  <a:srgbClr val="FF0000"/>
                </a:solidFill>
              </a:endParaRPr>
            </a:p>
          </p:txBody>
        </p:sp>
        <p:sp>
          <p:nvSpPr>
            <p:cNvPr id="19" name="矩形 32">
              <a:extLst>
                <a:ext uri="{FF2B5EF4-FFF2-40B4-BE49-F238E27FC236}">
                  <a16:creationId xmlns:a16="http://schemas.microsoft.com/office/drawing/2014/main" id="{AA28DAD4-E8E3-6D4A-9D88-F24B545F86FA}"/>
                </a:ext>
              </a:extLst>
            </p:cNvPr>
            <p:cNvSpPr/>
            <p:nvPr/>
          </p:nvSpPr>
          <p:spPr>
            <a:xfrm>
              <a:off x="5208495" y="2312894"/>
              <a:ext cx="770965" cy="73510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4400"/>
            </a:p>
          </p:txBody>
        </p:sp>
        <p:sp>
          <p:nvSpPr>
            <p:cNvPr id="20" name="矩形 33">
              <a:extLst>
                <a:ext uri="{FF2B5EF4-FFF2-40B4-BE49-F238E27FC236}">
                  <a16:creationId xmlns:a16="http://schemas.microsoft.com/office/drawing/2014/main" id="{868173C4-E5C8-9046-AB9F-886B2792A275}"/>
                </a:ext>
              </a:extLst>
            </p:cNvPr>
            <p:cNvSpPr/>
            <p:nvPr/>
          </p:nvSpPr>
          <p:spPr>
            <a:xfrm>
              <a:off x="5979460" y="2312894"/>
              <a:ext cx="770965" cy="73510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4400"/>
            </a:p>
          </p:txBody>
        </p:sp>
        <p:sp>
          <p:nvSpPr>
            <p:cNvPr id="37" name="矩形 33">
              <a:extLst>
                <a:ext uri="{FF2B5EF4-FFF2-40B4-BE49-F238E27FC236}">
                  <a16:creationId xmlns:a16="http://schemas.microsoft.com/office/drawing/2014/main" id="{868AA9D4-D28D-1A4C-8745-5447136C2D1D}"/>
                </a:ext>
              </a:extLst>
            </p:cNvPr>
            <p:cNvSpPr/>
            <p:nvPr/>
          </p:nvSpPr>
          <p:spPr>
            <a:xfrm>
              <a:off x="6750425" y="2312893"/>
              <a:ext cx="770965" cy="73510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4400"/>
            </a:p>
          </p:txBody>
        </p:sp>
      </p:grpSp>
      <p:cxnSp>
        <p:nvCxnSpPr>
          <p:cNvPr id="21" name="直接箭头连接符 35">
            <a:extLst>
              <a:ext uri="{FF2B5EF4-FFF2-40B4-BE49-F238E27FC236}">
                <a16:creationId xmlns:a16="http://schemas.microsoft.com/office/drawing/2014/main" id="{12D9011E-57C1-1348-B699-EB8E28A608F8}"/>
              </a:ext>
            </a:extLst>
          </p:cNvPr>
          <p:cNvCxnSpPr>
            <a:cxnSpLocks/>
          </p:cNvCxnSpPr>
          <p:nvPr/>
        </p:nvCxnSpPr>
        <p:spPr>
          <a:xfrm>
            <a:off x="5836553" y="1834382"/>
            <a:ext cx="0" cy="62220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文本框 36">
            <a:extLst>
              <a:ext uri="{FF2B5EF4-FFF2-40B4-BE49-F238E27FC236}">
                <a16:creationId xmlns:a16="http://schemas.microsoft.com/office/drawing/2014/main" id="{6EA50726-8092-094A-B705-980D5FFB271C}"/>
              </a:ext>
            </a:extLst>
          </p:cNvPr>
          <p:cNvSpPr txBox="1"/>
          <p:nvPr/>
        </p:nvSpPr>
        <p:spPr>
          <a:xfrm>
            <a:off x="5830390" y="1613978"/>
            <a:ext cx="30989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增加 </a:t>
            </a:r>
            <a:r>
              <a:rPr lang="en-US" altLang="zh-CN" sz="28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push_back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(2)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sz="36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4" name="文本框 41">
            <a:extLst>
              <a:ext uri="{FF2B5EF4-FFF2-40B4-BE49-F238E27FC236}">
                <a16:creationId xmlns:a16="http://schemas.microsoft.com/office/drawing/2014/main" id="{038F2F62-A22C-7A47-ABA8-29A86179460D}"/>
              </a:ext>
            </a:extLst>
          </p:cNvPr>
          <p:cNvSpPr txBox="1"/>
          <p:nvPr/>
        </p:nvSpPr>
        <p:spPr>
          <a:xfrm>
            <a:off x="1103763" y="3737246"/>
            <a:ext cx="6955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开辟新倍增内存并复制已有数据，</a:t>
            </a:r>
            <a:r>
              <a:rPr lang="zh-CN" altLang="en-US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所有迭代器失效</a:t>
            </a:r>
          </a:p>
        </p:txBody>
      </p:sp>
      <p:sp>
        <p:nvSpPr>
          <p:cNvPr id="30" name="文本框 41">
            <a:extLst>
              <a:ext uri="{FF2B5EF4-FFF2-40B4-BE49-F238E27FC236}">
                <a16:creationId xmlns:a16="http://schemas.microsoft.com/office/drawing/2014/main" id="{47DAB039-28E9-304B-AF55-4AC8917436D1}"/>
              </a:ext>
            </a:extLst>
          </p:cNvPr>
          <p:cNvSpPr txBox="1"/>
          <p:nvPr/>
        </p:nvSpPr>
        <p:spPr>
          <a:xfrm>
            <a:off x="5387785" y="3191693"/>
            <a:ext cx="843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end()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1" name="文本框 41">
            <a:extLst>
              <a:ext uri="{FF2B5EF4-FFF2-40B4-BE49-F238E27FC236}">
                <a16:creationId xmlns:a16="http://schemas.microsoft.com/office/drawing/2014/main" id="{E269D4A9-19F0-4643-A776-FEB7FC8BD21B}"/>
              </a:ext>
            </a:extLst>
          </p:cNvPr>
          <p:cNvSpPr txBox="1"/>
          <p:nvPr/>
        </p:nvSpPr>
        <p:spPr>
          <a:xfrm>
            <a:off x="2250809" y="3198167"/>
            <a:ext cx="1077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begin()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32" name="直接箭头连接符 35">
            <a:extLst>
              <a:ext uri="{FF2B5EF4-FFF2-40B4-BE49-F238E27FC236}">
                <a16:creationId xmlns:a16="http://schemas.microsoft.com/office/drawing/2014/main" id="{C0B08B6F-5EBE-294A-BE9B-E7BA5C278E6D}"/>
              </a:ext>
            </a:extLst>
          </p:cNvPr>
          <p:cNvCxnSpPr>
            <a:cxnSpLocks/>
          </p:cNvCxnSpPr>
          <p:nvPr/>
        </p:nvCxnSpPr>
        <p:spPr>
          <a:xfrm>
            <a:off x="5039348" y="1834382"/>
            <a:ext cx="0" cy="622205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5">
            <a:extLst>
              <a:ext uri="{FF2B5EF4-FFF2-40B4-BE49-F238E27FC236}">
                <a16:creationId xmlns:a16="http://schemas.microsoft.com/office/drawing/2014/main" id="{96A8F814-C701-FE47-984E-EE316D01FEC9}"/>
              </a:ext>
            </a:extLst>
          </p:cNvPr>
          <p:cNvCxnSpPr>
            <a:cxnSpLocks/>
          </p:cNvCxnSpPr>
          <p:nvPr/>
        </p:nvCxnSpPr>
        <p:spPr>
          <a:xfrm>
            <a:off x="2741146" y="1834382"/>
            <a:ext cx="0" cy="622205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6239492-3229-244D-9701-B77C21E386EB}"/>
              </a:ext>
            </a:extLst>
          </p:cNvPr>
          <p:cNvCxnSpPr/>
          <p:nvPr/>
        </p:nvCxnSpPr>
        <p:spPr>
          <a:xfrm>
            <a:off x="2741146" y="1944158"/>
            <a:ext cx="22920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41">
            <a:extLst>
              <a:ext uri="{FF2B5EF4-FFF2-40B4-BE49-F238E27FC236}">
                <a16:creationId xmlns:a16="http://schemas.microsoft.com/office/drawing/2014/main" id="{8D4DEEA6-5E9D-F542-8B33-D826465CDF07}"/>
              </a:ext>
            </a:extLst>
          </p:cNvPr>
          <p:cNvSpPr txBox="1"/>
          <p:nvPr/>
        </p:nvSpPr>
        <p:spPr>
          <a:xfrm>
            <a:off x="3260231" y="1482493"/>
            <a:ext cx="1253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capacity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39" name="直接箭头连接符 35">
            <a:extLst>
              <a:ext uri="{FF2B5EF4-FFF2-40B4-BE49-F238E27FC236}">
                <a16:creationId xmlns:a16="http://schemas.microsoft.com/office/drawing/2014/main" id="{912147E2-9713-804A-BED1-957D0A14E04F}"/>
              </a:ext>
            </a:extLst>
          </p:cNvPr>
          <p:cNvCxnSpPr>
            <a:cxnSpLocks/>
          </p:cNvCxnSpPr>
          <p:nvPr/>
        </p:nvCxnSpPr>
        <p:spPr>
          <a:xfrm>
            <a:off x="7450268" y="4660728"/>
            <a:ext cx="0" cy="414614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5">
            <a:extLst>
              <a:ext uri="{FF2B5EF4-FFF2-40B4-BE49-F238E27FC236}">
                <a16:creationId xmlns:a16="http://schemas.microsoft.com/office/drawing/2014/main" id="{7BC7F8E6-5AD4-354E-BD83-3CE01215A7B8}"/>
              </a:ext>
            </a:extLst>
          </p:cNvPr>
          <p:cNvCxnSpPr>
            <a:cxnSpLocks/>
          </p:cNvCxnSpPr>
          <p:nvPr/>
        </p:nvCxnSpPr>
        <p:spPr>
          <a:xfrm>
            <a:off x="2061372" y="4660728"/>
            <a:ext cx="7860" cy="414614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C738D01-B804-FD46-950F-A0607207426D}"/>
              </a:ext>
            </a:extLst>
          </p:cNvPr>
          <p:cNvCxnSpPr>
            <a:cxnSpLocks/>
          </p:cNvCxnSpPr>
          <p:nvPr/>
        </p:nvCxnSpPr>
        <p:spPr>
          <a:xfrm>
            <a:off x="2069232" y="4781988"/>
            <a:ext cx="53810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74EFEDD3-3CC9-7E4B-858E-E69E2E6E377C}"/>
              </a:ext>
            </a:extLst>
          </p:cNvPr>
          <p:cNvSpPr txBox="1"/>
          <p:nvPr/>
        </p:nvSpPr>
        <p:spPr>
          <a:xfrm>
            <a:off x="4152290" y="4304287"/>
            <a:ext cx="1253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capacity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3E7CAE1-0FE2-4C70-B750-A2D4CB43FB61}"/>
              </a:ext>
            </a:extLst>
          </p:cNvPr>
          <p:cNvSpPr txBox="1"/>
          <p:nvPr/>
        </p:nvSpPr>
        <p:spPr>
          <a:xfrm>
            <a:off x="615687" y="2562530"/>
            <a:ext cx="1534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Address1</a:t>
            </a:r>
            <a:endParaRPr lang="zh-CN" altLang="en-US" sz="28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E5F4300B-6038-4573-97AF-B4B8A97304F6}"/>
              </a:ext>
            </a:extLst>
          </p:cNvPr>
          <p:cNvSpPr txBox="1"/>
          <p:nvPr/>
        </p:nvSpPr>
        <p:spPr>
          <a:xfrm>
            <a:off x="133914" y="5196178"/>
            <a:ext cx="1534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Address1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91504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回顾：类模板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477708"/>
            <a:ext cx="8047806" cy="524376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buSzPct val="75000"/>
              <a:buFont typeface="Wingdings" panose="05000000000000000000" pitchFamily="2" charset="2"/>
              <a:buChar char="n"/>
            </a:pPr>
            <a:r>
              <a:rPr kumimoji="1" lang="zh-CN" altLang="en-US" b="1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在定义类时也可以将一些类型信息抽取出来，用模板参数来替换，从而使类更具通用性。这种类被称为“类模板”。例如：</a:t>
            </a:r>
            <a:endParaRPr kumimoji="1" lang="en-US" altLang="zh-CN" b="1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lvl="1" indent="0">
              <a:buNone/>
            </a:pPr>
            <a:r>
              <a:rPr lang="en-US" altLang="zh-CN" sz="2000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sz="20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&lt;iostream&gt;</a:t>
            </a:r>
            <a:endParaRPr lang="en-US" altLang="zh-CN" sz="2000" dirty="0">
              <a:solidFill>
                <a:srgbClr val="6E200D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457200" lvl="1" indent="0">
              <a:buNone/>
            </a:pPr>
            <a:r>
              <a:rPr lang="en-US" altLang="zh-CN" sz="20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20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altLang="zh-CN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std;</a:t>
            </a:r>
          </a:p>
          <a:p>
            <a:pPr marL="457200" lvl="1" indent="0">
              <a:buNone/>
            </a:pPr>
            <a:endParaRPr kumimoji="1" lang="en-US" altLang="zh-CN" sz="2000" dirty="0">
              <a:solidFill>
                <a:srgbClr val="FF0000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marL="457200" lvl="1" indent="0">
              <a:buNone/>
            </a:pPr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template</a:t>
            </a:r>
            <a:r>
              <a:rPr kumimoji="1" lang="zh-CN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&lt;</a:t>
            </a:r>
            <a:r>
              <a:rPr kumimoji="1"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typename</a:t>
            </a:r>
            <a:r>
              <a:rPr kumimoji="1" lang="zh-CN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T&gt;</a:t>
            </a:r>
            <a:r>
              <a:rPr kumimoji="1" lang="zh-CN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class</a:t>
            </a:r>
            <a:r>
              <a:rPr kumimoji="1" lang="zh-CN" altLang="en-US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A</a:t>
            </a:r>
            <a:r>
              <a:rPr kumimoji="1" lang="zh-CN" altLang="en-US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{</a:t>
            </a:r>
            <a:endParaRPr kumimoji="1" lang="zh-CN" altLang="en-US" sz="20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marL="457200" lvl="1" indent="0">
              <a:buNone/>
            </a:pPr>
            <a:r>
              <a:rPr kumimoji="1" lang="zh-CN" altLang="en-US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	</a:t>
            </a:r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T</a:t>
            </a:r>
            <a:r>
              <a:rPr kumimoji="1" lang="zh-CN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data;</a:t>
            </a:r>
            <a:endParaRPr kumimoji="1" lang="zh-CN" altLang="en-US" sz="2000" dirty="0">
              <a:solidFill>
                <a:srgbClr val="FF0000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marL="457200" lvl="1" indent="0"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public:</a:t>
            </a:r>
            <a:endParaRPr kumimoji="1" lang="zh-CN" altLang="en-US" sz="20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marL="457200" lvl="1" indent="0">
              <a:buNone/>
            </a:pPr>
            <a:r>
              <a:rPr kumimoji="1" lang="zh-CN" altLang="en-US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	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void</a:t>
            </a:r>
            <a:r>
              <a:rPr kumimoji="1" lang="zh-CN" altLang="en-US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print()</a:t>
            </a:r>
            <a:r>
              <a:rPr kumimoji="1" lang="zh-CN" altLang="en-US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{</a:t>
            </a:r>
            <a:r>
              <a:rPr kumimoji="1" lang="zh-CN" altLang="en-US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cout</a:t>
            </a:r>
            <a:r>
              <a:rPr kumimoji="1" lang="zh-CN" altLang="en-US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&lt;&lt;</a:t>
            </a:r>
            <a:r>
              <a:rPr kumimoji="1" lang="zh-CN" altLang="en-US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data</a:t>
            </a:r>
            <a:r>
              <a:rPr kumimoji="1" lang="zh-CN" altLang="en-US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&lt;&lt;</a:t>
            </a:r>
            <a:r>
              <a:rPr kumimoji="1" lang="zh-CN" altLang="en-US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endl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;</a:t>
            </a:r>
            <a:r>
              <a:rPr kumimoji="1" lang="zh-CN" altLang="en-US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}</a:t>
            </a:r>
            <a:endParaRPr kumimoji="1" lang="zh-CN" altLang="en-US" sz="20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marL="457200" lvl="1" indent="0"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};</a:t>
            </a:r>
            <a:r>
              <a:rPr kumimoji="1" lang="zh-CN" altLang="en-US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endParaRPr kumimoji="1" lang="en-US" altLang="zh-CN" sz="20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marL="457200" lvl="1" indent="0">
              <a:buNone/>
            </a:pPr>
            <a:r>
              <a:rPr kumimoji="1" lang="en-US" altLang="zh-CN" sz="20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 main() {</a:t>
            </a:r>
          </a:p>
          <a:p>
            <a:pPr marL="457200" lvl="1" indent="0">
              <a:buNone/>
            </a:pPr>
            <a:r>
              <a:rPr kumimoji="1" lang="zh-CN" altLang="en-US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	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A</a:t>
            </a:r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&lt;</a:t>
            </a:r>
            <a:r>
              <a:rPr kumimoji="1"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int</a:t>
            </a:r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&gt;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 a;</a:t>
            </a:r>
          </a:p>
          <a:p>
            <a:pPr marL="457200" lvl="1" indent="0">
              <a:buNone/>
            </a:pPr>
            <a:r>
              <a:rPr kumimoji="1" lang="zh-CN" altLang="en-US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	</a:t>
            </a:r>
            <a:r>
              <a:rPr kumimoji="1" lang="en-US" altLang="zh-CN" sz="20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a.print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();</a:t>
            </a:r>
          </a:p>
          <a:p>
            <a:pPr marL="457200" lvl="1" indent="0"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	return 0;</a:t>
            </a:r>
          </a:p>
          <a:p>
            <a:pPr marL="457200" lvl="1" indent="0"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}</a:t>
            </a:r>
            <a:endParaRPr kumimoji="1" lang="zh-CN" altLang="en-US" sz="2000" dirty="0">
              <a:latin typeface="Consolas" panose="020B0609020204030204" pitchFamily="49" charset="0"/>
              <a:ea typeface="华文楷体" panose="02010600040101010101" pitchFamily="2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57918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迭代器：失效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47254"/>
            <a:ext cx="8082213" cy="517422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32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使用</a:t>
            </a:r>
            <a:r>
              <a:rPr lang="en-US" altLang="zh-CN" sz="32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erase</a:t>
            </a:r>
            <a:r>
              <a:rPr lang="zh-CN" altLang="en-US" sz="32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删除元素，被删除元素及之后的所有元素均会失效</a:t>
            </a:r>
            <a:endParaRPr lang="en-US" altLang="zh-CN" sz="32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vector&lt;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int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&gt;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vec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= {1,2,3,4,5};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auto first =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vec.begin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();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auto second =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vec.begin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() + 1;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auto third =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vec.begin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() + 2;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auto ret =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vec.erase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(second);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</a:t>
            </a:r>
            <a:r>
              <a:rPr lang="en-US" altLang="zh-CN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//first</a:t>
            </a:r>
            <a:r>
              <a:rPr lang="zh-CN" altLang="en-US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指向</a:t>
            </a:r>
            <a:r>
              <a:rPr lang="en-US" altLang="zh-CN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1</a:t>
            </a:r>
            <a:r>
              <a:rPr lang="zh-CN" altLang="en-US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，</a:t>
            </a:r>
            <a:r>
              <a:rPr lang="en-US" altLang="zh-CN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second</a:t>
            </a:r>
            <a:r>
              <a:rPr lang="zh-CN" altLang="en-US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和</a:t>
            </a:r>
            <a:r>
              <a:rPr lang="en-US" altLang="zh-CN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third</a:t>
            </a:r>
            <a:r>
              <a:rPr lang="zh-CN" altLang="en-US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失效</a:t>
            </a:r>
            <a:endParaRPr lang="en-US" altLang="zh-CN" b="1" kern="100" dirty="0">
              <a:solidFill>
                <a:srgbClr val="008000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//ret</a:t>
            </a:r>
            <a:r>
              <a:rPr lang="zh-CN" altLang="en-US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指向</a:t>
            </a:r>
            <a:r>
              <a:rPr lang="en-US" altLang="zh-CN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3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383136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容器：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erase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失效原理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41</a:t>
            </a:fld>
            <a:endParaRPr lang="en-US" altLang="zh-CN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5D8F8B07-C72C-4D6B-9EDA-707A5CD44C23}"/>
              </a:ext>
            </a:extLst>
          </p:cNvPr>
          <p:cNvGrpSpPr/>
          <p:nvPr/>
        </p:nvGrpSpPr>
        <p:grpSpPr>
          <a:xfrm>
            <a:off x="1353670" y="2312894"/>
            <a:ext cx="5396755" cy="735106"/>
            <a:chOff x="1353670" y="2312894"/>
            <a:chExt cx="5396755" cy="735106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1D099655-7DFB-415F-852D-0BDE4EF2392A}"/>
                </a:ext>
              </a:extLst>
            </p:cNvPr>
            <p:cNvSpPr/>
            <p:nvPr/>
          </p:nvSpPr>
          <p:spPr>
            <a:xfrm>
              <a:off x="1353670" y="2312894"/>
              <a:ext cx="770965" cy="73510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1</a:t>
              </a:r>
              <a:endParaRPr lang="zh-CN" altLang="en-US" sz="4400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ACEC2DC-AC56-452B-8AD8-DD76E0CD7B6F}"/>
                </a:ext>
              </a:extLst>
            </p:cNvPr>
            <p:cNvSpPr/>
            <p:nvPr/>
          </p:nvSpPr>
          <p:spPr>
            <a:xfrm>
              <a:off x="2124635" y="2312894"/>
              <a:ext cx="770965" cy="73510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>
                  <a:solidFill>
                    <a:srgbClr val="FF0000"/>
                  </a:solidFill>
                </a:rPr>
                <a:t>2</a:t>
              </a:r>
              <a:endParaRPr lang="zh-CN" altLang="en-US" sz="4400" dirty="0">
                <a:solidFill>
                  <a:srgbClr val="FF0000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2731F12-1B65-4BC0-89D0-7E3319FBEDA3}"/>
                </a:ext>
              </a:extLst>
            </p:cNvPr>
            <p:cNvSpPr/>
            <p:nvPr/>
          </p:nvSpPr>
          <p:spPr>
            <a:xfrm>
              <a:off x="2895600" y="2312894"/>
              <a:ext cx="770965" cy="73510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3</a:t>
              </a:r>
              <a:endParaRPr lang="zh-CN" altLang="en-US" sz="4400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95E2A7C-92A6-4E34-89BE-1AA2A5D3EF10}"/>
                </a:ext>
              </a:extLst>
            </p:cNvPr>
            <p:cNvSpPr/>
            <p:nvPr/>
          </p:nvSpPr>
          <p:spPr>
            <a:xfrm>
              <a:off x="3666565" y="2312894"/>
              <a:ext cx="770965" cy="73510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4</a:t>
              </a:r>
              <a:endParaRPr lang="zh-CN" altLang="en-US" sz="4400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0D5F9A8-FEC8-43BA-9590-1FCD5566AE51}"/>
                </a:ext>
              </a:extLst>
            </p:cNvPr>
            <p:cNvSpPr/>
            <p:nvPr/>
          </p:nvSpPr>
          <p:spPr>
            <a:xfrm>
              <a:off x="4437530" y="2312894"/>
              <a:ext cx="770965" cy="73510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5</a:t>
              </a:r>
              <a:endParaRPr lang="zh-CN" altLang="en-US" sz="4400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CB03894-BFA6-4490-92D6-638760051505}"/>
                </a:ext>
              </a:extLst>
            </p:cNvPr>
            <p:cNvSpPr/>
            <p:nvPr/>
          </p:nvSpPr>
          <p:spPr>
            <a:xfrm>
              <a:off x="5208495" y="2312894"/>
              <a:ext cx="770965" cy="73510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440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6CCFA25-042D-4931-8BAE-947B3A9EB49B}"/>
                </a:ext>
              </a:extLst>
            </p:cNvPr>
            <p:cNvSpPr/>
            <p:nvPr/>
          </p:nvSpPr>
          <p:spPr>
            <a:xfrm>
              <a:off x="5979460" y="2312894"/>
              <a:ext cx="770965" cy="73510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4400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98DBCC27-45F3-41CF-A448-F7E5E32229C6}"/>
              </a:ext>
            </a:extLst>
          </p:cNvPr>
          <p:cNvGrpSpPr/>
          <p:nvPr/>
        </p:nvGrpSpPr>
        <p:grpSpPr>
          <a:xfrm>
            <a:off x="1353669" y="4769223"/>
            <a:ext cx="5396755" cy="735106"/>
            <a:chOff x="1353670" y="2312894"/>
            <a:chExt cx="5396755" cy="735106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76C6EBB6-D185-4B03-B614-56178F562C03}"/>
                </a:ext>
              </a:extLst>
            </p:cNvPr>
            <p:cNvSpPr/>
            <p:nvPr/>
          </p:nvSpPr>
          <p:spPr>
            <a:xfrm>
              <a:off x="1353670" y="2312894"/>
              <a:ext cx="770965" cy="73510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1</a:t>
              </a:r>
              <a:endParaRPr lang="zh-CN" altLang="en-US" sz="4400" dirty="0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ECB634DA-0F88-4790-93AE-78099F041ED2}"/>
                </a:ext>
              </a:extLst>
            </p:cNvPr>
            <p:cNvSpPr/>
            <p:nvPr/>
          </p:nvSpPr>
          <p:spPr>
            <a:xfrm>
              <a:off x="2124635" y="2312894"/>
              <a:ext cx="770965" cy="73510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>
                  <a:solidFill>
                    <a:srgbClr val="FF0000"/>
                  </a:solidFill>
                </a:rPr>
                <a:t>3</a:t>
              </a:r>
              <a:endParaRPr lang="zh-CN" altLang="en-US" sz="4400" dirty="0">
                <a:solidFill>
                  <a:srgbClr val="FF0000"/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C6427601-3641-47BB-9752-49E7614B4806}"/>
                </a:ext>
              </a:extLst>
            </p:cNvPr>
            <p:cNvSpPr/>
            <p:nvPr/>
          </p:nvSpPr>
          <p:spPr>
            <a:xfrm>
              <a:off x="2895600" y="2312894"/>
              <a:ext cx="770965" cy="73510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>
                  <a:solidFill>
                    <a:srgbClr val="FF0000"/>
                  </a:solidFill>
                </a:rPr>
                <a:t>4</a:t>
              </a:r>
              <a:endParaRPr lang="zh-CN" altLang="en-US" sz="4400" dirty="0">
                <a:solidFill>
                  <a:srgbClr val="FF0000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DC51BF33-0BA6-4B8A-B6F9-47108576B3D6}"/>
                </a:ext>
              </a:extLst>
            </p:cNvPr>
            <p:cNvSpPr/>
            <p:nvPr/>
          </p:nvSpPr>
          <p:spPr>
            <a:xfrm>
              <a:off x="3666565" y="2312894"/>
              <a:ext cx="770965" cy="73510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>
                  <a:solidFill>
                    <a:srgbClr val="FF0000"/>
                  </a:solidFill>
                </a:rPr>
                <a:t>5</a:t>
              </a:r>
              <a:endParaRPr lang="zh-CN" altLang="en-US" sz="4400" dirty="0">
                <a:solidFill>
                  <a:srgbClr val="FF0000"/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EB75BFF3-3F9D-4188-B12F-F2AA5E144B1B}"/>
                </a:ext>
              </a:extLst>
            </p:cNvPr>
            <p:cNvSpPr/>
            <p:nvPr/>
          </p:nvSpPr>
          <p:spPr>
            <a:xfrm>
              <a:off x="4437530" y="2312894"/>
              <a:ext cx="770965" cy="73510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4400" dirty="0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32DD9F77-1DA8-4CF0-BEBB-F9BE5DE722A4}"/>
                </a:ext>
              </a:extLst>
            </p:cNvPr>
            <p:cNvSpPr/>
            <p:nvPr/>
          </p:nvSpPr>
          <p:spPr>
            <a:xfrm>
              <a:off x="5208495" y="2312894"/>
              <a:ext cx="770965" cy="73510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4400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F205C27A-66E6-4A0B-B136-BDACC125A8E9}"/>
                </a:ext>
              </a:extLst>
            </p:cNvPr>
            <p:cNvSpPr/>
            <p:nvPr/>
          </p:nvSpPr>
          <p:spPr>
            <a:xfrm>
              <a:off x="5979460" y="2312894"/>
              <a:ext cx="770965" cy="73510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4400"/>
            </a:p>
          </p:txBody>
        </p:sp>
      </p:grp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C3F1FC53-B3E4-4553-8849-EF92691506D6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510118" y="1690689"/>
            <a:ext cx="0" cy="62220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E6BAA27F-E333-4285-9257-FE8A158028A6}"/>
              </a:ext>
            </a:extLst>
          </p:cNvPr>
          <p:cNvSpPr txBox="1"/>
          <p:nvPr/>
        </p:nvSpPr>
        <p:spPr>
          <a:xfrm>
            <a:off x="2751311" y="158180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删除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B0526716-6D7C-4E9A-B5AB-7723793BB628}"/>
              </a:ext>
            </a:extLst>
          </p:cNvPr>
          <p:cNvCxnSpPr>
            <a:stCxn id="3" idx="2"/>
            <a:endCxn id="28" idx="0"/>
          </p:cNvCxnSpPr>
          <p:nvPr/>
        </p:nvCxnSpPr>
        <p:spPr>
          <a:xfrm flipH="1">
            <a:off x="1739152" y="3048000"/>
            <a:ext cx="1" cy="172122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14EDDEDB-EC2D-49DB-8ED5-B24E4DC0C55C}"/>
              </a:ext>
            </a:extLst>
          </p:cNvPr>
          <p:cNvSpPr txBox="1"/>
          <p:nvPr/>
        </p:nvSpPr>
        <p:spPr>
          <a:xfrm>
            <a:off x="438415" y="358544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有效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36C011E2-4B90-4EF8-A075-319CB5962523}"/>
              </a:ext>
            </a:extLst>
          </p:cNvPr>
          <p:cNvCxnSpPr>
            <a:stCxn id="7" idx="2"/>
          </p:cNvCxnSpPr>
          <p:nvPr/>
        </p:nvCxnSpPr>
        <p:spPr>
          <a:xfrm flipH="1">
            <a:off x="2510116" y="3048000"/>
            <a:ext cx="2" cy="53744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6F593A12-7675-40C7-866D-33818A1A6094}"/>
              </a:ext>
            </a:extLst>
          </p:cNvPr>
          <p:cNvCxnSpPr/>
          <p:nvPr/>
        </p:nvCxnSpPr>
        <p:spPr>
          <a:xfrm flipH="1">
            <a:off x="3281078" y="3048000"/>
            <a:ext cx="2" cy="53744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989A0467-9F0C-4EE3-95E5-0142528D81BC}"/>
              </a:ext>
            </a:extLst>
          </p:cNvPr>
          <p:cNvCxnSpPr/>
          <p:nvPr/>
        </p:nvCxnSpPr>
        <p:spPr>
          <a:xfrm flipH="1">
            <a:off x="4040406" y="3048000"/>
            <a:ext cx="2" cy="53744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18E3A22B-DCFF-45AB-934F-530A0C39D6F3}"/>
              </a:ext>
            </a:extLst>
          </p:cNvPr>
          <p:cNvCxnSpPr/>
          <p:nvPr/>
        </p:nvCxnSpPr>
        <p:spPr>
          <a:xfrm flipH="1">
            <a:off x="4829293" y="3048436"/>
            <a:ext cx="2" cy="53744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3CE79F05-08BE-4BB1-BAFB-55D24208738B}"/>
              </a:ext>
            </a:extLst>
          </p:cNvPr>
          <p:cNvSpPr txBox="1"/>
          <p:nvPr/>
        </p:nvSpPr>
        <p:spPr>
          <a:xfrm>
            <a:off x="3031883" y="366074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失效</a:t>
            </a:r>
          </a:p>
        </p:txBody>
      </p:sp>
    </p:spTree>
    <p:extLst>
      <p:ext uri="{BB962C8B-B14F-4D97-AF65-F5344CB8AC3E}">
        <p14:creationId xmlns:p14="http://schemas.microsoft.com/office/powerpoint/2010/main" val="10176164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迭代器：失效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5689" y="1724123"/>
            <a:ext cx="8192622" cy="480218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32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迭代器是否会失效，和实现容器的</a:t>
            </a:r>
            <a:r>
              <a:rPr lang="zh-CN" altLang="en-US" sz="3200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数据结构</a:t>
            </a:r>
            <a:r>
              <a:rPr lang="zh-CN" altLang="en-US" sz="32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有关</a:t>
            </a:r>
            <a:endParaRPr lang="en-US" altLang="zh-CN" sz="32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32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在文档中，容器的修改操作有一项</a:t>
            </a:r>
            <a:r>
              <a:rPr lang="en-US" altLang="zh-CN" sz="32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Iterator validity</a:t>
            </a:r>
            <a:r>
              <a:rPr lang="zh-CN" altLang="en-US" sz="32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，表示该操作是否会引发迭代器失效</a:t>
            </a:r>
            <a:endParaRPr lang="en-US" altLang="zh-CN" sz="32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3200" b="1" u="sng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一个</a:t>
            </a:r>
            <a:r>
              <a:rPr lang="zh-CN" altLang="en-US" sz="3200" b="1" u="sng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绝对安全</a:t>
            </a:r>
            <a:r>
              <a:rPr lang="zh-CN" altLang="en-US" sz="3200" b="1" u="sng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的准则：</a:t>
            </a:r>
            <a:endParaRPr lang="en-US" altLang="zh-CN" sz="3200" b="1" u="sng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32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	</a:t>
            </a:r>
            <a:r>
              <a:rPr lang="zh-CN" altLang="en-US" sz="3200" b="1" u="sng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在修改过容器后，不使用之前的迭代器</a:t>
            </a:r>
            <a:endParaRPr lang="en-US" altLang="zh-CN" sz="3200" b="1" u="sng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32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若一定要使用，查文档确定迭代器是否有效</a:t>
            </a:r>
            <a:endParaRPr lang="en-US" altLang="zh-CN" sz="32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42</a:t>
            </a:fld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46CA61F-9B1C-425A-9EDE-259BAC24242A}"/>
              </a:ext>
            </a:extLst>
          </p:cNvPr>
          <p:cNvSpPr txBox="1"/>
          <p:nvPr/>
        </p:nvSpPr>
        <p:spPr>
          <a:xfrm>
            <a:off x="1329634" y="5916006"/>
            <a:ext cx="65319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例如</a:t>
            </a:r>
            <a:r>
              <a:rPr lang="zh-CN" altLang="en-US" sz="2000" dirty="0"/>
              <a:t>：查询</a:t>
            </a:r>
            <a:r>
              <a:rPr lang="en-US" altLang="zh-CN" sz="2000" dirty="0" err="1"/>
              <a:t>push_back</a:t>
            </a:r>
            <a:r>
              <a:rPr lang="zh-CN" altLang="en-US" sz="2000" dirty="0"/>
              <a:t>对迭代器是否失效的影响</a:t>
            </a:r>
            <a:endParaRPr lang="en-US" altLang="zh-CN" sz="2000" dirty="0"/>
          </a:p>
          <a:p>
            <a:r>
              <a:rPr lang="en-US" altLang="zh-CN" sz="2000" dirty="0">
                <a:hlinkClick r:id="rId3"/>
              </a:rPr>
              <a:t>http://cplusplus.com/reference/vector/vector/push_back/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2121315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BA6177B-BB91-48EB-87F7-054569A37127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129259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下面关于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vector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的相关描述正确的是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B1270E1-ED9A-4E96-B886-4C0223E71F7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70517" y="2172752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Vector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在任意位置插入的平均复杂度为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O(1)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CEB8427-7DFE-4178-96AD-6C835129085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70517" y="3074608"/>
            <a:ext cx="7928516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vector 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在大小发生改变时，可能致使所有迭代器失效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BF98AAF-CC8E-4BB3-815E-0972E93F9AD0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070516" y="4043371"/>
            <a:ext cx="7928517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定义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vector&lt;int&gt; </a:t>
            </a:r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vec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{1,2,3};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则*</a:t>
            </a:r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vec.end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()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的值为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C8AC500-F2DD-4F85-8D61-9D385F7EFC86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070516" y="5067886"/>
            <a:ext cx="7839307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当 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vector 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 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size 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达到 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capacity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，则将 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vector 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的内容迁移到另外申请的 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2*capacity 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的空间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6BE9FE5-A035-412A-B81A-9714EF67D390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356142" y="2237045"/>
            <a:ext cx="514350" cy="514350"/>
          </a:xfrm>
          <a:prstGeom prst="rect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F5351FF-41CA-4EE6-89D2-2A4DF9AB583E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356142" y="3172353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3B210E4-8D5E-43BA-9C6E-A640AFCE68CE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356142" y="4107664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1DAD892-940C-4ECA-B715-04C5764F8504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356142" y="4942609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9C41EB22-7A42-492C-98CB-7C14D86B60FA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E7F51D7-B659-419D-8EE7-1D6F70CE34DC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EDA5D6B-6668-4FEF-A81B-6798ABB60BCD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9613900" y="6326832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F7BC6A7-F5F9-403B-946E-1E3E3F808EDA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9779000" y="1270000"/>
            <a:ext cx="3332480" cy="707886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C: </a:t>
            </a:r>
            <a:r>
              <a:rPr kumimoji="1" lang="en-US" altLang="zh-CN" sz="2000" dirty="0" err="1"/>
              <a:t>vec.end</a:t>
            </a:r>
            <a:r>
              <a:rPr kumimoji="1" lang="en-US" altLang="zh-CN" sz="2000" dirty="0"/>
              <a:t>()</a:t>
            </a:r>
            <a:r>
              <a:rPr kumimoji="1" lang="zh-CN" altLang="en-US" sz="2000" dirty="0"/>
              <a:t>为最后一个元素的后一位置的迭代器</a:t>
            </a:r>
            <a:endParaRPr lang="zh-CN" alt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2767343F-3624-4DB4-BCAA-F09DDB2DBEE8}"/>
              </a:ext>
            </a:extLst>
          </p:cNvPr>
          <p:cNvGrpSpPr/>
          <p:nvPr>
            <p:custDataLst>
              <p:tags r:id="rId15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3" name="RemarkBack">
              <a:extLst>
                <a:ext uri="{FF2B5EF4-FFF2-40B4-BE49-F238E27FC236}">
                  <a16:creationId xmlns:a16="http://schemas.microsoft.com/office/drawing/2014/main" id="{82375D82-7C0A-42DA-BCE2-CB1BBFDEC915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RemarkBlock">
              <a:extLst>
                <a:ext uri="{FF2B5EF4-FFF2-40B4-BE49-F238E27FC236}">
                  <a16:creationId xmlns:a16="http://schemas.microsoft.com/office/drawing/2014/main" id="{60FE2E8F-607A-43CF-9EF5-B37A6639A61C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RemarkTitleText">
              <a:extLst>
                <a:ext uri="{FF2B5EF4-FFF2-40B4-BE49-F238E27FC236}">
                  <a16:creationId xmlns:a16="http://schemas.microsoft.com/office/drawing/2014/main" id="{7D641AD6-9175-4C94-BD9C-3321FE9278F4}"/>
                </a:ext>
              </a:extLst>
            </p:cNvPr>
            <p:cNvSpPr txBox="1"/>
            <p:nvPr>
              <p:custDataLst>
                <p:tags r:id="rId27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25" name="RemarkBack">
            <a:extLst>
              <a:ext uri="{FF2B5EF4-FFF2-40B4-BE49-F238E27FC236}">
                <a16:creationId xmlns:a16="http://schemas.microsoft.com/office/drawing/2014/main" id="{A0DB1CF0-1185-45E4-9066-C834A199D877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RemarkBlock">
            <a:extLst>
              <a:ext uri="{FF2B5EF4-FFF2-40B4-BE49-F238E27FC236}">
                <a16:creationId xmlns:a16="http://schemas.microsoft.com/office/drawing/2014/main" id="{B4B2B4A2-781D-48D7-B902-981B20C443A0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RemarkTitleText">
            <a:extLst>
              <a:ext uri="{FF2B5EF4-FFF2-40B4-BE49-F238E27FC236}">
                <a16:creationId xmlns:a16="http://schemas.microsoft.com/office/drawing/2014/main" id="{A5CC820D-C9C5-4A63-9E46-3F56813296A7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45E70076-1F1A-4602-BD31-850AC1B389FF}"/>
              </a:ext>
            </a:extLst>
          </p:cNvPr>
          <p:cNvGrpSpPr/>
          <p:nvPr>
            <p:custDataLst>
              <p:tags r:id="rId19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385264D8-0EDD-4279-85C0-2964CDE616D4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6DB2F7A6-5B8C-4301-A8A7-E659F844EE74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B17F4E72-0066-4FA3-BDA9-39862CA4369D}"/>
                </a:ext>
              </a:extLst>
            </p:cNvPr>
            <p:cNvSpPr txBox="1"/>
            <p:nvPr>
              <p:custDataLst>
                <p:tags r:id="rId2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多选题</a:t>
              </a: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365B8B7A-687B-47EF-83BE-874623DDB578}"/>
                </a:ext>
              </a:extLst>
            </p:cNvPr>
            <p:cNvSpPr txBox="1"/>
            <p:nvPr>
              <p:custDataLst>
                <p:tags r:id="rId24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B10B9F32-C107-48DA-ABC1-39089D4EFA2C}"/>
              </a:ext>
            </a:extLst>
          </p:cNvPr>
          <p:cNvPicPr>
            <a:picLocks/>
          </p:cNvPicPr>
          <p:nvPr>
            <p:custDataLst>
              <p:tags r:id="rId20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962170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1595D3-858D-462E-B6A1-2225EA6DE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ADB00A-ECEE-4A62-8F7B-30CFC9313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接下来简要介绍几种常见容器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sz="28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链表容器 </a:t>
            </a:r>
            <a:r>
              <a:rPr lang="en-US" altLang="zh-CN" sz="28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list</a:t>
            </a:r>
          </a:p>
          <a:p>
            <a:pPr lvl="1"/>
            <a:r>
              <a:rPr lang="zh-CN" altLang="en-US" sz="28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无序集合 </a:t>
            </a:r>
            <a:r>
              <a:rPr lang="en-US" altLang="zh-CN" sz="28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set</a:t>
            </a:r>
          </a:p>
          <a:p>
            <a:pPr lvl="1"/>
            <a:r>
              <a:rPr lang="zh-CN" altLang="en-US" sz="28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关联数组 </a:t>
            </a:r>
            <a:r>
              <a:rPr lang="en-US" altLang="zh-CN" sz="28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map</a:t>
            </a:r>
          </a:p>
          <a:p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具体使用方法大家可以在作业中多做探索</a:t>
            </a:r>
          </a:p>
        </p:txBody>
      </p:sp>
    </p:spTree>
    <p:extLst>
      <p:ext uri="{BB962C8B-B14F-4D97-AF65-F5344CB8AC3E}">
        <p14:creationId xmlns:p14="http://schemas.microsoft.com/office/powerpoint/2010/main" val="1620472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容器：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8"/>
            <a:ext cx="8082213" cy="503078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链表容器（底层实现是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双向链表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lnSpc>
                <a:spcPct val="12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template&lt;</a:t>
            </a:r>
            <a:b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</a:rPr>
            </a:b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    class T,</a:t>
            </a:r>
            <a:b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</a:rPr>
            </a:b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    class </a:t>
            </a:r>
            <a:r>
              <a:rPr lang="en-US" altLang="zh-CN" sz="24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Allocator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 = 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std::allocator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&lt;T&gt;</a:t>
            </a:r>
          </a:p>
          <a:p>
            <a:pPr marL="0" indent="0">
              <a:lnSpc>
                <a:spcPct val="12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&gt; class list;</a:t>
            </a: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定义：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std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::list&lt;</a:t>
            </a:r>
            <a:r>
              <a:rPr lang="en-US" altLang="zh-CN" sz="24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int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&gt; l;</a:t>
            </a:r>
            <a:endParaRPr lang="en-US" altLang="zh-CN" sz="24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286078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容器：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8"/>
            <a:ext cx="8082213" cy="46656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插入前端：</a:t>
            </a: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sz="2400" kern="100" dirty="0" err="1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l</a:t>
            </a:r>
            <a:r>
              <a:rPr lang="en-US" altLang="zh-CN" sz="24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.</a:t>
            </a:r>
            <a:r>
              <a:rPr lang="en-US" altLang="zh-CN" sz="2400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push_front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(1);</a:t>
            </a: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插入末端：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sz="2400" kern="100" dirty="0" err="1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l</a:t>
            </a:r>
            <a:r>
              <a:rPr lang="en-US" altLang="zh-CN" sz="24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.</a:t>
            </a:r>
            <a:r>
              <a:rPr lang="en-US" altLang="zh-CN" sz="2400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push_back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(2); </a:t>
            </a:r>
            <a:endParaRPr lang="en-US" altLang="zh-CN" sz="2400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查询：</a:t>
            </a: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std::</a:t>
            </a:r>
            <a:r>
              <a:rPr lang="en-US" altLang="zh-CN" sz="24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find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</a:t>
            </a:r>
            <a:r>
              <a:rPr lang="en-US" altLang="zh-CN" sz="2400" kern="100" dirty="0" err="1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l</a:t>
            </a:r>
            <a:r>
              <a:rPr lang="en-US" altLang="zh-CN" sz="24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.begin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(), </a:t>
            </a:r>
            <a:r>
              <a:rPr lang="en-US" altLang="zh-CN" sz="2400" kern="100" dirty="0" err="1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l</a:t>
            </a:r>
            <a:r>
              <a:rPr lang="en-US" altLang="zh-CN" sz="24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.end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(), 2);</a:t>
            </a:r>
            <a:r>
              <a:rPr lang="en-US" altLang="zh-CN" sz="2400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sz="24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//</a:t>
            </a:r>
            <a:r>
              <a:rPr lang="zh-CN" altLang="en-US" sz="24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返回迭代器</a:t>
            </a:r>
            <a:endParaRPr lang="en-US" altLang="zh-CN" sz="2400" kern="100" dirty="0">
              <a:solidFill>
                <a:srgbClr val="008000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插入指定位置：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sz="2400" kern="100" dirty="0" err="1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l</a:t>
            </a:r>
            <a:r>
              <a:rPr lang="en-US" altLang="zh-CN" sz="24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.</a:t>
            </a:r>
            <a:r>
              <a:rPr lang="en-US" altLang="zh-CN" sz="2400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insert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(it, 4); </a:t>
            </a:r>
            <a:r>
              <a:rPr lang="en-US" altLang="zh-CN" sz="24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//it</a:t>
            </a:r>
            <a:r>
              <a:rPr lang="zh-CN" altLang="en-US" sz="24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为迭代器</a:t>
            </a:r>
            <a:endParaRPr lang="en-US" altLang="zh-CN" sz="2400" kern="100" dirty="0">
              <a:solidFill>
                <a:srgbClr val="008000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060074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容器：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9"/>
            <a:ext cx="8082213" cy="4553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不支持下标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等随机访问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支持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高速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的在任意位置插入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/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删除数据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其访问主要依赖迭代器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插入和删除操作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不会导致迭代器失效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（除指向被删除的元素的迭代器外）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751173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容器：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8"/>
            <a:ext cx="8082213" cy="503078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不重复元素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构成的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无序集合</a:t>
            </a:r>
            <a:endParaRPr lang="en-US" altLang="zh-CN" b="1" kern="1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template&lt; class </a:t>
            </a:r>
            <a:r>
              <a:rPr lang="en-US" altLang="zh-CN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Key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,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class </a:t>
            </a:r>
            <a:r>
              <a:rPr lang="en-US" altLang="zh-CN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Compare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=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std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::less&lt;Key&gt;,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class </a:t>
            </a:r>
            <a:r>
              <a:rPr lang="en-US" altLang="zh-CN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Allocator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=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std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::allocator&lt;Key&gt;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&gt; class set;</a:t>
            </a: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内部按大小顺序排列，比较器由函数对象</a:t>
            </a:r>
            <a:r>
              <a:rPr lang="en-US" altLang="zh-CN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Compare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完成。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注意：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无序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是指不保持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插入顺序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，容器内部排列顺序是根据元素大小排列。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定义：</a:t>
            </a: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std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::set&lt;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int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&gt; s;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467034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容器：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8"/>
            <a:ext cx="8082213" cy="46656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插入（不允许出现重复元素）：</a:t>
            </a: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s.</a:t>
            </a:r>
            <a:r>
              <a:rPr lang="en-US" altLang="zh-CN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insert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val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);</a:t>
            </a: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查询值为</a:t>
            </a:r>
            <a:r>
              <a:rPr lang="en-US" altLang="zh-CN" b="1" kern="1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val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的元素：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s.</a:t>
            </a:r>
            <a:r>
              <a:rPr lang="en-US" altLang="zh-CN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find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val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);   </a:t>
            </a:r>
            <a:r>
              <a:rPr lang="en-US" altLang="zh-CN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//</a:t>
            </a:r>
            <a:r>
              <a:rPr lang="zh-CN" altLang="en-US" b="1" kern="100" dirty="0">
                <a:solidFill>
                  <a:srgbClr val="008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返回迭代器</a:t>
            </a:r>
            <a:endParaRPr lang="en-US" altLang="zh-CN" b="1" kern="100" dirty="0">
              <a:solidFill>
                <a:srgbClr val="008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删除：</a:t>
            </a: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s.</a:t>
            </a:r>
            <a:r>
              <a:rPr lang="en-US" altLang="zh-CN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erase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s.find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val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));</a:t>
            </a: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</a:t>
            </a:r>
            <a:r>
              <a:rPr lang="en-US" altLang="zh-CN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//</a:t>
            </a:r>
            <a:r>
              <a:rPr lang="zh-CN" altLang="en-US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导致迭代器失效</a:t>
            </a:r>
            <a:endParaRPr lang="en-US" altLang="zh-CN" b="1" kern="100" dirty="0">
              <a:solidFill>
                <a:srgbClr val="008000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统计：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s.</a:t>
            </a:r>
            <a:r>
              <a:rPr lang="en-US" altLang="zh-CN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count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val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);   </a:t>
            </a:r>
            <a:r>
              <a:rPr lang="en-US" altLang="zh-CN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//</a:t>
            </a:r>
            <a:r>
              <a:rPr lang="en-US" altLang="zh-CN" b="1" kern="100" dirty="0" err="1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val</a:t>
            </a:r>
            <a:r>
              <a:rPr lang="zh-CN" altLang="en-US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的个数，总是</a:t>
            </a:r>
            <a:r>
              <a:rPr lang="en-US" altLang="zh-CN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0</a:t>
            </a:r>
            <a:r>
              <a:rPr lang="zh-CN" altLang="en-US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或</a:t>
            </a:r>
            <a:r>
              <a:rPr lang="en-US" altLang="zh-CN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1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endParaRPr lang="en-US" altLang="zh-CN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60232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回顾：类模板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477708"/>
            <a:ext cx="8047806" cy="5243768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buSzPct val="75000"/>
              <a:buFont typeface="Wingdings" panose="05000000000000000000" pitchFamily="2" charset="2"/>
              <a:buChar char="n"/>
            </a:pPr>
            <a:r>
              <a:rPr kumimoji="1" lang="zh-CN" altLang="en-US" sz="2600" b="1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类模板除了</a:t>
            </a:r>
            <a:r>
              <a:rPr kumimoji="1" lang="zh-CN" altLang="en-US" sz="2600" b="1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可以用于指定成员</a:t>
            </a:r>
            <a:r>
              <a:rPr kumimoji="1" lang="zh-CN" altLang="en-US" sz="2600" b="1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变量的类型，还可以约束成员函数的</a:t>
            </a:r>
            <a:r>
              <a:rPr kumimoji="1" lang="zh-CN" altLang="en-US" sz="26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返回值类型</a:t>
            </a:r>
            <a:r>
              <a:rPr kumimoji="1" lang="zh-CN" altLang="en-US" sz="2600" b="1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kumimoji="1" lang="zh-CN" altLang="en-US" sz="26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参数类型</a:t>
            </a:r>
            <a:r>
              <a:rPr kumimoji="1" lang="zh-CN" altLang="en-US" sz="2600" b="1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。例如：</a:t>
            </a:r>
            <a:endParaRPr kumimoji="1" lang="en-US" altLang="zh-CN" sz="2600" b="1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lvl="1" indent="0">
              <a:buNone/>
            </a:pPr>
            <a:r>
              <a:rPr lang="en-US" altLang="zh-CN" sz="2000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sz="20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&lt;iostream&gt;</a:t>
            </a:r>
            <a:endParaRPr lang="en-US" altLang="zh-CN" sz="2000" dirty="0">
              <a:solidFill>
                <a:srgbClr val="6E200D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457200" lvl="1" indent="0">
              <a:buNone/>
            </a:pPr>
            <a:r>
              <a:rPr lang="en-US" altLang="zh-CN" sz="20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20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altLang="zh-CN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std;</a:t>
            </a:r>
          </a:p>
          <a:p>
            <a:pPr marL="457200" lvl="1" indent="0">
              <a:buNone/>
            </a:pPr>
            <a:endParaRPr kumimoji="1" lang="en-US" altLang="zh-CN" sz="2000" dirty="0">
              <a:solidFill>
                <a:srgbClr val="FF0000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marL="457200" lvl="1" indent="0">
              <a:buNone/>
            </a:pPr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template</a:t>
            </a:r>
            <a:r>
              <a:rPr kumimoji="1" lang="zh-CN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&lt;</a:t>
            </a:r>
            <a:r>
              <a:rPr kumimoji="1"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typename</a:t>
            </a:r>
            <a:r>
              <a:rPr kumimoji="1" lang="zh-CN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T&gt;</a:t>
            </a:r>
            <a:r>
              <a:rPr kumimoji="1" lang="zh-CN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class</a:t>
            </a:r>
            <a:r>
              <a:rPr kumimoji="1" lang="zh-CN" altLang="en-US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A</a:t>
            </a:r>
            <a:r>
              <a:rPr kumimoji="1" lang="zh-CN" altLang="en-US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{</a:t>
            </a:r>
            <a:endParaRPr kumimoji="1" lang="zh-CN" altLang="en-US" sz="20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marL="457200" lvl="1" indent="0">
              <a:buNone/>
            </a:pPr>
            <a:r>
              <a:rPr kumimoji="1" lang="zh-CN" altLang="en-US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	</a:t>
            </a:r>
            <a:r>
              <a:rPr kumimoji="1" lang="en-US" altLang="zh-CN" sz="20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int</a:t>
            </a:r>
            <a:r>
              <a:rPr kumimoji="1" lang="zh-CN" altLang="en-US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data;</a:t>
            </a:r>
            <a:endParaRPr kumimoji="1" lang="zh-CN" altLang="en-US" sz="20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marL="457200" lvl="1" indent="0"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public:</a:t>
            </a:r>
            <a:endParaRPr kumimoji="1" lang="zh-CN" altLang="en-US" sz="20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marL="457200" lvl="1" indent="0">
              <a:buNone/>
            </a:pPr>
            <a:r>
              <a:rPr kumimoji="1" lang="zh-CN" altLang="en-US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	</a:t>
            </a:r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T</a:t>
            </a:r>
            <a:r>
              <a:rPr kumimoji="1" lang="zh-CN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sum(T a, T b)</a:t>
            </a:r>
            <a:r>
              <a:rPr kumimoji="1" lang="zh-CN" altLang="en-US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{</a:t>
            </a:r>
            <a:r>
              <a:rPr kumimoji="1" lang="zh-CN" altLang="en-US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return a + b;</a:t>
            </a:r>
            <a:r>
              <a:rPr kumimoji="1" lang="zh-CN" altLang="en-US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}</a:t>
            </a:r>
            <a:endParaRPr kumimoji="1" lang="zh-CN" altLang="en-US" sz="20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marL="457200" lvl="1" indent="0"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};</a:t>
            </a:r>
            <a:r>
              <a:rPr kumimoji="1" lang="zh-CN" altLang="en-US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endParaRPr kumimoji="1" lang="en-US" altLang="zh-CN" sz="20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marL="457200" lvl="1" indent="0">
              <a:buNone/>
            </a:pPr>
            <a:r>
              <a:rPr kumimoji="1" lang="en-US" altLang="zh-CN" sz="20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 main() {</a:t>
            </a:r>
          </a:p>
          <a:p>
            <a:pPr marL="457200" lvl="1" indent="0">
              <a:buNone/>
            </a:pPr>
            <a:r>
              <a:rPr kumimoji="1" lang="zh-CN" altLang="en-US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	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A</a:t>
            </a:r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&lt;</a:t>
            </a:r>
            <a:r>
              <a:rPr kumimoji="1"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int</a:t>
            </a:r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&gt;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 a;</a:t>
            </a:r>
          </a:p>
          <a:p>
            <a:pPr marL="457200" lvl="1" indent="0">
              <a:buNone/>
            </a:pPr>
            <a:r>
              <a:rPr kumimoji="1" lang="zh-CN" altLang="en-US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	</a:t>
            </a:r>
            <a:r>
              <a:rPr kumimoji="1" lang="en-US" altLang="zh-CN" sz="20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cout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&lt;&lt;</a:t>
            </a:r>
            <a:r>
              <a:rPr kumimoji="1" lang="en-US" altLang="zh-CN" sz="20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a.sum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(1, 2)&lt;&lt;</a:t>
            </a:r>
            <a:r>
              <a:rPr kumimoji="1" lang="en-US" altLang="zh-CN" sz="20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endl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;</a:t>
            </a:r>
          </a:p>
          <a:p>
            <a:pPr marL="457200" lvl="1" indent="0"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	return 0;</a:t>
            </a:r>
          </a:p>
          <a:p>
            <a:pPr marL="457200" lvl="1" indent="0"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}</a:t>
            </a:r>
            <a:endParaRPr kumimoji="1" lang="zh-CN" altLang="en-US" sz="2000" dirty="0">
              <a:latin typeface="Consolas" panose="020B0609020204030204" pitchFamily="49" charset="0"/>
              <a:ea typeface="华文楷体" panose="02010600040101010101" pitchFamily="2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17803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容器：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8"/>
            <a:ext cx="8082213" cy="46656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关联数组</a:t>
            </a:r>
            <a:endParaRPr lang="en-US" altLang="zh-CN" b="1" kern="1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每个元素由两个数据项组成，</a:t>
            </a:r>
            <a:r>
              <a:rPr lang="en-US" altLang="zh-CN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map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将一个数据项映射到另一个数据项中。</a:t>
            </a: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template&lt;class </a:t>
            </a:r>
            <a:r>
              <a:rPr lang="en-US" altLang="zh-CN" sz="24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Key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,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class </a:t>
            </a:r>
            <a:r>
              <a:rPr lang="en-US" altLang="zh-CN" sz="24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T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,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class </a:t>
            </a:r>
            <a:r>
              <a:rPr lang="en-US" altLang="zh-CN" sz="24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Compare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= </a:t>
            </a:r>
            <a:r>
              <a:rPr lang="en-US" altLang="zh-CN" sz="24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std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::less&lt;Key&gt;,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class </a:t>
            </a:r>
            <a:r>
              <a:rPr lang="en-US" altLang="zh-CN" sz="24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Allocator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=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  </a:t>
            </a:r>
            <a:r>
              <a:rPr lang="en-US" altLang="zh-CN" sz="24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std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::allocator&lt;</a:t>
            </a:r>
            <a:r>
              <a:rPr lang="en-US" altLang="zh-CN" sz="24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std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::pair&lt;</a:t>
            </a:r>
            <a:r>
              <a:rPr lang="en-US" altLang="zh-CN" sz="24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const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Key, T&gt; &gt;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&gt; class map;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872857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容器：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19275"/>
            <a:ext cx="8082213" cy="5338725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其值类型为</a:t>
            </a: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pair&lt;Key, T&gt;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map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中的元素</a:t>
            </a:r>
            <a:r>
              <a:rPr lang="en-US" altLang="zh-CN" b="1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key</a:t>
            </a:r>
            <a:r>
              <a:rPr lang="zh-CN" altLang="en-US" b="1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必须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互不相同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可以通过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下标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访问（即使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key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不是整数）。下标访问时如果元素不存在，则创建对应元素。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也可使用</a:t>
            </a: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insert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函数进行插入。   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457200" lvl="1" indent="0">
              <a:lnSpc>
                <a:spcPct val="100000"/>
              </a:lnSpc>
              <a:buSzPct val="75000"/>
              <a:buNone/>
            </a:pP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#include &lt;string&gt;</a:t>
            </a:r>
          </a:p>
          <a:p>
            <a:pPr marL="457200" lvl="1" indent="0">
              <a:lnSpc>
                <a:spcPct val="100000"/>
              </a:lnSpc>
              <a:buSzPct val="75000"/>
              <a:buNone/>
            </a:pP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#include &lt;map&gt; </a:t>
            </a:r>
          </a:p>
          <a:p>
            <a:pPr marL="457200" lvl="1" indent="0">
              <a:lnSpc>
                <a:spcPct val="100000"/>
              </a:lnSpc>
              <a:buSzPct val="75000"/>
              <a:buNone/>
            </a:pP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int main() {</a:t>
            </a:r>
          </a:p>
          <a:p>
            <a:pPr marL="457200" lvl="1" indent="0">
              <a:lnSpc>
                <a:spcPct val="100000"/>
              </a:lnSpc>
              <a:buSzPct val="75000"/>
              <a:buNone/>
            </a:pP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std::map&lt;std::string, int&gt; s;</a:t>
            </a:r>
          </a:p>
          <a:p>
            <a:pPr marL="457200" lvl="1" indent="0">
              <a:lnSpc>
                <a:spcPct val="100000"/>
              </a:lnSpc>
              <a:buSzPct val="75000"/>
              <a:buNone/>
            </a:pP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s["Monday"] = 1;</a:t>
            </a:r>
          </a:p>
          <a:p>
            <a:pPr marL="457200" lvl="1" indent="0">
              <a:lnSpc>
                <a:spcPct val="100000"/>
              </a:lnSpc>
              <a:buSzPct val="75000"/>
              <a:buNone/>
            </a:pP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</a:t>
            </a:r>
            <a:r>
              <a:rPr lang="en-US" altLang="zh-CN" sz="19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s.insert</a:t>
            </a: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(std::</a:t>
            </a:r>
            <a:r>
              <a:rPr lang="en-US" altLang="zh-CN" sz="19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make_pair</a:t>
            </a: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(std::string("Tuesday"), 2));</a:t>
            </a:r>
          </a:p>
          <a:p>
            <a:pPr marL="457200" lvl="1" indent="0">
              <a:lnSpc>
                <a:spcPct val="100000"/>
              </a:lnSpc>
              <a:buSzPct val="75000"/>
              <a:buNone/>
            </a:pP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return 0;</a:t>
            </a:r>
          </a:p>
          <a:p>
            <a:pPr marL="457200" lvl="1" indent="0">
              <a:lnSpc>
                <a:spcPct val="100000"/>
              </a:lnSpc>
              <a:buSzPct val="75000"/>
              <a:buNone/>
            </a:pP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}</a:t>
            </a:r>
            <a:endParaRPr lang="en-US" altLang="zh-CN" sz="3000" kern="100" dirty="0"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777271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容器：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8"/>
            <a:ext cx="8270024" cy="46656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查询键为</a:t>
            </a: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key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的元素：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   </a:t>
            </a:r>
            <a:r>
              <a:rPr lang="en-US" altLang="zh-CN" b="1" kern="100" dirty="0" err="1"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s.</a:t>
            </a:r>
            <a:r>
              <a:rPr lang="en-US" altLang="zh-CN" b="1" kern="100" dirty="0" err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find</a:t>
            </a:r>
            <a:r>
              <a:rPr lang="en-US" altLang="zh-CN" b="1" kern="100" dirty="0"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(key);               </a:t>
            </a:r>
            <a:r>
              <a:rPr lang="en-US" altLang="zh-CN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// </a:t>
            </a:r>
            <a:r>
              <a:rPr lang="zh-CN" altLang="en-US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返回迭代器</a:t>
            </a:r>
            <a:endParaRPr lang="en-US" altLang="zh-CN" b="1" kern="100" dirty="0">
              <a:solidFill>
                <a:srgbClr val="008000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统计键为</a:t>
            </a: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key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的元素个数：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   </a:t>
            </a:r>
            <a:r>
              <a:rPr lang="en-US" altLang="zh-CN" b="1" kern="100" dirty="0" err="1"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s.</a:t>
            </a:r>
            <a:r>
              <a:rPr lang="en-US" altLang="zh-CN" b="1" kern="100" dirty="0" err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count</a:t>
            </a:r>
            <a:r>
              <a:rPr lang="en-US" altLang="zh-CN" b="1" kern="100" dirty="0"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(key);</a:t>
            </a:r>
            <a:r>
              <a:rPr lang="zh-CN" altLang="en-US" b="1" kern="100" dirty="0"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            </a:t>
            </a:r>
            <a:r>
              <a:rPr lang="en-US" altLang="zh-CN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//</a:t>
            </a:r>
            <a:r>
              <a:rPr lang="zh-CN" altLang="en-US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返回</a:t>
            </a:r>
            <a:r>
              <a:rPr lang="en-US" altLang="zh-CN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0</a:t>
            </a:r>
            <a:r>
              <a:rPr lang="zh-CN" altLang="en-US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或</a:t>
            </a:r>
            <a:r>
              <a:rPr lang="en-US" altLang="zh-CN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1</a:t>
            </a: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删除：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   </a:t>
            </a:r>
            <a:r>
              <a:rPr lang="en-CN" altLang="zh-CN" b="1" kern="100" dirty="0"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s</a:t>
            </a:r>
            <a:r>
              <a:rPr lang="en-US" altLang="zh-CN" b="1" kern="100" dirty="0"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.</a:t>
            </a:r>
            <a:r>
              <a:rPr lang="en-US" altLang="zh-CN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erase</a:t>
            </a:r>
            <a:r>
              <a:rPr lang="en-US" altLang="zh-CN" b="1" kern="100" dirty="0"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(</a:t>
            </a:r>
            <a:r>
              <a:rPr lang="en-US" altLang="zh-CN" b="1" kern="100" dirty="0" err="1"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s.find</a:t>
            </a:r>
            <a:r>
              <a:rPr lang="en-US" altLang="zh-CN" b="1" kern="100" dirty="0"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(key));   </a:t>
            </a:r>
            <a:r>
              <a:rPr lang="en-US" altLang="zh-CN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//</a:t>
            </a:r>
            <a:r>
              <a:rPr lang="zh-CN" altLang="en-US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导致被删元素的迭代器失效</a:t>
            </a:r>
            <a:endParaRPr lang="en-US" altLang="zh-CN" b="1" kern="100" dirty="0">
              <a:solidFill>
                <a:srgbClr val="008000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338467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容器：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8"/>
            <a:ext cx="8082213" cy="4665663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map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常用作稀疏数组或以字符串为下标的数组。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#include &lt;string&gt;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#include &lt;map&gt; 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endParaRPr lang="en-US" altLang="zh-CN" sz="2400" kern="100" dirty="0"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int main() {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std::map&lt;std::string, std::string&gt; M;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M["</a:t>
            </a:r>
            <a:r>
              <a:rPr lang="en-US" altLang="zh-CN" sz="24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fp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"] = "c";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M["</a:t>
            </a:r>
            <a:r>
              <a:rPr lang="en-US" altLang="zh-CN" sz="24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oop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"] = M["</a:t>
            </a:r>
            <a:r>
              <a:rPr lang="en-US" altLang="zh-CN" sz="24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fp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"] + "++"; </a:t>
            </a:r>
            <a:r>
              <a:rPr lang="en-US" altLang="zh-CN" sz="24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// M["</a:t>
            </a:r>
            <a:r>
              <a:rPr lang="en-US" altLang="zh-CN" sz="2400" kern="100" dirty="0" err="1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oop</a:t>
            </a:r>
            <a:r>
              <a:rPr lang="en-US" altLang="zh-CN" sz="24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"] = "</a:t>
            </a:r>
            <a:r>
              <a:rPr lang="en-US" altLang="zh-CN" sz="2400" kern="100" dirty="0" err="1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c++</a:t>
            </a:r>
            <a:r>
              <a:rPr lang="en-US" altLang="zh-CN" sz="24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"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return 0;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}</a:t>
            </a:r>
            <a:endParaRPr lang="en-US" altLang="zh-CN" sz="2100" kern="100" dirty="0">
              <a:solidFill>
                <a:srgbClr val="00B050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807861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容器：关联容器原理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8"/>
            <a:ext cx="8082213" cy="46656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Set</a:t>
            </a:r>
            <a:r>
              <a:rPr lang="zh-CN" altLang="en-US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和</a:t>
            </a: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Map</a:t>
            </a:r>
            <a:r>
              <a:rPr lang="zh-CN" altLang="en-US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所用到的数据结构都是</a:t>
            </a:r>
            <a:r>
              <a:rPr lang="zh-CN" altLang="en-US" b="1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红黑树</a:t>
            </a:r>
            <a:r>
              <a:rPr lang="zh-CN" altLang="en-US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（一种二叉平衡树）</a:t>
            </a: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其几乎所有操作复杂度均为</a:t>
            </a: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O(</a:t>
            </a:r>
            <a:r>
              <a:rPr lang="en-US" altLang="zh-CN" b="1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logn</a:t>
            </a: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)</a:t>
            </a: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相关内容将在数据结构课程中学习</a:t>
            </a: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25898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容器：总结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7570" y="1661743"/>
            <a:ext cx="8693770" cy="504858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序列容器：</a:t>
            </a: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vector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、</a:t>
            </a: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list</a:t>
            </a: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关联容器：</a:t>
            </a: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set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、</a:t>
            </a: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map</a:t>
            </a: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序列容器与关联容器的区别：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   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序列容器中的元素</a:t>
            </a:r>
            <a:r>
              <a:rPr lang="zh-CN" altLang="en-US" sz="2400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有顺序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，可以</a:t>
            </a:r>
            <a:r>
              <a:rPr lang="zh-CN" altLang="en-US" sz="2400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按顺序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访问。</a:t>
            </a:r>
            <a:endParaRPr lang="en-US" altLang="zh-CN" sz="24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   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关联容器中的元素</a:t>
            </a:r>
            <a:r>
              <a:rPr lang="zh-CN" altLang="en-US" sz="2400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无顺序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，可以</a:t>
            </a:r>
            <a:r>
              <a:rPr lang="zh-CN" altLang="en-US" sz="2400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按数值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（大小）访问。</a:t>
            </a:r>
            <a:endParaRPr lang="en-US" altLang="zh-CN" sz="24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    </a:t>
            </a:r>
            <a:r>
              <a:rPr lang="en-US" altLang="zh-CN" sz="2400" b="1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vector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中插入删除操作会使操作位置之后全部的迭代器失效。</a:t>
            </a:r>
            <a:endParaRPr lang="en-US" altLang="zh-CN" sz="24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   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其他容器中只有被删除元素的迭代器失效。</a:t>
            </a:r>
            <a:endParaRPr lang="en-US" altLang="zh-CN" sz="24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773531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容器：总结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7570" y="1661743"/>
            <a:ext cx="8693770" cy="504858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选择合适的容器：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   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在实际应用中，容器的选择可能需要综合考虑多方面因素，包括算法复杂度，功能需求，内存分配策略等，下面提供几个可供参考但不完整的角度（</a:t>
            </a:r>
            <a:r>
              <a:rPr lang="zh-CN" altLang="en-US" sz="2400" b="1" kern="1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可以进一步阅读</a:t>
            </a:r>
            <a:r>
              <a:rPr lang="en-US" altLang="zh-CN" sz="2400" b="1" kern="1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《Effective STL》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）：</a:t>
            </a:r>
            <a:endParaRPr lang="en-US" altLang="zh-CN" sz="24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   （</a:t>
            </a:r>
            <a:r>
              <a:rPr lang="en-US" altLang="zh-CN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1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）</a:t>
            </a:r>
            <a:r>
              <a:rPr lang="zh-CN" altLang="en-US" sz="2400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算法复杂度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：对于序列容器而言，如果在序列中间存在频繁的插入或删除操作，使用</a:t>
            </a:r>
            <a:r>
              <a:rPr lang="en-US" altLang="zh-CN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list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，否则使用</a:t>
            </a:r>
            <a:r>
              <a:rPr lang="en-US" altLang="zh-CN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vector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（或</a:t>
            </a:r>
            <a:r>
              <a:rPr lang="en-US" altLang="zh-CN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deque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）</a:t>
            </a:r>
            <a:endParaRPr lang="en-US" altLang="zh-CN" sz="24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   （</a:t>
            </a:r>
            <a:r>
              <a:rPr lang="en-US" altLang="zh-CN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2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）</a:t>
            </a:r>
            <a:r>
              <a:rPr lang="zh-CN" altLang="en-US" sz="2400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元素的顺序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：如果需要在容器的任意位置插入新元素，需要选择序列容器而不是关联容器</a:t>
            </a:r>
            <a:endParaRPr lang="en-US" altLang="zh-CN" sz="24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   （</a:t>
            </a:r>
            <a:r>
              <a:rPr lang="en-US" altLang="zh-CN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3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）</a:t>
            </a:r>
            <a:r>
              <a:rPr lang="zh-CN" altLang="en-US" sz="2400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元素查找速度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：如元素的查找速度是关键的考虑因素，可以考虑排序的</a:t>
            </a:r>
            <a:r>
              <a:rPr lang="en-US" altLang="zh-CN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vector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或关联容器</a:t>
            </a:r>
            <a:r>
              <a:rPr lang="en-US" altLang="zh-CN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set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、</a:t>
            </a:r>
            <a:r>
              <a:rPr lang="en-US" altLang="zh-CN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map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等</a:t>
            </a:r>
            <a:endParaRPr lang="en-US" altLang="zh-CN" sz="24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   （</a:t>
            </a:r>
            <a:r>
              <a:rPr lang="en-US" altLang="zh-CN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4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）</a:t>
            </a:r>
            <a:r>
              <a:rPr lang="zh-CN" altLang="en-US" sz="2400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迭代器、指针或引用失效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：如果希望在元素插入和删除操作后</a:t>
            </a:r>
            <a:r>
              <a:rPr lang="en-US" altLang="zh-CN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,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迭代器、指针或引用失效的情况尽可能少出现，可以考虑使用</a:t>
            </a:r>
            <a:r>
              <a:rPr lang="en-US" altLang="zh-CN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list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和关联容器</a:t>
            </a:r>
            <a:r>
              <a:rPr lang="en-US" altLang="zh-CN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set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、</a:t>
            </a:r>
            <a:r>
              <a:rPr lang="en-US" altLang="zh-CN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map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等</a:t>
            </a:r>
            <a:endParaRPr lang="en-US" altLang="zh-CN" sz="24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4833075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例子：同义词查询库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8"/>
            <a:ext cx="8082213" cy="46656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场景：针对一个大型同义词库，频繁查询给定词语的所有同义词</a:t>
            </a: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分析</a:t>
            </a: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lvl="1">
              <a:lnSpc>
                <a:spcPct val="100000"/>
              </a:lnSpc>
              <a:buSzPct val="75000"/>
            </a:pPr>
            <a:r>
              <a:rPr lang="zh-CN" altLang="en-US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功能需求：构建词语与其同义词的映射关系</a:t>
            </a: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lvl="1">
              <a:lnSpc>
                <a:spcPct val="100000"/>
              </a:lnSpc>
              <a:buSzPct val="75000"/>
            </a:pPr>
            <a:r>
              <a:rPr lang="zh-CN" altLang="en-US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效率：词语的查找速度很关键，考虑使用</a:t>
            </a:r>
            <a:r>
              <a:rPr lang="en-US" altLang="zh-CN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map</a:t>
            </a: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  <a:sym typeface="Wingdings" pitchFamily="2" charset="2"/>
            </a:endParaRPr>
          </a:p>
          <a:p>
            <a:pPr lvl="2">
              <a:lnSpc>
                <a:spcPct val="100000"/>
              </a:lnSpc>
              <a:buSzPct val="75000"/>
            </a:pPr>
            <a:r>
              <a:rPr lang="en-US" altLang="zh-CN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key</a:t>
            </a:r>
            <a:r>
              <a:rPr lang="zh-CN" altLang="en-US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是词语，使用字符串类型</a:t>
            </a: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lvl="2">
              <a:lnSpc>
                <a:spcPct val="100000"/>
              </a:lnSpc>
              <a:buSzPct val="75000"/>
            </a:pPr>
            <a:r>
              <a:rPr lang="en-US" altLang="zh-CN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value</a:t>
            </a:r>
            <a:r>
              <a:rPr lang="zh-CN" altLang="en-US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是相应的同义词容器，可以使用</a:t>
            </a:r>
            <a:r>
              <a:rPr lang="en-US" altLang="zh-CN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vector&lt;string&gt;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8458555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例子：同义词查询库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8"/>
            <a:ext cx="8082213" cy="46656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场景：针对一个大型同义词库，频繁查询给定词语的所有同义词</a:t>
            </a: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58</a:t>
            </a:fld>
            <a:endParaRPr lang="en-US" altLang="zh-C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D06C88-F6B8-DA4B-A181-1A0B3B66A16C}"/>
              </a:ext>
            </a:extLst>
          </p:cNvPr>
          <p:cNvSpPr/>
          <p:nvPr/>
        </p:nvSpPr>
        <p:spPr>
          <a:xfrm>
            <a:off x="628648" y="2650733"/>
            <a:ext cx="7886700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  <a:buSzPct val="75000"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// </a:t>
            </a:r>
            <a:r>
              <a:rPr lang="zh-CN" altLang="en-US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测试函数，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SynonymBase</a:t>
            </a:r>
            <a:r>
              <a:rPr lang="zh-CN" altLang="en-US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是待实现的同义词查询库类</a:t>
            </a:r>
            <a:endParaRPr lang="en-US" altLang="zh-CN" kern="1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>
              <a:spcBef>
                <a:spcPts val="1000"/>
              </a:spcBef>
              <a:buSzPct val="75000"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void test(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SynonymBase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&amp; base){</a:t>
            </a:r>
          </a:p>
          <a:p>
            <a:pPr>
              <a:spcBef>
                <a:spcPts val="1000"/>
              </a:spcBef>
              <a:buSzPct val="75000"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   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base.add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("happy", "pleased"); </a:t>
            </a:r>
            <a:r>
              <a:rPr lang="en-US" altLang="zh-CN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//</a:t>
            </a:r>
            <a:r>
              <a:rPr lang="zh-CN" altLang="en-US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加入</a:t>
            </a:r>
            <a:r>
              <a:rPr lang="en-US" altLang="zh-CN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happy</a:t>
            </a:r>
            <a:r>
              <a:rPr lang="zh-CN" altLang="en-US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同义词</a:t>
            </a:r>
            <a:r>
              <a:rPr lang="en-US" altLang="zh-CN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pleased</a:t>
            </a:r>
          </a:p>
          <a:p>
            <a:pPr>
              <a:spcBef>
                <a:spcPts val="1000"/>
              </a:spcBef>
              <a:buSzPct val="75000"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   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base.add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("happy", "satisfied");</a:t>
            </a:r>
          </a:p>
          <a:p>
            <a:pPr>
              <a:spcBef>
                <a:spcPts val="1000"/>
              </a:spcBef>
              <a:buSzPct val="75000"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   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base.add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("pleased", "happy");</a:t>
            </a:r>
          </a:p>
          <a:p>
            <a:pPr>
              <a:spcBef>
                <a:spcPts val="1000"/>
              </a:spcBef>
              <a:buSzPct val="75000"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   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base.add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("angry", "irritated");</a:t>
            </a:r>
          </a:p>
          <a:p>
            <a:pPr>
              <a:spcBef>
                <a:spcPts val="1000"/>
              </a:spcBef>
              <a:buSzPct val="75000"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   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base.query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("happy");   </a:t>
            </a:r>
            <a:r>
              <a:rPr lang="en-US" altLang="zh-CN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//</a:t>
            </a:r>
            <a:r>
              <a:rPr lang="zh-CN" altLang="en-US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查询输出所有</a:t>
            </a:r>
            <a:r>
              <a:rPr lang="en-US" altLang="zh-CN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happy</a:t>
            </a:r>
            <a:r>
              <a:rPr lang="zh-CN" altLang="en-US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的同义词</a:t>
            </a:r>
            <a:endParaRPr lang="en-US" altLang="zh-CN" kern="100" dirty="0">
              <a:solidFill>
                <a:srgbClr val="008000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>
              <a:spcBef>
                <a:spcPts val="1000"/>
              </a:spcBef>
              <a:buSzPct val="75000"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   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base.query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("pleased");</a:t>
            </a:r>
          </a:p>
          <a:p>
            <a:pPr>
              <a:spcBef>
                <a:spcPts val="1000"/>
              </a:spcBef>
              <a:buSzPct val="75000"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   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base.query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("angry");</a:t>
            </a:r>
          </a:p>
          <a:p>
            <a:pPr>
              <a:spcBef>
                <a:spcPts val="1000"/>
              </a:spcBef>
              <a:buSzPct val="75000"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1392530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例子：同义词查询库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8"/>
            <a:ext cx="8082213" cy="46656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场景：针对一个大型同义词库，频繁查询给定词语的所有同义词</a:t>
            </a: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59</a:t>
            </a:fld>
            <a:endParaRPr lang="en-US" altLang="zh-C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D06C88-F6B8-DA4B-A181-1A0B3B66A16C}"/>
              </a:ext>
            </a:extLst>
          </p:cNvPr>
          <p:cNvSpPr/>
          <p:nvPr/>
        </p:nvSpPr>
        <p:spPr>
          <a:xfrm>
            <a:off x="628648" y="2579906"/>
            <a:ext cx="7886700" cy="43550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75000"/>
            </a:pPr>
            <a:r>
              <a:rPr lang="en-US" altLang="zh-CN" sz="1700" kern="100" dirty="0">
                <a:solidFill>
                  <a:srgbClr val="C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class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SynonymBase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{</a:t>
            </a:r>
          </a:p>
          <a:p>
            <a:pPr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private:</a:t>
            </a:r>
          </a:p>
          <a:p>
            <a:pPr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map&lt;string, vector&lt;string&gt;&gt; synonyms;</a:t>
            </a:r>
          </a:p>
          <a:p>
            <a:pPr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public:</a:t>
            </a:r>
          </a:p>
          <a:p>
            <a:pPr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</a:t>
            </a:r>
            <a:r>
              <a:rPr lang="en-US" altLang="zh-CN" sz="1700" kern="100" dirty="0">
                <a:solidFill>
                  <a:srgbClr val="C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void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add(</a:t>
            </a:r>
            <a:r>
              <a:rPr lang="en-US" altLang="zh-CN" sz="1700" kern="100" dirty="0">
                <a:solidFill>
                  <a:srgbClr val="C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string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word, </a:t>
            </a:r>
            <a:r>
              <a:rPr lang="en-US" altLang="zh-CN" sz="1700" kern="100" dirty="0">
                <a:solidFill>
                  <a:srgbClr val="C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string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synonym){</a:t>
            </a:r>
          </a:p>
          <a:p>
            <a:pPr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    synonyms[word].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push_back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(synonym);</a:t>
            </a:r>
          </a:p>
          <a:p>
            <a:pPr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}</a:t>
            </a:r>
          </a:p>
          <a:p>
            <a:pPr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</a:t>
            </a:r>
            <a:r>
              <a:rPr lang="en-US" altLang="zh-CN" sz="1700" kern="100" dirty="0">
                <a:solidFill>
                  <a:srgbClr val="C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void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query(</a:t>
            </a:r>
            <a:r>
              <a:rPr lang="en-US" altLang="zh-CN" sz="1700" kern="100" dirty="0">
                <a:solidFill>
                  <a:srgbClr val="C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string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word){</a:t>
            </a:r>
          </a:p>
          <a:p>
            <a:pPr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    if(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synonyms.find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(word) == 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synonyms.end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()){ </a:t>
            </a:r>
            <a:r>
              <a:rPr lang="en-US" altLang="zh-CN" sz="17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//</a:t>
            </a:r>
            <a:r>
              <a:rPr lang="zh-CN" altLang="en-US" sz="17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没有找到</a:t>
            </a:r>
            <a:endParaRPr lang="en-US" altLang="zh-CN" sz="1700" kern="100" dirty="0">
              <a:solidFill>
                <a:srgbClr val="008000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        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cout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&lt;&lt; 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"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no synonyms found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"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&lt;&lt; 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endl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;</a:t>
            </a:r>
          </a:p>
          <a:p>
            <a:pPr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    }</a:t>
            </a:r>
          </a:p>
          <a:p>
            <a:pPr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    else{</a:t>
            </a:r>
          </a:p>
          <a:p>
            <a:pPr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        for(auto &amp; x: synonyms[word]) 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cout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&lt;&lt; x &lt;&lt; 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endl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;</a:t>
            </a:r>
          </a:p>
          <a:p>
            <a:pPr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    }</a:t>
            </a:r>
          </a:p>
          <a:p>
            <a:pPr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}</a:t>
            </a:r>
          </a:p>
          <a:p>
            <a:pPr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692642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回顾：函数模板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9"/>
            <a:ext cx="8214267" cy="4462283"/>
          </a:xfrm>
        </p:spPr>
        <p:txBody>
          <a:bodyPr/>
          <a:lstStyle/>
          <a:p>
            <a:pPr>
              <a:buSzPct val="75000"/>
              <a:buFont typeface="Wingdings" panose="05000000000000000000" pitchFamily="2" charset="2"/>
              <a:buChar char="n"/>
            </a:pPr>
            <a:r>
              <a:rPr kumimoji="1" lang="zh-CN" altLang="en-US" b="1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有些算法实现与类型无关，所以可以将函数的参数类型也定义为一种特殊的“参数”，这样就得到了“函数模板”。</a:t>
            </a:r>
          </a:p>
          <a:p>
            <a:pPr>
              <a:buSzPct val="75000"/>
              <a:buFont typeface="Wingdings" panose="05000000000000000000" pitchFamily="2" charset="2"/>
              <a:buChar char="n"/>
            </a:pPr>
            <a:r>
              <a:rPr kumimoji="1" lang="zh-CN" altLang="en-US" b="1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定义函数模板的方法</a:t>
            </a:r>
          </a:p>
          <a:p>
            <a:pPr marL="457200" lvl="1" indent="0">
              <a:buNone/>
            </a:pPr>
            <a:r>
              <a:rPr kumimoji="1" lang="en-US" altLang="zh-CN" dirty="0">
                <a:latin typeface="Consolas" panose="020B0609020204030204" pitchFamily="49" charset="0"/>
                <a:ea typeface="华文楷体" panose="02010600040101010101" pitchFamily="2" charset="-122"/>
              </a:rPr>
              <a:t>template</a:t>
            </a:r>
            <a:r>
              <a:rPr kumimoji="1" lang="zh-CN" altLang="en-US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dirty="0">
                <a:latin typeface="Consolas" panose="020B0609020204030204" pitchFamily="49" charset="0"/>
                <a:ea typeface="华文楷体" panose="02010600040101010101" pitchFamily="2" charset="-122"/>
              </a:rPr>
              <a:t>&lt;</a:t>
            </a:r>
            <a:r>
              <a:rPr kumimoji="1" lang="en-US" altLang="zh-CN" dirty="0" err="1">
                <a:latin typeface="Consolas" panose="020B0609020204030204" pitchFamily="49" charset="0"/>
                <a:ea typeface="华文楷体" panose="02010600040101010101" pitchFamily="2" charset="-122"/>
              </a:rPr>
              <a:t>typename</a:t>
            </a:r>
            <a:r>
              <a:rPr kumimoji="1" lang="zh-CN" altLang="en-US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dirty="0">
                <a:latin typeface="Consolas" panose="020B0609020204030204" pitchFamily="49" charset="0"/>
                <a:ea typeface="华文楷体" panose="02010600040101010101" pitchFamily="2" charset="-122"/>
              </a:rPr>
              <a:t>T&gt;</a:t>
            </a:r>
            <a:r>
              <a:rPr kumimoji="1" lang="zh-CN" altLang="en-US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dirty="0" err="1">
                <a:latin typeface="Consolas" panose="020B0609020204030204" pitchFamily="49" charset="0"/>
                <a:ea typeface="华文楷体" panose="02010600040101010101" pitchFamily="2" charset="-122"/>
              </a:rPr>
              <a:t>ReturnType</a:t>
            </a:r>
            <a:r>
              <a:rPr kumimoji="1" lang="zh-CN" altLang="en-US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dirty="0" err="1">
                <a:latin typeface="Consolas" panose="020B0609020204030204" pitchFamily="49" charset="0"/>
                <a:ea typeface="华文楷体" panose="02010600040101010101" pitchFamily="2" charset="-122"/>
              </a:rPr>
              <a:t>Func</a:t>
            </a:r>
            <a:r>
              <a:rPr kumimoji="1" lang="en-US" altLang="zh-CN" dirty="0">
                <a:latin typeface="Consolas" panose="020B0609020204030204" pitchFamily="49" charset="0"/>
                <a:ea typeface="华文楷体" panose="02010600040101010101" pitchFamily="2" charset="-122"/>
              </a:rPr>
              <a:t>(</a:t>
            </a:r>
            <a:r>
              <a:rPr kumimoji="1" lang="en-US" altLang="zh-CN" dirty="0" err="1">
                <a:latin typeface="Consolas" panose="020B0609020204030204" pitchFamily="49" charset="0"/>
                <a:ea typeface="华文楷体" panose="02010600040101010101" pitchFamily="2" charset="-122"/>
              </a:rPr>
              <a:t>Args</a:t>
            </a:r>
            <a:r>
              <a:rPr kumimoji="1" lang="en-US" altLang="zh-CN" dirty="0">
                <a:latin typeface="Consolas" panose="020B0609020204030204" pitchFamily="49" charset="0"/>
                <a:ea typeface="华文楷体" panose="02010600040101010101" pitchFamily="2" charset="-122"/>
              </a:rPr>
              <a:t>)</a:t>
            </a:r>
            <a:r>
              <a:rPr kumimoji="1" lang="zh-CN" altLang="en-US" dirty="0">
                <a:latin typeface="Consolas" panose="020B0609020204030204" pitchFamily="49" charset="0"/>
                <a:ea typeface="华文楷体" panose="02010600040101010101" pitchFamily="2" charset="-122"/>
              </a:rPr>
              <a:t>；</a:t>
            </a:r>
          </a:p>
          <a:p>
            <a:pPr>
              <a:buSzPct val="75000"/>
              <a:buFont typeface="Wingdings" panose="05000000000000000000" pitchFamily="2" charset="2"/>
              <a:buChar char="n"/>
            </a:pPr>
            <a:r>
              <a:rPr kumimoji="1" lang="zh-CN" altLang="en-US" b="1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如：任意类型两个变量相加的“函数模板”</a:t>
            </a:r>
          </a:p>
          <a:p>
            <a:pPr marL="457200" lvl="1" indent="0">
              <a:buNone/>
            </a:pPr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template</a:t>
            </a:r>
            <a:r>
              <a:rPr kumimoji="1"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&lt;</a:t>
            </a:r>
            <a:r>
              <a:rPr kumimoji="1" lang="en-US" altLang="zh-CN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typename</a:t>
            </a:r>
            <a:r>
              <a:rPr kumimoji="1"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T&gt;</a:t>
            </a:r>
            <a:r>
              <a:rPr kumimoji="1"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</a:p>
          <a:p>
            <a:pPr marL="457200" lvl="1" indent="0">
              <a:buNone/>
            </a:pPr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T</a:t>
            </a:r>
            <a:r>
              <a:rPr kumimoji="1"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sum(T</a:t>
            </a:r>
            <a:r>
              <a:rPr kumimoji="1"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a,</a:t>
            </a:r>
            <a:r>
              <a:rPr kumimoji="1"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T</a:t>
            </a:r>
            <a:r>
              <a:rPr kumimoji="1"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b)</a:t>
            </a:r>
            <a:r>
              <a:rPr kumimoji="1"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{</a:t>
            </a:r>
            <a:r>
              <a:rPr kumimoji="1"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return</a:t>
            </a:r>
            <a:r>
              <a:rPr kumimoji="1"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a</a:t>
            </a:r>
            <a:r>
              <a:rPr kumimoji="1"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+</a:t>
            </a:r>
            <a:r>
              <a:rPr kumimoji="1"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b;</a:t>
            </a:r>
            <a:r>
              <a:rPr kumimoji="1"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}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805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例子：同义词查询库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8"/>
            <a:ext cx="8082213" cy="46656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场景：针对一个大型同义词库，频繁查询给定词语的所有同义词</a:t>
            </a: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C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增加需求：判定给定的两个词是否是同义词</a:t>
            </a:r>
            <a:endParaRPr lang="en-US" altLang="zh-CN" b="1" kern="100" dirty="0">
              <a:solidFill>
                <a:srgbClr val="C00000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分析</a:t>
            </a: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lvl="1">
              <a:lnSpc>
                <a:spcPct val="100000"/>
              </a:lnSpc>
              <a:buSzPct val="75000"/>
            </a:pPr>
            <a:r>
              <a:rPr lang="zh-CN" altLang="en-US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功能需求：构建词语与其同义词的映射关系</a:t>
            </a: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lvl="1">
              <a:lnSpc>
                <a:spcPct val="100000"/>
              </a:lnSpc>
              <a:buSzPct val="75000"/>
            </a:pPr>
            <a:r>
              <a:rPr lang="zh-CN" altLang="en-US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效率：词语的查找速度很关键，考虑使用</a:t>
            </a:r>
            <a:r>
              <a:rPr lang="en-US" altLang="zh-CN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map</a:t>
            </a: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  <a:sym typeface="Wingdings" pitchFamily="2" charset="2"/>
            </a:endParaRPr>
          </a:p>
          <a:p>
            <a:pPr lvl="2">
              <a:lnSpc>
                <a:spcPct val="100000"/>
              </a:lnSpc>
              <a:buSzPct val="75000"/>
            </a:pPr>
            <a:r>
              <a:rPr lang="en-US" altLang="zh-CN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key</a:t>
            </a:r>
            <a:r>
              <a:rPr lang="zh-CN" altLang="en-US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是词语，使用字符串类型</a:t>
            </a: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lvl="2">
              <a:lnSpc>
                <a:spcPct val="100000"/>
              </a:lnSpc>
              <a:buSzPct val="75000"/>
            </a:pPr>
            <a:r>
              <a:rPr lang="en-US" altLang="zh-CN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value</a:t>
            </a:r>
            <a:r>
              <a:rPr lang="zh-CN" altLang="en-US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是相应的同义词容器。</a:t>
            </a:r>
            <a:r>
              <a:rPr lang="zh-CN" altLang="en-US" b="1" kern="100" dirty="0">
                <a:solidFill>
                  <a:srgbClr val="C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对于新增需求，需要查询一个词是否在另一个词的同义词容器里；如果一个词的同义词较多，可以使用</a:t>
            </a:r>
            <a:r>
              <a:rPr lang="en-US" altLang="zh-CN" b="1" kern="100" dirty="0">
                <a:solidFill>
                  <a:srgbClr val="C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set&lt;string&gt;</a:t>
            </a:r>
            <a:r>
              <a:rPr lang="zh-CN" altLang="en-US" b="1" kern="100" dirty="0">
                <a:solidFill>
                  <a:srgbClr val="C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作为同义词容器</a:t>
            </a:r>
            <a:endParaRPr lang="en-US" altLang="zh-CN" b="1" kern="100" dirty="0">
              <a:solidFill>
                <a:srgbClr val="C00000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60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2469989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例子：同义词查询库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8"/>
            <a:ext cx="8082213" cy="46656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2400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场景：针对一个大型同义词库，频繁查询给定词语的所有同义词，</a:t>
            </a:r>
            <a:r>
              <a:rPr lang="zh-CN" altLang="en-US" sz="2400" b="1" kern="100" dirty="0">
                <a:solidFill>
                  <a:srgbClr val="C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或者判定给定的两个词是否是同义词</a:t>
            </a:r>
            <a:endParaRPr lang="en-US" altLang="zh-CN" sz="2400" b="1" kern="100" dirty="0">
              <a:solidFill>
                <a:srgbClr val="C00000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61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587F12-E298-5443-9837-938B10615839}"/>
              </a:ext>
            </a:extLst>
          </p:cNvPr>
          <p:cNvSpPr/>
          <p:nvPr/>
        </p:nvSpPr>
        <p:spPr>
          <a:xfrm>
            <a:off x="628647" y="2590567"/>
            <a:ext cx="8082213" cy="42524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// </a:t>
            </a:r>
            <a:r>
              <a:rPr lang="zh-CN" altLang="en-US" sz="17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测试函数，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SynonymBase</a:t>
            </a:r>
            <a:r>
              <a:rPr lang="zh-CN" altLang="en-US" sz="17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是待实现的同义词查询库类</a:t>
            </a:r>
            <a:endParaRPr lang="en-US" altLang="zh-CN" sz="1700" kern="1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>
              <a:spcBef>
                <a:spcPts val="1000"/>
              </a:spcBef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void test(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SynonymBase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&amp; base){</a:t>
            </a:r>
          </a:p>
          <a:p>
            <a:pPr>
              <a:spcBef>
                <a:spcPts val="1000"/>
              </a:spcBef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    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base.add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("happy", "pleased"); </a:t>
            </a:r>
            <a:r>
              <a:rPr lang="en-US" altLang="zh-CN" sz="16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//</a:t>
            </a:r>
            <a:r>
              <a:rPr lang="zh-CN" altLang="en-US" sz="16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加入</a:t>
            </a:r>
            <a:r>
              <a:rPr lang="en-US" altLang="zh-CN" sz="16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happy</a:t>
            </a:r>
            <a:r>
              <a:rPr lang="zh-CN" altLang="en-US" sz="16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同义词</a:t>
            </a:r>
            <a:r>
              <a:rPr lang="en-US" altLang="zh-CN" sz="16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pleased</a:t>
            </a:r>
            <a:endParaRPr lang="en-US" altLang="zh-CN" sz="1700" kern="1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>
              <a:spcBef>
                <a:spcPts val="1000"/>
              </a:spcBef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    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base.add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("happy", "satisfied");</a:t>
            </a:r>
          </a:p>
          <a:p>
            <a:pPr>
              <a:spcBef>
                <a:spcPts val="1000"/>
              </a:spcBef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    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base.add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("pleased", "happy");</a:t>
            </a:r>
          </a:p>
          <a:p>
            <a:pPr>
              <a:spcBef>
                <a:spcPts val="1000"/>
              </a:spcBef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    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base.add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("angry", "irritated");</a:t>
            </a:r>
          </a:p>
          <a:p>
            <a:pPr>
              <a:spcBef>
                <a:spcPts val="1000"/>
              </a:spcBef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    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base.query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("happy"); </a:t>
            </a:r>
            <a:r>
              <a:rPr lang="en-US" altLang="zh-CN" sz="16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//</a:t>
            </a:r>
            <a:r>
              <a:rPr lang="zh-CN" altLang="en-US" sz="16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查询输出所有</a:t>
            </a:r>
            <a:r>
              <a:rPr lang="en-US" altLang="zh-CN" sz="16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happy</a:t>
            </a:r>
            <a:r>
              <a:rPr lang="zh-CN" altLang="en-US" sz="16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的同义词</a:t>
            </a:r>
            <a:endParaRPr lang="en-US" altLang="zh-CN" sz="1700" kern="1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>
              <a:spcBef>
                <a:spcPts val="1000"/>
              </a:spcBef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    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base.query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("angry");</a:t>
            </a:r>
          </a:p>
          <a:p>
            <a:pPr>
              <a:spcBef>
                <a:spcPts val="1000"/>
              </a:spcBef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    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cout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 &lt;&lt; 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base.</a:t>
            </a:r>
            <a:r>
              <a:rPr lang="en-US" altLang="zh-CN" sz="1700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isSynonyms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("happy", "pleased") &lt;&lt; 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endl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;</a:t>
            </a:r>
          </a:p>
          <a:p>
            <a:pPr>
              <a:spcBef>
                <a:spcPts val="1000"/>
              </a:spcBef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    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cout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 &lt;&lt; 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base.</a:t>
            </a:r>
            <a:r>
              <a:rPr lang="en-US" altLang="zh-CN" sz="1700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isSynonyms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("happy", "angry") &lt;&lt; 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endl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;</a:t>
            </a:r>
          </a:p>
          <a:p>
            <a:pPr>
              <a:spcBef>
                <a:spcPts val="1000"/>
              </a:spcBef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4551470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例子：同义词查询库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8"/>
            <a:ext cx="8082213" cy="46656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2400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场景：针对一个大型同义词库，频繁查询给定词语的所有同义词，</a:t>
            </a:r>
            <a:r>
              <a:rPr lang="zh-CN" altLang="en-US" sz="2400" b="1" kern="100" dirty="0">
                <a:solidFill>
                  <a:srgbClr val="C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或者判定给定的两个词是否是同义词</a:t>
            </a:r>
            <a:endParaRPr lang="en-US" altLang="zh-CN" sz="2400" b="1" kern="100" dirty="0">
              <a:solidFill>
                <a:srgbClr val="C00000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62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587F12-E298-5443-9837-938B10615839}"/>
              </a:ext>
            </a:extLst>
          </p:cNvPr>
          <p:cNvSpPr/>
          <p:nvPr/>
        </p:nvSpPr>
        <p:spPr>
          <a:xfrm>
            <a:off x="628647" y="2499126"/>
            <a:ext cx="8082213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75000"/>
            </a:pPr>
            <a:r>
              <a:rPr lang="en-US" altLang="zh-CN" sz="1700" kern="100" dirty="0">
                <a:solidFill>
                  <a:srgbClr val="C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class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SynonymBase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{</a:t>
            </a:r>
          </a:p>
          <a:p>
            <a:pPr>
              <a:buSzPct val="75000"/>
            </a:pPr>
            <a:r>
              <a:rPr lang="en-US" altLang="zh-CN" sz="1700" kern="100" dirty="0">
                <a:solidFill>
                  <a:srgbClr val="C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private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:</a:t>
            </a:r>
          </a:p>
          <a:p>
            <a:pPr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map&lt;string, set&lt;string&gt;&gt; synonyms;</a:t>
            </a:r>
          </a:p>
          <a:p>
            <a:pPr>
              <a:buSzPct val="75000"/>
            </a:pPr>
            <a:r>
              <a:rPr lang="en-US" altLang="zh-CN" sz="1700" kern="100" dirty="0">
                <a:solidFill>
                  <a:srgbClr val="C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public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:</a:t>
            </a:r>
          </a:p>
          <a:p>
            <a:pPr>
              <a:buSzPct val="75000"/>
            </a:pPr>
            <a:r>
              <a:rPr lang="zh-CN" altLang="en-US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</a:t>
            </a:r>
            <a:r>
              <a:rPr lang="en-US" altLang="zh-CN" sz="17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/</a:t>
            </a:r>
            <a:r>
              <a:rPr lang="zh-CN" altLang="en-US" sz="17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*省略 </a:t>
            </a:r>
            <a:r>
              <a:rPr lang="en-US" altLang="zh-CN" sz="17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add</a:t>
            </a:r>
            <a:r>
              <a:rPr lang="zh-CN" altLang="en-US" sz="17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和 </a:t>
            </a:r>
            <a:r>
              <a:rPr lang="en-US" altLang="zh-CN" sz="17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query</a:t>
            </a:r>
            <a:r>
              <a:rPr lang="zh-CN" altLang="en-US" sz="17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函数*</a:t>
            </a:r>
            <a:r>
              <a:rPr lang="en-US" altLang="zh-CN" sz="17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/</a:t>
            </a:r>
          </a:p>
          <a:p>
            <a:pPr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</a:t>
            </a:r>
            <a:r>
              <a:rPr lang="en-US" altLang="zh-CN" sz="1700" kern="100" dirty="0">
                <a:solidFill>
                  <a:srgbClr val="C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bool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_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has_synonym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</a:t>
            </a:r>
            <a:r>
              <a:rPr lang="en-US" altLang="zh-CN" sz="1700" kern="100" dirty="0">
                <a:solidFill>
                  <a:srgbClr val="C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string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word1, </a:t>
            </a:r>
            <a:r>
              <a:rPr lang="en-US" altLang="zh-CN" sz="1700" kern="100" dirty="0">
                <a:solidFill>
                  <a:srgbClr val="C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string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word2){</a:t>
            </a:r>
          </a:p>
          <a:p>
            <a:pPr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    return 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synonyms.find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(word1) != 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synonyms.end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() &amp;&amp; synonyms[word1].find(word2) != synonyms[word1].end();</a:t>
            </a:r>
          </a:p>
          <a:p>
            <a:pPr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}</a:t>
            </a:r>
          </a:p>
          <a:p>
            <a:pPr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</a:t>
            </a:r>
            <a:r>
              <a:rPr lang="en-US" altLang="zh-CN" sz="1700" kern="100" dirty="0">
                <a:solidFill>
                  <a:srgbClr val="C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bool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isSynonyms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</a:t>
            </a:r>
            <a:r>
              <a:rPr lang="en-US" altLang="zh-CN" sz="1700" kern="100" dirty="0">
                <a:solidFill>
                  <a:srgbClr val="C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string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word1, </a:t>
            </a:r>
            <a:r>
              <a:rPr lang="en-US" altLang="zh-CN" sz="1700" kern="100" dirty="0">
                <a:solidFill>
                  <a:srgbClr val="C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string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word2){</a:t>
            </a:r>
          </a:p>
          <a:p>
            <a:pPr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    if(word1 == word2) return true;</a:t>
            </a:r>
          </a:p>
          <a:p>
            <a:pPr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    else if(_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has_synonym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(word1, word2) || _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has_synonym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(word2, word1)) return true;</a:t>
            </a:r>
          </a:p>
          <a:p>
            <a:pPr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    else return false;</a:t>
            </a:r>
          </a:p>
          <a:p>
            <a:pPr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}</a:t>
            </a:r>
          </a:p>
          <a:p>
            <a:pPr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44398809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F964B9F0-5991-41C1-A5C5-0797B8C5C8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1"/>
            <a:ext cx="7315200" cy="128301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下列关于 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STL 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的说法正确的是：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23F57CD-1980-415C-8D0F-36F5EECC4D2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525905" y="2215390"/>
            <a:ext cx="7092176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vector 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在大小发生改变时，可能致使所有迭代器失效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6F41CB2-A57C-479F-9503-9A1C7246CEE4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525905" y="3232340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为了计算效率，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list 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的访问主要依赖下标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79354DA-FF0D-4E2F-BA09-F58606FD0CC0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525905" y="4330648"/>
            <a:ext cx="7002966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通过下标访问 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map&lt;int,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int&gt;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时，如果元素不存在，程序会抛出异常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0FB9542-A380-4673-8400-BDE13C1AF358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525904" y="5310559"/>
            <a:ext cx="6779941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关联容器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如 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map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set)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可以使用迭代器访问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06ED948-F736-473A-92B6-2C7AD11CF6D2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811530" y="2128543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33C4FD7-0322-47CB-A6C8-61C13361840E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811530" y="3296633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565EA55-1F9C-4A10-A36E-24A8C54D9933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811530" y="4207548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E178158-4C33-4428-A028-F44404EC6CB4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811530" y="5374852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388FCC8-F87E-4B02-9862-E44227AB5B97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407CB35-7ADC-4B82-B610-EF413DE36107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0B0F1AD-81D4-4CBC-9255-D641DBD5912B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9613900" y="6326832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0994273-7069-4C8F-9063-CC740FC9EC1B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9779000" y="1270000"/>
            <a:ext cx="3332480" cy="1631216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B: </a:t>
            </a:r>
            <a:r>
              <a:rPr kumimoji="1" lang="en-US" altLang="zh-CN" sz="2000" dirty="0"/>
              <a:t>list</a:t>
            </a:r>
            <a:r>
              <a:rPr lang="zh-CN" altLang="en-US" sz="20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底层实现是</a:t>
            </a:r>
            <a:r>
              <a:rPr lang="zh-CN" altLang="en-US" sz="2000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双向链表，下标访问复杂度为</a:t>
            </a:r>
            <a:r>
              <a:rPr lang="en-US" altLang="zh-CN" sz="2000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O(n)</a:t>
            </a:r>
          </a:p>
          <a:p>
            <a:endParaRPr lang="en-US" altLang="zh-CN" sz="2000" b="1" kern="1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Microsoft Yahei" panose="020B0503020204020204" pitchFamily="34" charset="-122"/>
            </a:endParaRPr>
          </a:p>
          <a:p>
            <a:r>
              <a:rPr lang="en-US" altLang="zh-CN" sz="2000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Microsoft Yahei" panose="020B0503020204020204" pitchFamily="34" charset="-122"/>
              </a:rPr>
              <a:t>C: </a:t>
            </a:r>
            <a:r>
              <a:rPr lang="en-US" altLang="zh-CN" sz="2000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map</a:t>
            </a:r>
            <a:r>
              <a:rPr lang="zh-CN" altLang="en-US" sz="20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下标访问时，如果元素不存在，则创建对应元素。</a:t>
            </a:r>
            <a:endParaRPr lang="zh-CN" alt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F6AD713A-CD97-4397-B7FD-EAA7FEEDF8C3}"/>
              </a:ext>
            </a:extLst>
          </p:cNvPr>
          <p:cNvGrpSpPr/>
          <p:nvPr>
            <p:custDataLst>
              <p:tags r:id="rId15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3" name="RemarkBack">
              <a:extLst>
                <a:ext uri="{FF2B5EF4-FFF2-40B4-BE49-F238E27FC236}">
                  <a16:creationId xmlns:a16="http://schemas.microsoft.com/office/drawing/2014/main" id="{97F47D7C-B3FD-4D6B-A87D-2CCEF702E20B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RemarkBlock">
              <a:extLst>
                <a:ext uri="{FF2B5EF4-FFF2-40B4-BE49-F238E27FC236}">
                  <a16:creationId xmlns:a16="http://schemas.microsoft.com/office/drawing/2014/main" id="{C59485CE-4E30-4EBA-8BE1-7C91B938E4A9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RemarkTitleText">
              <a:extLst>
                <a:ext uri="{FF2B5EF4-FFF2-40B4-BE49-F238E27FC236}">
                  <a16:creationId xmlns:a16="http://schemas.microsoft.com/office/drawing/2014/main" id="{A3B73769-5CF5-4F9D-BA09-A2D5EA88B578}"/>
                </a:ext>
              </a:extLst>
            </p:cNvPr>
            <p:cNvSpPr txBox="1"/>
            <p:nvPr>
              <p:custDataLst>
                <p:tags r:id="rId27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25" name="RemarkBack">
            <a:extLst>
              <a:ext uri="{FF2B5EF4-FFF2-40B4-BE49-F238E27FC236}">
                <a16:creationId xmlns:a16="http://schemas.microsoft.com/office/drawing/2014/main" id="{F2C0AA3D-69BC-41ED-A5FD-49C8F7DE306D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RemarkBlock">
            <a:extLst>
              <a:ext uri="{FF2B5EF4-FFF2-40B4-BE49-F238E27FC236}">
                <a16:creationId xmlns:a16="http://schemas.microsoft.com/office/drawing/2014/main" id="{193D6618-F892-413D-B263-4C219BB1E6A8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RemarkTitleText">
            <a:extLst>
              <a:ext uri="{FF2B5EF4-FFF2-40B4-BE49-F238E27FC236}">
                <a16:creationId xmlns:a16="http://schemas.microsoft.com/office/drawing/2014/main" id="{A3835190-8B22-4068-AB20-A2730F37EADA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4FBEFDA0-5FFC-4AB1-914A-0C6CC6D28423}"/>
              </a:ext>
            </a:extLst>
          </p:cNvPr>
          <p:cNvGrpSpPr/>
          <p:nvPr>
            <p:custDataLst>
              <p:tags r:id="rId19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CF291029-CF0D-432E-8C3B-7CD032C2009B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73F8EED6-8BD8-41A0-AC97-94AF4B8CCD45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A03EB4C9-2869-4494-A1EC-AB49D709EEDE}"/>
                </a:ext>
              </a:extLst>
            </p:cNvPr>
            <p:cNvSpPr txBox="1"/>
            <p:nvPr>
              <p:custDataLst>
                <p:tags r:id="rId2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多选题</a:t>
              </a: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A9A25745-B699-42DE-A5A4-D947057C51DA}"/>
                </a:ext>
              </a:extLst>
            </p:cNvPr>
            <p:cNvSpPr txBox="1"/>
            <p:nvPr>
              <p:custDataLst>
                <p:tags r:id="rId24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8A09E120-D6A1-4DC2-A3DA-56D5DEFCA28A}"/>
              </a:ext>
            </a:extLst>
          </p:cNvPr>
          <p:cNvPicPr>
            <a:picLocks/>
          </p:cNvPicPr>
          <p:nvPr>
            <p:custDataLst>
              <p:tags r:id="rId20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6857935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A5288C2-4279-48C8-9430-E9BBA6C4311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下列从</a:t>
            </a:r>
            <a:r>
              <a:rPr lang="zh-CN" altLang="en-US" sz="2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运行效率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和</a:t>
            </a:r>
            <a:r>
              <a:rPr lang="zh-CN" altLang="en-US" sz="2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使用方式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的角度上考虑，关于容器的选择合理的是：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ECF0329-2B51-495C-A97B-6B790F8D2F3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438506" y="2456656"/>
            <a:ext cx="7172094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使用下标访问容器中的元素选择 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list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525CF90-E187-449A-8672-4E2B81ECA86B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438506" y="3313906"/>
            <a:ext cx="7172093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使用键值对方式访问元素选择 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map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8448D2E-CB6D-4740-90D6-5443333DE43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438506" y="4171156"/>
            <a:ext cx="741158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对容器的中间位置进行插入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/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删除选择 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vector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8CE5C83-63C0-4B2E-A095-3808493D8729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438507" y="5028406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在容器的首尾插入元素选择 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vector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F8E59070-D3FC-4038-92FF-2044C170C397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724132" y="2520949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820925C8-8CD1-4AA6-B57F-1E1BC60B8FD8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724132" y="3378199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BCF0A06-21D9-4942-999C-EC39E48076C1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724132" y="4235449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3311255-38DE-412F-9DFB-1EBE913B0388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724132" y="5092699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CE9CBBF0-98CB-4639-8CD3-E3C4DECE8E0D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631F170-60F6-44FC-8C29-D75A6445DA9C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FF621E8-87D7-4CBD-B938-CCEE9DB22458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9613900" y="6326832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88DE545-9BC3-4537-8AE5-B86F066D5DD1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9779000" y="1270000"/>
            <a:ext cx="3332480" cy="1631216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pPr lvl="0"/>
            <a:r>
              <a:rPr kumimoji="1" lang="en-US" altLang="zh-CN" sz="2000">
                <a:solidFill>
                  <a:prstClr val="black"/>
                </a:solidFill>
              </a:rPr>
              <a:t>A. list</a:t>
            </a:r>
            <a:r>
              <a:rPr kumimoji="1" lang="zh-CN" altLang="en-US" sz="2000">
                <a:solidFill>
                  <a:prstClr val="black"/>
                </a:solidFill>
              </a:rPr>
              <a:t>下标访问复杂度为</a:t>
            </a:r>
            <a:r>
              <a:rPr kumimoji="1" lang="en-US" altLang="zh-CN" sz="2000">
                <a:solidFill>
                  <a:prstClr val="black"/>
                </a:solidFill>
              </a:rPr>
              <a:t>O(n)</a:t>
            </a:r>
            <a:r>
              <a:rPr kumimoji="1" lang="zh-CN" altLang="en-US" sz="2000">
                <a:solidFill>
                  <a:prstClr val="black"/>
                </a:solidFill>
              </a:rPr>
              <a:t>，</a:t>
            </a:r>
            <a:endParaRPr kumimoji="1" lang="en-US" altLang="zh-CN" sz="2000">
              <a:solidFill>
                <a:prstClr val="black"/>
              </a:solidFill>
            </a:endParaRPr>
          </a:p>
          <a:p>
            <a:pPr lvl="0"/>
            <a:r>
              <a:rPr kumimoji="1" lang="en-US" altLang="zh-CN" sz="2000">
                <a:solidFill>
                  <a:prstClr val="black"/>
                </a:solidFill>
              </a:rPr>
              <a:t>C. vector</a:t>
            </a:r>
            <a:r>
              <a:rPr kumimoji="1" lang="zh-CN" altLang="en-US" sz="2000">
                <a:solidFill>
                  <a:prstClr val="black"/>
                </a:solidFill>
              </a:rPr>
              <a:t>插入删除复杂度为</a:t>
            </a:r>
            <a:r>
              <a:rPr kumimoji="1" lang="en-US" altLang="zh-CN" sz="2000">
                <a:solidFill>
                  <a:prstClr val="black"/>
                </a:solidFill>
              </a:rPr>
              <a:t>O(n)</a:t>
            </a:r>
          </a:p>
          <a:p>
            <a:pPr lvl="0"/>
            <a:r>
              <a:rPr kumimoji="1" lang="en-US" altLang="zh-CN" sz="2000">
                <a:solidFill>
                  <a:prstClr val="black"/>
                </a:solidFill>
              </a:rPr>
              <a:t>D. vector</a:t>
            </a:r>
            <a:r>
              <a:rPr kumimoji="1" lang="zh-CN" altLang="en-US" sz="2000">
                <a:solidFill>
                  <a:prstClr val="black"/>
                </a:solidFill>
              </a:rPr>
              <a:t>尾部插入平均复杂度为</a:t>
            </a:r>
            <a:r>
              <a:rPr kumimoji="1" lang="en-US" altLang="zh-CN" sz="2000">
                <a:solidFill>
                  <a:prstClr val="black"/>
                </a:solidFill>
              </a:rPr>
              <a:t>O(1)</a:t>
            </a:r>
            <a:r>
              <a:rPr kumimoji="1" lang="zh-CN" altLang="en-US" sz="2000">
                <a:solidFill>
                  <a:prstClr val="black"/>
                </a:solidFill>
              </a:rPr>
              <a:t>，头部为</a:t>
            </a:r>
            <a:r>
              <a:rPr kumimoji="1" lang="en-US" altLang="zh-CN" sz="2000">
                <a:solidFill>
                  <a:prstClr val="black"/>
                </a:solidFill>
              </a:rPr>
              <a:t>O(n)</a:t>
            </a:r>
            <a:endParaRPr lang="zh-CN" alt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165ED934-E809-42F6-9151-CB5E8062CAC5}"/>
              </a:ext>
            </a:extLst>
          </p:cNvPr>
          <p:cNvGrpSpPr/>
          <p:nvPr>
            <p:custDataLst>
              <p:tags r:id="rId15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3" name="RemarkBack">
              <a:extLst>
                <a:ext uri="{FF2B5EF4-FFF2-40B4-BE49-F238E27FC236}">
                  <a16:creationId xmlns:a16="http://schemas.microsoft.com/office/drawing/2014/main" id="{AEAB06D4-61B9-491C-98DD-51204283B6E9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RemarkBlock">
              <a:extLst>
                <a:ext uri="{FF2B5EF4-FFF2-40B4-BE49-F238E27FC236}">
                  <a16:creationId xmlns:a16="http://schemas.microsoft.com/office/drawing/2014/main" id="{0B195E42-A230-403A-BE35-80930EE95A1C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RemarkTitleText">
              <a:extLst>
                <a:ext uri="{FF2B5EF4-FFF2-40B4-BE49-F238E27FC236}">
                  <a16:creationId xmlns:a16="http://schemas.microsoft.com/office/drawing/2014/main" id="{41CDE51E-F7F1-4018-B4FA-F6B047F786EF}"/>
                </a:ext>
              </a:extLst>
            </p:cNvPr>
            <p:cNvSpPr txBox="1"/>
            <p:nvPr>
              <p:custDataLst>
                <p:tags r:id="rId27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25" name="RemarkBack">
            <a:extLst>
              <a:ext uri="{FF2B5EF4-FFF2-40B4-BE49-F238E27FC236}">
                <a16:creationId xmlns:a16="http://schemas.microsoft.com/office/drawing/2014/main" id="{C14DD40C-331B-4381-A3BE-2FAECEA45970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RemarkBlock">
            <a:extLst>
              <a:ext uri="{FF2B5EF4-FFF2-40B4-BE49-F238E27FC236}">
                <a16:creationId xmlns:a16="http://schemas.microsoft.com/office/drawing/2014/main" id="{2426F0C1-9D26-4367-A80A-1681BEA287DB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RemarkTitleText">
            <a:extLst>
              <a:ext uri="{FF2B5EF4-FFF2-40B4-BE49-F238E27FC236}">
                <a16:creationId xmlns:a16="http://schemas.microsoft.com/office/drawing/2014/main" id="{867EB0FC-0E8A-41F2-AD1F-FFE57818027B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3F447377-1656-4CFC-A7B6-835AC599082B}"/>
              </a:ext>
            </a:extLst>
          </p:cNvPr>
          <p:cNvGrpSpPr/>
          <p:nvPr>
            <p:custDataLst>
              <p:tags r:id="rId19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8D1A241B-F4EA-406B-8808-D57E30F37589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2FF5851B-CB8C-4854-805D-C517097060CF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914D32A4-E74A-40A2-85D2-4194CD652957}"/>
                </a:ext>
              </a:extLst>
            </p:cNvPr>
            <p:cNvSpPr txBox="1"/>
            <p:nvPr>
              <p:custDataLst>
                <p:tags r:id="rId2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83A4AD18-078A-4A08-B33A-800232861EC6}"/>
                </a:ext>
              </a:extLst>
            </p:cNvPr>
            <p:cNvSpPr txBox="1"/>
            <p:nvPr>
              <p:custDataLst>
                <p:tags r:id="rId24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E5F0794A-35CE-48BD-9662-1668D847474B}"/>
              </a:ext>
            </a:extLst>
          </p:cNvPr>
          <p:cNvPicPr>
            <a:picLocks/>
          </p:cNvPicPr>
          <p:nvPr>
            <p:custDataLst>
              <p:tags r:id="rId20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1253404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课后阅读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72894"/>
            <a:ext cx="8082213" cy="504858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《C++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编程思想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》</a:t>
            </a:r>
          </a:p>
          <a:p>
            <a:pPr lvl="1"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模板介绍，第十六章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强烈推荐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《STL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源码剖析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》</a:t>
            </a:r>
            <a:endParaRPr lang="en-US" altLang="zh-CN" b="1" kern="100" dirty="0"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65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7411285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598725" y="1879155"/>
            <a:ext cx="8062912" cy="2952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  <a:defRPr/>
            </a:pPr>
            <a:r>
              <a:rPr lang="zh-CN" altLang="en-US" sz="5400" b="1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函数模板与类模板特化</a:t>
            </a:r>
            <a:endParaRPr lang="en-US" altLang="zh-CN" sz="5400" b="1" dirty="0">
              <a:solidFill>
                <a:srgbClr val="0066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defRPr/>
            </a:pPr>
            <a:r>
              <a:rPr lang="zh-CN" altLang="en-US" sz="5400" b="1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（自学）</a:t>
            </a:r>
          </a:p>
        </p:txBody>
      </p:sp>
    </p:spTree>
    <p:extLst>
      <p:ext uri="{BB962C8B-B14F-4D97-AF65-F5344CB8AC3E}">
        <p14:creationId xmlns:p14="http://schemas.microsoft.com/office/powerpoint/2010/main" val="9143160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函数模板特化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8097" y="1552236"/>
            <a:ext cx="8047806" cy="480411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zh-CN" sz="26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有时，有些类型并不</a:t>
            </a:r>
            <a:r>
              <a:rPr lang="zh-CN" altLang="en-US" sz="26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合适</a:t>
            </a:r>
            <a:r>
              <a:rPr lang="zh-CN" altLang="zh-CN" sz="26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，则需要对模板</a:t>
            </a:r>
            <a:r>
              <a:rPr lang="zh-CN" altLang="en-US" sz="26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在某种情况下的具体类型</a:t>
            </a:r>
            <a:r>
              <a:rPr lang="zh-CN" altLang="zh-CN" sz="26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进</a:t>
            </a:r>
            <a:r>
              <a:rPr lang="zh-CN" altLang="en-US" sz="26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行</a:t>
            </a:r>
            <a:r>
              <a:rPr lang="zh-CN" altLang="zh-CN" sz="26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特殊处理，这称为</a:t>
            </a:r>
            <a:r>
              <a:rPr lang="en-US" altLang="zh-CN" sz="26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“</a:t>
            </a:r>
            <a:r>
              <a:rPr lang="zh-CN" altLang="zh-CN" sz="26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模板特化</a:t>
            </a:r>
            <a:r>
              <a:rPr lang="en-US" altLang="zh-CN" sz="26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”</a:t>
            </a:r>
            <a:r>
              <a:rPr lang="zh-CN" altLang="en-US" sz="26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。</a:t>
            </a:r>
            <a:endParaRPr lang="en-US" altLang="zh-CN" sz="26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26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对于如下模板进行特化的两种方法：</a:t>
            </a:r>
            <a:endParaRPr lang="en-US" altLang="zh-CN" sz="26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kumimoji="1" lang="zh-CN" altLang="en-US" sz="2400" dirty="0">
                <a:latin typeface="Consolas" panose="020B0609020204030204" pitchFamily="49" charset="0"/>
                <a:ea typeface="华文楷体" panose="02010600040101010101" pitchFamily="2" charset="-122"/>
              </a:rPr>
              <a:t>  </a:t>
            </a:r>
            <a:r>
              <a:rPr kumimoji="1" lang="en-US" altLang="zh-CN" sz="2400" dirty="0">
                <a:latin typeface="Consolas" panose="020B0609020204030204" pitchFamily="49" charset="0"/>
                <a:ea typeface="华文楷体" panose="02010600040101010101" pitchFamily="2" charset="-122"/>
              </a:rPr>
              <a:t>template</a:t>
            </a:r>
            <a:r>
              <a:rPr kumimoji="1" lang="zh-CN" altLang="en-US" sz="2400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400" dirty="0">
                <a:latin typeface="Consolas" panose="020B0609020204030204" pitchFamily="49" charset="0"/>
                <a:ea typeface="华文楷体" panose="02010600040101010101" pitchFamily="2" charset="-122"/>
              </a:rPr>
              <a:t>&lt;</a:t>
            </a:r>
            <a:r>
              <a:rPr kumimoji="1" lang="en-US" altLang="zh-CN" sz="24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typename</a:t>
            </a:r>
            <a:r>
              <a:rPr kumimoji="1" lang="zh-CN" altLang="en-US" sz="2400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400" dirty="0">
                <a:latin typeface="Consolas" panose="020B0609020204030204" pitchFamily="49" charset="0"/>
                <a:ea typeface="华文楷体" panose="02010600040101010101" pitchFamily="2" charset="-122"/>
              </a:rPr>
              <a:t>T&gt;</a:t>
            </a:r>
            <a:r>
              <a:rPr kumimoji="1" lang="zh-CN" altLang="en-US" sz="2400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400" dirty="0">
                <a:latin typeface="Consolas" panose="020B0609020204030204" pitchFamily="49" charset="0"/>
                <a:ea typeface="华文楷体" panose="02010600040101010101" pitchFamily="2" charset="-122"/>
              </a:rPr>
              <a:t>T</a:t>
            </a:r>
            <a:r>
              <a:rPr kumimoji="1" lang="zh-CN" altLang="en-US" sz="2400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400" dirty="0">
                <a:latin typeface="Consolas" panose="020B0609020204030204" pitchFamily="49" charset="0"/>
                <a:ea typeface="华文楷体" panose="02010600040101010101" pitchFamily="2" charset="-122"/>
              </a:rPr>
              <a:t>sum(T</a:t>
            </a:r>
            <a:r>
              <a:rPr kumimoji="1" lang="zh-CN" altLang="en-US" sz="2400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400" dirty="0">
                <a:latin typeface="Consolas" panose="020B0609020204030204" pitchFamily="49" charset="0"/>
                <a:ea typeface="华文楷体" panose="02010600040101010101" pitchFamily="2" charset="-122"/>
              </a:rPr>
              <a:t>a,</a:t>
            </a:r>
            <a:r>
              <a:rPr kumimoji="1" lang="zh-CN" altLang="en-US" sz="2400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400" dirty="0">
                <a:latin typeface="Consolas" panose="020B0609020204030204" pitchFamily="49" charset="0"/>
                <a:ea typeface="华文楷体" panose="02010600040101010101" pitchFamily="2" charset="-122"/>
              </a:rPr>
              <a:t>T</a:t>
            </a:r>
            <a:r>
              <a:rPr kumimoji="1" lang="zh-CN" altLang="en-US" sz="2400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400" dirty="0">
                <a:latin typeface="Consolas" panose="020B0609020204030204" pitchFamily="49" charset="0"/>
                <a:ea typeface="华文楷体" panose="02010600040101010101" pitchFamily="2" charset="-122"/>
              </a:rPr>
              <a:t>b)</a:t>
            </a:r>
            <a:endParaRPr lang="en-US" altLang="zh-CN" sz="24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lvl="1"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zh-CN" sz="22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在函数名后用</a:t>
            </a:r>
            <a:r>
              <a:rPr lang="en-US" altLang="zh-CN" sz="22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&lt;&gt;</a:t>
            </a:r>
            <a:r>
              <a:rPr lang="zh-CN" altLang="zh-CN" sz="22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括号括起具体类型</a:t>
            </a:r>
            <a:endParaRPr lang="en-US" altLang="zh-CN" sz="22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zh-CN" altLang="en-US" sz="22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</a:t>
            </a:r>
            <a:r>
              <a:rPr lang="en-US" altLang="zh-CN" sz="22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template</a:t>
            </a:r>
            <a:r>
              <a:rPr lang="en-US" altLang="zh-CN" sz="22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&lt;&gt;</a:t>
            </a:r>
            <a:r>
              <a:rPr lang="zh-CN" altLang="en-US" sz="22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sz="22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char* sum</a:t>
            </a:r>
            <a:r>
              <a:rPr lang="en-US" altLang="zh-CN" sz="22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&lt;char*&gt;</a:t>
            </a:r>
            <a:r>
              <a:rPr lang="en-US" altLang="zh-CN" sz="22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(char* a, char* b)</a:t>
            </a:r>
            <a:endParaRPr lang="en-US" altLang="zh-CN" sz="2200" kern="100" dirty="0"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lvl="1"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zh-CN" sz="22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由编译器推导出具体类型，函数名为普通形式</a:t>
            </a:r>
            <a:endParaRPr lang="en-US" altLang="zh-CN" sz="22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lvl="1" indent="0">
              <a:buNone/>
            </a:pPr>
            <a:r>
              <a:rPr lang="zh-CN" altLang="en-US" sz="22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sz="22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template&lt;&gt; char* sum(char* a, char* b)</a:t>
            </a:r>
            <a:endParaRPr lang="zh-CN" altLang="zh-CN" sz="2200" kern="100" dirty="0"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sz="2600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sz="2600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67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0592614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EEFBE7-805C-46B8-80A0-B674E2141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函数模板特化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3960E47-7DD1-42F2-9E67-4F61C7B2A00E}"/>
              </a:ext>
            </a:extLst>
          </p:cNvPr>
          <p:cNvSpPr txBox="1"/>
          <p:nvPr/>
        </p:nvSpPr>
        <p:spPr>
          <a:xfrm>
            <a:off x="305920" y="1585829"/>
            <a:ext cx="56376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&lt;iostream&gt;</a:t>
            </a:r>
            <a:endParaRPr lang="en-US" altLang="zh-CN" dirty="0">
              <a:solidFill>
                <a:srgbClr val="6E200D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altLang="zh-CN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template</a:t>
            </a:r>
            <a:r>
              <a:rPr lang="en-US" altLang="zh-CN" dirty="0"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latin typeface="Consolas" panose="020B0609020204030204" pitchFamily="49" charset="0"/>
              </a:rPr>
              <a:t> T&gt;</a:t>
            </a:r>
          </a:p>
          <a:p>
            <a:r>
              <a:rPr lang="fr-FR" altLang="zh-CN" dirty="0">
                <a:latin typeface="Consolas" panose="020B0609020204030204" pitchFamily="49" charset="0"/>
              </a:rPr>
              <a:t>T div2(</a:t>
            </a:r>
            <a:r>
              <a:rPr lang="fr-FR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const</a:t>
            </a:r>
            <a:r>
              <a:rPr lang="fr-FR" altLang="zh-CN" dirty="0">
                <a:latin typeface="Consolas" panose="020B0609020204030204" pitchFamily="49" charset="0"/>
              </a:rPr>
              <a:t> T&amp; val)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"using template"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val</a:t>
            </a:r>
            <a:r>
              <a:rPr lang="en-US" altLang="zh-CN" dirty="0">
                <a:latin typeface="Consolas" panose="020B0609020204030204" pitchFamily="49" charset="0"/>
              </a:rPr>
              <a:t> / 2;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template</a:t>
            </a:r>
            <a:r>
              <a:rPr lang="en-US" altLang="zh-CN" dirty="0">
                <a:latin typeface="Consolas" panose="020B0609020204030204" pitchFamily="49" charset="0"/>
              </a:rPr>
              <a:t>&lt;&gt;</a:t>
            </a:r>
          </a:p>
          <a:p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div2(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&amp; </a:t>
            </a:r>
            <a:r>
              <a:rPr lang="en-US" altLang="zh-CN" dirty="0" err="1">
                <a:latin typeface="Consolas" panose="020B0609020204030204" pitchFamily="49" charset="0"/>
              </a:rPr>
              <a:t>val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//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函数模板特化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"better solution!"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val</a:t>
            </a:r>
            <a:r>
              <a:rPr lang="en-US" altLang="zh-CN" dirty="0">
                <a:latin typeface="Consolas" panose="020B0609020204030204" pitchFamily="49" charset="0"/>
              </a:rPr>
              <a:t> &gt;&gt; 1;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右移取代除以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04CE2AA-01B1-4410-9329-927C17B69EE9}"/>
              </a:ext>
            </a:extLst>
          </p:cNvPr>
          <p:cNvSpPr txBox="1"/>
          <p:nvPr/>
        </p:nvSpPr>
        <p:spPr>
          <a:xfrm>
            <a:off x="5429438" y="1776758"/>
            <a:ext cx="37305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&lt;&lt;div2(1.5)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&lt;&lt;div2(2)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return 0;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EEB06DF-E051-47C5-BD32-5770386C7D87}"/>
              </a:ext>
            </a:extLst>
          </p:cNvPr>
          <p:cNvSpPr/>
          <p:nvPr/>
        </p:nvSpPr>
        <p:spPr>
          <a:xfrm>
            <a:off x="6205014" y="4670244"/>
            <a:ext cx="31683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using template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0.75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better solution!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1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0A8EFEE-1E01-45CD-B2AA-836FDF1728C2}"/>
              </a:ext>
            </a:extLst>
          </p:cNvPr>
          <p:cNvSpPr txBox="1"/>
          <p:nvPr/>
        </p:nvSpPr>
        <p:spPr>
          <a:xfrm>
            <a:off x="6274690" y="4208579"/>
            <a:ext cx="1833922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</a:p>
        </p:txBody>
      </p:sp>
    </p:spTree>
    <p:extLst>
      <p:ext uri="{BB962C8B-B14F-4D97-AF65-F5344CB8AC3E}">
        <p14:creationId xmlns:p14="http://schemas.microsoft.com/office/powerpoint/2010/main" val="191327049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函数模板特化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8097" y="1552236"/>
            <a:ext cx="8047806" cy="480411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26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注意：对于</a:t>
            </a:r>
            <a:r>
              <a:rPr lang="zh-CN" altLang="zh-CN" sz="2600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函数模板</a:t>
            </a:r>
            <a:r>
              <a:rPr lang="zh-CN" altLang="zh-CN" sz="26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，如果有多个模板参数 ，则特化时必须提供所有参数的特例类型，</a:t>
            </a:r>
            <a:r>
              <a:rPr lang="zh-CN" altLang="zh-CN" sz="2600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不能部分特化</a:t>
            </a:r>
            <a:r>
              <a:rPr lang="zh-CN" altLang="en-US" sz="26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。</a:t>
            </a:r>
            <a:endParaRPr lang="en-US" altLang="zh-CN" sz="26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26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但可以用重载来替代部分特化。</a:t>
            </a:r>
            <a:endParaRPr lang="en-US" altLang="zh-CN" sz="26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sz="2600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sz="2600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69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81341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598725" y="1879155"/>
            <a:ext cx="8062912" cy="2952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  <a:defRPr/>
            </a:pPr>
            <a:r>
              <a:rPr lang="zh-CN" altLang="en-US" sz="5400" b="1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命名空间</a:t>
            </a:r>
          </a:p>
        </p:txBody>
      </p:sp>
    </p:spTree>
    <p:extLst>
      <p:ext uri="{BB962C8B-B14F-4D97-AF65-F5344CB8AC3E}">
        <p14:creationId xmlns:p14="http://schemas.microsoft.com/office/powerpoint/2010/main" val="126226737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EEFBE7-805C-46B8-80A0-B674E2141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函数模板特化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3960E47-7DD1-42F2-9E67-4F61C7B2A00E}"/>
              </a:ext>
            </a:extLst>
          </p:cNvPr>
          <p:cNvSpPr txBox="1"/>
          <p:nvPr/>
        </p:nvSpPr>
        <p:spPr>
          <a:xfrm>
            <a:off x="202623" y="1565998"/>
            <a:ext cx="801658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&lt;iostream&gt;</a:t>
            </a:r>
            <a:endParaRPr lang="en-US" altLang="zh-CN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altLang="zh-CN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template</a:t>
            </a:r>
            <a:r>
              <a:rPr lang="en-US" altLang="zh-CN" dirty="0"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latin typeface="Consolas" panose="020B0609020204030204" pitchFamily="49" charset="0"/>
              </a:rPr>
              <a:t> T, 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latin typeface="Consolas" panose="020B0609020204030204" pitchFamily="49" charset="0"/>
              </a:rPr>
              <a:t> A&gt;</a:t>
            </a:r>
          </a:p>
          <a:p>
            <a:r>
              <a:rPr lang="fr-FR" altLang="zh-CN" dirty="0">
                <a:latin typeface="Consolas" panose="020B0609020204030204" pitchFamily="49" charset="0"/>
              </a:rPr>
              <a:t>T sum(</a:t>
            </a:r>
            <a:r>
              <a:rPr lang="fr-FR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const</a:t>
            </a:r>
            <a:r>
              <a:rPr lang="fr-FR" altLang="zh-CN" dirty="0">
                <a:latin typeface="Consolas" panose="020B0609020204030204" pitchFamily="49" charset="0"/>
              </a:rPr>
              <a:t> A&amp; val1,</a:t>
            </a:r>
            <a:r>
              <a:rPr lang="fr-FR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 const</a:t>
            </a:r>
            <a:r>
              <a:rPr lang="fr-FR" altLang="zh-CN" dirty="0">
                <a:latin typeface="Consolas" panose="020B0609020204030204" pitchFamily="49" charset="0"/>
              </a:rPr>
              <a:t> A&amp; val2)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"using template"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T(val1 + val2);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template</a:t>
            </a:r>
            <a:r>
              <a:rPr lang="en-US" altLang="zh-CN" dirty="0"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latin typeface="Consolas" panose="020B0609020204030204" pitchFamily="49" charset="0"/>
              </a:rPr>
              <a:t> A&gt;</a:t>
            </a:r>
          </a:p>
          <a:p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fr-FR" altLang="zh-CN" dirty="0">
                <a:latin typeface="Consolas" panose="020B0609020204030204" pitchFamily="49" charset="0"/>
              </a:rPr>
              <a:t>sum(</a:t>
            </a:r>
            <a:r>
              <a:rPr lang="fr-FR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const</a:t>
            </a:r>
            <a:r>
              <a:rPr lang="fr-FR" altLang="zh-CN" dirty="0">
                <a:latin typeface="Consolas" panose="020B0609020204030204" pitchFamily="49" charset="0"/>
              </a:rPr>
              <a:t> A&amp; val1,</a:t>
            </a:r>
            <a:r>
              <a:rPr lang="fr-FR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 const</a:t>
            </a:r>
            <a:r>
              <a:rPr lang="fr-FR" altLang="zh-CN" dirty="0">
                <a:latin typeface="Consolas" panose="020B0609020204030204" pitchFamily="49" charset="0"/>
              </a:rPr>
              <a:t> A&amp; val2)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  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不是部分特化，而是重载函数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"overload"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(val1 + val2);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04CE2AA-01B1-4410-9329-927C17B69EE9}"/>
              </a:ext>
            </a:extLst>
          </p:cNvPr>
          <p:cNvSpPr txBox="1"/>
          <p:nvPr/>
        </p:nvSpPr>
        <p:spPr>
          <a:xfrm>
            <a:off x="5139435" y="1690689"/>
            <a:ext cx="411042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main()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float y = sum&lt;float, float&gt;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        (1.4, 2.4);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y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x = sum(1, 2);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x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return 0;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en-US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7F26204-52D7-4A8A-BFFA-81A82CB79CD4}"/>
              </a:ext>
            </a:extLst>
          </p:cNvPr>
          <p:cNvSpPr/>
          <p:nvPr/>
        </p:nvSpPr>
        <p:spPr>
          <a:xfrm>
            <a:off x="6205014" y="4670244"/>
            <a:ext cx="31683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using template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3.8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overload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3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77710F9-C00B-459B-A198-791E81089260}"/>
              </a:ext>
            </a:extLst>
          </p:cNvPr>
          <p:cNvSpPr txBox="1"/>
          <p:nvPr/>
        </p:nvSpPr>
        <p:spPr>
          <a:xfrm>
            <a:off x="6274690" y="4208579"/>
            <a:ext cx="1833922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</a:p>
        </p:txBody>
      </p:sp>
    </p:spTree>
    <p:extLst>
      <p:ext uri="{BB962C8B-B14F-4D97-AF65-F5344CB8AC3E}">
        <p14:creationId xmlns:p14="http://schemas.microsoft.com/office/powerpoint/2010/main" val="122211846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F7FEA0-CB70-4EBC-8155-718E5A340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函数模板特化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E530ED-1D8B-4371-928E-349179887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530" y="1602603"/>
            <a:ext cx="8769350" cy="305860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函数模板重载解析顺序：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类型匹配的普通函数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  <a:sym typeface="Wingdings" panose="05000000000000000000" pitchFamily="2" charset="2"/>
              </a:rPr>
              <a:t>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基础函数模板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  <a:sym typeface="Wingdings" panose="05000000000000000000" pitchFamily="2" charset="2"/>
              </a:rPr>
              <a:t>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全特化函数模板</a:t>
            </a:r>
            <a:endParaRPr lang="en-US" altLang="zh-CN" b="1" kern="100" dirty="0"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lvl="1">
              <a:lnSpc>
                <a:spcPct val="100000"/>
              </a:lnSpc>
              <a:buSzPct val="75000"/>
            </a:pPr>
            <a:r>
              <a:rPr lang="zh-CN" altLang="en-US" b="1" kern="100" dirty="0"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如果有普通函数且类型匹配，则直接选中，重载解析结束</a:t>
            </a:r>
            <a:endParaRPr lang="en-US" altLang="zh-CN" b="1" kern="100" dirty="0"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lvl="1">
              <a:lnSpc>
                <a:spcPct val="100000"/>
              </a:lnSpc>
              <a:buSzPct val="75000"/>
            </a:pPr>
            <a:r>
              <a:rPr lang="zh-CN" altLang="en-US" b="1" kern="100" dirty="0"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如果没有类型匹配的普通函数，则选择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最合适</a:t>
            </a:r>
            <a:r>
              <a:rPr lang="zh-CN" altLang="en-US" b="1" kern="100" dirty="0"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的基础模板</a:t>
            </a:r>
            <a:endParaRPr lang="en-US" altLang="zh-CN" b="1" kern="100" dirty="0"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lvl="1">
              <a:lnSpc>
                <a:spcPct val="100000"/>
              </a:lnSpc>
              <a:buSzPct val="75000"/>
            </a:pPr>
            <a:r>
              <a:rPr lang="zh-CN" altLang="en-US" b="1" kern="100" dirty="0"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如果选中的基础模板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有全特化版本</a:t>
            </a:r>
            <a:r>
              <a:rPr lang="zh-CN" altLang="en-US" b="1" kern="100" dirty="0"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且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类型匹配</a:t>
            </a:r>
            <a:r>
              <a:rPr lang="zh-CN" altLang="en-US" b="1" kern="100" dirty="0"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，则选择全特化版本，否则使用基础模板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871962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函数模板特化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5158410"/>
            <a:ext cx="8047806" cy="307430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主函数调用的是哪一个版本？</a:t>
            </a:r>
            <a:r>
              <a:rPr lang="en-US" altLang="zh-CN" sz="2400" b="1" dirty="0">
                <a:solidFill>
                  <a:srgbClr val="00B050"/>
                </a:solidFill>
                <a:latin typeface="AndaleMono" charset="0"/>
              </a:rPr>
              <a:t>func3</a:t>
            </a:r>
            <a:endParaRPr lang="en-US" altLang="zh-CN" sz="24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优先匹配特化版本，前提是被特化的对应</a:t>
            </a:r>
            <a:r>
              <a:rPr lang="zh-CN" altLang="en-US" sz="2400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基础函数模板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被匹配到。</a:t>
            </a:r>
            <a:endParaRPr lang="en-US" altLang="zh-CN" sz="24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sz="24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sz="2600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sz="2600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72</a:t>
            </a:fld>
            <a:endParaRPr lang="en-US" altLang="zh-CN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E38AC69D-0CD3-524D-89C5-2CB6C6A2099D}"/>
              </a:ext>
            </a:extLst>
          </p:cNvPr>
          <p:cNvSpPr txBox="1">
            <a:spLocks/>
          </p:cNvSpPr>
          <p:nvPr/>
        </p:nvSpPr>
        <p:spPr>
          <a:xfrm>
            <a:off x="628650" y="1482499"/>
            <a:ext cx="7886700" cy="3514803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sz="18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&lt;iostream&gt;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sz="18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8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altLang="zh-CN" sz="18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sz="18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altLang="zh-CN" sz="18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template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 T&gt; 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 f(T) {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00B050"/>
                </a:solidFill>
                <a:latin typeface="AndaleMono" charset="0"/>
              </a:rPr>
              <a:t>  </a:t>
            </a:r>
            <a:r>
              <a:rPr lang="en-US" altLang="zh-CN" sz="1800" b="1" dirty="0">
                <a:solidFill>
                  <a:srgbClr val="00B050"/>
                </a:solidFill>
                <a:latin typeface="AndaleMono" charset="0"/>
              </a:rPr>
              <a:t>//func1</a:t>
            </a:r>
            <a:r>
              <a:rPr lang="zh-CN" altLang="en-US" sz="1800" b="1" dirty="0">
                <a:solidFill>
                  <a:srgbClr val="00B050"/>
                </a:solidFill>
                <a:latin typeface="AndaleMono" charset="0"/>
              </a:rPr>
              <a:t>为基础模板</a:t>
            </a:r>
            <a:endParaRPr lang="en-US" altLang="zh-CN" sz="1800" b="1" dirty="0">
              <a:solidFill>
                <a:srgbClr val="00B050"/>
              </a:solidFill>
              <a:latin typeface="AndaleMono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altLang="zh-CN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“full template” 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altLang="zh-CN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;}; 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template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 T&gt; 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 f(T*) {</a:t>
            </a:r>
          </a:p>
          <a:p>
            <a:pPr marL="0" indent="0">
              <a:buNone/>
            </a:pPr>
            <a:r>
              <a:rPr lang="en-US" altLang="zh-CN" sz="1800" b="1" dirty="0">
                <a:solidFill>
                  <a:srgbClr val="00B050"/>
                </a:solidFill>
                <a:latin typeface="AndaleMono" charset="0"/>
              </a:rPr>
              <a:t>  //func2</a:t>
            </a:r>
            <a:r>
              <a:rPr lang="zh-CN" altLang="en-US" sz="1800" b="1" dirty="0">
                <a:solidFill>
                  <a:srgbClr val="00B050"/>
                </a:solidFill>
                <a:latin typeface="AndaleMono" charset="0"/>
              </a:rPr>
              <a:t>为</a:t>
            </a:r>
            <a:r>
              <a:rPr lang="en-US" altLang="zh-CN" sz="1800" b="1" dirty="0">
                <a:solidFill>
                  <a:srgbClr val="00B050"/>
                </a:solidFill>
                <a:latin typeface="AndaleMono" charset="0"/>
              </a:rPr>
              <a:t>func1</a:t>
            </a:r>
            <a:r>
              <a:rPr lang="zh-CN" altLang="en-US" sz="1800" b="1" dirty="0">
                <a:solidFill>
                  <a:srgbClr val="00B050"/>
                </a:solidFill>
                <a:latin typeface="AndaleMono" charset="0"/>
              </a:rPr>
              <a:t>的重载，仍是基础模板</a:t>
            </a:r>
            <a:endParaRPr lang="en-US" altLang="zh-CN" sz="1800" b="1" dirty="0">
              <a:solidFill>
                <a:srgbClr val="00B050"/>
              </a:solidFill>
              <a:latin typeface="AndaleMono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altLang="zh-CN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“full template -&gt; overload template”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 &lt;&lt;</a:t>
            </a:r>
            <a:r>
              <a:rPr lang="en-US" altLang="zh-CN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;};</a:t>
            </a:r>
            <a:endParaRPr lang="en-US" altLang="zh-CN" sz="18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template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&lt;&gt; 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 f(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*) {</a:t>
            </a:r>
          </a:p>
          <a:p>
            <a:pPr marL="0" indent="0">
              <a:buNone/>
            </a:pPr>
            <a:r>
              <a:rPr lang="en-US" altLang="zh-CN" sz="1800" b="1" dirty="0">
                <a:solidFill>
                  <a:srgbClr val="00B050"/>
                </a:solidFill>
                <a:latin typeface="AndaleMono" charset="0"/>
              </a:rPr>
              <a:t>  //func3</a:t>
            </a:r>
            <a:r>
              <a:rPr lang="zh-CN" altLang="en-US" sz="1800" b="1" dirty="0">
                <a:solidFill>
                  <a:srgbClr val="00B050"/>
                </a:solidFill>
                <a:latin typeface="AndaleMono" charset="0"/>
              </a:rPr>
              <a:t>为</a:t>
            </a:r>
            <a:r>
              <a:rPr lang="en-US" altLang="zh-CN" sz="1800" b="1" dirty="0">
                <a:solidFill>
                  <a:srgbClr val="00B050"/>
                </a:solidFill>
                <a:latin typeface="AndaleMono" charset="0"/>
              </a:rPr>
              <a:t>func2</a:t>
            </a:r>
            <a:r>
              <a:rPr lang="zh-CN" altLang="en-US" sz="1800" b="1" dirty="0">
                <a:solidFill>
                  <a:srgbClr val="00B050"/>
                </a:solidFill>
                <a:latin typeface="AndaleMono" charset="0"/>
              </a:rPr>
              <a:t>的特化版本</a:t>
            </a:r>
            <a:r>
              <a:rPr lang="en-US" altLang="zh-CN" sz="1800" b="1" dirty="0">
                <a:solidFill>
                  <a:srgbClr val="00B050"/>
                </a:solidFill>
                <a:latin typeface="AndaleMono" charset="0"/>
              </a:rPr>
              <a:t>(T</a:t>
            </a:r>
            <a:r>
              <a:rPr lang="zh-CN" altLang="en-US" sz="1800" b="1" dirty="0">
                <a:solidFill>
                  <a:srgbClr val="00B050"/>
                </a:solidFill>
                <a:latin typeface="AndaleMono" charset="0"/>
              </a:rPr>
              <a:t>特化为</a:t>
            </a:r>
            <a:r>
              <a:rPr lang="en-US" altLang="zh-CN" sz="1800" b="1" dirty="0">
                <a:solidFill>
                  <a:srgbClr val="00B050"/>
                </a:solidFill>
                <a:latin typeface="AndaleMono" charset="0"/>
              </a:rPr>
              <a:t>char)</a:t>
            </a:r>
          </a:p>
          <a:p>
            <a:pPr marL="0" indent="0">
              <a:buNone/>
            </a:pP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altLang="zh-CN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“overload template -&gt; specialized”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 &lt;&lt;</a:t>
            </a:r>
            <a:r>
              <a:rPr lang="en-US" altLang="zh-CN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;}; 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F38B89-43BB-7149-8613-1677E8A826A3}"/>
              </a:ext>
            </a:extLst>
          </p:cNvPr>
          <p:cNvSpPr/>
          <p:nvPr/>
        </p:nvSpPr>
        <p:spPr>
          <a:xfrm>
            <a:off x="6028660" y="1482499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main() { 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*p; 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f(p); 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0;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8317711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函数模板特化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5001759"/>
            <a:ext cx="8047806" cy="307430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22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主函数调用的是哪一个版本？</a:t>
            </a:r>
            <a:r>
              <a:rPr lang="en-US" altLang="zh-CN" sz="2200" b="1" dirty="0">
                <a:solidFill>
                  <a:srgbClr val="00B050"/>
                </a:solidFill>
                <a:latin typeface="AndaleMono" charset="0"/>
              </a:rPr>
              <a:t>func2</a:t>
            </a:r>
            <a:endParaRPr lang="en-US" altLang="zh-CN" sz="22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22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先从基础模板</a:t>
            </a:r>
            <a:r>
              <a:rPr lang="en-US" altLang="zh-CN" sz="2200" b="1" dirty="0">
                <a:solidFill>
                  <a:srgbClr val="00B050"/>
                </a:solidFill>
                <a:latin typeface="AndaleMono" charset="0"/>
              </a:rPr>
              <a:t>func1</a:t>
            </a:r>
            <a:r>
              <a:rPr lang="zh-CN" altLang="en-US" sz="22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2200" b="1" dirty="0">
                <a:solidFill>
                  <a:srgbClr val="00B050"/>
                </a:solidFill>
                <a:latin typeface="AndaleMono" charset="0"/>
              </a:rPr>
              <a:t>func2</a:t>
            </a:r>
            <a:r>
              <a:rPr lang="zh-CN" altLang="en-US" sz="22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中选择更匹配的模板实例，</a:t>
            </a:r>
            <a:r>
              <a:rPr lang="en-US" altLang="zh-CN" sz="2200" b="1" dirty="0">
                <a:solidFill>
                  <a:srgbClr val="00B050"/>
                </a:solidFill>
                <a:latin typeface="AndaleMono" charset="0"/>
              </a:rPr>
              <a:t> func2</a:t>
            </a:r>
            <a:r>
              <a:rPr lang="zh-CN" altLang="en-US" sz="22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参数类型更匹配，因此优先选中。</a:t>
            </a:r>
            <a:endParaRPr lang="en-US" altLang="zh-CN" sz="22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22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函数模板</a:t>
            </a:r>
            <a:r>
              <a:rPr lang="en-US" altLang="zh-CN" sz="2200" b="1" dirty="0">
                <a:solidFill>
                  <a:srgbClr val="00B050"/>
                </a:solidFill>
                <a:latin typeface="AndaleMono" charset="0"/>
              </a:rPr>
              <a:t>func2</a:t>
            </a:r>
            <a:r>
              <a:rPr lang="zh-CN" altLang="en-US" sz="22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无特化版本，因此直接调用模板</a:t>
            </a:r>
            <a:r>
              <a:rPr lang="en-US" altLang="zh-CN" sz="2200" b="1" dirty="0">
                <a:solidFill>
                  <a:srgbClr val="00B050"/>
                </a:solidFill>
                <a:latin typeface="AndaleMono" charset="0"/>
              </a:rPr>
              <a:t>func2</a:t>
            </a:r>
            <a:r>
              <a:rPr lang="zh-CN" altLang="en-US" sz="22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。</a:t>
            </a:r>
            <a:endParaRPr lang="en-US" altLang="zh-CN" sz="22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73</a:t>
            </a:fld>
            <a:endParaRPr lang="en-US" altLang="zh-CN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E38AC69D-0CD3-524D-89C5-2CB6C6A2099D}"/>
              </a:ext>
            </a:extLst>
          </p:cNvPr>
          <p:cNvSpPr txBox="1">
            <a:spLocks/>
          </p:cNvSpPr>
          <p:nvPr/>
        </p:nvSpPr>
        <p:spPr>
          <a:xfrm>
            <a:off x="628650" y="1482499"/>
            <a:ext cx="7886700" cy="3514803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sz="18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&lt;iostream&gt;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sz="18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8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altLang="zh-CN" sz="18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sz="18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altLang="zh-CN" sz="18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template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 T&gt; 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 f(T) {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rgbClr val="00B050"/>
                </a:solidFill>
                <a:latin typeface="AndaleMono" charset="0"/>
              </a:rPr>
              <a:t>  //func1</a:t>
            </a:r>
            <a:r>
              <a:rPr lang="zh-CN" altLang="en-US" sz="1800" b="1" dirty="0">
                <a:solidFill>
                  <a:srgbClr val="00B050"/>
                </a:solidFill>
                <a:latin typeface="AndaleMono" charset="0"/>
              </a:rPr>
              <a:t>为基础模板</a:t>
            </a:r>
            <a:endParaRPr lang="en-US" altLang="zh-CN" sz="1800" b="1" dirty="0">
              <a:solidFill>
                <a:srgbClr val="00B050"/>
              </a:solidFill>
              <a:latin typeface="AndaleMono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altLang="zh-CN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“full template” 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altLang="zh-CN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;}; 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template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&lt;&gt; 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 f(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*) {</a:t>
            </a:r>
          </a:p>
          <a:p>
            <a:pPr marL="0" indent="0">
              <a:buNone/>
            </a:pPr>
            <a:r>
              <a:rPr lang="en-US" altLang="zh-CN" sz="1800" b="1" dirty="0">
                <a:solidFill>
                  <a:srgbClr val="00B050"/>
                </a:solidFill>
                <a:latin typeface="AndaleMono" charset="0"/>
              </a:rPr>
              <a:t>  //func3</a:t>
            </a:r>
            <a:r>
              <a:rPr lang="zh-CN" altLang="en-US" sz="1800" b="1" dirty="0">
                <a:solidFill>
                  <a:srgbClr val="00B050"/>
                </a:solidFill>
                <a:latin typeface="AndaleMono" charset="0"/>
              </a:rPr>
              <a:t>为</a:t>
            </a:r>
            <a:r>
              <a:rPr lang="en-US" altLang="zh-CN" sz="1800" b="1" dirty="0">
                <a:solidFill>
                  <a:srgbClr val="00B050"/>
                </a:solidFill>
                <a:latin typeface="AndaleMono" charset="0"/>
              </a:rPr>
              <a:t>func1</a:t>
            </a:r>
            <a:r>
              <a:rPr lang="zh-CN" altLang="en-US" sz="1800" b="1" dirty="0">
                <a:solidFill>
                  <a:srgbClr val="00B050"/>
                </a:solidFill>
                <a:latin typeface="AndaleMono" charset="0"/>
              </a:rPr>
              <a:t>的特化版本</a:t>
            </a:r>
            <a:r>
              <a:rPr lang="en-US" altLang="zh-CN" sz="1800" b="1" dirty="0">
                <a:solidFill>
                  <a:srgbClr val="00B050"/>
                </a:solidFill>
                <a:latin typeface="AndaleMono" charset="0"/>
              </a:rPr>
              <a:t>(T</a:t>
            </a:r>
            <a:r>
              <a:rPr lang="zh-CN" altLang="en-US" sz="1800" b="1" dirty="0">
                <a:solidFill>
                  <a:srgbClr val="00B050"/>
                </a:solidFill>
                <a:latin typeface="AndaleMono" charset="0"/>
              </a:rPr>
              <a:t>特化为</a:t>
            </a:r>
            <a:r>
              <a:rPr lang="en-US" altLang="zh-CN" sz="1800" b="1" dirty="0">
                <a:solidFill>
                  <a:srgbClr val="00B050"/>
                </a:solidFill>
                <a:latin typeface="AndaleMono" charset="0"/>
              </a:rPr>
              <a:t>char*)</a:t>
            </a:r>
          </a:p>
          <a:p>
            <a:pPr marL="0" indent="0">
              <a:buNone/>
            </a:pP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altLang="zh-CN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“full template -&gt; specialized”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 &lt;&lt;</a:t>
            </a:r>
            <a:r>
              <a:rPr lang="en-US" altLang="zh-CN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;};</a:t>
            </a:r>
            <a:endParaRPr lang="en-US" altLang="zh-CN" sz="18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template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 T&gt; 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 f(T*) {</a:t>
            </a:r>
          </a:p>
          <a:p>
            <a:pPr marL="0" indent="0">
              <a:buNone/>
            </a:pPr>
            <a:r>
              <a:rPr lang="en-US" altLang="zh-CN" sz="1800" b="1" dirty="0">
                <a:solidFill>
                  <a:srgbClr val="00B050"/>
                </a:solidFill>
                <a:latin typeface="AndaleMono" charset="0"/>
              </a:rPr>
              <a:t>  //func2</a:t>
            </a:r>
            <a:r>
              <a:rPr lang="zh-CN" altLang="en-US" sz="1800" b="1" dirty="0">
                <a:solidFill>
                  <a:srgbClr val="00B050"/>
                </a:solidFill>
                <a:latin typeface="AndaleMono" charset="0"/>
              </a:rPr>
              <a:t>为</a:t>
            </a:r>
            <a:r>
              <a:rPr lang="en-US" altLang="zh-CN" sz="1800" b="1" dirty="0">
                <a:solidFill>
                  <a:srgbClr val="00B050"/>
                </a:solidFill>
                <a:latin typeface="AndaleMono" charset="0"/>
              </a:rPr>
              <a:t>func1</a:t>
            </a:r>
            <a:r>
              <a:rPr lang="zh-CN" altLang="en-US" sz="1800" b="1" dirty="0">
                <a:solidFill>
                  <a:srgbClr val="00B050"/>
                </a:solidFill>
                <a:latin typeface="AndaleMono" charset="0"/>
              </a:rPr>
              <a:t>的重载</a:t>
            </a:r>
            <a:r>
              <a:rPr lang="en-US" altLang="zh-CN" sz="1800" b="1" dirty="0">
                <a:solidFill>
                  <a:srgbClr val="00B050"/>
                </a:solidFill>
                <a:latin typeface="AndaleMono" charset="0"/>
              </a:rPr>
              <a:t>,</a:t>
            </a:r>
            <a:r>
              <a:rPr lang="zh-CN" altLang="en-US" sz="1800" b="1" dirty="0">
                <a:solidFill>
                  <a:srgbClr val="00B050"/>
                </a:solidFill>
                <a:latin typeface="AndaleMono" charset="0"/>
              </a:rPr>
              <a:t>仍是基础模板</a:t>
            </a:r>
            <a:endParaRPr lang="en-US" altLang="zh-CN" sz="1800" b="1" dirty="0">
              <a:solidFill>
                <a:srgbClr val="00B050"/>
              </a:solidFill>
              <a:latin typeface="AndaleMono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altLang="zh-CN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“full template -&gt; overload template”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 &lt;&lt;</a:t>
            </a:r>
            <a:r>
              <a:rPr lang="en-US" altLang="zh-CN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;};</a:t>
            </a:r>
            <a:endParaRPr lang="en-US" altLang="zh-CN" sz="18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F38B89-43BB-7149-8613-1677E8A826A3}"/>
              </a:ext>
            </a:extLst>
          </p:cNvPr>
          <p:cNvSpPr/>
          <p:nvPr/>
        </p:nvSpPr>
        <p:spPr>
          <a:xfrm>
            <a:off x="6028660" y="1482499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main() { 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*p; 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f(p); 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0;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9456797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类模板特化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9"/>
            <a:ext cx="8047806" cy="40093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对于类模板，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也可以进行特化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对于以下模板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457200" lvl="1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charset="0"/>
              </a:rPr>
              <a:t>emplate&lt;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charset="0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charset="0"/>
              </a:rPr>
              <a:t> T1,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charset="0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charset="0"/>
              </a:rPr>
              <a:t> T2&gt; class A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charset="0"/>
              </a:rPr>
              <a:t>{ ... }</a:t>
            </a:r>
            <a:r>
              <a:rPr lang="en-US" altLang="zh-CN" kern="100" dirty="0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panose="020B0609020204030204" pitchFamily="49" charset="0"/>
              </a:rPr>
              <a:t>; 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与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函数模板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类似，可以进行全部特化：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457200" lvl="1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charset="0"/>
              </a:rPr>
              <a:t>emplate&lt;&gt; class A&lt;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charset="0"/>
              </a:rPr>
              <a:t>,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charset="0"/>
              </a:rPr>
              <a:t>&gt; { ... }</a:t>
            </a:r>
            <a:r>
              <a:rPr lang="en-US" altLang="zh-CN" kern="100" dirty="0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panose="020B0609020204030204" pitchFamily="49" charset="0"/>
              </a:rPr>
              <a:t>; 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74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25988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-58620"/>
            <a:ext cx="7886700" cy="1325563"/>
          </a:xfrm>
        </p:spPr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类模板特化：全部特化（自学）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986" y="1081484"/>
            <a:ext cx="9340540" cy="60148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2400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示例：计算</a:t>
            </a:r>
            <a:r>
              <a:rPr lang="en-US" altLang="zh-CN" sz="2400" b="1" kern="100" dirty="0" err="1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a+b</a:t>
            </a:r>
            <a:r>
              <a:rPr lang="zh-CN" altLang="en-US" sz="2400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的类模板</a:t>
            </a:r>
            <a:endParaRPr lang="en-US" altLang="zh-CN" sz="2400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#include &lt;iostream&gt;</a:t>
            </a: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using namespace std;</a:t>
            </a: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8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template&lt;</a:t>
            </a:r>
            <a:r>
              <a:rPr lang="en-US" altLang="zh-CN" sz="1800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typename</a:t>
            </a:r>
            <a:r>
              <a:rPr lang="en-US" altLang="zh-CN" sz="18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T1, </a:t>
            </a:r>
            <a:r>
              <a:rPr lang="en-US" altLang="zh-CN" sz="1800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typename</a:t>
            </a:r>
            <a:r>
              <a:rPr lang="en-US" altLang="zh-CN" sz="18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T2&gt; class Sum </a:t>
            </a:r>
            <a:r>
              <a:rPr lang="en-US" altLang="zh-CN" sz="18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{ </a:t>
            </a:r>
            <a:r>
              <a:rPr lang="en-US" altLang="zh-CN" sz="1800" kern="100" dirty="0">
                <a:solidFill>
                  <a:srgbClr val="00B05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//</a:t>
            </a:r>
            <a:r>
              <a:rPr lang="zh-CN" altLang="en-US" sz="1800" kern="100" dirty="0">
                <a:solidFill>
                  <a:srgbClr val="00B05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类模板</a:t>
            </a:r>
            <a:endParaRPr lang="en-US" altLang="zh-CN" sz="1800" kern="100" dirty="0">
              <a:solidFill>
                <a:srgbClr val="00B050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public:</a:t>
            </a: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Sum(T1 a, T2 b) {</a:t>
            </a:r>
            <a:r>
              <a:rPr lang="en-US" altLang="zh-CN" sz="18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cout</a:t>
            </a:r>
            <a:r>
              <a:rPr lang="en-US" altLang="zh-CN" sz="18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&lt;&lt; "Sum general: " &lt;&lt; </a:t>
            </a:r>
            <a:r>
              <a:rPr lang="en-US" altLang="zh-CN" sz="18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a+b</a:t>
            </a:r>
            <a:r>
              <a:rPr lang="en-US" altLang="zh-CN" sz="18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&lt;&lt; </a:t>
            </a:r>
            <a:r>
              <a:rPr lang="en-US" altLang="zh-CN" sz="18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endl</a:t>
            </a:r>
            <a:r>
              <a:rPr lang="en-US" altLang="zh-CN" sz="18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;}</a:t>
            </a: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}; </a:t>
            </a: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8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template&lt;&gt; class Sum&lt;int, int&gt; </a:t>
            </a:r>
            <a:r>
              <a:rPr lang="en-US" altLang="zh-CN" sz="18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{ </a:t>
            </a:r>
            <a:r>
              <a:rPr lang="en-US" altLang="zh-CN" sz="1800" kern="100" dirty="0">
                <a:solidFill>
                  <a:srgbClr val="00B05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//</a:t>
            </a:r>
            <a:r>
              <a:rPr lang="zh-CN" altLang="en-US" sz="1800" kern="100" dirty="0">
                <a:solidFill>
                  <a:srgbClr val="00B05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类模板全部特化</a:t>
            </a:r>
            <a:endParaRPr lang="en-US" altLang="zh-CN" sz="1800" kern="100" dirty="0"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public: </a:t>
            </a: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Sum(int a, int b) {</a:t>
            </a:r>
            <a:r>
              <a:rPr lang="en-US" altLang="zh-CN" sz="18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cout</a:t>
            </a:r>
            <a:r>
              <a:rPr lang="en-US" altLang="zh-CN" sz="18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&lt;&lt; "Sum specific: " &lt;&lt; </a:t>
            </a:r>
            <a:r>
              <a:rPr lang="en-US" altLang="zh-CN" sz="18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a+b</a:t>
            </a:r>
            <a:r>
              <a:rPr lang="en-US" altLang="zh-CN" sz="18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&lt;&lt; </a:t>
            </a:r>
            <a:r>
              <a:rPr lang="en-US" altLang="zh-CN" sz="18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endl</a:t>
            </a:r>
            <a:r>
              <a:rPr lang="en-US" altLang="zh-CN" sz="18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;}</a:t>
            </a: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};</a:t>
            </a: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int main(){</a:t>
            </a: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	Sum&lt;int, int&gt; s1(1, 2);</a:t>
            </a: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	Sum&lt;int, double&gt; s2(1, 2.5);</a:t>
            </a: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	return 0;</a:t>
            </a: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}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endParaRPr lang="en-US" altLang="zh-CN" kern="100" dirty="0"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75</a:t>
            </a:fld>
            <a:endParaRPr lang="en-US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51BAC53-483D-4161-BA14-45ED587A0F80}"/>
              </a:ext>
            </a:extLst>
          </p:cNvPr>
          <p:cNvSpPr/>
          <p:nvPr/>
        </p:nvSpPr>
        <p:spPr>
          <a:xfrm>
            <a:off x="5558242" y="5439679"/>
            <a:ext cx="31683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Sum specific: 3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Sum general: 3.5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67EE8A7-EC6B-4253-99A9-9D0FD3BF562D}"/>
              </a:ext>
            </a:extLst>
          </p:cNvPr>
          <p:cNvSpPr txBox="1"/>
          <p:nvPr/>
        </p:nvSpPr>
        <p:spPr>
          <a:xfrm>
            <a:off x="5627918" y="4978014"/>
            <a:ext cx="1833922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</a:p>
        </p:txBody>
      </p:sp>
    </p:spTree>
    <p:extLst>
      <p:ext uri="{BB962C8B-B14F-4D97-AF65-F5344CB8AC3E}">
        <p14:creationId xmlns:p14="http://schemas.microsoft.com/office/powerpoint/2010/main" val="26927614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类模板特化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9"/>
            <a:ext cx="8047806" cy="40093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对于类模板，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还</a:t>
            </a:r>
            <a:r>
              <a:rPr lang="zh-CN" altLang="zh-CN" b="1" kern="100" dirty="0">
                <a:solidFill>
                  <a:schemeClr val="accent1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允许</a:t>
            </a:r>
            <a:r>
              <a:rPr lang="zh-CN" altLang="zh-CN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部分特化</a:t>
            </a:r>
            <a:r>
              <a:rPr lang="zh-CN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，即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只</a:t>
            </a:r>
            <a:r>
              <a:rPr lang="zh-CN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部分限制模板的通用性，如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通用模板为：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457200" lvl="1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charset="0"/>
              </a:rPr>
              <a:t>emplate&lt;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charset="0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charset="0"/>
              </a:rPr>
              <a:t> T1,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charset="0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charset="0"/>
              </a:rPr>
              <a:t> T2&gt; class A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charset="0"/>
              </a:rPr>
              <a:t>{ ... }</a:t>
            </a:r>
            <a:r>
              <a:rPr lang="en-US" altLang="zh-CN" kern="100" dirty="0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panose="020B0609020204030204" pitchFamily="49" charset="0"/>
              </a:rPr>
              <a:t>; 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部分特化：第二个类型指定为</a:t>
            </a:r>
            <a:r>
              <a:rPr lang="en-US" altLang="zh-CN" b="1" kern="100" dirty="0" err="1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int</a:t>
            </a: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marL="457200" lvl="1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panose="020B0609020204030204" pitchFamily="49" charset="0"/>
              </a:rPr>
              <a:t>template&lt;</a:t>
            </a:r>
            <a:r>
              <a:rPr lang="en-US" altLang="zh-CN" kern="100" dirty="0" err="1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panose="020B0609020204030204" pitchFamily="49" charset="0"/>
              </a:rPr>
              <a:t>typename</a:t>
            </a:r>
            <a:r>
              <a:rPr lang="en-US" altLang="zh-CN" kern="100" dirty="0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panose="020B0609020204030204" pitchFamily="49" charset="0"/>
              </a:rPr>
              <a:t> T1&gt; class A&lt;T1, </a:t>
            </a:r>
            <a:r>
              <a:rPr lang="en-US" altLang="zh-CN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panose="020B0609020204030204" pitchFamily="49" charset="0"/>
              </a:rPr>
              <a:t>int</a:t>
            </a:r>
            <a:r>
              <a:rPr lang="en-US" altLang="zh-CN" kern="100" dirty="0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panose="020B0609020204030204" pitchFamily="49" charset="0"/>
              </a:rPr>
              <a:t>&gt; {...}; 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对比全部特化：指定所有类型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457200" lvl="1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charset="0"/>
              </a:rPr>
              <a:t>emplate&lt;&gt; class A&lt;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charset="0"/>
              </a:rPr>
              <a:t>,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charset="0"/>
              </a:rPr>
              <a:t>&gt; { ... }</a:t>
            </a:r>
            <a:r>
              <a:rPr lang="en-US" altLang="zh-CN" kern="100" dirty="0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panose="020B0609020204030204" pitchFamily="49" charset="0"/>
              </a:rPr>
              <a:t>; 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76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45342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-170131"/>
            <a:ext cx="7886700" cy="1325563"/>
          </a:xfrm>
        </p:spPr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类模板特化：部分特化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77</a:t>
            </a:fld>
            <a:endParaRPr lang="en-US" altLang="zh-CN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850C5925-04C2-47C0-A1AE-D703A5AC7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00" y="977015"/>
            <a:ext cx="9340540" cy="60148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2400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示例：计算</a:t>
            </a:r>
            <a:r>
              <a:rPr lang="en-US" altLang="zh-CN" sz="2400" b="1" kern="100" dirty="0" err="1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a+b</a:t>
            </a:r>
            <a:r>
              <a:rPr lang="zh-CN" altLang="en-US" sz="2400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的类模板</a:t>
            </a:r>
            <a:endParaRPr lang="en-US" altLang="zh-CN" sz="2400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#include &lt;iostream&gt;</a:t>
            </a: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using namespace std;</a:t>
            </a: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9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template&lt;</a:t>
            </a:r>
            <a:r>
              <a:rPr lang="en-US" altLang="zh-CN" sz="1900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typename</a:t>
            </a:r>
            <a:r>
              <a:rPr lang="en-US" altLang="zh-CN" sz="19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T1, </a:t>
            </a:r>
            <a:r>
              <a:rPr lang="en-US" altLang="zh-CN" sz="1900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typename</a:t>
            </a:r>
            <a:r>
              <a:rPr lang="en-US" altLang="zh-CN" sz="19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T2&gt; class Sum </a:t>
            </a: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{ </a:t>
            </a:r>
            <a:r>
              <a:rPr lang="en-US" altLang="zh-CN" sz="1900" kern="100" dirty="0">
                <a:solidFill>
                  <a:srgbClr val="00B05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//</a:t>
            </a:r>
            <a:r>
              <a:rPr lang="zh-CN" altLang="en-US" sz="1900" kern="100" dirty="0">
                <a:solidFill>
                  <a:srgbClr val="00B05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类模板</a:t>
            </a:r>
            <a:endParaRPr lang="en-US" altLang="zh-CN" sz="1900" kern="100" dirty="0">
              <a:solidFill>
                <a:srgbClr val="00B050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public:</a:t>
            </a: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Sum(T1 a, T2 b) {</a:t>
            </a:r>
            <a:r>
              <a:rPr lang="en-US" altLang="zh-CN" sz="19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cout</a:t>
            </a: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&lt;&lt; "Sum general: " &lt;&lt; </a:t>
            </a:r>
            <a:r>
              <a:rPr lang="en-US" altLang="zh-CN" sz="19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a+b</a:t>
            </a: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&lt;&lt; </a:t>
            </a:r>
            <a:r>
              <a:rPr lang="en-US" altLang="zh-CN" sz="19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endl</a:t>
            </a: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;}</a:t>
            </a: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}; </a:t>
            </a: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9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template&lt; </a:t>
            </a:r>
            <a:r>
              <a:rPr lang="en-US" altLang="zh-CN" sz="1900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typename</a:t>
            </a:r>
            <a:r>
              <a:rPr lang="en-US" altLang="zh-CN" sz="19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T1 &gt; class Sum&lt;T1, int&gt; </a:t>
            </a: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{ </a:t>
            </a:r>
            <a:r>
              <a:rPr lang="en-US" altLang="zh-CN" sz="1900" kern="100" dirty="0">
                <a:solidFill>
                  <a:srgbClr val="00B05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//</a:t>
            </a:r>
            <a:r>
              <a:rPr lang="zh-CN" altLang="en-US" sz="1900" kern="100" dirty="0">
                <a:solidFill>
                  <a:srgbClr val="00B05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类模板部分特化</a:t>
            </a:r>
            <a:endParaRPr lang="en-US" altLang="zh-CN" sz="1900" kern="100" dirty="0"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public:</a:t>
            </a: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Sum(T1 a, int b) {</a:t>
            </a:r>
            <a:r>
              <a:rPr lang="en-US" altLang="zh-CN" sz="19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cout</a:t>
            </a: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&lt;&lt; "Sum specific: " &lt;&lt; </a:t>
            </a:r>
            <a:r>
              <a:rPr lang="en-US" altLang="zh-CN" sz="19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a+b</a:t>
            </a: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&lt;&lt; </a:t>
            </a:r>
            <a:r>
              <a:rPr lang="en-US" altLang="zh-CN" sz="19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endl</a:t>
            </a: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;}</a:t>
            </a: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};</a:t>
            </a: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int main(){</a:t>
            </a: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	Sum&lt;double, int&gt; s1(1.5, 2);</a:t>
            </a: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	Sum&lt;double, double&gt; s2(1.5, 2.5);</a:t>
            </a: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	return 0;</a:t>
            </a: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}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endParaRPr lang="en-US" altLang="zh-CN" kern="100" dirty="0"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249B475-A567-434E-BE2D-1037D25BE275}"/>
              </a:ext>
            </a:extLst>
          </p:cNvPr>
          <p:cNvSpPr/>
          <p:nvPr/>
        </p:nvSpPr>
        <p:spPr>
          <a:xfrm>
            <a:off x="6126955" y="5439679"/>
            <a:ext cx="31683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Sum specific: 3.5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Sum general: 4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8C5297A-F6E9-437B-A326-2322BF451C47}"/>
              </a:ext>
            </a:extLst>
          </p:cNvPr>
          <p:cNvSpPr txBox="1"/>
          <p:nvPr/>
        </p:nvSpPr>
        <p:spPr>
          <a:xfrm>
            <a:off x="6196631" y="4978014"/>
            <a:ext cx="1833922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</a:p>
        </p:txBody>
      </p:sp>
    </p:spTree>
    <p:extLst>
      <p:ext uri="{BB962C8B-B14F-4D97-AF65-F5344CB8AC3E}">
        <p14:creationId xmlns:p14="http://schemas.microsoft.com/office/powerpoint/2010/main" val="176761279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103577-E2CE-4F16-A4E6-62810413A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模板特化总结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77746E-A3EF-41D8-97B6-C2EF55577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类模板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可以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部分特化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或者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全部特化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，编译器会根据调用时的类型参数自动选择合适的模板类。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函数模板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只能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全部特化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，但可以通过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重载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代替部分特化的实现。编译器在编译阶段决定使用特化函数或者标准模板函数。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函数模板的全特化版本的匹配优先级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可能低于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重载的非特化基础函数模板，因此最好不要使用全特化函数模板而直接使用重载函数。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69851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ctrTitle"/>
          </p:nvPr>
        </p:nvSpPr>
        <p:spPr>
          <a:xfrm>
            <a:off x="684213" y="2420938"/>
            <a:ext cx="7772400" cy="1800225"/>
          </a:xfrm>
        </p:spPr>
        <p:txBody>
          <a:bodyPr/>
          <a:lstStyle/>
          <a:p>
            <a:r>
              <a:rPr lang="zh-TW" altLang="en-US" sz="11500" b="1" dirty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结 束</a:t>
            </a:r>
            <a:endParaRPr lang="en-US" altLang="zh-CN" sz="11500" b="1" dirty="0">
              <a:solidFill>
                <a:srgbClr val="0070C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770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命名空间（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9"/>
            <a:ext cx="8047806" cy="4009356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为了避免在大规模程序的设计中，以及在程序员使用各种各样的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C++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库时，标识符的命名发生冲突，标准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C++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引入了关键字</a:t>
            </a:r>
            <a:r>
              <a:rPr lang="en-US" altLang="zh-CN" b="1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namespace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（命名空间），可以更好地控制标识符的作用域。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标准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C++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库（不包括标准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C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库）中所包含的所有内容（包括常量、变量、结构、类和函数等）都被定义在命名空间</a:t>
            </a:r>
            <a:r>
              <a:rPr lang="en-US" altLang="zh-CN" b="1" kern="100" dirty="0" err="1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std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（</a:t>
            </a:r>
            <a:r>
              <a:rPr lang="en-US" altLang="zh-CN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standard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标准）中。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lvl="1"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b="1" kern="100" dirty="0" err="1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cout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、</a:t>
            </a:r>
            <a:r>
              <a:rPr lang="en-US" altLang="zh-CN" b="1" kern="100" dirty="0" err="1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cin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lvl="1"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vector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、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set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、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map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43622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命名空间（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8"/>
            <a:ext cx="8047806" cy="489058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定义命名空间：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</a:t>
            </a:r>
            <a:r>
              <a:rPr lang="en-US" altLang="zh-CN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namespace</a:t>
            </a: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A {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   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int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x, y;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}</a:t>
            </a: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使用命名空间：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</a:t>
            </a:r>
            <a:r>
              <a:rPr lang="en-US" altLang="zh-CN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A::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x = 3;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</a:t>
            </a:r>
            <a:r>
              <a:rPr lang="en-US" altLang="zh-CN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A::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y = 6;</a:t>
            </a: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21892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" val="1.0"/>
  <p:tag name="PROBLEMHASREMARK" val="True"/>
  <p:tag name="PROBLEMSCORE_HALF" val="0.5"/>
  <p:tag name="PROBLEMREMARK" val="A: Tuple长度在编译时确定&#10;&#10;B: pair两成员类型可以不同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" val="1.0"/>
  <p:tag name="PROBLEMHASREMARK" val="True"/>
  <p:tag name="PROBLEMREMARK" val="C: vec.end()为最后一个元素的后一位置的迭代器"/>
  <p:tag name="PROBLEMSCORE_HALF" val="0.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" val="1.0"/>
  <p:tag name="PROBLEMHASREMARK" val="True"/>
  <p:tag name="PROBLEMSCORE_HALF" val="0.5"/>
  <p:tag name="PROBLEMREMARK" val="B: list底层实现是双向链表，下标访问复杂度为O(n)&#10;&#10;C: map下标访问时，如果元素不存在，则创建对应元素。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  <p:tag name="PROBLEMHASREMARK" val="True"/>
  <p:tag name="PROBLEMREMARK" val="A. list下标访问复杂度为O(n)，&#10;C. vector插入删除复杂度为O(n)&#10;D. vector尾部插入平均复杂度为O(1)，头部为O(n)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800" b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组合与继承" id="{F1B1E50D-EA5B-FC45-8B7A-C66EF2726E6C}" vid="{227C9911-8B80-9A4F-AEB1-49CEC3FCAF2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9636</TotalTime>
  <Words>6827</Words>
  <Application>Microsoft Macintosh PowerPoint</Application>
  <PresentationFormat>全屏显示(4:3)</PresentationFormat>
  <Paragraphs>901</Paragraphs>
  <Slides>79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79</vt:i4>
      </vt:variant>
    </vt:vector>
  </HeadingPairs>
  <TitlesOfParts>
    <vt:vector size="92" baseType="lpstr">
      <vt:lpstr>DengXian</vt:lpstr>
      <vt:lpstr>STKaiti</vt:lpstr>
      <vt:lpstr>STKaiti</vt:lpstr>
      <vt:lpstr>Microsoft Yahei</vt:lpstr>
      <vt:lpstr>Microsoft Yahei</vt:lpstr>
      <vt:lpstr>AndaleMono</vt:lpstr>
      <vt:lpstr>Arial</vt:lpstr>
      <vt:lpstr>Calibri</vt:lpstr>
      <vt:lpstr>Calibri Light</vt:lpstr>
      <vt:lpstr>Consolas</vt:lpstr>
      <vt:lpstr>Wingdings</vt:lpstr>
      <vt:lpstr>Office 主题</vt:lpstr>
      <vt:lpstr>1_Office 主题</vt:lpstr>
      <vt:lpstr>面向对象程序设计基础 （OOP）</vt:lpstr>
      <vt:lpstr>上期要点回顾</vt:lpstr>
      <vt:lpstr>本讲内容提要</vt:lpstr>
      <vt:lpstr>回顾：类模板</vt:lpstr>
      <vt:lpstr>回顾：类模板</vt:lpstr>
      <vt:lpstr>回顾：函数模板</vt:lpstr>
      <vt:lpstr>PowerPoint 演示文稿</vt:lpstr>
      <vt:lpstr>命名空间（1）</vt:lpstr>
      <vt:lpstr>命名空间（2）</vt:lpstr>
      <vt:lpstr>命名空间（3）</vt:lpstr>
      <vt:lpstr>PowerPoint 演示文稿</vt:lpstr>
      <vt:lpstr>STL简介</vt:lpstr>
      <vt:lpstr>STL简介</vt:lpstr>
      <vt:lpstr>STL简介</vt:lpstr>
      <vt:lpstr>STL简介</vt:lpstr>
      <vt:lpstr>STL容器</vt:lpstr>
      <vt:lpstr>STL容器：pair</vt:lpstr>
      <vt:lpstr>STL容器：pair</vt:lpstr>
      <vt:lpstr>STL容器：pair举例</vt:lpstr>
      <vt:lpstr>STL容器：tuple</vt:lpstr>
      <vt:lpstr>STL容器：tuple</vt:lpstr>
      <vt:lpstr>STL容器：tuple举例</vt:lpstr>
      <vt:lpstr>PowerPoint 演示文稿</vt:lpstr>
      <vt:lpstr>STL容器：vector</vt:lpstr>
      <vt:lpstr>STL容器：vector</vt:lpstr>
      <vt:lpstr>迭代器</vt:lpstr>
      <vt:lpstr>迭代器：以vector为例</vt:lpstr>
      <vt:lpstr>迭代器：以vector为例</vt:lpstr>
      <vt:lpstr>迭代器：以vector为例</vt:lpstr>
      <vt:lpstr>迭代器：以vector为例</vt:lpstr>
      <vt:lpstr>迭代器：以vector为例</vt:lpstr>
      <vt:lpstr>迭代器：以vector为例</vt:lpstr>
      <vt:lpstr>迭代器：以vector为例</vt:lpstr>
      <vt:lpstr>迭代器：以vector为例</vt:lpstr>
      <vt:lpstr>迭代器：失效</vt:lpstr>
      <vt:lpstr>STL容器：vector原理</vt:lpstr>
      <vt:lpstr>STL容器：vector原理</vt:lpstr>
      <vt:lpstr>迭代器：失效</vt:lpstr>
      <vt:lpstr>STL容器：push_back失效原理</vt:lpstr>
      <vt:lpstr>迭代器：失效</vt:lpstr>
      <vt:lpstr>STL容器：erase失效原理</vt:lpstr>
      <vt:lpstr>迭代器：失效</vt:lpstr>
      <vt:lpstr>PowerPoint 演示文稿</vt:lpstr>
      <vt:lpstr>STL容器</vt:lpstr>
      <vt:lpstr>STL容器：list</vt:lpstr>
      <vt:lpstr>STL容器：list</vt:lpstr>
      <vt:lpstr>STL容器：list</vt:lpstr>
      <vt:lpstr>STL容器：set</vt:lpstr>
      <vt:lpstr>STL容器：set</vt:lpstr>
      <vt:lpstr>STL容器：map</vt:lpstr>
      <vt:lpstr>STL容器：map</vt:lpstr>
      <vt:lpstr>STL容器：map</vt:lpstr>
      <vt:lpstr>STL容器：map举例</vt:lpstr>
      <vt:lpstr>STL容器：关联容器原理</vt:lpstr>
      <vt:lpstr>STL容器：总结</vt:lpstr>
      <vt:lpstr>STL容器：总结</vt:lpstr>
      <vt:lpstr>例子：同义词查询库</vt:lpstr>
      <vt:lpstr>例子：同义词查询库</vt:lpstr>
      <vt:lpstr>例子：同义词查询库</vt:lpstr>
      <vt:lpstr>例子：同义词查询库</vt:lpstr>
      <vt:lpstr>例子：同义词查询库</vt:lpstr>
      <vt:lpstr>例子：同义词查询库</vt:lpstr>
      <vt:lpstr>PowerPoint 演示文稿</vt:lpstr>
      <vt:lpstr>PowerPoint 演示文稿</vt:lpstr>
      <vt:lpstr>课后阅读</vt:lpstr>
      <vt:lpstr>PowerPoint 演示文稿</vt:lpstr>
      <vt:lpstr>函数模板特化</vt:lpstr>
      <vt:lpstr>函数模板特化</vt:lpstr>
      <vt:lpstr>函数模板特化</vt:lpstr>
      <vt:lpstr>函数模板特化</vt:lpstr>
      <vt:lpstr>函数模板特化</vt:lpstr>
      <vt:lpstr>函数模板特化</vt:lpstr>
      <vt:lpstr>函数模板特化</vt:lpstr>
      <vt:lpstr>类模板特化</vt:lpstr>
      <vt:lpstr>类模板特化：全部特化（自学）</vt:lpstr>
      <vt:lpstr>类模板特化</vt:lpstr>
      <vt:lpstr>类模板特化：部分特化</vt:lpstr>
      <vt:lpstr>模板特化总结</vt:lpstr>
      <vt:lpstr>结 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面向对象程序设计基础 （OOP）</dc:title>
  <dc:creator>Windows 用户</dc:creator>
  <cp:lastModifiedBy>Liu Zhiyuan</cp:lastModifiedBy>
  <cp:revision>817</cp:revision>
  <cp:lastPrinted>2020-04-26T13:53:53Z</cp:lastPrinted>
  <dcterms:created xsi:type="dcterms:W3CDTF">2018-01-30T06:43:45Z</dcterms:created>
  <dcterms:modified xsi:type="dcterms:W3CDTF">2021-05-05T07:02:19Z</dcterms:modified>
</cp:coreProperties>
</file>