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73"/>
  </p:notesMasterIdLst>
  <p:sldIdLst>
    <p:sldId id="931" r:id="rId2"/>
    <p:sldId id="878" r:id="rId3"/>
    <p:sldId id="880" r:id="rId4"/>
    <p:sldId id="881" r:id="rId5"/>
    <p:sldId id="877" r:id="rId6"/>
    <p:sldId id="826" r:id="rId7"/>
    <p:sldId id="882" r:id="rId8"/>
    <p:sldId id="884" r:id="rId9"/>
    <p:sldId id="888" r:id="rId10"/>
    <p:sldId id="834" r:id="rId11"/>
    <p:sldId id="833" r:id="rId12"/>
    <p:sldId id="832" r:id="rId13"/>
    <p:sldId id="916" r:id="rId14"/>
    <p:sldId id="885" r:id="rId15"/>
    <p:sldId id="917" r:id="rId16"/>
    <p:sldId id="886" r:id="rId17"/>
    <p:sldId id="887" r:id="rId18"/>
    <p:sldId id="836" r:id="rId19"/>
    <p:sldId id="839" r:id="rId20"/>
    <p:sldId id="805" r:id="rId21"/>
    <p:sldId id="824" r:id="rId22"/>
    <p:sldId id="809" r:id="rId23"/>
    <p:sldId id="810" r:id="rId24"/>
    <p:sldId id="911" r:id="rId25"/>
    <p:sldId id="811" r:id="rId26"/>
    <p:sldId id="913" r:id="rId27"/>
    <p:sldId id="812" r:id="rId28"/>
    <p:sldId id="915" r:id="rId29"/>
    <p:sldId id="813" r:id="rId30"/>
    <p:sldId id="814" r:id="rId31"/>
    <p:sldId id="914" r:id="rId32"/>
    <p:sldId id="815" r:id="rId33"/>
    <p:sldId id="816" r:id="rId34"/>
    <p:sldId id="817" r:id="rId35"/>
    <p:sldId id="818" r:id="rId36"/>
    <p:sldId id="838" r:id="rId37"/>
    <p:sldId id="889" r:id="rId38"/>
    <p:sldId id="890" r:id="rId39"/>
    <p:sldId id="922" r:id="rId40"/>
    <p:sldId id="891" r:id="rId41"/>
    <p:sldId id="892" r:id="rId42"/>
    <p:sldId id="893" r:id="rId43"/>
    <p:sldId id="894" r:id="rId44"/>
    <p:sldId id="895" r:id="rId45"/>
    <p:sldId id="896" r:id="rId46"/>
    <p:sldId id="897" r:id="rId47"/>
    <p:sldId id="898" r:id="rId48"/>
    <p:sldId id="899" r:id="rId49"/>
    <p:sldId id="918" r:id="rId50"/>
    <p:sldId id="900" r:id="rId51"/>
    <p:sldId id="901" r:id="rId52"/>
    <p:sldId id="919" r:id="rId53"/>
    <p:sldId id="902" r:id="rId54"/>
    <p:sldId id="920" r:id="rId55"/>
    <p:sldId id="903" r:id="rId56"/>
    <p:sldId id="921" r:id="rId57"/>
    <p:sldId id="904" r:id="rId58"/>
    <p:sldId id="905" r:id="rId59"/>
    <p:sldId id="906" r:id="rId60"/>
    <p:sldId id="932" r:id="rId61"/>
    <p:sldId id="907" r:id="rId62"/>
    <p:sldId id="926" r:id="rId63"/>
    <p:sldId id="930" r:id="rId64"/>
    <p:sldId id="928" r:id="rId65"/>
    <p:sldId id="927" r:id="rId66"/>
    <p:sldId id="923" r:id="rId67"/>
    <p:sldId id="909" r:id="rId68"/>
    <p:sldId id="910" r:id="rId69"/>
    <p:sldId id="873" r:id="rId70"/>
    <p:sldId id="925" r:id="rId71"/>
    <p:sldId id="475" r:id="rId7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CC00"/>
    <a:srgbClr val="003366"/>
    <a:srgbClr val="0066CC"/>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autoAdjust="0"/>
    <p:restoredTop sz="88815" autoAdjust="0"/>
  </p:normalViewPr>
  <p:slideViewPr>
    <p:cSldViewPr>
      <p:cViewPr varScale="1">
        <p:scale>
          <a:sx n="116" d="100"/>
          <a:sy n="116" d="100"/>
        </p:scale>
        <p:origin x="20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策略模式</a:t>
          </a: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type="par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type="sib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type="sibTrans" cxnId="{F154294F-2B3F-4410-94F7-18EBBCBA4BDB}">
      <dgm:prSet/>
      <dgm:spPr/>
      <dgm:t>
        <a:bodyPr/>
        <a:lstStyle/>
        <a:p>
          <a:endParaRPr lang="zh-CN" altLang="en-US"/>
        </a:p>
      </dgm:t>
    </dgm:pt>
    <dgm:pt modelId="{E90971B1-1C4E-42A1-A252-0BF6B5E9132B}" type="parTrans" cxnId="{F154294F-2B3F-4410-94F7-18EBBCBA4BDB}">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type="sibTrans" cxnId="{03D9E53F-E101-5343-B8A2-64BADE8E00B4}">
      <dgm:prSet/>
      <dgm:spPr/>
      <dgm:t>
        <a:bodyPr/>
        <a:lstStyle/>
        <a:p>
          <a:endParaRPr lang="en-US"/>
        </a:p>
      </dgm:t>
    </dgm:pt>
    <dgm:pt modelId="{D4F1540D-E85C-5147-8C5F-71FB047AADFA}" type="parTrans" cxnId="{03D9E53F-E101-5343-B8A2-64BADE8E00B4}">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type="sibTrans" cxnId="{D203B732-6426-4152-9220-A76A041E2EB7}">
      <dgm:prSet/>
      <dgm:spPr/>
      <dgm:t>
        <a:bodyPr/>
        <a:lstStyle/>
        <a:p>
          <a:endParaRPr lang="zh-CN" altLang="en-US"/>
        </a:p>
      </dgm:t>
    </dgm:pt>
    <dgm:pt modelId="{A2EABF91-7149-47BC-8807-33086E7FB103}" type="parTrans" cxnId="{D203B732-6426-4152-9220-A76A041E2EB7}">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type="sibTrans" cxnId="{9F6BE50E-A12F-432E-A1D6-89EAC6E1F847}">
      <dgm:prSet/>
      <dgm:spPr/>
      <dgm:t>
        <a:bodyPr/>
        <a:lstStyle/>
        <a:p>
          <a:endParaRPr lang="zh-CN" altLang="en-US"/>
        </a:p>
      </dgm:t>
    </dgm:pt>
    <dgm:pt modelId="{AD81E54A-3464-48F7-9C0B-A0E904558FE3}" type="par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type="sibTrans" cxnId="{9B6EF1B1-0461-4E82-B417-75BBB59BF375}">
      <dgm:prSet/>
      <dgm:spPr/>
      <dgm:t>
        <a:bodyPr/>
        <a:lstStyle/>
        <a:p>
          <a:endParaRPr lang="zh-CN" altLang="en-US"/>
        </a:p>
      </dgm:t>
    </dgm:pt>
    <dgm:pt modelId="{52313851-0BA5-4171-BC3D-0F9E7979FE39}" type="par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type="sibTrans" cxnId="{4A7E875A-CB9B-4435-A8E8-4ECA0C33BF44}">
      <dgm:prSet/>
      <dgm:spPr/>
      <dgm:t>
        <a:bodyPr/>
        <a:lstStyle/>
        <a:p>
          <a:endParaRPr lang="zh-CN" altLang="en-US"/>
        </a:p>
      </dgm:t>
    </dgm:pt>
    <dgm:pt modelId="{A8A58E13-BF6C-4E91-8DBA-D9727A51354C}" type="parTrans" cxnId="{4A7E875A-CB9B-4435-A8E8-4ECA0C33BF44}">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type="sibTrans" cxnId="{16D6AB84-ED11-4639-AB03-1729240C83E4}">
      <dgm:prSet/>
      <dgm:spPr/>
      <dgm:t>
        <a:bodyPr/>
        <a:lstStyle/>
        <a:p>
          <a:endParaRPr lang="zh-CN" altLang="en-US"/>
        </a:p>
      </dgm:t>
    </dgm:pt>
    <dgm:pt modelId="{80FE4BE6-ECAA-46B8-ACC1-99BD0DE2AB5D}" type="parTrans" cxnId="{16D6AB84-ED11-4639-AB03-1729240C83E4}">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type="sibTrans" cxnId="{BD612754-A80E-467F-A5D2-DBFC611F70C4}">
      <dgm:prSet/>
      <dgm:spPr/>
      <dgm:t>
        <a:bodyPr/>
        <a:lstStyle/>
        <a:p>
          <a:endParaRPr lang="zh-CN" altLang="en-US"/>
        </a:p>
      </dgm:t>
    </dgm:pt>
    <dgm:pt modelId="{B4BA478E-D745-43E6-A448-1DD2E8ECFA8B}" type="parTrans" cxnId="{BD612754-A80E-467F-A5D2-DBFC611F70C4}">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8D7FC9EE-388E-46D8-9AB1-31FEDB926250}" type="sib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773D3313-B5A3-4FE6-9179-66B39F63FE51}" type="par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608F3EDE-126B-4F43-919E-AD6A858D3B41}" type="sib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522BC6A5-7C5B-4106-8908-518A3B831A2D}" type="par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3046E16D-BE55-49A7-85BB-B463819976F3}" type="presOf" srcId="{FE3C24BD-45F0-4C28-A6E7-DDC8E8B6287B}" destId="{4F99D08E-A45F-418D-B8DE-A4B2EAA1939D}" srcOrd="0" destOrd="8" presId="urn:microsoft.com/office/officeart/2005/8/layout/hList1"/>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模式</a:t>
          </a:r>
          <a:endParaRPr lang="zh-CN" dirty="0">
            <a:latin typeface="微软雅黑" panose="020B0503020204020204" pitchFamily="34" charset="-122"/>
            <a:ea typeface="微软雅黑" panose="020B0503020204020204" pitchFamily="34" charset="-122"/>
          </a:endParaRPr>
        </a:p>
      </dgm:t>
    </dgm:pt>
    <dgm:pt modelId="{8EC5C649-09CF-46B9-AA2B-D696D73FA971}" type="sib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6A019B37-89DD-4566-9619-5CF12A07CE8F}" type="par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type="sibTrans" cxnId="{9FE69356-BF88-4A74-A041-B86D9986FF27}">
      <dgm:prSet/>
      <dgm:spPr/>
      <dgm:t>
        <a:bodyPr/>
        <a:lstStyle/>
        <a:p>
          <a:endParaRPr lang="zh-CN" altLang="en-US"/>
        </a:p>
      </dgm:t>
    </dgm:pt>
    <dgm:pt modelId="{AA5F52BE-0E9E-435B-8E47-8D641B19E15C}" type="parTrans" cxnId="{9FE69356-BF88-4A74-A041-B86D9986FF27}">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type="sibTrans" cxnId="{AB9A1BAF-8333-4926-B22E-E149F9E9A49C}">
      <dgm:prSet/>
      <dgm:spPr/>
      <dgm:t>
        <a:bodyPr/>
        <a:lstStyle/>
        <a:p>
          <a:endParaRPr lang="zh-CN" altLang="en-US"/>
        </a:p>
      </dgm:t>
    </dgm:pt>
    <dgm:pt modelId="{C3CB8F10-D388-4134-900E-4B1BE841541C}" type="parTrans" cxnId="{AB9A1BAF-8333-4926-B22E-E149F9E9A49C}">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type="sibTrans" cxnId="{BD4D0132-5170-49BB-A026-8B7C8053F112}">
      <dgm:prSet/>
      <dgm:spPr/>
      <dgm:t>
        <a:bodyPr/>
        <a:lstStyle/>
        <a:p>
          <a:endParaRPr lang="zh-CN" altLang="en-US"/>
        </a:p>
      </dgm:t>
    </dgm:pt>
    <dgm:pt modelId="{6D39B837-4E11-412F-A163-D6D5F0C015D2}" type="parTrans" cxnId="{BD4D0132-5170-49BB-A026-8B7C8053F112}">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type="sib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AB309C70-23A9-4DE4-9C4C-5B82536077FE}" type="par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type="sib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08886A3B-F08C-4CD5-B28D-63556B8C6029}" type="par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type="sibTrans" cxnId="{C5D1A8C5-991F-4316-951A-E624F26E94E0}">
      <dgm:prSet/>
      <dgm:spPr/>
      <dgm:t>
        <a:bodyPr/>
        <a:lstStyle/>
        <a:p>
          <a:endParaRPr lang="zh-CN" altLang="en-US"/>
        </a:p>
      </dgm:t>
    </dgm:pt>
    <dgm:pt modelId="{798C5F5C-DBDB-4CCE-953E-A48B82F3580B}" type="par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type="sibTrans" cxnId="{8257B3A6-DB2E-4D3E-9340-53318907096A}">
      <dgm:prSet/>
      <dgm:spPr/>
      <dgm:t>
        <a:bodyPr/>
        <a:lstStyle/>
        <a:p>
          <a:endParaRPr lang="zh-CN" altLang="en-US"/>
        </a:p>
      </dgm:t>
    </dgm:pt>
    <dgm:pt modelId="{DA77619C-EF28-4288-B65E-7E0AC2291EEB}" type="par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type="sibTrans" cxnId="{48CCEE1E-0AF2-410A-8FEB-22386C470AF0}">
      <dgm:prSet/>
      <dgm:spPr/>
      <dgm:t>
        <a:bodyPr/>
        <a:lstStyle/>
        <a:p>
          <a:endParaRPr lang="zh-CN" altLang="en-US"/>
        </a:p>
      </dgm:t>
    </dgm:pt>
    <dgm:pt modelId="{8DD13D47-932A-41B7-A55C-C9996C7AAA43}" type="par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EDE9345F-0E24-4CFF-AE65-467E481AAC5A}" type="presOf" srcId="{E2F52CCC-C98E-427A-92CA-C97119699DCF}" destId="{8FFECA59-98BF-4565-9CEA-F70A4E2AD30D}" srcOrd="0" destOrd="2" presId="urn:microsoft.com/office/officeart/2005/8/layout/hList1"/>
    <dgm:cxn modelId="{F1E5E777-5A9C-4FD4-A53D-FA2249E13F9F}" srcId="{3DC56CCE-8177-4FC4-8ED5-9CB19D1A0492}" destId="{CCBCAC37-B8AB-45F8-AB71-71ABA887AB2E}" srcOrd="0" destOrd="0" parTransId="{6A019B37-89DD-4566-9619-5CF12A07CE8F}" sibTransId="{8EC5C649-09CF-46B9-AA2B-D696D73FA97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模板方法</a:t>
          </a:r>
        </a:p>
      </dsp:txBody>
      <dsp:txXfrm>
        <a:off x="38" y="2181"/>
        <a:ext cx="3685337" cy="1411200"/>
      </dsp:txXfrm>
    </dsp:sp>
    <dsp:sp modelId="{EEDB4AA6-32AF-44D6-9F64-CB942A8079E2}">
      <dsp:nvSpPr>
        <dsp:cNvPr id="0" name=""/>
        <dsp:cNvSpPr/>
      </dsp:nvSpPr>
      <dsp:spPr>
        <a:xfrm>
          <a:off x="38"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13381"/>
        <a:ext cx="3685337" cy="2799385"/>
      </dsp:txXfrm>
    </dsp:sp>
    <dsp:sp modelId="{1DC7EF5F-B031-4AAB-9BFA-FBFC076D71E0}">
      <dsp:nvSpPr>
        <dsp:cNvPr id="0" name=""/>
        <dsp:cNvSpPr/>
      </dsp:nvSpPr>
      <dsp:spPr>
        <a:xfrm>
          <a:off x="4201323"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策略模式</a:t>
          </a:r>
        </a:p>
      </dsp:txBody>
      <dsp:txXfrm>
        <a:off x="4201323" y="2181"/>
        <a:ext cx="3685337" cy="1411200"/>
      </dsp:txXfrm>
    </dsp:sp>
    <dsp:sp modelId="{BC5FFCBD-8963-4386-998B-EC7F07B38F9B}">
      <dsp:nvSpPr>
        <dsp:cNvPr id="0" name=""/>
        <dsp:cNvSpPr/>
      </dsp:nvSpPr>
      <dsp:spPr>
        <a:xfrm>
          <a:off x="4201323"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13381"/>
        <a:ext cx="3685337" cy="27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0" y="22222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模板方法</a:t>
          </a:r>
        </a:p>
      </dsp:txBody>
      <dsp:txXfrm>
        <a:off x="0" y="222228"/>
        <a:ext cx="7886700" cy="633600"/>
      </dsp:txXfrm>
    </dsp:sp>
    <dsp:sp modelId="{4F99D08E-A45F-418D-B8DE-A4B2EAA1939D}">
      <dsp:nvSpPr>
        <dsp:cNvPr id="0" name=""/>
        <dsp:cNvSpPr/>
      </dsp:nvSpPr>
      <dsp:spPr>
        <a:xfrm>
          <a:off x="0" y="855828"/>
          <a:ext cx="7886700"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p>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200" b="1" kern="1200" dirty="0">
              <a:solidFill>
                <a:srgbClr val="FF0000"/>
              </a:solidFill>
              <a:latin typeface="华文楷体" panose="02010600040101010101" pitchFamily="2" charset="-122"/>
              <a:ea typeface="华文楷体" panose="02010600040101010101" pitchFamily="2" charset="-122"/>
            </a:rPr>
            <a:t>继承行为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200" b="1" kern="1200" dirty="0">
              <a:solidFill>
                <a:srgbClr val="FF0000"/>
              </a:solidFill>
              <a:latin typeface="华文楷体" panose="02010600040101010101" pitchFamily="2" charset="-122"/>
              <a:ea typeface="华文楷体" panose="02010600040101010101" pitchFamily="2" charset="-122"/>
            </a:rPr>
            <a:t>功能的抽象与归纳</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基类高度抽象统一，逻辑简洁明了</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封装性好，实现类内部不会对外暴露</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0" y="855828"/>
        <a:ext cx="7886700" cy="410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C9D2-9FFF-469F-A863-444014EEFBC5}">
      <dsp:nvSpPr>
        <dsp:cNvPr id="0" name=""/>
        <dsp:cNvSpPr/>
      </dsp:nvSpPr>
      <dsp:spPr>
        <a:xfrm>
          <a:off x="0" y="177633"/>
          <a:ext cx="7886700" cy="662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latin typeface="微软雅黑" panose="020B0503020204020204" pitchFamily="34" charset="-122"/>
              <a:ea typeface="微软雅黑" panose="020B0503020204020204" pitchFamily="34" charset="-122"/>
            </a:rPr>
            <a:t>策略模式</a:t>
          </a:r>
        </a:p>
      </dsp:txBody>
      <dsp:txXfrm>
        <a:off x="0" y="177633"/>
        <a:ext cx="7886700" cy="662400"/>
      </dsp:txXfrm>
    </dsp:sp>
    <dsp:sp modelId="{8FFECA59-98BF-4565-9CEA-F70A4E2AD30D}">
      <dsp:nvSpPr>
        <dsp:cNvPr id="0" name=""/>
        <dsp:cNvSpPr/>
      </dsp:nvSpPr>
      <dsp:spPr>
        <a:xfrm>
          <a:off x="0" y="840033"/>
          <a:ext cx="7886700" cy="416690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组合行为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功能的划分与组合</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每个策略只负责一个功能，易于拓展</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算法的修改被限制在单个策略类的变化中，任何算法的修改对整体不造成影响</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在功能较多的情况下结构复杂</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策略组合时对外暴露，封装性相对较差</a:t>
          </a:r>
        </a:p>
      </dsp:txBody>
      <dsp:txXfrm>
        <a:off x="0" y="840033"/>
        <a:ext cx="7886700" cy="41669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236901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175358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5880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98610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786202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328320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65</a:t>
            </a:fld>
            <a:endParaRPr lang="en-US" altLang="zh-CN"/>
          </a:p>
        </p:txBody>
      </p:sp>
    </p:spTree>
    <p:extLst>
      <p:ext uri="{BB962C8B-B14F-4D97-AF65-F5344CB8AC3E}">
        <p14:creationId xmlns:p14="http://schemas.microsoft.com/office/powerpoint/2010/main" val="206641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迭代器还有一个语法糖</a:t>
            </a:r>
            <a:r>
              <a:rPr lang="zh-CN" altLang="en-US" dirty="0"/>
              <a:t>，可以不指明头尾迭代器，和递增表达式，直接用冒号对容器中的值进行遍历。</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CN" dirty="0"/>
              <a:t>重载了</a:t>
            </a:r>
            <a:r>
              <a:rPr lang="en-US" altLang="zh-CN" dirty="0"/>
              <a:t>begin</a:t>
            </a:r>
            <a:r>
              <a:rPr lang="zh-CN" altLang="en-US" dirty="0"/>
              <a:t>、</a:t>
            </a:r>
            <a:r>
              <a:rPr lang="en-US" altLang="zh-CN" dirty="0"/>
              <a:t>end</a:t>
            </a:r>
            <a:r>
              <a:rPr lang="zh-CN" altLang="en-US" dirty="0"/>
              <a:t>函数后，既可以使用该语法</a:t>
            </a:r>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304696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3266508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69</a:t>
            </a:fld>
            <a:endParaRPr lang="en-US" altLang="zh-CN"/>
          </a:p>
        </p:txBody>
      </p:sp>
    </p:spTree>
    <p:extLst>
      <p:ext uri="{BB962C8B-B14F-4D97-AF65-F5344CB8AC3E}">
        <p14:creationId xmlns:p14="http://schemas.microsoft.com/office/powerpoint/2010/main" val="320667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94951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70</a:t>
            </a:fld>
            <a:endParaRPr lang="en-US" altLang="zh-CN"/>
          </a:p>
        </p:txBody>
      </p:sp>
    </p:spTree>
    <p:extLst>
      <p:ext uri="{BB962C8B-B14F-4D97-AF65-F5344CB8AC3E}">
        <p14:creationId xmlns:p14="http://schemas.microsoft.com/office/powerpoint/2010/main" val="352707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0455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242288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229213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232884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49</a:t>
            </a:fld>
            <a:endParaRPr lang="en-US" altLang="zh-CN"/>
          </a:p>
        </p:txBody>
      </p:sp>
    </p:spTree>
    <p:extLst>
      <p:ext uri="{BB962C8B-B14F-4D97-AF65-F5344CB8AC3E}">
        <p14:creationId xmlns:p14="http://schemas.microsoft.com/office/powerpoint/2010/main" val="277376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67555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167638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8CBD3DDA-E605-4B40-9081-DBEF2F70CE65}"/>
              </a:ext>
            </a:extLst>
          </p:cNvPr>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56304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extLst>
      <p:ext uri="{BB962C8B-B14F-4D97-AF65-F5344CB8AC3E}">
        <p14:creationId xmlns:p14="http://schemas.microsoft.com/office/powerpoint/2010/main" val="34841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还记得我们小学的时候是怎么写作文的吗？</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我们学习一些经典的行文结构，然后在不同的题目下分别组织语言。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其实不光小学生作文可以这么写，程序设计也可以如此。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3"/>
          <a:stretch>
            <a:fillRect/>
          </a:stretch>
        </p:blipFill>
        <p:spPr>
          <a:xfrm>
            <a:off x="3870503" y="0"/>
            <a:ext cx="5273497" cy="6504996"/>
          </a:xfrm>
          <a:prstGeom prst="rect">
            <a:avLst/>
          </a:prstGeom>
        </p:spPr>
      </p:pic>
    </p:spTree>
    <p:extLst>
      <p:ext uri="{BB962C8B-B14F-4D97-AF65-F5344CB8AC3E}">
        <p14:creationId xmlns:p14="http://schemas.microsoft.com/office/powerpoint/2010/main" val="33913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12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36738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62413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pic>
        <p:nvPicPr>
          <p:cNvPr id="3" name="图片 2"/>
          <p:cNvPicPr>
            <a:picLocks noChangeAspect="1"/>
          </p:cNvPicPr>
          <p:nvPr/>
        </p:nvPicPr>
        <p:blipFill>
          <a:blip r:embed="rId2"/>
          <a:stretch>
            <a:fillRect/>
          </a:stretch>
        </p:blipFill>
        <p:spPr>
          <a:xfrm>
            <a:off x="539552" y="1156800"/>
            <a:ext cx="8053841" cy="5221030"/>
          </a:xfrm>
          <a:prstGeom prst="rect">
            <a:avLst/>
          </a:prstGeom>
        </p:spPr>
      </p:pic>
    </p:spTree>
    <p:extLst>
      <p:ext uri="{BB962C8B-B14F-4D97-AF65-F5344CB8AC3E}">
        <p14:creationId xmlns:p14="http://schemas.microsoft.com/office/powerpoint/2010/main" val="401012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load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150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2000" dirty="0">
                <a:solidFill>
                  <a:schemeClr val="tx1"/>
                </a:solidFill>
                <a:latin typeface="Consolas" panose="020B0609020204030204" pitchFamily="49" charset="0"/>
                <a:ea typeface="华文楷体" panose="02010600040101010101" pitchFamily="2" charset="-122"/>
                <a:cs typeface="+mn-cs"/>
              </a:rPr>
              <a:t> display;</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a:t>
            </a:r>
            <a:r>
              <a:rPr lang="en-US" altLang="zh-CN" sz="2000" dirty="0">
                <a:solidFill>
                  <a:srgbClr val="FF0000"/>
                </a:solidFill>
                <a:latin typeface="Consolas" panose="020B0609020204030204" pitchFamily="49" charset="0"/>
                <a:ea typeface="华文楷体" panose="02010600040101010101" pitchFamily="2" charset="-122"/>
              </a:rPr>
              <a:t>MonitorWin32</a:t>
            </a:r>
            <a:r>
              <a:rPr lang="zh-CN" altLang="en-US" sz="20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a:solidFill>
                  <a:schemeClr val="tx1"/>
                </a:solidFill>
                <a:latin typeface="Consolas" panose="020B0609020204030204" pitchFamily="49" charset="0"/>
                <a:ea typeface="华文楷体" panose="02010600040101010101" pitchFamily="2" charset="-122"/>
                <a:cs typeface="+mn-cs"/>
              </a:rPr>
              <a:t>(&amp;display);</a:t>
            </a:r>
          </a:p>
          <a:p>
            <a:r>
              <a:rPr lang="en-US" altLang="zh-CN" sz="20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2000" dirty="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a:solidFill>
                  <a:schemeClr val="tx1"/>
                </a:solidFill>
                <a:latin typeface="Consolas" panose="020B0609020204030204" pitchFamily="49" charset="0"/>
                <a:ea typeface="华文楷体" panose="02010600040101010101" pitchFamily="2" charset="-122"/>
                <a:cs typeface="+mn-cs"/>
              </a:rPr>
              <a:t>getLoad</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a:solidFill>
                  <a:schemeClr val="tx1"/>
                </a:solidFill>
                <a:latin typeface="Consolas" panose="020B0609020204030204" pitchFamily="49" charset="0"/>
                <a:ea typeface="华文楷体" panose="02010600040101010101" pitchFamily="2" charset="-122"/>
                <a:cs typeface="+mn-cs"/>
              </a:rPr>
              <a:t>show();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2000" dirty="0">
                <a:solidFill>
                  <a:schemeClr val="tx1"/>
                </a:solidFill>
                <a:latin typeface="Consolas" panose="020B0609020204030204" pitchFamily="49" charset="0"/>
                <a:ea typeface="华文楷体" panose="02010600040101010101" pitchFamily="2" charset="-122"/>
                <a:cs typeface="+mn-cs"/>
              </a:rPr>
              <a:t>}</a:t>
            </a: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80741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Tree>
    <p:extLst>
      <p:ext uri="{BB962C8B-B14F-4D97-AF65-F5344CB8AC3E}">
        <p14:creationId xmlns:p14="http://schemas.microsoft.com/office/powerpoint/2010/main" val="362741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对扩展开放，有新需求或变化时，可以方便地现有代码进行扩展，而无需整体变动</a:t>
            </a:r>
          </a:p>
          <a:p>
            <a:pPr lvl="1">
              <a:lnSpc>
                <a:spcPct val="110000"/>
              </a:lnSpc>
              <a:buSzPct val="75000"/>
              <a:buFont typeface="Wingdings"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抽象结构是简单与稳定的</a:t>
            </a:r>
            <a:endParaRPr lang="en-US" altLang="zh-CN" sz="3000" dirty="0"/>
          </a:p>
          <a:p>
            <a:pPr lvl="1">
              <a:lnSpc>
                <a:spcPct val="110000"/>
              </a:lnSpc>
              <a:buSzPct val="75000"/>
              <a:buFont typeface="Wingdings"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32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2769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策略模式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21</a:t>
            </a:fld>
            <a:endParaRPr lang="en-US" altLang="zh-CN" sz="1400">
              <a:solidFill>
                <a:schemeClr val="hlink"/>
              </a:solidFill>
              <a:ea typeface="SimSun" charset="-122"/>
            </a:endParaRPr>
          </a:p>
        </p:txBody>
      </p:sp>
    </p:spTree>
    <p:extLst>
      <p:ext uri="{BB962C8B-B14F-4D97-AF65-F5344CB8AC3E}">
        <p14:creationId xmlns:p14="http://schemas.microsoft.com/office/powerpoint/2010/main" val="212390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133411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23</a:t>
            </a:fld>
            <a:endParaRPr lang="zh-CN" altLang="en-US" dirty="0"/>
          </a:p>
        </p:txBody>
      </p:sp>
      <p:pic>
        <p:nvPicPr>
          <p:cNvPr id="3" name="图片 2"/>
          <p:cNvPicPr>
            <a:picLocks noChangeAspect="1"/>
          </p:cNvPicPr>
          <p:nvPr/>
        </p:nvPicPr>
        <p:blipFill>
          <a:blip r:embed="rId2"/>
          <a:stretch>
            <a:fillRect/>
          </a:stretch>
        </p:blipFill>
        <p:spPr>
          <a:xfrm>
            <a:off x="683568" y="1140097"/>
            <a:ext cx="7631174" cy="5580000"/>
          </a:xfrm>
          <a:prstGeom prst="rect">
            <a:avLst/>
          </a:prstGeom>
        </p:spPr>
      </p:pic>
    </p:spTree>
    <p:extLst>
      <p:ext uri="{BB962C8B-B14F-4D97-AF65-F5344CB8AC3E}">
        <p14:creationId xmlns:p14="http://schemas.microsoft.com/office/powerpoint/2010/main" val="379338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98719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43533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366895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081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28</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774936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29</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Display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1717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
        <p:nvSpPr>
          <p:cNvPr id="6" name="TextBox 5">
            <a:extLst>
              <a:ext uri="{FF2B5EF4-FFF2-40B4-BE49-F238E27FC236}">
                <a16:creationId xmlns:a16="http://schemas.microsoft.com/office/drawing/2014/main" id="{F0C31DC8-3D79-DF41-B143-42E327FC5E69}"/>
              </a:ext>
            </a:extLst>
          </p:cNvPr>
          <p:cNvSpPr txBox="1"/>
          <p:nvPr/>
        </p:nvSpPr>
        <p:spPr>
          <a:xfrm>
            <a:off x="2106925" y="6395207"/>
            <a:ext cx="4031873" cy="40011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注：本学期课程不涉及创建型模式</a:t>
            </a: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1313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30</a:t>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(display),        </a:t>
            </a:r>
          </a:p>
          <a:p>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 -&gt; show(	load,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0928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31</a:t>
            </a:fld>
            <a:endParaRPr lang="zh-CN" altLang="en-US" dirty="0"/>
          </a:p>
        </p:txBody>
      </p:sp>
      <p:pic>
        <p:nvPicPr>
          <p:cNvPr id="5" name="图片 4"/>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67132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32</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99991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33</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600" dirty="0">
                <a:solidFill>
                  <a:schemeClr val="tx1"/>
                </a:solidFill>
                <a:latin typeface="Consolas" panose="020B0609020204030204" pitchFamily="49" charset="0"/>
                <a:ea typeface="华文楷体" panose="02010600040101010101" pitchFamily="2" charset="-122"/>
                <a:cs typeface="+mn-cs"/>
              </a:rPr>
              <a:t>      display;</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&amp;display);</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椭圆 5"/>
          <p:cNvSpPr/>
          <p:nvPr/>
        </p:nvSpPr>
        <p:spPr>
          <a:xfrm>
            <a:off x="2411760" y="2924944"/>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0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 xmlns:ma14="http://schemas.microsoft.com/office/mac/drawingml/2011/main"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10749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itchFamily="2" charset="2"/>
              <a:buChar char="§"/>
            </a:pPr>
            <a:r>
              <a:rPr lang="en-US" altLang="zh-CN" sz="2400" dirty="0"/>
              <a:t>3</a:t>
            </a:r>
            <a:r>
              <a:rPr lang="zh-CN" altLang="en-US" sz="2400" dirty="0"/>
              <a:t>个抽象策略类（接口）</a:t>
            </a:r>
            <a:endParaRPr lang="en-US" altLang="zh-CN" sz="2400" dirty="0"/>
          </a:p>
          <a:p>
            <a:pPr lvl="2">
              <a:buSzPct val="75000"/>
              <a:buFont typeface="Wingdings"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35</a:t>
            </a:fld>
            <a:endParaRPr lang="zh-CN" altLang="en-US" dirty="0"/>
          </a:p>
        </p:txBody>
      </p:sp>
    </p:spTree>
    <p:extLst>
      <p:ext uri="{BB962C8B-B14F-4D97-AF65-F5344CB8AC3E}">
        <p14:creationId xmlns:p14="http://schemas.microsoft.com/office/powerpoint/2010/main" val="3543761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一个类（接口）只负责一项职责</a:t>
            </a:r>
            <a:endParaRPr lang="en-US" altLang="zh-CN" sz="2600" dirty="0"/>
          </a:p>
          <a:p>
            <a:pPr lvl="2">
              <a:lnSpc>
                <a:spcPct val="110000"/>
              </a:lnSpc>
              <a:buSzPct val="75000"/>
              <a:buFont typeface="Wingdings"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348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策略模式</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769052818"/>
              </p:ext>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sp>
        <p:nvSpPr>
          <p:cNvPr id="6" name="内容占位符 2"/>
          <p:cNvSpPr txBox="1">
            <a:spLocks/>
          </p:cNvSpPr>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3354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graphicFrame>
        <p:nvGraphicFramePr>
          <p:cNvPr id="6" name="图示 5"/>
          <p:cNvGraphicFramePr/>
          <p:nvPr>
            <p:extLst>
              <p:ext uri="{D42A27DB-BD31-4B8C-83A1-F6EECF244321}">
                <p14:modId xmlns:p14="http://schemas.microsoft.com/office/powerpoint/2010/main" val="82710621"/>
              </p:ext>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3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graphicFrame>
        <p:nvGraphicFramePr>
          <p:cNvPr id="6" name="图示 5"/>
          <p:cNvGraphicFramePr/>
          <p:nvPr>
            <p:extLst>
              <p:ext uri="{D42A27DB-BD31-4B8C-83A1-F6EECF244321}">
                <p14:modId xmlns:p14="http://schemas.microsoft.com/office/powerpoint/2010/main" val="404382381"/>
              </p:ext>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06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2196738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Tree>
    <p:extLst>
      <p:ext uri="{BB962C8B-B14F-4D97-AF65-F5344CB8AC3E}">
        <p14:creationId xmlns:p14="http://schemas.microsoft.com/office/powerpoint/2010/main" val="224506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再从一个简单的实例开始</a:t>
            </a:r>
          </a:p>
        </p:txBody>
      </p:sp>
      <p:sp>
        <p:nvSpPr>
          <p:cNvPr id="3" name="内容占位符 2"/>
          <p:cNvSpPr>
            <a:spLocks noGrp="1"/>
          </p:cNvSpPr>
          <p:nvPr>
            <p:ph idx="1"/>
          </p:nvPr>
        </p:nvSpPr>
        <p:spPr/>
        <p:txBody>
          <a:bodyPr/>
          <a:lstStyle/>
          <a:p>
            <a:r>
              <a:rPr lang="zh-CN" altLang="en-US" dirty="0"/>
              <a:t>实例：对考试结果进行统计分析</a:t>
            </a:r>
            <a:r>
              <a:rPr lang="en-US" altLang="zh-CN" dirty="0"/>
              <a:t>(</a:t>
            </a:r>
            <a:r>
              <a:rPr lang="zh-CN" altLang="en-US" dirty="0"/>
              <a:t>及格率</a:t>
            </a:r>
            <a:r>
              <a:rPr lang="en-US" altLang="zh-CN" dirty="0"/>
              <a:t>)</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scores[STUDENT_COUNT];</a:t>
            </a:r>
          </a:p>
          <a:p>
            <a:pPr lvl="1"/>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EXIT_SUCCESS;</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5487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责任分解</a:t>
            </a:r>
          </a:p>
        </p:txBody>
      </p:sp>
      <p:sp>
        <p:nvSpPr>
          <p:cNvPr id="3" name="内容占位符 2"/>
          <p:cNvSpPr>
            <a:spLocks noGrp="1"/>
          </p:cNvSpPr>
          <p:nvPr>
            <p:ph idx="1"/>
          </p:nvPr>
        </p:nvSpPr>
        <p:spPr/>
        <p:txBody>
          <a:bodyPr/>
          <a:lstStyle/>
          <a:p>
            <a:r>
              <a:rPr lang="zh-CN" altLang="en-US" dirty="0"/>
              <a:t>把“分析”单独作为一个功能</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07485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3" name="内容占位符 2"/>
          <p:cNvSpPr>
            <a:spLocks noGrp="1"/>
          </p:cNvSpPr>
          <p:nvPr>
            <p:ph idx="1"/>
          </p:nvPr>
        </p:nvSpPr>
        <p:spPr>
          <a:xfrm>
            <a:off x="539552" y="1484784"/>
            <a:ext cx="8047806" cy="4749029"/>
          </a:xfrm>
        </p:spPr>
        <p:txBody>
          <a:bodyPr/>
          <a:lstStyle/>
          <a:p>
            <a:r>
              <a:rPr lang="zh-CN" altLang="en-US" dirty="0"/>
              <a:t>如果成绩是用单向非循环链表取代数组进行存储？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43</a:t>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p>
          <a:p>
            <a:r>
              <a:rPr lang="en-US" altLang="zh-CN" sz="1600" dirty="0">
                <a:solidFill>
                  <a:schemeClr val="tx1"/>
                </a:solidFill>
                <a:latin typeface="Consolas" panose="020B0609020204030204" pitchFamily="49" charset="0"/>
                <a:ea typeface="华文楷体" panose="02010600040101010101" pitchFamily="2" charset="-122"/>
                <a:cs typeface="+mn-cs"/>
              </a:rPr>
              <a:t>	float score;</a:t>
            </a:r>
          </a:p>
          <a:p>
            <a:r>
              <a:rPr lang="en-US" altLang="zh-CN" sz="1600" dirty="0">
                <a:solidFill>
                  <a:schemeClr val="tx1"/>
                </a:solidFill>
                <a:latin typeface="Consolas" panose="020B0609020204030204" pitchFamily="49" charset="0"/>
                <a:ea typeface="华文楷体" panose="02010600040101010101" pitchFamily="2" charset="-122"/>
                <a:cs typeface="+mn-cs"/>
              </a:rPr>
              <a:t>	Student* next;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p>
        </p:txBody>
      </p:sp>
      <p:pic>
        <p:nvPicPr>
          <p:cNvPr id="7" name="图片 6"/>
          <p:cNvPicPr>
            <a:picLocks noChangeAspect="1"/>
          </p:cNvPicPr>
          <p:nvPr/>
        </p:nvPicPr>
        <p:blipFill>
          <a:blip r:embed="rId2"/>
          <a:stretch>
            <a:fillRect/>
          </a:stretch>
        </p:blipFill>
        <p:spPr>
          <a:xfrm>
            <a:off x="467544" y="2204864"/>
            <a:ext cx="8176346" cy="1800200"/>
          </a:xfrm>
          <a:prstGeom prst="rect">
            <a:avLst/>
          </a:prstGeom>
        </p:spPr>
      </p:pic>
    </p:spTree>
    <p:extLst>
      <p:ext uri="{BB962C8B-B14F-4D97-AF65-F5344CB8AC3E}">
        <p14:creationId xmlns:p14="http://schemas.microsoft.com/office/powerpoint/2010/main" val="168161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44</a:t>
            </a:fld>
            <a:endParaRPr lang="zh-CN" altLang="en-US" dirty="0"/>
          </a:p>
        </p:txBody>
      </p:sp>
      <p:pic>
        <p:nvPicPr>
          <p:cNvPr id="7" name="图片 6"/>
          <p:cNvPicPr>
            <a:picLocks noChangeAspect="1"/>
          </p:cNvPicPr>
          <p:nvPr/>
        </p:nvPicPr>
        <p:blipFill>
          <a:blip r:embed="rId2"/>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(Student *p = head; p != NULL; p = p -&gt; next) {</a:t>
            </a:r>
          </a:p>
          <a:p>
            <a:r>
              <a:rPr lang="en-US" altLang="zh-CN" sz="1600" dirty="0">
                <a:solidFill>
                  <a:srgbClr val="FF0000"/>
                </a:solidFill>
                <a:latin typeface="Consolas" panose="020B0609020204030204" pitchFamily="49" charset="0"/>
                <a:ea typeface="华文楷体" panose="02010600040101010101" pitchFamily="2" charset="-122"/>
                <a:cs typeface="+mn-cs"/>
              </a:rPr>
              <a:t>		if (p -&gt; score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count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477754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p>
        </p:txBody>
      </p:sp>
      <p:sp>
        <p:nvSpPr>
          <p:cNvPr id="3" name="内容占位符 2"/>
          <p:cNvSpPr>
            <a:spLocks noGrp="1"/>
          </p:cNvSpPr>
          <p:nvPr>
            <p:ph idx="1"/>
          </p:nvPr>
        </p:nvSpPr>
        <p:spPr>
          <a:xfrm>
            <a:off x="395536" y="1196752"/>
            <a:ext cx="8911902" cy="4749029"/>
          </a:xfrm>
        </p:spPr>
        <p:txBody>
          <a:bodyPr/>
          <a:lstStyle/>
          <a:p>
            <a:r>
              <a:rPr lang="zh-CN" altLang="en-US" dirty="0"/>
              <a:t>如何实现</a:t>
            </a:r>
            <a:r>
              <a:rPr lang="zh-CN" altLang="en-US" dirty="0">
                <a:solidFill>
                  <a:srgbClr val="FF0000"/>
                </a:solidFill>
              </a:rPr>
              <a:t>与底层数据结构无关</a:t>
            </a:r>
            <a:r>
              <a:rPr lang="zh-CN" altLang="en-US" dirty="0"/>
              <a:t>的统一算法接口？</a:t>
            </a:r>
            <a:endParaRPr lang="en-US" altLang="zh-CN" dirty="0"/>
          </a:p>
          <a:p>
            <a:r>
              <a:rPr lang="zh-CN" altLang="en-US" dirty="0"/>
              <a:t>变与不变</a:t>
            </a:r>
            <a:endParaRPr lang="en-US" altLang="zh-CN" dirty="0"/>
          </a:p>
          <a:p>
            <a:pPr lvl="2">
              <a:buSzPct val="75000"/>
              <a:buFont typeface="Wingdings" pitchFamily="2" charset="2"/>
              <a:buChar char="§"/>
            </a:pPr>
            <a:r>
              <a:rPr lang="zh-CN" altLang="en-US" sz="2400" dirty="0"/>
              <a:t>需要遍历所有学生的成绩，即算法是不变的</a:t>
            </a:r>
            <a:endParaRPr lang="en-US" altLang="zh-CN" sz="2400" dirty="0"/>
          </a:p>
          <a:p>
            <a:pPr lvl="2">
              <a:buSzPct val="75000"/>
              <a:buFont typeface="Wingdings" pitchFamily="2" charset="2"/>
              <a:buChar char="§"/>
            </a:pPr>
            <a:r>
              <a:rPr lang="zh-CN" altLang="en-US" sz="2400" dirty="0"/>
              <a:t>不希望绑定在某种存储方式，即底层数据结构是变的</a:t>
            </a:r>
            <a:endParaRPr lang="en-US" altLang="zh-CN" sz="2400" dirty="0"/>
          </a:p>
          <a:p>
            <a:r>
              <a:rPr lang="zh-CN" altLang="en-US" dirty="0"/>
              <a:t>分离“变”（存储）与“不变”（访问）</a:t>
            </a:r>
            <a:endParaRPr lang="en-US" altLang="zh-CN" dirty="0"/>
          </a:p>
          <a:p>
            <a:pPr lvl="2">
              <a:buSzPct val="75000"/>
              <a:buFont typeface="Wingdings" pitchFamily="2" charset="2"/>
              <a:buChar char="§"/>
            </a:pPr>
            <a:r>
              <a:rPr lang="zh-CN" altLang="en-US" sz="2400" dirty="0"/>
              <a:t>把数据“访问”设计为一个接口</a:t>
            </a:r>
            <a:endParaRPr lang="en-US" altLang="zh-CN" sz="2400" dirty="0"/>
          </a:p>
          <a:p>
            <a:pPr lvl="2">
              <a:buSzPct val="75000"/>
              <a:buFont typeface="Wingdings"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45</a:t>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(Student *p = scores; p != NULL; p = p -&gt; next)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5827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迭代器模式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Iterator</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46</a:t>
            </a:fld>
            <a:endParaRPr lang="en-US" altLang="zh-CN" sz="1400">
              <a:solidFill>
                <a:schemeClr val="hlink"/>
              </a:solidFill>
              <a:ea typeface="SimSun" charset="-122"/>
            </a:endParaRPr>
          </a:p>
        </p:txBody>
      </p:sp>
    </p:spTree>
    <p:extLst>
      <p:ext uri="{BB962C8B-B14F-4D97-AF65-F5344CB8AC3E}">
        <p14:creationId xmlns:p14="http://schemas.microsoft.com/office/powerpoint/2010/main" val="300960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提供一种方法顺序访问一个聚合对象中各个元素</a:t>
            </a:r>
            <a:endParaRPr lang="en-US" altLang="zh-CN" dirty="0"/>
          </a:p>
          <a:p>
            <a:r>
              <a:rPr lang="zh-CN" altLang="en-US" dirty="0"/>
              <a:t>又不需暴露该对象的内部表示</a:t>
            </a:r>
            <a:r>
              <a:rPr lang="en-US" altLang="zh-CN" dirty="0"/>
              <a:t>——</a:t>
            </a:r>
            <a:r>
              <a:rPr lang="zh-CN" altLang="en-US" dirty="0"/>
              <a:t>与对象的内部数据结构形式无关（数组还是链表）</a:t>
            </a:r>
            <a:endParaRPr lang="en-US" altLang="zh-CN" dirty="0"/>
          </a:p>
          <a:p>
            <a:r>
              <a:rPr lang="zh-CN" altLang="en-US" dirty="0"/>
              <a:t>具体实现相当于用</a:t>
            </a:r>
            <a:r>
              <a:rPr lang="zh-CN" altLang="en-US" dirty="0">
                <a:solidFill>
                  <a:srgbClr val="FF0000"/>
                </a:solidFill>
              </a:rPr>
              <a:t>模板方法</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Tree>
    <p:extLst>
      <p:ext uri="{BB962C8B-B14F-4D97-AF65-F5344CB8AC3E}">
        <p14:creationId xmlns:p14="http://schemas.microsoft.com/office/powerpoint/2010/main" val="3651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for (Iterator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begin;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end;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a:t>
            </a:r>
          </a:p>
          <a:p>
            <a:r>
              <a:rPr lang="en-US" altLang="zh-CN" sz="1600" dirty="0">
                <a:solidFill>
                  <a:schemeClr val="tx1"/>
                </a:solidFill>
                <a:latin typeface="Consolas" charset="0"/>
                <a:ea typeface="Consolas" charset="0"/>
                <a:cs typeface="Consolas" charset="0"/>
              </a:rPr>
              <a:t>	//do something with object *p;</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1993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pic>
        <p:nvPicPr>
          <p:cNvPr id="6" name="图片 5"/>
          <p:cNvPicPr>
            <a:picLocks noChangeAspect="1"/>
          </p:cNvPicPr>
          <p:nvPr/>
        </p:nvPicPr>
        <p:blipFill>
          <a:blip r:embed="rId3"/>
          <a:stretch>
            <a:fillRect/>
          </a:stretch>
        </p:blipFill>
        <p:spPr>
          <a:xfrm>
            <a:off x="111656" y="1196752"/>
            <a:ext cx="8924261" cy="5112568"/>
          </a:xfrm>
          <a:prstGeom prst="rect">
            <a:avLst/>
          </a:prstGeom>
        </p:spPr>
      </p:pic>
    </p:spTree>
    <p:extLst>
      <p:ext uri="{BB962C8B-B14F-4D97-AF65-F5344CB8AC3E}">
        <p14:creationId xmlns:p14="http://schemas.microsoft.com/office/powerpoint/2010/main" val="401977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设计模式：行为型模式</a:t>
            </a:r>
            <a:endParaRPr lang="en-US" altLang="zh-CN" dirty="0"/>
          </a:p>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a:t>
            </a:r>
            <a:r>
              <a:rPr lang="zh-CN" altLang="en-US" dirty="0"/>
              <a:t> 迭代器（</a:t>
            </a:r>
            <a:r>
              <a:rPr lang="en-US" altLang="zh-CN" dirty="0"/>
              <a:t>Iterator</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135585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96057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用“迭代器”作为参数传递，参与上层算法构建</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这样算法构建就可以不依赖于底层的数据结构</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39105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pic>
        <p:nvPicPr>
          <p:cNvPr id="5" name="图片 4"/>
          <p:cNvPicPr>
            <a:picLocks noChangeAspect="1"/>
          </p:cNvPicPr>
          <p:nvPr/>
        </p:nvPicPr>
        <p:blipFill>
          <a:blip r:embed="rId3"/>
          <a:stretch>
            <a:fillRect/>
          </a:stretch>
        </p:blipFill>
        <p:spPr>
          <a:xfrm>
            <a:off x="107503" y="1268760"/>
            <a:ext cx="8918155" cy="5109070"/>
          </a:xfrm>
          <a:prstGeom prst="rect">
            <a:avLst/>
          </a:prstGeom>
        </p:spPr>
      </p:pic>
    </p:spTree>
    <p:extLst>
      <p:ext uri="{BB962C8B-B14F-4D97-AF65-F5344CB8AC3E}">
        <p14:creationId xmlns:p14="http://schemas.microsoft.com/office/powerpoint/2010/main" val="2692632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p>
          <a:p>
            <a:r>
              <a:rPr lang="zh-CN" altLang="en-US" dirty="0"/>
              <a:t>需要给“存储”对象一个约束</a:t>
            </a:r>
            <a:endParaRPr lang="en-US" altLang="zh-CN" dirty="0"/>
          </a:p>
          <a:p>
            <a:pPr lvl="2">
              <a:buSzPct val="75000"/>
              <a:buFont typeface="Wingdings" pitchFamily="2" charset="2"/>
              <a:buChar char="§"/>
            </a:pPr>
            <a:r>
              <a:rPr lang="zh-CN" altLang="en-US" sz="2400" dirty="0"/>
              <a:t>能够返回代表“头”和“尾”的迭代器</a:t>
            </a:r>
            <a:endParaRPr lang="en-US" altLang="zh-CN" sz="2400" dirty="0"/>
          </a:p>
          <a:p>
            <a:pPr lvl="2">
              <a:buSzPct val="75000"/>
              <a:buFont typeface="Wingdings"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~Collection()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03857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2345411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底层为数组的存储结构类</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//friend</a:t>
            </a:r>
            <a:r>
              <a:rPr lang="zh-CN" altLang="en-US" sz="1600" b="1" dirty="0">
                <a:solidFill>
                  <a:srgbClr val="008000"/>
                </a:solidFill>
                <a:latin typeface="Consolas" panose="020B0609020204030204" pitchFamily="49" charset="0"/>
                <a:ea typeface="华文楷体" panose="02010600040101010101" pitchFamily="2" charset="-122"/>
                <a:cs typeface="+mn-cs"/>
              </a:rPr>
              <a:t>可以使得</a:t>
            </a:r>
            <a:r>
              <a:rPr lang="zh-CN" altLang="en-US" sz="1600" b="1" dirty="0">
                <a:solidFill>
                  <a:srgbClr val="008000"/>
                </a:solidFill>
                <a:latin typeface="Consolas" panose="020B0609020204030204" pitchFamily="49" charset="0"/>
                <a:ea typeface="华文楷体" panose="02010600040101010101" pitchFamily="2" charset="-122"/>
              </a:rPr>
              <a:t>配套的迭代器类可以访问数据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开辟数组空间用以存储数据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头迭代器，并放入相应数据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注意该迭代器应该由外部销毁</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尾迭代器，并放入相应数据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577544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4196056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继承自迭代器基类并配套</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使用的迭代器</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的数据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数据访问到的下标</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109023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迭代器各种内容的实现</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因为是数组，所以直接将空间指针位置</a:t>
            </a:r>
            <a:r>
              <a:rPr lang="en-US" altLang="zh-CN" sz="1600" b="1" dirty="0">
                <a:solidFill>
                  <a:srgbClr val="008000"/>
                </a:solidFill>
                <a:latin typeface="Consolas" panose="020B0609020204030204" pitchFamily="49" charset="0"/>
                <a:ea typeface="华文楷体" panose="02010600040101010101" pitchFamily="2" charset="-122"/>
                <a:cs typeface="+mn-cs"/>
              </a:rPr>
              <a:t>+1</a:t>
            </a:r>
            <a:r>
              <a:rPr lang="zh-CN" altLang="en-US" sz="1600" b="1" dirty="0">
                <a:solidFill>
                  <a:srgbClr val="008000"/>
                </a:solidFill>
                <a:latin typeface="Consolas" panose="020B0609020204030204" pitchFamily="49" charset="0"/>
                <a:ea typeface="华文楷体" panose="02010600040101010101" pitchFamily="2" charset="-122"/>
                <a:cs typeface="+mn-cs"/>
              </a:rPr>
              <a:t>即可，可以思考下这里为什么返回</a:t>
            </a:r>
            <a:r>
              <a:rPr lang="en-US" altLang="zh-CN" sz="1600" b="1" dirty="0">
                <a:solidFill>
                  <a:srgbClr val="008000"/>
                </a:solidFill>
                <a:latin typeface="Consolas" panose="020B0609020204030204" pitchFamily="49" charset="0"/>
                <a:ea typeface="华文楷体" panose="02010600040101010101" pitchFamily="2" charset="-122"/>
                <a:cs typeface="+mn-cs"/>
              </a:rPr>
              <a:t>float&amp;</a:t>
            </a:r>
            <a:r>
              <a:rPr lang="zh-CN" altLang="en-US" sz="1600" b="1" dirty="0">
                <a:solidFill>
                  <a:srgbClr val="008000"/>
                </a:solidFill>
                <a:latin typeface="Consolas" panose="020B0609020204030204" pitchFamily="49" charset="0"/>
                <a:ea typeface="华文楷体" panose="02010600040101010101" pitchFamily="2" charset="-122"/>
                <a:cs typeface="+mn-cs"/>
              </a:rPr>
              <a:t>，而不是</a:t>
            </a:r>
            <a:r>
              <a:rPr lang="en-US" altLang="zh-CN" sz="1600" b="1" dirty="0">
                <a:solidFill>
                  <a:srgbClr val="008000"/>
                </a:solidFill>
                <a:latin typeface="Consolas" panose="020B0609020204030204" pitchFamily="49" charset="0"/>
                <a:ea typeface="华文楷体" panose="02010600040101010101" pitchFamily="2" charset="-122"/>
                <a:cs typeface="+mn-cs"/>
              </a:rPr>
              <a:t>Iterator</a:t>
            </a: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对</a:t>
            </a:r>
            <a:r>
              <a:rPr lang="en-US" altLang="zh-CN" sz="1600" b="1" dirty="0">
                <a:solidFill>
                  <a:srgbClr val="008000"/>
                </a:solidFill>
                <a:latin typeface="Consolas" panose="020B0609020204030204" pitchFamily="49" charset="0"/>
                <a:ea typeface="华文楷体" panose="02010600040101010101" pitchFamily="2" charset="-122"/>
              </a:rPr>
              <a:t>data</a:t>
            </a:r>
            <a:r>
              <a:rPr lang="zh-CN" altLang="en-US" sz="1600" b="1" dirty="0">
                <a:solidFill>
                  <a:srgbClr val="008000"/>
                </a:solidFill>
                <a:latin typeface="Consolas" panose="020B0609020204030204" pitchFamily="49" charset="0"/>
                <a:ea typeface="华文楷体" panose="02010600040101010101" pitchFamily="2" charset="-122"/>
              </a:rPr>
              <a:t>的内存位置取值</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判断是不是指向内存的同一位置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11133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395536" y="1178307"/>
            <a:ext cx="8175985" cy="556306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charset="0"/>
                <a:ea typeface="Consolas" charset="0"/>
                <a:cs typeface="Consolas" charset="0"/>
              </a:rPr>
              <a:t>int main() {</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float scores[]={90, 20, 40, 40, 30, 60, 70, 30, 90, 100};   </a:t>
            </a:r>
          </a:p>
          <a:p>
            <a:r>
              <a:rPr lang="en-US" altLang="zh-CN" sz="1600" dirty="0">
                <a:solidFill>
                  <a:schemeClr val="tx1"/>
                </a:solidFill>
                <a:latin typeface="Consolas" charset="0"/>
                <a:ea typeface="Consolas" charset="0"/>
                <a:cs typeface="Consolas" charset="0"/>
              </a:rPr>
              <a:t>	Collection *collection = new </a:t>
            </a:r>
            <a:r>
              <a:rPr lang="en-US" altLang="zh-CN" sz="1600" dirty="0" err="1">
                <a:solidFill>
                  <a:schemeClr val="tx1"/>
                </a:solidFill>
                <a:latin typeface="Consolas" charset="0"/>
                <a:ea typeface="Consolas" charset="0"/>
                <a:cs typeface="Consolas" charset="0"/>
              </a:rPr>
              <a:t>ArrayCollection</a:t>
            </a:r>
            <a:r>
              <a:rPr lang="en-US" altLang="zh-CN" sz="1600" dirty="0">
                <a:solidFill>
                  <a:schemeClr val="tx1"/>
                </a:solidFill>
                <a:latin typeface="Consolas" charset="0"/>
                <a:ea typeface="Consolas" charset="0"/>
                <a:cs typeface="Consolas" charset="0"/>
              </a:rPr>
              <a:t>(10, scores);</a:t>
            </a:r>
          </a:p>
          <a:p>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Iterator* begin = collection -&gt; begin();</a:t>
            </a:r>
          </a:p>
          <a:p>
            <a:r>
              <a:rPr lang="en-US" altLang="zh-CN" sz="1600" dirty="0">
                <a:solidFill>
                  <a:schemeClr val="tx1"/>
                </a:solidFill>
                <a:latin typeface="Consolas" charset="0"/>
                <a:ea typeface="Consolas" charset="0"/>
                <a:cs typeface="Consolas" charset="0"/>
              </a:rPr>
              <a:t>	Iterator* end = collection -&gt; end();</a:t>
            </a:r>
          </a:p>
          <a:p>
            <a:endParaRPr lang="en-US" altLang="zh-CN" sz="9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analyze(collection -&gt; begin(), collection -&gt; end());</a:t>
            </a:r>
          </a:p>
          <a:p>
            <a:endParaRPr lang="en-US" altLang="zh-CN" sz="105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delete begin; </a:t>
            </a:r>
            <a:r>
              <a:rPr lang="en-US" altLang="zh-CN" sz="1600" dirty="0">
                <a:solidFill>
                  <a:srgbClr val="C00000"/>
                </a:solidFill>
                <a:latin typeface="Consolas" charset="0"/>
                <a:ea typeface="Consolas" charset="0"/>
                <a:cs typeface="Consolas" charset="0"/>
              </a:rPr>
              <a:t>//</a:t>
            </a:r>
            <a:r>
              <a:rPr lang="zh-CN" altLang="en-US" sz="1600" dirty="0">
                <a:solidFill>
                  <a:srgbClr val="C00000"/>
                </a:solidFill>
                <a:latin typeface="Consolas" charset="0"/>
                <a:ea typeface="Consolas" charset="0"/>
                <a:cs typeface="Consolas" charset="0"/>
              </a:rPr>
              <a:t>销毁使用后的迭代器</a:t>
            </a:r>
            <a:endParaRPr lang="en-US" altLang="zh-CN" sz="1600" dirty="0">
              <a:solidFill>
                <a:srgbClr val="C00000"/>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delete end;</a:t>
            </a:r>
          </a:p>
          <a:p>
            <a:r>
              <a:rPr lang="en-US" altLang="zh-CN" sz="1600" dirty="0">
                <a:solidFill>
                  <a:schemeClr val="tx1"/>
                </a:solidFill>
                <a:latin typeface="Consolas" charset="0"/>
                <a:ea typeface="Consolas" charset="0"/>
                <a:cs typeface="Consolas" charset="0"/>
              </a:rPr>
              <a:t>	return 0;</a:t>
            </a:r>
          </a:p>
          <a:p>
            <a:r>
              <a:rPr lang="en-US" altLang="zh-CN" sz="1600" dirty="0">
                <a:solidFill>
                  <a:schemeClr val="tx1"/>
                </a:solidFill>
                <a:latin typeface="Consolas" charset="0"/>
                <a:ea typeface="Consolas" charset="0"/>
                <a:cs typeface="Consolas" charset="0"/>
              </a:rPr>
              <a:t>}</a:t>
            </a:r>
          </a:p>
        </p:txBody>
      </p:sp>
      <p:sp>
        <p:nvSpPr>
          <p:cNvPr id="6" name="TextBox 3">
            <a:extLst>
              <a:ext uri="{FF2B5EF4-FFF2-40B4-BE49-F238E27FC236}">
                <a16:creationId xmlns:a16="http://schemas.microsoft.com/office/drawing/2014/main" id="{E9D0D93C-F3B0-4094-B50C-F539662C7192}"/>
              </a:ext>
            </a:extLst>
          </p:cNvPr>
          <p:cNvSpPr txBox="1"/>
          <p:nvPr/>
        </p:nvSpPr>
        <p:spPr>
          <a:xfrm>
            <a:off x="4957664" y="6173548"/>
            <a:ext cx="3108548" cy="3385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zh-CN" altLang="en-US" sz="1600" dirty="0">
                <a:solidFill>
                  <a:schemeClr val="tx1"/>
                </a:solidFill>
                <a:latin typeface="Consolas" charset="0"/>
                <a:ea typeface="Consolas" charset="0"/>
                <a:cs typeface="Consolas" charset="0"/>
              </a:rPr>
              <a:t>输出：</a:t>
            </a:r>
            <a:r>
              <a:rPr lang="en-US" altLang="zh-CN" sz="1600" dirty="0">
                <a:solidFill>
                  <a:schemeClr val="tx1"/>
                </a:solidFill>
                <a:latin typeface="Consolas" charset="0"/>
                <a:ea typeface="Consolas" charset="0"/>
                <a:cs typeface="Consolas" charset="0"/>
              </a:rPr>
              <a:t> passing rate = 0.5</a:t>
            </a:r>
          </a:p>
        </p:txBody>
      </p:sp>
    </p:spTree>
    <p:extLst>
      <p:ext uri="{BB962C8B-B14F-4D97-AF65-F5344CB8AC3E}">
        <p14:creationId xmlns:p14="http://schemas.microsoft.com/office/powerpoint/2010/main" val="356819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p>
        </p:txBody>
      </p:sp>
      <p:pic>
        <p:nvPicPr>
          <p:cNvPr id="6" name="Picture 2"/>
          <p:cNvPicPr>
            <a:picLocks noChangeAspect="1" noChangeArrowheads="1"/>
          </p:cNvPicPr>
          <p:nvPr/>
        </p:nvPicPr>
        <p:blipFill rotWithShape="1">
          <a:blip r:embed="rId2" cstate="print"/>
          <a:srcRect t="69275" r="44257"/>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p:blipFill>
        <p:spPr>
          <a:xfrm>
            <a:off x="4381140" y="4941463"/>
            <a:ext cx="4608512" cy="1198048"/>
          </a:xfrm>
          <a:prstGeom prst="rect">
            <a:avLst/>
          </a:prstGeom>
        </p:spPr>
      </p:pic>
    </p:spTree>
    <p:extLst>
      <p:ext uri="{BB962C8B-B14F-4D97-AF65-F5344CB8AC3E}">
        <p14:creationId xmlns:p14="http://schemas.microsoft.com/office/powerpoint/2010/main" val="17236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88B47-BF31-461A-AAE2-0F9161E45288}"/>
              </a:ext>
            </a:extLst>
          </p:cNvPr>
          <p:cNvSpPr>
            <a:spLocks noGrp="1"/>
          </p:cNvSpPr>
          <p:nvPr>
            <p:ph type="title"/>
          </p:nvPr>
        </p:nvSpPr>
        <p:spPr/>
        <p:txBody>
          <a:bodyPr/>
          <a:lstStyle/>
          <a:p>
            <a:r>
              <a:rPr lang="en-US" altLang="zh-CN" sz="4000" dirty="0"/>
              <a:t>Iterator</a:t>
            </a:r>
            <a:r>
              <a:rPr lang="zh-CN" altLang="en-US" sz="4000" dirty="0"/>
              <a:t>对</a:t>
            </a:r>
            <a:r>
              <a:rPr lang="en-US" altLang="zh-CN" sz="4000" dirty="0"/>
              <a:t>Collection</a:t>
            </a:r>
            <a:r>
              <a:rPr lang="zh-CN" altLang="en-US" sz="4000" dirty="0"/>
              <a:t>的数据访问</a:t>
            </a:r>
          </a:p>
        </p:txBody>
      </p:sp>
      <p:sp>
        <p:nvSpPr>
          <p:cNvPr id="3" name="内容占位符 2">
            <a:extLst>
              <a:ext uri="{FF2B5EF4-FFF2-40B4-BE49-F238E27FC236}">
                <a16:creationId xmlns:a16="http://schemas.microsoft.com/office/drawing/2014/main" id="{8EAB7374-2D44-4B95-9E3F-80FE26B22A46}"/>
              </a:ext>
            </a:extLst>
          </p:cNvPr>
          <p:cNvSpPr>
            <a:spLocks noGrp="1"/>
          </p:cNvSpPr>
          <p:nvPr>
            <p:ph idx="1"/>
          </p:nvPr>
        </p:nvSpPr>
        <p:spPr>
          <a:xfrm>
            <a:off x="467544" y="3789040"/>
            <a:ext cx="8377014" cy="2880320"/>
          </a:xfrm>
        </p:spPr>
        <p:txBody>
          <a:bodyPr/>
          <a:lstStyle/>
          <a:p>
            <a:r>
              <a:rPr lang="zh-CN" altLang="en-US" dirty="0"/>
              <a:t>一般的自增运算</a:t>
            </a:r>
            <a:endParaRPr lang="en-US" altLang="zh-CN" dirty="0"/>
          </a:p>
          <a:p>
            <a:pPr lvl="1"/>
            <a:r>
              <a:rPr lang="en-US" altLang="zh-CN" sz="2000" dirty="0" err="1"/>
              <a:t>MyClass</a:t>
            </a:r>
            <a:r>
              <a:rPr lang="en-US" altLang="zh-CN" sz="2000" dirty="0"/>
              <a:t>&amp;</a:t>
            </a:r>
            <a:r>
              <a:rPr lang="zh-CN" altLang="en-US" sz="2000" dirty="0"/>
              <a:t> </a:t>
            </a:r>
            <a:r>
              <a:rPr lang="en-US" altLang="zh-CN" sz="2000" dirty="0"/>
              <a:t>operator++();  </a:t>
            </a:r>
            <a:r>
              <a:rPr lang="en-US" altLang="zh-CN" sz="2000" dirty="0">
                <a:solidFill>
                  <a:srgbClr val="C00000"/>
                </a:solidFill>
              </a:rPr>
              <a:t>//</a:t>
            </a:r>
            <a:r>
              <a:rPr lang="zh-CN" altLang="en-US" sz="2000" dirty="0">
                <a:solidFill>
                  <a:srgbClr val="C00000"/>
                </a:solidFill>
              </a:rPr>
              <a:t>返回值即为当前对象引用</a:t>
            </a:r>
            <a:endParaRPr lang="en-US" altLang="zh-CN" sz="2000" dirty="0">
              <a:solidFill>
                <a:srgbClr val="C00000"/>
              </a:solidFill>
            </a:endParaRPr>
          </a:p>
          <a:p>
            <a:pPr lvl="1"/>
            <a:r>
              <a:rPr lang="en-US" altLang="zh-CN" sz="2000" dirty="0" err="1"/>
              <a:t>MyClass</a:t>
            </a:r>
            <a:r>
              <a:rPr lang="en-US" altLang="zh-CN" sz="2000" dirty="0"/>
              <a:t> operator++(int);  </a:t>
            </a:r>
            <a:r>
              <a:rPr lang="en-US" altLang="zh-CN" sz="2000" dirty="0">
                <a:solidFill>
                  <a:srgbClr val="C00000"/>
                </a:solidFill>
              </a:rPr>
              <a:t>//</a:t>
            </a:r>
            <a:r>
              <a:rPr lang="zh-CN" altLang="en-US" sz="2000" dirty="0">
                <a:solidFill>
                  <a:srgbClr val="C00000"/>
                </a:solidFill>
              </a:rPr>
              <a:t>返回值与当前对象不为同一对象</a:t>
            </a:r>
            <a:endParaRPr lang="en-US" altLang="zh-CN" sz="2000" dirty="0">
              <a:solidFill>
                <a:srgbClr val="C00000"/>
              </a:solidFill>
            </a:endParaRPr>
          </a:p>
          <a:p>
            <a:r>
              <a:rPr lang="zh-CN" altLang="en-US" dirty="0"/>
              <a:t>为什么后缀</a:t>
            </a:r>
            <a:r>
              <a:rPr lang="en-US" altLang="zh-CN" dirty="0"/>
              <a:t>++</a:t>
            </a:r>
            <a:r>
              <a:rPr lang="zh-CN" altLang="en-US" dirty="0"/>
              <a:t>不返回</a:t>
            </a:r>
            <a:r>
              <a:rPr lang="en-US" altLang="zh-CN" dirty="0"/>
              <a:t>Iterator</a:t>
            </a:r>
            <a:r>
              <a:rPr lang="zh-CN" altLang="en-US" dirty="0"/>
              <a:t>？</a:t>
            </a:r>
            <a:endParaRPr lang="en-US" altLang="zh-CN" dirty="0"/>
          </a:p>
          <a:p>
            <a:pPr lvl="1"/>
            <a:r>
              <a:rPr lang="en-US" altLang="zh-CN" dirty="0"/>
              <a:t>Iterator</a:t>
            </a:r>
            <a:r>
              <a:rPr lang="zh-CN" altLang="en-US" dirty="0"/>
              <a:t>是抽象类，无法实例化对象</a:t>
            </a:r>
            <a:endParaRPr lang="en-US" altLang="zh-CN" dirty="0"/>
          </a:p>
          <a:p>
            <a:pPr lvl="1"/>
            <a:r>
              <a:rPr lang="zh-CN" altLang="en-US" dirty="0"/>
              <a:t>能否返回</a:t>
            </a:r>
            <a:r>
              <a:rPr lang="en-US" altLang="zh-CN" dirty="0"/>
              <a:t>Iterator&amp;? </a:t>
            </a:r>
            <a:r>
              <a:rPr lang="zh-CN" altLang="en-US" dirty="0"/>
              <a:t>可以使用</a:t>
            </a:r>
            <a:r>
              <a:rPr lang="en-US" altLang="zh-CN" dirty="0"/>
              <a:t>new</a:t>
            </a:r>
            <a:r>
              <a:rPr lang="zh-CN" altLang="en-US" dirty="0"/>
              <a:t>创建新对象，但每次调用后缀</a:t>
            </a:r>
            <a:r>
              <a:rPr lang="en-US" altLang="zh-CN" dirty="0"/>
              <a:t>++</a:t>
            </a:r>
            <a:r>
              <a:rPr lang="zh-CN" altLang="en-US" dirty="0"/>
              <a:t>运算都需要外部销毁创建的对象。</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847AFD8B-BAFE-4F80-AB48-A1C3310FBEFC}"/>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TextBox 3">
            <a:extLst>
              <a:ext uri="{FF2B5EF4-FFF2-40B4-BE49-F238E27FC236}">
                <a16:creationId xmlns:a16="http://schemas.microsoft.com/office/drawing/2014/main" id="{6862D08F-1687-4C04-9E59-A07A294C22DA}"/>
              </a:ext>
            </a:extLst>
          </p:cNvPr>
          <p:cNvSpPr txBox="1"/>
          <p:nvPr/>
        </p:nvSpPr>
        <p:spPr>
          <a:xfrm>
            <a:off x="838394" y="1829142"/>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C00000"/>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C00000"/>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::operator++(int)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文本框 5">
            <a:extLst>
              <a:ext uri="{FF2B5EF4-FFF2-40B4-BE49-F238E27FC236}">
                <a16:creationId xmlns:a16="http://schemas.microsoft.com/office/drawing/2014/main" id="{5A5C6073-F182-4459-BBE0-1C8558085A2F}"/>
              </a:ext>
            </a:extLst>
          </p:cNvPr>
          <p:cNvSpPr txBox="1"/>
          <p:nvPr/>
        </p:nvSpPr>
        <p:spPr>
          <a:xfrm>
            <a:off x="2684303" y="1252593"/>
            <a:ext cx="3775393" cy="523220"/>
          </a:xfrm>
          <a:prstGeom prst="rect">
            <a:avLst/>
          </a:prstGeom>
          <a:noFill/>
        </p:spPr>
        <p:txBody>
          <a:bodyPr wrap="none" rtlCol="0">
            <a:spAutoFit/>
          </a:bodyPr>
          <a:lstStyle/>
          <a:p>
            <a:r>
              <a:rPr lang="zh-CN" altLang="en-US" sz="2800" b="1" dirty="0"/>
              <a:t>为什么返回类型不同？</a:t>
            </a:r>
          </a:p>
        </p:txBody>
      </p:sp>
    </p:spTree>
    <p:extLst>
      <p:ext uri="{BB962C8B-B14F-4D97-AF65-F5344CB8AC3E}">
        <p14:creationId xmlns:p14="http://schemas.microsoft.com/office/powerpoint/2010/main" val="3208518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Iterator* it = </a:t>
            </a:r>
            <a:r>
              <a:rPr lang="en-US" altLang="zh-CN" sz="1600" dirty="0" err="1">
                <a:solidFill>
                  <a:schemeClr val="tx1"/>
                </a:solidFill>
                <a:latin typeface="Consolas" charset="0"/>
                <a:ea typeface="Consolas" charset="0"/>
                <a:cs typeface="Consolas" charset="0"/>
              </a:rPr>
              <a:t>collection.iterator</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while (it-&gt;</a:t>
            </a:r>
            <a:r>
              <a:rPr lang="en-US" altLang="zh-CN" sz="1600" dirty="0" err="1">
                <a:solidFill>
                  <a:schemeClr val="tx1"/>
                </a:solidFill>
                <a:latin typeface="Consolas" charset="0"/>
                <a:ea typeface="Consolas" charset="0"/>
                <a:cs typeface="Consolas" charset="0"/>
              </a:rPr>
              <a:t>hasNext</a:t>
            </a:r>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it-&gt;next();</a:t>
            </a:r>
          </a:p>
          <a:p>
            <a:r>
              <a:rPr lang="en-US" altLang="zh-CN" sz="1600" dirty="0">
                <a:solidFill>
                  <a:schemeClr val="tx1"/>
                </a:solidFill>
                <a:latin typeface="Consolas" charset="0"/>
                <a:ea typeface="Consolas" charset="0"/>
                <a:cs typeface="Consolas" charset="0"/>
              </a:rPr>
              <a:t>	Object object = it-&gt;</a:t>
            </a:r>
            <a:r>
              <a:rPr lang="en-US" altLang="zh-CN" sz="1600" dirty="0" err="1">
                <a:solidFill>
                  <a:schemeClr val="tx1"/>
                </a:solidFill>
                <a:latin typeface="Consolas" charset="0"/>
                <a:ea typeface="Consolas" charset="0"/>
                <a:cs typeface="Consolas" charset="0"/>
              </a:rPr>
              <a:t>getValue</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//do something with object;</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2779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
        <p:nvSpPr>
          <p:cNvPr id="11" name="TextBox 3">
            <a:extLst>
              <a:ext uri="{FF2B5EF4-FFF2-40B4-BE49-F238E27FC236}">
                <a16:creationId xmlns:a16="http://schemas.microsoft.com/office/drawing/2014/main" id="{1EBFF6B3-D0E6-4AF7-9C3B-D6E94644E56A}"/>
              </a:ext>
            </a:extLst>
          </p:cNvPr>
          <p:cNvSpPr txBox="1"/>
          <p:nvPr/>
        </p:nvSpPr>
        <p:spPr>
          <a:xfrm>
            <a:off x="548097" y="1853515"/>
            <a:ext cx="8047805"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charset="0"/>
                <a:ea typeface="Consolas" charset="0"/>
                <a:cs typeface="Consolas" charset="0"/>
              </a:rPr>
              <a:t>	std::vector&lt;float&gt; scores</a:t>
            </a:r>
          </a:p>
          <a:p>
            <a:r>
              <a:rPr lang="en-US" altLang="zh-CN" sz="1600" dirty="0">
                <a:solidFill>
                  <a:schemeClr val="tx1"/>
                </a:solidFill>
                <a:latin typeface="Consolas" charset="0"/>
                <a:ea typeface="Consolas" charset="0"/>
                <a:cs typeface="Consolas" charset="0"/>
              </a:rPr>
              <a:t>			{90, 20, 40, 40, 30, 60, 70, 30, 90, 100};   </a:t>
            </a:r>
          </a:p>
          <a:p>
            <a:r>
              <a:rPr lang="en-US" altLang="zh-CN" sz="1600" dirty="0">
                <a:solidFill>
                  <a:schemeClr val="tx1"/>
                </a:solidFill>
                <a:latin typeface="Consolas" charset="0"/>
                <a:ea typeface="Consolas" charset="0"/>
                <a:cs typeface="Consolas" charset="0"/>
              </a:rPr>
              <a:t>	analyze(</a:t>
            </a:r>
            <a:r>
              <a:rPr lang="en-US" altLang="zh-CN" sz="1600" dirty="0" err="1">
                <a:solidFill>
                  <a:schemeClr val="tx1"/>
                </a:solidFill>
                <a:latin typeface="Consolas" charset="0"/>
                <a:ea typeface="Consolas" charset="0"/>
                <a:cs typeface="Consolas" charset="0"/>
              </a:rPr>
              <a:t>scores.begin</a:t>
            </a:r>
            <a:r>
              <a:rPr lang="en-US" altLang="zh-CN" sz="1600" dirty="0">
                <a:solidFill>
                  <a:schemeClr val="tx1"/>
                </a:solidFill>
                <a:latin typeface="Consolas" charset="0"/>
                <a:ea typeface="Consolas" charset="0"/>
                <a:cs typeface="Consolas" charset="0"/>
              </a:rPr>
              <a:t>(), </a:t>
            </a:r>
            <a:r>
              <a:rPr lang="en-US" altLang="zh-CN" sz="1600" dirty="0" err="1">
                <a:solidFill>
                  <a:schemeClr val="tx1"/>
                </a:solidFill>
                <a:latin typeface="Consolas" charset="0"/>
                <a:ea typeface="Consolas" charset="0"/>
                <a:cs typeface="Consolas" charset="0"/>
              </a:rPr>
              <a:t>scores.end</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4642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之前介绍中的迭代器模式使用继承来实现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STL</a:t>
            </a:r>
            <a:r>
              <a:rPr lang="zh-CN" altLang="en-US" sz="2400" b="1" dirty="0">
                <a:solidFill>
                  <a:srgbClr val="003366"/>
                </a:solidFill>
              </a:rPr>
              <a:t>中迭代器模式使用模板来实现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两种不同的多态实现方式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
        <p:nvSpPr>
          <p:cNvPr id="6" name="TextBox 3"/>
          <p:cNvSpPr txBox="1"/>
          <p:nvPr/>
        </p:nvSpPr>
        <p:spPr>
          <a:xfrm>
            <a:off x="2627784" y="3265673"/>
            <a:ext cx="5184576" cy="132343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Collection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begin() const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end() const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8" name="TextBox 7">
            <a:extLst>
              <a:ext uri="{FF2B5EF4-FFF2-40B4-BE49-F238E27FC236}">
                <a16:creationId xmlns:a16="http://schemas.microsoft.com/office/drawing/2014/main" id="{24F58AF2-5471-7343-9DAF-2250E7531775}"/>
              </a:ext>
            </a:extLst>
          </p:cNvPr>
          <p:cNvSpPr txBox="1"/>
          <p:nvPr/>
        </p:nvSpPr>
        <p:spPr>
          <a:xfrm>
            <a:off x="911786" y="3696559"/>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7" name="TextBox 3">
            <a:extLst>
              <a:ext uri="{FF2B5EF4-FFF2-40B4-BE49-F238E27FC236}">
                <a16:creationId xmlns:a16="http://schemas.microsoft.com/office/drawing/2014/main" id="{82DE965A-8D8F-4823-9C85-08388D6A62C1}"/>
              </a:ext>
            </a:extLst>
          </p:cNvPr>
          <p:cNvSpPr txBox="1"/>
          <p:nvPr/>
        </p:nvSpPr>
        <p:spPr>
          <a:xfrm>
            <a:off x="2627784" y="4842930"/>
            <a:ext cx="5184576" cy="15696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&lt;class T&gt;</a:t>
            </a:r>
          </a:p>
          <a:p>
            <a:r>
              <a:rPr lang="en-US" altLang="zh-CN" sz="1600" dirty="0">
                <a:solidFill>
                  <a:schemeClr val="tx1"/>
                </a:solidFill>
                <a:latin typeface="Consolas" panose="020B0609020204030204" pitchFamily="49" charset="0"/>
                <a:ea typeface="华文楷体" panose="02010600040101010101" pitchFamily="2" charset="-122"/>
                <a:cs typeface="+mn-cs"/>
              </a:rPr>
              <a:t>class vector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begin() const;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end() const;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9" name="TextBox 7">
            <a:extLst>
              <a:ext uri="{FF2B5EF4-FFF2-40B4-BE49-F238E27FC236}">
                <a16:creationId xmlns:a16="http://schemas.microsoft.com/office/drawing/2014/main" id="{2D9CBAD7-5F28-4AA2-B7B6-5D9F1FFC5E49}"/>
              </a:ext>
            </a:extLst>
          </p:cNvPr>
          <p:cNvSpPr txBox="1"/>
          <p:nvPr/>
        </p:nvSpPr>
        <p:spPr>
          <a:xfrm>
            <a:off x="911786" y="5396927"/>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5923C3A7-57E6-47F1-875C-AB5F72CF0782}"/>
              </a:ext>
            </a:extLst>
          </p:cNvPr>
          <p:cNvSpPr txBox="1"/>
          <p:nvPr/>
        </p:nvSpPr>
        <p:spPr>
          <a:xfrm>
            <a:off x="5220072" y="3329882"/>
            <a:ext cx="2492990" cy="400110"/>
          </a:xfrm>
          <a:prstGeom prst="rect">
            <a:avLst/>
          </a:prstGeom>
          <a:noFill/>
        </p:spPr>
        <p:txBody>
          <a:bodyPr wrap="none" rtlCol="0">
            <a:spAutoFit/>
          </a:bodyPr>
          <a:lstStyle/>
          <a:p>
            <a:r>
              <a:rPr lang="zh-CN" altLang="en-US" sz="2000" b="1" dirty="0"/>
              <a:t>返回迭代器基类指针</a:t>
            </a:r>
          </a:p>
        </p:txBody>
      </p:sp>
      <p:sp>
        <p:nvSpPr>
          <p:cNvPr id="10" name="文本框 9">
            <a:extLst>
              <a:ext uri="{FF2B5EF4-FFF2-40B4-BE49-F238E27FC236}">
                <a16:creationId xmlns:a16="http://schemas.microsoft.com/office/drawing/2014/main" id="{9BB62E92-999C-4DEA-8ADF-CA60FA75181C}"/>
              </a:ext>
            </a:extLst>
          </p:cNvPr>
          <p:cNvSpPr txBox="1"/>
          <p:nvPr/>
        </p:nvSpPr>
        <p:spPr>
          <a:xfrm>
            <a:off x="5223470" y="4945306"/>
            <a:ext cx="1980029" cy="400110"/>
          </a:xfrm>
          <a:prstGeom prst="rect">
            <a:avLst/>
          </a:prstGeom>
          <a:noFill/>
        </p:spPr>
        <p:txBody>
          <a:bodyPr wrap="none" rtlCol="0">
            <a:spAutoFit/>
          </a:bodyPr>
          <a:lstStyle/>
          <a:p>
            <a:r>
              <a:rPr lang="zh-CN" altLang="en-US" sz="2000" b="1" dirty="0"/>
              <a:t>返回迭代器对象</a:t>
            </a:r>
          </a:p>
        </p:txBody>
      </p:sp>
    </p:spTree>
    <p:extLst>
      <p:ext uri="{BB962C8B-B14F-4D97-AF65-F5344CB8AC3E}">
        <p14:creationId xmlns:p14="http://schemas.microsoft.com/office/powerpoint/2010/main" val="147675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64</a:t>
            </a:fld>
            <a:endParaRPr lang="zh-CN" altLang="en-US" dirty="0"/>
          </a:p>
        </p:txBody>
      </p:sp>
      <p:sp>
        <p:nvSpPr>
          <p:cNvPr id="8" name="TextBox 3">
            <a:extLst>
              <a:ext uri="{FF2B5EF4-FFF2-40B4-BE49-F238E27FC236}">
                <a16:creationId xmlns:a16="http://schemas.microsoft.com/office/drawing/2014/main" id="{013A7BD4-6378-8344-BCD0-8C06D292E9D1}"/>
              </a:ext>
            </a:extLst>
          </p:cNvPr>
          <p:cNvSpPr txBox="1"/>
          <p:nvPr/>
        </p:nvSpPr>
        <p:spPr>
          <a:xfrm>
            <a:off x="539552" y="1244345"/>
            <a:ext cx="7845524"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11" name="TextBox 10">
            <a:extLst>
              <a:ext uri="{FF2B5EF4-FFF2-40B4-BE49-F238E27FC236}">
                <a16:creationId xmlns:a16="http://schemas.microsoft.com/office/drawing/2014/main" id="{A1EF4716-A00F-3D4D-9D6D-1BC0818F0349}"/>
              </a:ext>
            </a:extLst>
          </p:cNvPr>
          <p:cNvSpPr txBox="1"/>
          <p:nvPr/>
        </p:nvSpPr>
        <p:spPr>
          <a:xfrm>
            <a:off x="2411760" y="3306448"/>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基于继承的迭代器模式</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12" name="TextBox 3">
            <a:extLst>
              <a:ext uri="{FF2B5EF4-FFF2-40B4-BE49-F238E27FC236}">
                <a16:creationId xmlns:a16="http://schemas.microsoft.com/office/drawing/2014/main" id="{306ACB68-82C4-3B4F-ABA0-D60AAF64CC4B}"/>
              </a:ext>
            </a:extLst>
          </p:cNvPr>
          <p:cNvSpPr txBox="1"/>
          <p:nvPr/>
        </p:nvSpPr>
        <p:spPr>
          <a:xfrm>
            <a:off x="539552" y="3933056"/>
            <a:ext cx="7845524"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7" name="TextBox 10">
            <a:extLst>
              <a:ext uri="{FF2B5EF4-FFF2-40B4-BE49-F238E27FC236}">
                <a16:creationId xmlns:a16="http://schemas.microsoft.com/office/drawing/2014/main" id="{DB940B8F-6674-401A-9870-6130D4556A3B}"/>
              </a:ext>
            </a:extLst>
          </p:cNvPr>
          <p:cNvSpPr txBox="1"/>
          <p:nvPr/>
        </p:nvSpPr>
        <p:spPr>
          <a:xfrm>
            <a:off x="2491646" y="6241379"/>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基于模板的迭代器模式</a:t>
            </a:r>
            <a:endParaRPr lang="en-CN" sz="2400" b="1" dirty="0">
              <a:solidFill>
                <a:srgbClr val="003366"/>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66382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迭代器模式：模板 </a:t>
            </a:r>
            <a:r>
              <a:rPr lang="en-US" altLang="zh-CN" sz="2800" b="1" dirty="0">
                <a:solidFill>
                  <a:srgbClr val="003366"/>
                </a:solidFill>
              </a:rPr>
              <a:t>vs.</a:t>
            </a:r>
            <a:r>
              <a:rPr lang="zh-CN" altLang="en-US" sz="2800" b="1" dirty="0">
                <a:solidFill>
                  <a:srgbClr val="003366"/>
                </a:solidFill>
              </a:rPr>
              <a:t> 继承</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目标相同：将算法构建与底层数据结构解耦</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区别</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继承：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算法中需要使用迭代器的基类指针</a:t>
            </a:r>
            <a:endParaRPr lang="en-US" altLang="zh-CN" sz="22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模板：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更加简洁，算法可以使用迭代器对象</a:t>
            </a:r>
            <a:endParaRPr lang="en-US" altLang="zh-CN" sz="22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对每一种迭代器类型都会生成相应代码，使编译速度变慢、可执行文件变大</a:t>
            </a:r>
            <a:endParaRPr lang="en-US" altLang="zh-CN" sz="22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65</a:t>
            </a:fld>
            <a:endParaRPr lang="zh-CN" altLang="en-US" dirty="0"/>
          </a:p>
        </p:txBody>
      </p:sp>
    </p:spTree>
    <p:extLst>
      <p:ext uri="{BB962C8B-B14F-4D97-AF65-F5344CB8AC3E}">
        <p14:creationId xmlns:p14="http://schemas.microsoft.com/office/powerpoint/2010/main" val="3956317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STL</a:t>
            </a:r>
            <a:r>
              <a:rPr lang="zh-CN" altLang="en-US" dirty="0"/>
              <a:t>迭代器实现循环</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使用迭代器进行循环：</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for</a:t>
            </a:r>
            <a:r>
              <a:rPr lang="zh-CN" altLang="en-US" sz="2400" b="1" dirty="0">
                <a:solidFill>
                  <a:srgbClr val="003366"/>
                </a:solidFill>
              </a:rPr>
              <a:t> </a:t>
            </a:r>
            <a:r>
              <a:rPr lang="en-US" altLang="zh-CN" sz="2400" b="1" dirty="0">
                <a:solidFill>
                  <a:srgbClr val="003366"/>
                </a:solidFill>
              </a:rPr>
              <a:t>(auto</a:t>
            </a:r>
            <a:r>
              <a:rPr lang="zh-CN" altLang="en-US" sz="2400" b="1" dirty="0">
                <a:solidFill>
                  <a:srgbClr val="003366"/>
                </a:solidFill>
              </a:rPr>
              <a:t> </a:t>
            </a:r>
            <a:r>
              <a:rPr lang="en-US" altLang="zh-CN" sz="2400" b="1" dirty="0">
                <a:solidFill>
                  <a:srgbClr val="003366"/>
                </a:solidFill>
              </a:rPr>
              <a:t>i</a:t>
            </a:r>
            <a:r>
              <a:rPr lang="zh-CN" altLang="en-US" sz="2400" b="1" dirty="0">
                <a:solidFill>
                  <a:srgbClr val="003366"/>
                </a:solidFill>
              </a:rPr>
              <a:t> </a:t>
            </a:r>
            <a:r>
              <a:rPr lang="en-US" altLang="zh-CN" sz="2400" b="1" dirty="0">
                <a:solidFill>
                  <a:srgbClr val="003366"/>
                </a:solidFill>
              </a:rPr>
              <a:t>:</a:t>
            </a:r>
            <a:r>
              <a:rPr lang="zh-CN" altLang="en-US" sz="2400" b="1" dirty="0">
                <a:solidFill>
                  <a:srgbClr val="003366"/>
                </a:solidFill>
              </a:rPr>
              <a:t> </a:t>
            </a:r>
            <a:r>
              <a:rPr lang="en-US" altLang="zh-CN" sz="2400" b="1" dirty="0">
                <a:solidFill>
                  <a:srgbClr val="003366"/>
                </a:solidFill>
              </a:rPr>
              <a:t>container)</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66</a:t>
            </a:fld>
            <a:endParaRPr lang="zh-CN" altLang="en-US" dirty="0"/>
          </a:p>
        </p:txBody>
      </p:sp>
      <p:sp>
        <p:nvSpPr>
          <p:cNvPr id="6" name="TextBox 3"/>
          <p:cNvSpPr txBox="1"/>
          <p:nvPr/>
        </p:nvSpPr>
        <p:spPr>
          <a:xfrm>
            <a:off x="853394" y="2719078"/>
            <a:ext cx="3718606" cy="1077218"/>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 : container)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7" name="TextBox 3">
            <a:extLst>
              <a:ext uri="{FF2B5EF4-FFF2-40B4-BE49-F238E27FC236}">
                <a16:creationId xmlns:a16="http://schemas.microsoft.com/office/drawing/2014/main" id="{5ECE07F3-6D28-1D4A-903B-7308D30EC62B}"/>
              </a:ext>
            </a:extLst>
          </p:cNvPr>
          <p:cNvSpPr txBox="1"/>
          <p:nvPr/>
        </p:nvSpPr>
        <p:spPr>
          <a:xfrm>
            <a:off x="781386" y="4677400"/>
            <a:ext cx="3790614" cy="1323439"/>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container.begin</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container.end</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5" name="Up-Down Arrow 4">
            <a:extLst>
              <a:ext uri="{FF2B5EF4-FFF2-40B4-BE49-F238E27FC236}">
                <a16:creationId xmlns:a16="http://schemas.microsoft.com/office/drawing/2014/main" id="{003FE36B-A214-5345-8615-DB91A0A7D1CD}"/>
              </a:ext>
            </a:extLst>
          </p:cNvPr>
          <p:cNvSpPr/>
          <p:nvPr/>
        </p:nvSpPr>
        <p:spPr>
          <a:xfrm>
            <a:off x="2514675" y="3928486"/>
            <a:ext cx="396044" cy="616723"/>
          </a:xfrm>
          <a:prstGeom prst="up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 name="TextBox 3">
            <a:extLst>
              <a:ext uri="{FF2B5EF4-FFF2-40B4-BE49-F238E27FC236}">
                <a16:creationId xmlns:a16="http://schemas.microsoft.com/office/drawing/2014/main" id="{4C41E759-2742-AA4F-855E-6A1E77AAEE7C}"/>
              </a:ext>
            </a:extLst>
          </p:cNvPr>
          <p:cNvSpPr txBox="1"/>
          <p:nvPr/>
        </p:nvSpPr>
        <p:spPr>
          <a:xfrm>
            <a:off x="4949130" y="4173233"/>
            <a:ext cx="3880062" cy="1815882"/>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a:t>
            </a:r>
          </a:p>
          <a:p>
            <a:r>
              <a:rPr lang="en-US" altLang="zh-CN" sz="1600" dirty="0">
                <a:solidFill>
                  <a:schemeClr val="tx1"/>
                </a:solidFill>
                <a:latin typeface="Consolas" panose="020B0609020204030204" pitchFamily="49" charset="0"/>
                <a:ea typeface="华文楷体" panose="02010600040101010101" pitchFamily="2" charset="-122"/>
                <a:cs typeface="+mn-cs"/>
              </a:rPr>
              <a:t>	vector&lt;int&gt; container{1,2,3};</a:t>
            </a:r>
          </a:p>
          <a:p>
            <a:r>
              <a:rPr lang="en-US" altLang="zh-CN" sz="1600" dirty="0">
                <a:solidFill>
                  <a:schemeClr val="tx1"/>
                </a:solidFill>
                <a:latin typeface="Consolas" panose="020B0609020204030204" pitchFamily="49" charset="0"/>
                <a:ea typeface="华文楷体" panose="02010600040101010101" pitchFamily="2" charset="-122"/>
                <a:cs typeface="+mn-cs"/>
              </a:rPr>
              <a:t>	for (auto a : container){</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724869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67</a:t>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Tree>
    <p:extLst>
      <p:ext uri="{BB962C8B-B14F-4D97-AF65-F5344CB8AC3E}">
        <p14:creationId xmlns:p14="http://schemas.microsoft.com/office/powerpoint/2010/main" val="3545763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68</a:t>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这些容器数据结构不同，数据访问操作类似，如遍历、最大值、最小值</a:t>
            </a:r>
            <a:r>
              <a:rPr lang="en-US" altLang="zh-CN" sz="2800" b="1" dirty="0">
                <a:solidFill>
                  <a:srgbClr val="003366"/>
                </a:solidFill>
              </a:rPr>
              <a:t>……</a:t>
            </a: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推荐阅读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a:t>
            </a:r>
            <a:endParaRPr lang="en-US" altLang="zh-CN" sz="2800" b="1" dirty="0">
              <a:solidFill>
                <a:srgbClr val="003366"/>
              </a:solidFill>
            </a:endParaRPr>
          </a:p>
        </p:txBody>
      </p:sp>
    </p:spTree>
    <p:extLst>
      <p:ext uri="{BB962C8B-B14F-4D97-AF65-F5344CB8AC3E}">
        <p14:creationId xmlns:p14="http://schemas.microsoft.com/office/powerpoint/2010/main" val="190353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5589240"/>
          </a:xfrm>
        </p:spPr>
        <p:txBody>
          <a:bodyPr/>
          <a:lstStyle/>
          <a:p>
            <a:r>
              <a:rPr lang="zh-CN" altLang="en-US" dirty="0"/>
              <a:t>行为型设计模式关心对象之间的行为功能抽象，核心在于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的成分，保证以尽可能少的代码改动完成功能的增减</a:t>
            </a:r>
            <a:endParaRPr lang="en-US" altLang="zh-CN" sz="2400" dirty="0"/>
          </a:p>
          <a:p>
            <a:pPr lvl="1">
              <a:buSzPct val="75000"/>
              <a:buFont typeface="Wingdings" pitchFamily="2" charset="2"/>
              <a:buChar char="§"/>
            </a:pPr>
            <a:r>
              <a:rPr lang="zh-CN" altLang="en-US" sz="2800" dirty="0"/>
              <a:t>模板方法归纳了一系列类的通用功能，在基类中将功能的接口固定，在子类中具体实现流程细节，使得新类的增加不对已有类产生影响</a:t>
            </a:r>
            <a:endParaRPr lang="en-US" altLang="zh-CN" b="0" dirty="0"/>
          </a:p>
          <a:p>
            <a:pPr lvl="1">
              <a:buSzPct val="75000"/>
              <a:buFont typeface="Wingdings" pitchFamily="2" charset="2"/>
              <a:buChar char="§"/>
            </a:pPr>
            <a:r>
              <a:rPr lang="zh-CN" altLang="en-US" sz="2800" dirty="0"/>
              <a:t>策略模式抽象了功能的选择与组合，隔离不同的功能使得相互之间不受影响，可以灵活支持算法或策略的变动</a:t>
            </a:r>
            <a:endParaRPr lang="en-US" altLang="zh-CN" b="0" dirty="0"/>
          </a:p>
          <a:p>
            <a:pPr lvl="1">
              <a:buSzPct val="75000"/>
              <a:buFont typeface="Wingdings" pitchFamily="2" charset="2"/>
              <a:buChar char="§"/>
            </a:pPr>
            <a:r>
              <a:rPr lang="zh-CN" altLang="en-US" sz="2800" dirty="0"/>
              <a:t>迭代器模式抽象了数据访问方法，可以访问对象的元素但却不暴露底层实现，隔离具体算法与数据结构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69</a:t>
            </a:fld>
            <a:endParaRPr lang="zh-CN" altLang="en-US" dirty="0"/>
          </a:p>
        </p:txBody>
      </p:sp>
    </p:spTree>
    <p:extLst>
      <p:ext uri="{BB962C8B-B14F-4D97-AF65-F5344CB8AC3E}">
        <p14:creationId xmlns:p14="http://schemas.microsoft.com/office/powerpoint/2010/main" val="19389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4285441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4749029"/>
          </a:xfrm>
        </p:spPr>
        <p:txBody>
          <a:bodyPr/>
          <a:lstStyle/>
          <a:p>
            <a:r>
              <a:rPr lang="zh-CN" altLang="en-US" b="0" dirty="0"/>
              <a:t>课后阅读</a:t>
            </a:r>
            <a:endParaRPr lang="en-US" altLang="zh-CN" b="0" dirty="0"/>
          </a:p>
          <a:p>
            <a:pPr lvl="1"/>
            <a:r>
              <a:rPr lang="en-CN" dirty="0"/>
              <a:t>https://www.liaoxuefeng.com/wiki/1252599548343744/1281319453589538</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70</a:t>
            </a:fld>
            <a:endParaRPr lang="zh-CN" altLang="en-US" dirty="0"/>
          </a:p>
        </p:txBody>
      </p:sp>
    </p:spTree>
    <p:extLst>
      <p:ext uri="{BB962C8B-B14F-4D97-AF65-F5344CB8AC3E}">
        <p14:creationId xmlns:p14="http://schemas.microsoft.com/office/powerpoint/2010/main" val="2801337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500" dirty="0">
                <a:solidFill>
                  <a:schemeClr val="tx1"/>
                </a:solidFill>
                <a:latin typeface="Consolas" panose="020B0609020204030204" pitchFamily="49" charset="0"/>
                <a:ea typeface="华文楷体" panose="02010600040101010101" pitchFamily="2" charset="-122"/>
                <a:cs typeface="+mn-cs"/>
              </a:rPr>
              <a:t> display;</a:t>
            </a:r>
          </a:p>
          <a:p>
            <a:r>
              <a:rPr lang="en-US" altLang="zh-CN" sz="1500" dirty="0">
                <a:solidFill>
                  <a:schemeClr val="tx1"/>
                </a:solidFill>
                <a:latin typeface="Consolas" panose="020B0609020204030204" pitchFamily="49" charset="0"/>
                <a:ea typeface="华文楷体" panose="02010600040101010101" pitchFamily="2" charset="-122"/>
                <a:cs typeface="+mn-cs"/>
              </a:rPr>
              <a:t>	Monitor monitor(&amp;display);</a:t>
            </a: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2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模板方法</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Template Method</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9</a:t>
            </a:fld>
            <a:endParaRPr lang="en-US" altLang="zh-CN" sz="1400">
              <a:solidFill>
                <a:schemeClr val="hlink"/>
              </a:solidFill>
              <a:ea typeface="SimSun" charset="-122"/>
            </a:endParaRPr>
          </a:p>
        </p:txBody>
      </p:sp>
    </p:spTree>
    <p:extLst>
      <p:ext uri="{BB962C8B-B14F-4D97-AF65-F5344CB8AC3E}">
        <p14:creationId xmlns:p14="http://schemas.microsoft.com/office/powerpoint/2010/main" val="394901670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14982</TotalTime>
  <Words>6486</Words>
  <Application>Microsoft Macintosh PowerPoint</Application>
  <PresentationFormat>On-screen Show (4:3)</PresentationFormat>
  <Paragraphs>901</Paragraphs>
  <Slides>71</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Microsoft YaHei</vt:lpstr>
      <vt:lpstr>Microsoft YaHei</vt:lpstr>
      <vt:lpstr>华文楷体</vt:lpstr>
      <vt:lpstr>Arial</vt:lpstr>
      <vt:lpstr>Calibri</vt:lpstr>
      <vt:lpstr>Calibri Light</vt:lpstr>
      <vt:lpstr>Consolas</vt:lpstr>
      <vt:lpstr>Courier New</vt:lpstr>
      <vt:lpstr>Lucida Console</vt:lpstr>
      <vt:lpstr>Wingdings</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模板方法VS策略模式</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实现Collection基类</vt:lpstr>
      <vt:lpstr>实现基于数组的Collection</vt:lpstr>
      <vt:lpstr>实现基于数组的Collection</vt:lpstr>
      <vt:lpstr>实现基于数组的Iterator</vt:lpstr>
      <vt:lpstr>实现基于数组的Iterator</vt:lpstr>
      <vt:lpstr>Iterator对Collection的数据访问</vt:lpstr>
      <vt:lpstr>测试迭代器模式</vt:lpstr>
      <vt:lpstr>Iterator对Collection的数据访问</vt:lpstr>
      <vt:lpstr>另一种常见的迭代器模式</vt:lpstr>
      <vt:lpstr>STL中的迭代器</vt:lpstr>
      <vt:lpstr>STL中的迭代器</vt:lpstr>
      <vt:lpstr>STL中的迭代器</vt:lpstr>
      <vt:lpstr>STL中的迭代器</vt:lpstr>
      <vt:lpstr>使用STL迭代器实现循环</vt:lpstr>
      <vt:lpstr>总结</vt:lpstr>
      <vt:lpstr>STL</vt:lpstr>
      <vt:lpstr>本节课</vt:lpstr>
      <vt:lpstr>本节课</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3420</cp:revision>
  <dcterms:created xsi:type="dcterms:W3CDTF">2002-09-18T00:55:13Z</dcterms:created>
  <dcterms:modified xsi:type="dcterms:W3CDTF">2021-06-06T07:01:14Z</dcterms:modified>
</cp:coreProperties>
</file>