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5"/>
  </p:notesMasterIdLst>
  <p:sldIdLst>
    <p:sldId id="392" r:id="rId2"/>
    <p:sldId id="560" r:id="rId3"/>
    <p:sldId id="522" r:id="rId4"/>
    <p:sldId id="528" r:id="rId5"/>
    <p:sldId id="529" r:id="rId6"/>
    <p:sldId id="530" r:id="rId7"/>
    <p:sldId id="476" r:id="rId8"/>
    <p:sldId id="509" r:id="rId9"/>
    <p:sldId id="697" r:id="rId10"/>
    <p:sldId id="510" r:id="rId11"/>
    <p:sldId id="502" r:id="rId12"/>
    <p:sldId id="477" r:id="rId13"/>
    <p:sldId id="800" r:id="rId14"/>
    <p:sldId id="803" r:id="rId15"/>
    <p:sldId id="801" r:id="rId16"/>
    <p:sldId id="638" r:id="rId17"/>
    <p:sldId id="563" r:id="rId18"/>
    <p:sldId id="503" r:id="rId19"/>
    <p:sldId id="504" r:id="rId20"/>
    <p:sldId id="505" r:id="rId21"/>
    <p:sldId id="506" r:id="rId22"/>
    <p:sldId id="507" r:id="rId23"/>
    <p:sldId id="748" r:id="rId24"/>
    <p:sldId id="532" r:id="rId25"/>
    <p:sldId id="531" r:id="rId26"/>
    <p:sldId id="480" r:id="rId27"/>
    <p:sldId id="805" r:id="rId28"/>
    <p:sldId id="804" r:id="rId29"/>
    <p:sldId id="564" r:id="rId30"/>
    <p:sldId id="534" r:id="rId31"/>
    <p:sldId id="806" r:id="rId32"/>
    <p:sldId id="533" r:id="rId33"/>
    <p:sldId id="548" r:id="rId34"/>
    <p:sldId id="639" r:id="rId35"/>
    <p:sldId id="482" r:id="rId36"/>
    <p:sldId id="797" r:id="rId37"/>
    <p:sldId id="807" r:id="rId38"/>
    <p:sldId id="483" r:id="rId39"/>
    <p:sldId id="799" r:id="rId40"/>
    <p:sldId id="795" r:id="rId41"/>
    <p:sldId id="508" r:id="rId42"/>
    <p:sldId id="864" r:id="rId43"/>
    <p:sldId id="869" r:id="rId44"/>
    <p:sldId id="615" r:id="rId45"/>
    <p:sldId id="643" r:id="rId46"/>
    <p:sldId id="751" r:id="rId47"/>
    <p:sldId id="861" r:id="rId48"/>
    <p:sldId id="862" r:id="rId49"/>
    <p:sldId id="624" r:id="rId50"/>
    <p:sldId id="866" r:id="rId51"/>
    <p:sldId id="625" r:id="rId52"/>
    <p:sldId id="640" r:id="rId53"/>
    <p:sldId id="626" r:id="rId54"/>
    <p:sldId id="647" r:id="rId55"/>
    <p:sldId id="619" r:id="rId56"/>
    <p:sldId id="620" r:id="rId57"/>
    <p:sldId id="621" r:id="rId58"/>
    <p:sldId id="622" r:id="rId59"/>
    <p:sldId id="623" r:id="rId60"/>
    <p:sldId id="648" r:id="rId61"/>
    <p:sldId id="867" r:id="rId62"/>
    <p:sldId id="868" r:id="rId63"/>
    <p:sldId id="641" r:id="rId64"/>
    <p:sldId id="616" r:id="rId65"/>
    <p:sldId id="617" r:id="rId66"/>
    <p:sldId id="618" r:id="rId67"/>
    <p:sldId id="865" r:id="rId68"/>
    <p:sldId id="558" r:id="rId69"/>
    <p:sldId id="870" r:id="rId70"/>
    <p:sldId id="872" r:id="rId71"/>
    <p:sldId id="871" r:id="rId72"/>
    <p:sldId id="877" r:id="rId73"/>
    <p:sldId id="475" r:id="rId7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62"/>
    <a:srgbClr val="008000"/>
    <a:srgbClr val="00CC00"/>
    <a:srgbClr val="0066CC"/>
    <a:srgbClr val="FF0000"/>
    <a:srgbClr val="C53A86"/>
    <a:srgbClr val="003366"/>
    <a:srgbClr val="FFFFFF"/>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4" autoAdjust="0"/>
    <p:restoredTop sz="82444" autoAdjust="0"/>
  </p:normalViewPr>
  <p:slideViewPr>
    <p:cSldViewPr>
      <p:cViewPr varScale="1">
        <p:scale>
          <a:sx n="165" d="100"/>
          <a:sy n="165" d="100"/>
        </p:scale>
        <p:origin x="436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fld id="{3C31A4FB-AB0B-4200-BC82-17C94E69ADE4}"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dirty="0"/>
              <a:t>所有成员函数的参数中，</a:t>
            </a:r>
            <a:r>
              <a:rPr kumimoji="1" lang="zh-CN" altLang="en-US" dirty="0">
                <a:solidFill>
                  <a:srgbClr val="FF0000"/>
                </a:solidFill>
              </a:rPr>
              <a:t>隐含</a:t>
            </a:r>
            <a:r>
              <a:rPr kumimoji="1" lang="zh-CN" altLang="en-US" dirty="0"/>
              <a:t>着一个指向当前对象的指针变量，其名称为</a:t>
            </a:r>
            <a:r>
              <a:rPr kumimoji="1" lang="en-US" altLang="zh-CN" dirty="0"/>
              <a:t>this</a:t>
            </a:r>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39</a:t>
            </a:fld>
            <a:endParaRPr lang="en-US" altLang="zh-CN"/>
          </a:p>
        </p:txBody>
      </p:sp>
    </p:spTree>
    <p:extLst>
      <p:ext uri="{BB962C8B-B14F-4D97-AF65-F5344CB8AC3E}">
        <p14:creationId xmlns:p14="http://schemas.microsoft.com/office/powerpoint/2010/main" val="2461531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流运算符重载？？？</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42</a:t>
            </a:fld>
            <a:endParaRPr lang="en-US" altLang="zh-CN"/>
          </a:p>
        </p:txBody>
      </p:sp>
    </p:spTree>
    <p:extLst>
      <p:ext uri="{BB962C8B-B14F-4D97-AF65-F5344CB8AC3E}">
        <p14:creationId xmlns:p14="http://schemas.microsoft.com/office/powerpoint/2010/main" val="1733282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43</a:t>
            </a:fld>
            <a:endParaRPr lang="en-US" altLang="zh-CN"/>
          </a:p>
        </p:txBody>
      </p:sp>
    </p:spTree>
    <p:extLst>
      <p:ext uri="{BB962C8B-B14F-4D97-AF65-F5344CB8AC3E}">
        <p14:creationId xmlns:p14="http://schemas.microsoft.com/office/powerpoint/2010/main" val="2236539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New</a:t>
            </a:r>
            <a:r>
              <a:rPr kumimoji="1" lang="zh-CN" altLang="en-US" dirty="0"/>
              <a:t> </a:t>
            </a:r>
            <a:r>
              <a:rPr kumimoji="1" lang="en-US" altLang="zh-CN" dirty="0"/>
              <a:t>delete</a:t>
            </a:r>
            <a:r>
              <a:rPr kumimoji="1" lang="zh-CN" altLang="en-US" dirty="0"/>
              <a:t>的重载</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48</a:t>
            </a:fld>
            <a:endParaRPr lang="en-US" altLang="zh-CN"/>
          </a:p>
        </p:txBody>
      </p:sp>
    </p:spTree>
    <p:extLst>
      <p:ext uri="{BB962C8B-B14F-4D97-AF65-F5344CB8AC3E}">
        <p14:creationId xmlns:p14="http://schemas.microsoft.com/office/powerpoint/2010/main" val="2490760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90204" pitchFamily="34" charset="0"/>
                <a:ea typeface="宋体" panose="02010600030101010101" pitchFamily="2" charset="-122"/>
                <a:cs typeface="+mn-cs"/>
              </a:rPr>
              <a:t>首先，我们了解下什么是哑元及哑元的作用，某个参数如果在子程序或函数中没有用到，那就被称为哑元。这是程序设计语言中的一个术语，函数的形参又称“哑元”，实参又称“实元”。在</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的运算符重载中，就会用到哑元以区分</a:t>
            </a:r>
            <a:r>
              <a:rPr lang="en-US" altLang="zh-CN" sz="1200" b="0" i="0" kern="1200" dirty="0" err="1">
                <a:solidFill>
                  <a:schemeClr val="tx1"/>
                </a:solidFill>
                <a:effectLst/>
                <a:latin typeface="Arial" panose="020B0604020202090204" pitchFamily="34" charset="0"/>
                <a:ea typeface="宋体" panose="02010600030101010101" pitchFamily="2" charset="-122"/>
                <a:cs typeface="+mn-cs"/>
              </a:rPr>
              <a:t>i</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与</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90204" pitchFamily="34" charset="0"/>
                <a:ea typeface="宋体" panose="02010600030101010101" pitchFamily="2" charset="-122"/>
                <a:cs typeface="+mn-cs"/>
              </a:rPr>
              <a:t>i</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的区别：）且在</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C/C++</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中，哑元是可以没有变量名的，如：</a:t>
            </a:r>
          </a:p>
          <a:p>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zh-CN" altLang="en-US" dirty="0"/>
              <a:t> </a:t>
            </a:r>
            <a:r>
              <a:rPr lang="en-US" altLang="zh-CN" dirty="0"/>
              <a:t>fun(</a:t>
            </a:r>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en-US" altLang="zh-CN" dirty="0" err="1"/>
              <a:t>,</a:t>
            </a:r>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zh-CN" altLang="en-US" dirty="0"/>
              <a:t> </a:t>
            </a:r>
            <a:r>
              <a:rPr lang="en-US" altLang="zh-CN" dirty="0"/>
              <a:t>a){ </a:t>
            </a:r>
            <a:r>
              <a:rPr lang="en-US" altLang="zh-CN" sz="1200" b="0" kern="1200" dirty="0">
                <a:solidFill>
                  <a:schemeClr val="tx1"/>
                </a:solidFill>
                <a:effectLst/>
                <a:latin typeface="Arial" panose="020B0604020202090204" pitchFamily="34" charset="0"/>
                <a:ea typeface="宋体" panose="02010600030101010101" pitchFamily="2" charset="-122"/>
                <a:cs typeface="+mn-cs"/>
              </a:rPr>
              <a:t>return</a:t>
            </a:r>
            <a:r>
              <a:rPr lang="zh-CN" altLang="en-US" dirty="0"/>
              <a:t> </a:t>
            </a:r>
            <a:r>
              <a:rPr lang="en-US" altLang="zh-CN" dirty="0"/>
              <a:t>a/</a:t>
            </a:r>
            <a:r>
              <a:rPr lang="en-US" altLang="zh-CN" sz="1200" b="0" kern="1200" dirty="0">
                <a:solidFill>
                  <a:schemeClr val="tx1"/>
                </a:solidFill>
                <a:effectLst/>
                <a:latin typeface="Arial" panose="020B0604020202090204" pitchFamily="34" charset="0"/>
                <a:ea typeface="宋体" panose="02010600030101010101" pitchFamily="2" charset="-122"/>
                <a:cs typeface="+mn-cs"/>
              </a:rPr>
              <a:t>10</a:t>
            </a:r>
            <a:r>
              <a:rPr lang="zh-CN" altLang="en-US" sz="1200" b="0" kern="1200" dirty="0">
                <a:solidFill>
                  <a:schemeClr val="tx1"/>
                </a:solidFill>
                <a:effectLst/>
                <a:latin typeface="Arial" panose="020B0604020202090204" pitchFamily="34" charset="0"/>
                <a:ea typeface="宋体" panose="02010600030101010101" pitchFamily="2" charset="-122"/>
                <a:cs typeface="+mn-cs"/>
              </a:rPr>
              <a:t>*</a:t>
            </a:r>
            <a:r>
              <a:rPr lang="en-US" altLang="zh-CN" sz="1200" b="0" kern="1200" dirty="0">
                <a:solidFill>
                  <a:schemeClr val="tx1"/>
                </a:solidFill>
                <a:effectLst/>
                <a:latin typeface="Arial" panose="020B0604020202090204" pitchFamily="34" charset="0"/>
                <a:ea typeface="宋体" panose="02010600030101010101" pitchFamily="2" charset="-122"/>
                <a:cs typeface="+mn-cs"/>
              </a:rPr>
              <a:t>10</a:t>
            </a:r>
            <a:r>
              <a:rPr lang="en-US" altLang="zh-CN" dirty="0"/>
              <a:t>; }</a:t>
            </a:r>
            <a:endParaRPr lang="en-US" altLang="zh-CN" sz="1200" b="0" kern="1200" dirty="0">
              <a:solidFill>
                <a:schemeClr val="tx1"/>
              </a:solidFill>
              <a:effectLst/>
              <a:latin typeface="Arial" panose="020B060402020209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90204" pitchFamily="34" charset="0"/>
                <a:ea typeface="宋体" panose="02010600030101010101" pitchFamily="2" charset="-122"/>
                <a:cs typeface="+mn-cs"/>
              </a:rPr>
              <a:t>则在调用时，第一个参数随便给一个值就行了，因为它终会被丢弃。哑元表示虚无的元素，没有实际空间，甚至连名字都可以没有，它只有联系上实元才有意义。 </a:t>
            </a:r>
            <a:br>
              <a:rPr lang="zh-CN" altLang="en-US" sz="1200" b="0" i="0" kern="1200" dirty="0">
                <a:solidFill>
                  <a:schemeClr val="tx1"/>
                </a:solidFill>
                <a:effectLst/>
                <a:latin typeface="Arial" panose="020B0604020202090204" pitchFamily="34" charset="0"/>
                <a:ea typeface="宋体" panose="02010600030101010101" pitchFamily="2" charset="-122"/>
                <a:cs typeface="+mn-cs"/>
              </a:rPr>
            </a:br>
            <a:r>
              <a:rPr lang="zh-CN" altLang="en-US" sz="1200" b="0" i="0" kern="1200" dirty="0">
                <a:solidFill>
                  <a:schemeClr val="tx1"/>
                </a:solidFill>
                <a:effectLst/>
                <a:latin typeface="Arial" panose="020B0604020202090204" pitchFamily="34" charset="0"/>
                <a:ea typeface="宋体" panose="02010600030101010101" pitchFamily="2" charset="-122"/>
                <a:cs typeface="+mn-cs"/>
              </a:rPr>
              <a:t>声明并定义一个函数 ：</a:t>
            </a:r>
          </a:p>
          <a:p>
            <a:r>
              <a:rPr lang="en-US" altLang="zh-CN" sz="1200" b="0" kern="1200" dirty="0">
                <a:solidFill>
                  <a:schemeClr val="tx1"/>
                </a:solidFill>
                <a:effectLst/>
                <a:latin typeface="Arial" panose="020B0604020202090204" pitchFamily="34" charset="0"/>
                <a:ea typeface="宋体" panose="02010600030101010101" pitchFamily="2" charset="-122"/>
                <a:cs typeface="+mn-cs"/>
              </a:rPr>
              <a:t>void</a:t>
            </a:r>
            <a:r>
              <a:rPr lang="zh-CN" altLang="en-US" dirty="0"/>
              <a:t> </a:t>
            </a:r>
            <a:r>
              <a:rPr lang="en-US" altLang="zh-CN" dirty="0"/>
              <a:t>f(</a:t>
            </a:r>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en-US" altLang="zh-CN" dirty="0"/>
              <a:t>) { }</a:t>
            </a:r>
          </a:p>
          <a:p>
            <a:r>
              <a:rPr lang="zh-CN" altLang="en-US" sz="1200" b="0" i="0" kern="1200" dirty="0">
                <a:solidFill>
                  <a:schemeClr val="tx1"/>
                </a:solidFill>
                <a:effectLst/>
                <a:latin typeface="Arial" panose="020B0604020202090204" pitchFamily="34" charset="0"/>
                <a:ea typeface="宋体" panose="02010600030101010101" pitchFamily="2" charset="-122"/>
                <a:cs typeface="+mn-cs"/>
              </a:rPr>
              <a:t>函数</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f</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有一个</a:t>
            </a:r>
            <a:r>
              <a:rPr lang="en-US" altLang="zh-CN" sz="1200" b="0" i="0" kern="1200" dirty="0" err="1">
                <a:solidFill>
                  <a:schemeClr val="tx1"/>
                </a:solidFill>
                <a:effectLst/>
                <a:latin typeface="Arial" panose="020B0604020202090204" pitchFamily="34" charset="0"/>
                <a:ea typeface="宋体" panose="02010600030101010101" pitchFamily="2" charset="-122"/>
                <a:cs typeface="+mn-cs"/>
              </a:rPr>
              <a:t>int</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参数，但没有给这个参数声明变量，所以在函数的实现中你永远也无法使用这个函数，这个参数只是一个占位符，一般是因为兼容性方面的原因这样做的。又或者在</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操作符定义中也需要这种占位符。例如下面的例子就是哑元在</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运算符重载</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中的一个应用： </a:t>
            </a:r>
            <a:br>
              <a:rPr lang="zh-CN" altLang="en-US" sz="1200" b="0" i="0" kern="1200" dirty="0">
                <a:solidFill>
                  <a:schemeClr val="tx1"/>
                </a:solidFill>
                <a:effectLst/>
                <a:latin typeface="Arial" panose="020B0604020202090204" pitchFamily="34" charset="0"/>
                <a:ea typeface="宋体" panose="02010600030101010101" pitchFamily="2" charset="-122"/>
                <a:cs typeface="+mn-cs"/>
              </a:rPr>
            </a:br>
            <a:r>
              <a:rPr lang="zh-CN" altLang="en-US" sz="1200" b="0" i="0" kern="1200" dirty="0">
                <a:solidFill>
                  <a:schemeClr val="tx1"/>
                </a:solidFill>
                <a:effectLst/>
                <a:latin typeface="Arial" panose="020B0604020202090204" pitchFamily="34" charset="0"/>
                <a:ea typeface="宋体" panose="02010600030101010101" pitchFamily="2" charset="-122"/>
                <a:cs typeface="+mn-cs"/>
              </a:rPr>
              <a:t>首先，思考一个问题，我们知道重载是通过参数列表的不同来识别函数，但是 编译器如何识别重载的可以前置或后置的自增及自减运算符函数呢？ </a:t>
            </a:r>
            <a:br>
              <a:rPr lang="zh-CN" altLang="en-US" sz="1200" b="0" i="0" kern="1200" dirty="0">
                <a:solidFill>
                  <a:schemeClr val="tx1"/>
                </a:solidFill>
                <a:effectLst/>
                <a:latin typeface="Arial" panose="020B0604020202090204" pitchFamily="34" charset="0"/>
                <a:ea typeface="宋体" panose="02010600030101010101" pitchFamily="2" charset="-122"/>
                <a:cs typeface="+mn-cs"/>
              </a:rPr>
            </a:br>
            <a:r>
              <a:rPr lang="zh-CN" altLang="en-US" sz="1200" b="0" i="0" kern="1200" dirty="0">
                <a:solidFill>
                  <a:schemeClr val="tx1"/>
                </a:solidFill>
                <a:effectLst/>
                <a:latin typeface="Arial" panose="020B0604020202090204" pitchFamily="34" charset="0"/>
                <a:ea typeface="宋体" panose="02010600030101010101" pitchFamily="2" charset="-122"/>
                <a:cs typeface="+mn-cs"/>
              </a:rPr>
              <a:t>答案是一样的，通过函数的参数列表的不同。后置自增运算符的参数里有个哑元，而前置自增运算符函数的参数里没有。</a:t>
            </a:r>
            <a:endParaRPr lang="en-US" altLang="zh-CN" sz="1200" b="0" i="0" kern="1200" dirty="0">
              <a:solidFill>
                <a:schemeClr val="tx1"/>
              </a:solidFill>
              <a:effectLst/>
              <a:latin typeface="Arial" panose="020B0604020202090204" pitchFamily="34" charset="0"/>
              <a:ea typeface="宋体" panose="02010600030101010101" pitchFamily="2" charset="-122"/>
              <a:cs typeface="+mn-cs"/>
            </a:endParaRPr>
          </a:p>
          <a:p>
            <a:r>
              <a:rPr lang="zh-CN" altLang="en-US" sz="1200" b="1" i="0" kern="1200" dirty="0">
                <a:solidFill>
                  <a:schemeClr val="tx1"/>
                </a:solidFill>
                <a:effectLst/>
                <a:latin typeface="Arial" panose="020B0604020202090204" pitchFamily="34" charset="0"/>
                <a:ea typeface="宋体" panose="02010600030101010101" pitchFamily="2" charset="-122"/>
                <a:cs typeface="+mn-cs"/>
              </a:rPr>
              <a:t>记住，如果有哑元，则是</a:t>
            </a:r>
            <a:r>
              <a:rPr lang="en-US" altLang="zh-CN" sz="1200" b="1" i="0" kern="1200" dirty="0">
                <a:solidFill>
                  <a:schemeClr val="tx1"/>
                </a:solidFill>
                <a:effectLst/>
                <a:latin typeface="Arial" panose="020B0604020202090204" pitchFamily="34" charset="0"/>
                <a:ea typeface="宋体" panose="02010600030101010101" pitchFamily="2" charset="-122"/>
                <a:cs typeface="+mn-cs"/>
              </a:rPr>
              <a:t>postfix</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（后置）</a:t>
            </a:r>
            <a:r>
              <a:rPr lang="en-US" altLang="zh-CN" sz="1200" b="1" i="0" kern="1200" dirty="0">
                <a:solidFill>
                  <a:schemeClr val="tx1"/>
                </a:solidFill>
                <a:effectLst/>
                <a:latin typeface="Arial" panose="020B0604020202090204" pitchFamily="34" charset="0"/>
                <a:ea typeface="宋体" panose="02010600030101010101" pitchFamily="2" charset="-122"/>
                <a:cs typeface="+mn-cs"/>
              </a:rPr>
              <a:t>,</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否则，就是</a:t>
            </a:r>
            <a:r>
              <a:rPr lang="en-US" altLang="zh-CN" sz="1200" b="1" i="0" kern="1200" dirty="0">
                <a:solidFill>
                  <a:schemeClr val="tx1"/>
                </a:solidFill>
                <a:effectLst/>
                <a:latin typeface="Arial" panose="020B0604020202090204" pitchFamily="34" charset="0"/>
                <a:ea typeface="宋体" panose="02010600030101010101" pitchFamily="2" charset="-122"/>
                <a:cs typeface="+mn-cs"/>
              </a:rPr>
              <a:t>prefix</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（前置）</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a:t>
            </a:r>
          </a:p>
          <a:p>
            <a:br>
              <a:rPr lang="zh-CN" altLang="en-US" dirty="0"/>
            </a:b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49</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注意，前缀 </a:t>
            </a:r>
            <a:r>
              <a:rPr kumimoji="1" lang="en-US" altLang="zh-CN" dirty="0"/>
              <a:t>++test;</a:t>
            </a:r>
            <a:r>
              <a:rPr kumimoji="1" lang="zh-CN" altLang="en-US" dirty="0"/>
              <a:t> 的意思</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51</a:t>
            </a:fld>
            <a:endParaRPr lang="en-US" altLang="zh-CN"/>
          </a:p>
        </p:txBody>
      </p:sp>
    </p:spTree>
    <p:extLst>
      <p:ext uri="{BB962C8B-B14F-4D97-AF65-F5344CB8AC3E}">
        <p14:creationId xmlns:p14="http://schemas.microsoft.com/office/powerpoint/2010/main" val="1077661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Test</a:t>
            </a:r>
            <a:r>
              <a:rPr kumimoji="1" lang="zh-CN" altLang="en-US" dirty="0"/>
              <a:t> </a:t>
            </a:r>
            <a:r>
              <a:rPr kumimoji="1" lang="en-US" altLang="zh-CN" dirty="0"/>
              <a:t>test;</a:t>
            </a:r>
          </a:p>
          <a:p>
            <a:r>
              <a:rPr kumimoji="1" lang="en-US" altLang="zh-CN" dirty="0"/>
              <a:t>test++;</a:t>
            </a:r>
            <a:r>
              <a:rPr kumimoji="1" lang="zh-CN" altLang="en-US" dirty="0"/>
              <a:t>  后缀有参数；</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52</a:t>
            </a:fld>
            <a:endParaRPr lang="en-US" altLang="zh-CN"/>
          </a:p>
        </p:txBody>
      </p:sp>
    </p:spTree>
    <p:extLst>
      <p:ext uri="{BB962C8B-B14F-4D97-AF65-F5344CB8AC3E}">
        <p14:creationId xmlns:p14="http://schemas.microsoft.com/office/powerpoint/2010/main" val="1364816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53</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61</a:t>
            </a:fld>
            <a:endParaRPr lang="en-US" altLang="zh-CN"/>
          </a:p>
        </p:txBody>
      </p:sp>
    </p:spTree>
    <p:extLst>
      <p:ext uri="{BB962C8B-B14F-4D97-AF65-F5344CB8AC3E}">
        <p14:creationId xmlns:p14="http://schemas.microsoft.com/office/powerpoint/2010/main" val="288950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为什么重载流运算符要返回引用？</a:t>
            </a:r>
            <a:endParaRPr lang="en-US" altLang="zh-CN" dirty="0"/>
          </a:p>
          <a:p>
            <a:pPr lvl="1"/>
            <a:r>
              <a:rPr lang="zh-CN" altLang="en-US" dirty="0">
                <a:solidFill>
                  <a:srgbClr val="FF0000"/>
                </a:solidFill>
              </a:rPr>
              <a:t>避免复制</a:t>
            </a:r>
            <a:endParaRPr lang="en-US" altLang="zh-CN" dirty="0">
              <a:solidFill>
                <a:srgbClr val="FF0000"/>
              </a:solidFill>
            </a:endParaRPr>
          </a:p>
          <a:p>
            <a:endParaRPr lang="en-US" altLang="zh-CN" dirty="0"/>
          </a:p>
          <a:p>
            <a:r>
              <a:rPr lang="zh-CN" altLang="en-US" dirty="0"/>
              <a:t>观察</a:t>
            </a:r>
            <a:r>
              <a:rPr lang="en-US" altLang="zh-CN" dirty="0" err="1"/>
              <a:t>ostream</a:t>
            </a:r>
            <a:r>
              <a:rPr lang="zh-CN" altLang="en-US" dirty="0"/>
              <a:t>的复制构造函数</a:t>
            </a:r>
            <a:endParaRPr lang="en-US" altLang="zh-CN" dirty="0"/>
          </a:p>
          <a:p>
            <a:pPr lvl="1"/>
            <a:r>
              <a:rPr lang="en-US" altLang="zh-CN" dirty="0" err="1"/>
              <a:t>ostream</a:t>
            </a:r>
            <a:r>
              <a:rPr lang="en-US" altLang="zh-CN" dirty="0"/>
              <a:t>&amp; (</a:t>
            </a:r>
            <a:r>
              <a:rPr lang="en-US" altLang="zh-CN" dirty="0" err="1"/>
              <a:t>const</a:t>
            </a:r>
            <a:r>
              <a:rPr lang="en-US" altLang="zh-CN" dirty="0"/>
              <a:t> </a:t>
            </a:r>
            <a:r>
              <a:rPr lang="en-US" altLang="zh-CN" dirty="0" err="1"/>
              <a:t>ostream</a:t>
            </a:r>
            <a:r>
              <a:rPr lang="en-US" altLang="zh-CN" dirty="0"/>
              <a:t>&amp;) = delete;</a:t>
            </a:r>
          </a:p>
          <a:p>
            <a:pPr lvl="1"/>
            <a:r>
              <a:rPr lang="en-US" altLang="zh-CN" dirty="0" err="1"/>
              <a:t>ostream</a:t>
            </a:r>
            <a:r>
              <a:rPr lang="en-US" altLang="zh-CN" dirty="0"/>
              <a:t>&amp; (</a:t>
            </a:r>
            <a:r>
              <a:rPr lang="en-US" altLang="zh-CN" dirty="0" err="1"/>
              <a:t>ostream</a:t>
            </a:r>
            <a:r>
              <a:rPr lang="en-US" altLang="zh-CN" dirty="0"/>
              <a:t>&amp;&amp; x);</a:t>
            </a:r>
          </a:p>
          <a:p>
            <a:pPr lvl="1"/>
            <a:r>
              <a:rPr lang="zh-CN" altLang="en-US" dirty="0"/>
              <a:t>禁止复制、只允许移动</a:t>
            </a:r>
            <a:endParaRPr lang="en-US" altLang="zh-CN" dirty="0"/>
          </a:p>
          <a:p>
            <a:pPr lvl="1"/>
            <a:r>
              <a:rPr lang="zh-CN" altLang="en-US" dirty="0"/>
              <a:t>仅使用</a:t>
            </a:r>
            <a:r>
              <a:rPr lang="en-US" altLang="zh-CN" dirty="0" err="1"/>
              <a:t>cout</a:t>
            </a:r>
            <a:r>
              <a:rPr lang="zh-CN" altLang="en-US" dirty="0"/>
              <a:t>一个全局对象</a:t>
            </a:r>
            <a:endParaRPr lang="en-US" altLang="zh-CN" dirty="0"/>
          </a:p>
          <a:p>
            <a:pPr lvl="1"/>
            <a:endParaRPr lang="en-US" altLang="zh-CN" dirty="0"/>
          </a:p>
          <a:p>
            <a:r>
              <a:rPr lang="zh-CN" altLang="en-US" dirty="0"/>
              <a:t>为什么只能使用一个对象？</a:t>
            </a:r>
            <a:endParaRPr lang="en-US" altLang="zh-CN" dirty="0"/>
          </a:p>
          <a:p>
            <a:pPr lvl="1"/>
            <a:r>
              <a:rPr lang="zh-CN" altLang="en-US" dirty="0"/>
              <a:t>减少复制的运算开销</a:t>
            </a:r>
            <a:endParaRPr lang="en-US" altLang="zh-CN" dirty="0"/>
          </a:p>
          <a:p>
            <a:pPr lvl="1"/>
            <a:r>
              <a:rPr lang="zh-CN" altLang="en-US" dirty="0"/>
              <a:t>一个对象对应一个标准输出，符合</a:t>
            </a:r>
            <a:r>
              <a:rPr lang="en-US" altLang="zh-CN" dirty="0"/>
              <a:t>OOP</a:t>
            </a:r>
            <a:r>
              <a:rPr lang="zh-CN" altLang="en-US" dirty="0"/>
              <a:t>思想</a:t>
            </a:r>
            <a:endParaRPr lang="en-US" altLang="zh-CN" dirty="0"/>
          </a:p>
          <a:p>
            <a:pPr lvl="1"/>
            <a:r>
              <a:rPr lang="zh-CN" altLang="en-US" dirty="0"/>
              <a:t>多个对象之间无法同步输出状态</a:t>
            </a:r>
            <a:endParaRPr lang="en-US" altLang="zh-CN" dirty="0"/>
          </a:p>
          <a:p>
            <a:endParaRPr lang="en-US" altLang="zh-CN" dirty="0"/>
          </a:p>
          <a:p>
            <a:r>
              <a:rPr lang="zh-CN" altLang="en-US" dirty="0"/>
              <a:t>是否能做得更好？</a:t>
            </a:r>
            <a:endParaRPr lang="en-US" altLang="zh-CN" dirty="0"/>
          </a:p>
          <a:p>
            <a:pPr lvl="1"/>
            <a:r>
              <a:rPr lang="zh-CN" altLang="en-US" dirty="0"/>
              <a:t>全局对象往往引入初始化顺序问题。</a:t>
            </a:r>
            <a:endParaRPr lang="en-US" altLang="zh-CN" dirty="0"/>
          </a:p>
          <a:p>
            <a:pPr lvl="1"/>
            <a:r>
              <a:rPr lang="zh-CN" altLang="en-US" dirty="0"/>
              <a:t>单件模式（</a:t>
            </a:r>
            <a:r>
              <a:rPr lang="en-US" altLang="zh-CN" dirty="0"/>
              <a:t>Singleton Pattern</a:t>
            </a:r>
            <a:r>
              <a:rPr lang="zh-CN" altLang="en-US" dirty="0"/>
              <a:t>）</a:t>
            </a:r>
            <a:endParaRPr lang="en-US" altLang="zh-CN" dirty="0"/>
          </a:p>
          <a:p>
            <a:pPr lvl="1"/>
            <a:r>
              <a:rPr lang="zh-CN" altLang="en-US" dirty="0"/>
              <a:t>在之后的设计模式中会介绍</a:t>
            </a:r>
            <a:endParaRPr lang="en-US" altLang="zh-CN" dirty="0"/>
          </a:p>
          <a:p>
            <a:pPr lvl="1"/>
            <a:endParaRPr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这里的一般成员变量指，除静态成员变量以外的变量。静态成员变量应该在类外初始化。</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11</a:t>
            </a:fld>
            <a:endParaRPr lang="en-US" altLang="zh-CN"/>
          </a:p>
        </p:txBody>
      </p:sp>
    </p:spTree>
    <p:extLst>
      <p:ext uri="{BB962C8B-B14F-4D97-AF65-F5344CB8AC3E}">
        <p14:creationId xmlns:p14="http://schemas.microsoft.com/office/powerpoint/2010/main" val="94518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27</a:t>
            </a:fld>
            <a:endParaRPr lang="en-US" altLang="zh-CN"/>
          </a:p>
        </p:txBody>
      </p:sp>
    </p:spTree>
    <p:extLst>
      <p:ext uri="{BB962C8B-B14F-4D97-AF65-F5344CB8AC3E}">
        <p14:creationId xmlns:p14="http://schemas.microsoft.com/office/powerpoint/2010/main" val="2247050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28</a:t>
            </a:fld>
            <a:endParaRPr lang="en-US" altLang="zh-CN"/>
          </a:p>
        </p:txBody>
      </p:sp>
    </p:spTree>
    <p:extLst>
      <p:ext uri="{BB962C8B-B14F-4D97-AF65-F5344CB8AC3E}">
        <p14:creationId xmlns:p14="http://schemas.microsoft.com/office/powerpoint/2010/main" val="2190213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t>30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t>31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t>32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33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t>‹#›</a:t>
            </a:fld>
            <a:endParaRPr lang="en-US" altLang="zh-C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t>‹#›</a:t>
            </a:fld>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t>‹#›</a:t>
            </a:fld>
            <a:endParaRPr lang="en-US" alt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t>‹#›</a:t>
            </a:fld>
            <a:endParaRPr lang="en-US" altLang="zh-C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t>‹#›</a:t>
            </a:fld>
            <a:endParaRPr lang="en-US" altLang="zh-C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t>‹#›</a:t>
            </a:fld>
            <a:endParaRPr lang="en-US" altLang="zh-C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t>‹#›</a:t>
            </a:fld>
            <a:endParaRPr lang="en-US" altLang="zh-C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t>‹#›</a:t>
            </a:fld>
            <a:endParaRPr lang="en-US" altLang="zh-C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t>‹#›</a:t>
            </a:fld>
            <a:endParaRPr lang="en-US" altLang="zh-C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t>‹#›</a:t>
            </a:fld>
            <a:endParaRPr lang="en-US" altLang="zh-C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9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png"/><Relationship Id="rId2" Type="http://schemas.openxmlformats.org/officeDocument/2006/relationships/tags" Target="../tags/tag2.xml"/><Relationship Id="rId16"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zh.cppreference.com/w/cpp/language/default_constructo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zh.cppreference.com/w/cpp/language/destruc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image" Target="../media/image1.png"/><Relationship Id="rId2" Type="http://schemas.openxmlformats.org/officeDocument/2006/relationships/tags" Target="../tags/tag17.xml"/><Relationship Id="rId16"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tags" Target="../tags/tag48.xml"/><Relationship Id="rId26" Type="http://schemas.openxmlformats.org/officeDocument/2006/relationships/tags" Target="../tags/tag56.xml"/><Relationship Id="rId3" Type="http://schemas.openxmlformats.org/officeDocument/2006/relationships/tags" Target="../tags/tag33.xml"/><Relationship Id="rId21" Type="http://schemas.openxmlformats.org/officeDocument/2006/relationships/tags" Target="../tags/tag51.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5" Type="http://schemas.openxmlformats.org/officeDocument/2006/relationships/tags" Target="../tags/tag55.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29" Type="http://schemas.openxmlformats.org/officeDocument/2006/relationships/notesSlide" Target="../notesSlides/notesSlide1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tags" Target="../tags/tag54.xml"/><Relationship Id="rId5" Type="http://schemas.openxmlformats.org/officeDocument/2006/relationships/tags" Target="../tags/tag35.xml"/><Relationship Id="rId15" Type="http://schemas.openxmlformats.org/officeDocument/2006/relationships/tags" Target="../tags/tag45.xml"/><Relationship Id="rId23" Type="http://schemas.openxmlformats.org/officeDocument/2006/relationships/tags" Target="../tags/tag53.xml"/><Relationship Id="rId28" Type="http://schemas.openxmlformats.org/officeDocument/2006/relationships/slideLayout" Target="../slideLayouts/slideLayout7.xml"/><Relationship Id="rId10" Type="http://schemas.openxmlformats.org/officeDocument/2006/relationships/tags" Target="../tags/tag40.xml"/><Relationship Id="rId19" Type="http://schemas.openxmlformats.org/officeDocument/2006/relationships/tags" Target="../tags/tag49.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tags" Target="../tags/tag52.xml"/><Relationship Id="rId27" Type="http://schemas.openxmlformats.org/officeDocument/2006/relationships/tags" Target="../tags/tag57.xml"/><Relationship Id="rId30" Type="http://schemas.openxmlformats.org/officeDocument/2006/relationships/image" Target="../media/image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image" Target="../media/image1.pn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notesSlide" Target="../notesSlides/notesSlide17.xml"/><Relationship Id="rId2" Type="http://schemas.openxmlformats.org/officeDocument/2006/relationships/tags" Target="../tags/tag59.xml"/><Relationship Id="rId16"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tags" Target="../tags/tag72.xml"/><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s>
</file>

<file path=ppt/slides/_rels/slide53.xml.rels><?xml version="1.0" encoding="UTF-8" standalone="yes"?>
<Relationships xmlns="http://schemas.openxmlformats.org/package/2006/relationships"><Relationship Id="rId3" Type="http://schemas.openxmlformats.org/officeDocument/2006/relationships/hyperlink" Target="http://blog.csdn.net/megustas_jjc/article/details/53583672"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18" Type="http://schemas.openxmlformats.org/officeDocument/2006/relationships/tags" Target="../tags/tag90.xml"/><Relationship Id="rId26" Type="http://schemas.openxmlformats.org/officeDocument/2006/relationships/tags" Target="../tags/tag98.xml"/><Relationship Id="rId3" Type="http://schemas.openxmlformats.org/officeDocument/2006/relationships/tags" Target="../tags/tag75.xml"/><Relationship Id="rId21" Type="http://schemas.openxmlformats.org/officeDocument/2006/relationships/tags" Target="../tags/tag93.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tags" Target="../tags/tag89.xml"/><Relationship Id="rId25" Type="http://schemas.openxmlformats.org/officeDocument/2006/relationships/tags" Target="../tags/tag97.xml"/><Relationship Id="rId2" Type="http://schemas.openxmlformats.org/officeDocument/2006/relationships/tags" Target="../tags/tag74.xml"/><Relationship Id="rId16" Type="http://schemas.openxmlformats.org/officeDocument/2006/relationships/tags" Target="../tags/tag88.xml"/><Relationship Id="rId20" Type="http://schemas.openxmlformats.org/officeDocument/2006/relationships/tags" Target="../tags/tag92.xml"/><Relationship Id="rId29" Type="http://schemas.openxmlformats.org/officeDocument/2006/relationships/image" Target="../media/image1.png"/><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24" Type="http://schemas.openxmlformats.org/officeDocument/2006/relationships/tags" Target="../tags/tag96.xml"/><Relationship Id="rId5" Type="http://schemas.openxmlformats.org/officeDocument/2006/relationships/tags" Target="../tags/tag77.xml"/><Relationship Id="rId15" Type="http://schemas.openxmlformats.org/officeDocument/2006/relationships/tags" Target="../tags/tag87.xml"/><Relationship Id="rId23" Type="http://schemas.openxmlformats.org/officeDocument/2006/relationships/tags" Target="../tags/tag95.xml"/><Relationship Id="rId28" Type="http://schemas.openxmlformats.org/officeDocument/2006/relationships/slideLayout" Target="../slideLayouts/slideLayout7.xml"/><Relationship Id="rId10" Type="http://schemas.openxmlformats.org/officeDocument/2006/relationships/tags" Target="../tags/tag82.xml"/><Relationship Id="rId19" Type="http://schemas.openxmlformats.org/officeDocument/2006/relationships/tags" Target="../tags/tag91.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 Id="rId22" Type="http://schemas.openxmlformats.org/officeDocument/2006/relationships/tags" Target="../tags/tag94.xml"/><Relationship Id="rId27" Type="http://schemas.openxmlformats.org/officeDocument/2006/relationships/tags" Target="../tags/tag9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a:solidFill>
                  <a:srgbClr val="0066CC"/>
                </a:solidFill>
                <a:latin typeface="微软雅黑" panose="020B0503020204020204" pitchFamily="34" charset="-122"/>
                <a:ea typeface="微软雅黑" panose="020B0503020204020204" pitchFamily="34" charset="-122"/>
              </a:rPr>
              <a:t>面向对象程序设计基础</a:t>
            </a:r>
            <a:br>
              <a:rPr lang="zh-CN" altLang="en-US" b="1">
                <a:solidFill>
                  <a:srgbClr val="0066CC"/>
                </a:solidFill>
                <a:latin typeface="微软雅黑" panose="020B0503020204020204" pitchFamily="34" charset="-122"/>
                <a:ea typeface="微软雅黑" panose="020B0503020204020204" pitchFamily="34" charset="-122"/>
              </a:rPr>
            </a:br>
            <a:r>
              <a:rPr lang="zh-CN" altLang="en-US">
                <a:solidFill>
                  <a:srgbClr val="0066CC"/>
                </a:solidFill>
              </a:rPr>
              <a:t>（</a:t>
            </a:r>
            <a:r>
              <a:rPr lang="en-US" altLang="zh-CN">
                <a:solidFill>
                  <a:srgbClr val="0066CC"/>
                </a:solidFill>
              </a:rPr>
              <a:t>OOP</a:t>
            </a:r>
            <a:r>
              <a:rPr lang="zh-CN" altLang="en-US">
                <a:solidFill>
                  <a:srgbClr val="0066CC"/>
                </a:solidFill>
              </a:rPr>
              <a:t>）</a:t>
            </a:r>
            <a:endParaRPr lang="zh-CN" altLang="en-US" b="1">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0" y="4509120"/>
            <a:ext cx="9144000" cy="2348880"/>
          </a:xfrm>
        </p:spPr>
        <p:txBody>
          <a:bodyPr/>
          <a:lstStyle/>
          <a:p>
            <a:r>
              <a:rPr lang="zh-CN" altLang="en-US" sz="3600" b="1" dirty="0"/>
              <a:t>刘知远</a:t>
            </a:r>
            <a:r>
              <a:rPr lang="zh-CN" altLang="en-US" sz="2800" b="1" dirty="0"/>
              <a:t> </a:t>
            </a:r>
            <a:endParaRPr lang="en-US" altLang="zh-CN" sz="2800" b="1" dirty="0"/>
          </a:p>
          <a:p>
            <a:r>
              <a:rPr lang="en-US" altLang="zh-CN" sz="2800" b="1" dirty="0"/>
              <a:t>liuzy@tsinghua.edu.cn</a:t>
            </a:r>
          </a:p>
          <a:p>
            <a:r>
              <a:rPr lang="en-US" altLang="zh-CN" b="1" dirty="0"/>
              <a:t>http://nlp.csai.tsinghua.edu.cn/~</a:t>
            </a:r>
            <a:r>
              <a:rPr lang="en-US" altLang="zh-CN" b="1" dirty="0" err="1"/>
              <a:t>lzy</a:t>
            </a:r>
            <a:r>
              <a:rPr lang="en-US" altLang="zh-CN" b="1" dirty="0"/>
              <a:t>/</a:t>
            </a:r>
            <a:r>
              <a:rPr lang="zh-CN" altLang="en-US" b="1" dirty="0"/>
              <a:t> </a:t>
            </a:r>
            <a:endParaRPr lang="en-US" altLang="zh-CN" b="1" dirty="0"/>
          </a:p>
          <a:p>
            <a:r>
              <a:rPr lang="zh-CN" altLang="en-US" b="1" dirty="0"/>
              <a:t>课程团队：刘知远 姚海龙 黄民烈</a:t>
            </a:r>
          </a:p>
        </p:txBody>
      </p:sp>
    </p:spTree>
    <p:extLst>
      <p:ext uri="{BB962C8B-B14F-4D97-AF65-F5344CB8AC3E}">
        <p14:creationId xmlns:p14="http://schemas.microsoft.com/office/powerpoint/2010/main" val="124877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p>
        </p:txBody>
      </p:sp>
      <p:sp>
        <p:nvSpPr>
          <p:cNvPr id="3" name="内容占位符 2"/>
          <p:cNvSpPr>
            <a:spLocks noGrp="1"/>
          </p:cNvSpPr>
          <p:nvPr>
            <p:ph idx="1"/>
          </p:nvPr>
        </p:nvSpPr>
        <p:spPr>
          <a:xfrm>
            <a:off x="611560" y="1344267"/>
            <a:ext cx="8047806" cy="4749029"/>
          </a:xfrm>
        </p:spPr>
        <p:txBody>
          <a:bodyPr/>
          <a:lstStyle/>
          <a:p>
            <a:pPr>
              <a:lnSpc>
                <a:spcPct val="110000"/>
              </a:lnSpc>
            </a:pPr>
            <a:r>
              <a:rPr kumimoji="1" lang="zh-CN" altLang="en-US" dirty="0"/>
              <a:t>在构造函数的初始化列表中，还可以调用其他构造函数，称为“</a:t>
            </a:r>
            <a:r>
              <a:rPr kumimoji="1" lang="zh-CN" altLang="en-US" dirty="0">
                <a:solidFill>
                  <a:srgbClr val="FF0000"/>
                </a:solidFill>
              </a:rPr>
              <a:t>委派构造函数</a:t>
            </a:r>
            <a:r>
              <a:rPr kumimoji="1" lang="zh-CN" altLang="en-US" dirty="0"/>
              <a:t>”</a:t>
            </a:r>
          </a:p>
        </p:txBody>
      </p:sp>
      <p:sp>
        <p:nvSpPr>
          <p:cNvPr id="5" name="矩形 4"/>
          <p:cNvSpPr/>
          <p:nvPr/>
        </p:nvSpPr>
        <p:spPr>
          <a:xfrm>
            <a:off x="1763688" y="2608090"/>
            <a:ext cx="6120680" cy="3951851"/>
          </a:xfrm>
          <a:prstGeom prst="rect">
            <a:avLst/>
          </a:prstGeom>
        </p:spPr>
        <p:txBody>
          <a:bodyPr wrap="square">
            <a:spAutoFit/>
          </a:bodyPr>
          <a:lstStyle/>
          <a:p>
            <a:pPr>
              <a:lnSpc>
                <a:spcPct val="114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Info {</a:t>
            </a:r>
          </a:p>
          <a:p>
            <a:pPr>
              <a:lnSpc>
                <a:spcPct val="114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a:lnSpc>
                <a:spcPct val="114000"/>
              </a:lnSpc>
            </a:pPr>
            <a:r>
              <a:rPr lang="en-US" altLang="zh-CN" sz="2000" b="1" dirty="0">
                <a:latin typeface="Consolas" panose="020B0609020204030204" pitchFamily="49" charset="0"/>
              </a:rPr>
              <a:t>    Info() { </a:t>
            </a:r>
            <a:r>
              <a:rPr lang="en-US" altLang="zh-CN" sz="2000" b="1" dirty="0" err="1">
                <a:latin typeface="Consolas" panose="020B0609020204030204" pitchFamily="49" charset="0"/>
              </a:rPr>
              <a:t>Init</a:t>
            </a:r>
            <a:r>
              <a:rPr lang="en-US" altLang="zh-CN" sz="2000" b="1" dirty="0">
                <a:latin typeface="Consolas" panose="020B0609020204030204" pitchFamily="49" charset="0"/>
              </a:rPr>
              <a:t>(); }</a:t>
            </a:r>
          </a:p>
          <a:p>
            <a:pPr>
              <a:lnSpc>
                <a:spcPct val="114000"/>
              </a:lnSpc>
            </a:pPr>
            <a:r>
              <a:rPr lang="fr-FR" altLang="zh-CN" sz="2000" b="1" dirty="0">
                <a:latin typeface="Consolas" panose="020B0609020204030204" pitchFamily="49" charset="0"/>
              </a:rPr>
              <a:t>    Info(</a:t>
            </a:r>
            <a:r>
              <a:rPr lang="fr-FR" altLang="zh-CN" sz="2000" b="1" dirty="0">
                <a:solidFill>
                  <a:srgbClr val="B40062"/>
                </a:solidFill>
                <a:latin typeface="Consolas" panose="020B0609020204030204" pitchFamily="49" charset="0"/>
              </a:rPr>
              <a:t>int</a:t>
            </a:r>
            <a:r>
              <a:rPr lang="fr-FR" altLang="zh-CN" sz="2000" b="1" dirty="0">
                <a:latin typeface="Consolas" panose="020B0609020204030204" pitchFamily="49" charset="0"/>
              </a:rPr>
              <a:t> i) </a:t>
            </a:r>
            <a:r>
              <a:rPr lang="fr-FR" altLang="zh-CN" sz="2000" b="1"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Info()</a:t>
            </a:r>
            <a:r>
              <a:rPr lang="en-US" altLang="zh-CN" sz="2000" b="1" dirty="0">
                <a:latin typeface="Consolas" panose="020B0609020204030204" pitchFamily="49" charset="0"/>
              </a:rPr>
              <a:t> </a:t>
            </a:r>
            <a:r>
              <a:rPr lang="fr-FR" altLang="zh-CN" sz="2000" b="1" dirty="0">
                <a:latin typeface="Consolas" panose="020B0609020204030204" pitchFamily="49" charset="0"/>
              </a:rPr>
              <a:t>{ id = i; }</a:t>
            </a:r>
          </a:p>
          <a:p>
            <a:pPr>
              <a:lnSpc>
                <a:spcPct val="114000"/>
              </a:lnSpc>
            </a:pPr>
            <a:r>
              <a:rPr lang="da-DK" altLang="zh-CN" sz="2000" b="1" dirty="0">
                <a:latin typeface="Consolas" panose="020B0609020204030204" pitchFamily="49" charset="0"/>
              </a:rPr>
              <a:t>    Info(</a:t>
            </a:r>
            <a:r>
              <a:rPr lang="da-DK" altLang="zh-CN" sz="2000" b="1" dirty="0">
                <a:solidFill>
                  <a:srgbClr val="B40062"/>
                </a:solidFill>
                <a:latin typeface="Consolas" panose="020B0609020204030204" pitchFamily="49" charset="0"/>
              </a:rPr>
              <a:t>char</a:t>
            </a:r>
            <a:r>
              <a:rPr lang="da-DK" altLang="zh-CN" sz="2000" b="1" dirty="0">
                <a:latin typeface="Consolas" panose="020B0609020204030204" pitchFamily="49" charset="0"/>
              </a:rPr>
              <a:t> c) </a:t>
            </a:r>
            <a:r>
              <a:rPr lang="da-DK" altLang="zh-CN" sz="2000" b="1" dirty="0">
                <a:solidFill>
                  <a:srgbClr val="FF0000"/>
                </a:solidFill>
                <a:latin typeface="Consolas" panose="020B0609020204030204" pitchFamily="49" charset="0"/>
              </a:rPr>
              <a:t>: Info()</a:t>
            </a:r>
            <a:r>
              <a:rPr lang="da-DK" altLang="zh-CN" sz="2000" b="1" dirty="0">
                <a:latin typeface="Consolas" panose="020B0609020204030204" pitchFamily="49" charset="0"/>
              </a:rPr>
              <a:t> { gender = c; }</a:t>
            </a:r>
          </a:p>
          <a:p>
            <a:pPr>
              <a:lnSpc>
                <a:spcPct val="114000"/>
              </a:lnSpc>
            </a:pPr>
            <a:r>
              <a:rPr lang="da-DK" altLang="zh-CN" sz="2000" b="1" dirty="0">
                <a:solidFill>
                  <a:srgbClr val="B40062"/>
                </a:solidFill>
                <a:latin typeface="Consolas" panose="020B0609020204030204" pitchFamily="49" charset="0"/>
              </a:rPr>
              <a:t>private</a:t>
            </a:r>
            <a:r>
              <a:rPr lang="da-DK" altLang="zh-CN" sz="2000" b="1" dirty="0">
                <a:latin typeface="Consolas" panose="020B0609020204030204" pitchFamily="49" charset="0"/>
              </a:rPr>
              <a:t>:</a:t>
            </a:r>
          </a:p>
          <a:p>
            <a:pPr>
              <a:lnSpc>
                <a:spcPct val="114000"/>
              </a:lnSpc>
            </a:pPr>
            <a:r>
              <a:rPr lang="fi-FI" altLang="zh-CN" sz="2000" b="1" dirty="0">
                <a:latin typeface="Consolas" panose="020B0609020204030204" pitchFamily="49" charset="0"/>
              </a:rPr>
              <a:t>    void Init() { .... }// </a:t>
            </a:r>
            <a:r>
              <a:rPr lang="zh-CN" altLang="fi-FI" sz="2000" b="1" dirty="0">
                <a:latin typeface="Consolas" panose="020B0609020204030204" pitchFamily="49" charset="0"/>
                <a:ea typeface="STHeitiSC-Light" charset="-122"/>
              </a:rPr>
              <a:t>其他初始化</a:t>
            </a:r>
            <a:endParaRPr lang="fi-FI" altLang="zh-CN" sz="2000" b="1" dirty="0">
              <a:latin typeface="Consolas" panose="020B0609020204030204" pitchFamily="49" charset="0"/>
              <a:ea typeface="STHeitiSC-Light" charset="-122"/>
            </a:endParaRPr>
          </a:p>
          <a:p>
            <a:pPr>
              <a:lnSpc>
                <a:spcPct val="114000"/>
              </a:lnSpc>
            </a:pPr>
            <a:r>
              <a:rPr lang="fr-FR" altLang="zh-CN" sz="2000" b="1" dirty="0">
                <a:latin typeface="Consolas" panose="020B0609020204030204" pitchFamily="49" charset="0"/>
                <a:ea typeface="STHeitiSC-Light" charset="-122"/>
              </a:rPr>
              <a:t>    </a:t>
            </a:r>
            <a:r>
              <a:rPr lang="fr-FR" altLang="zh-CN" sz="2000" b="1" dirty="0">
                <a:solidFill>
                  <a:srgbClr val="B40062"/>
                </a:solidFill>
                <a:latin typeface="Consolas" panose="020B0609020204030204" pitchFamily="49" charset="0"/>
                <a:ea typeface="STHeitiSC-Light" charset="-122"/>
              </a:rPr>
              <a:t>int</a:t>
            </a:r>
            <a:r>
              <a:rPr lang="fr-FR" altLang="zh-CN" sz="2000" b="1" dirty="0">
                <a:latin typeface="Consolas" panose="020B0609020204030204" pitchFamily="49" charset="0"/>
                <a:ea typeface="STHeitiSC-Light" charset="-122"/>
              </a:rPr>
              <a:t> id;</a:t>
            </a:r>
            <a:r>
              <a:rPr lang="zh-CN" altLang="en-US" sz="2000" b="1" dirty="0">
                <a:latin typeface="Consolas" panose="020B0609020204030204" pitchFamily="49" charset="0"/>
                <a:ea typeface="STHeitiSC-Light" charset="-122"/>
              </a:rPr>
              <a:t>		</a:t>
            </a:r>
            <a:endParaRPr lang="fr-FR" altLang="zh-CN" sz="2000" b="1" dirty="0">
              <a:latin typeface="Consolas" panose="020B0609020204030204" pitchFamily="49" charset="0"/>
              <a:ea typeface="STHeitiSC-Light" charset="-122"/>
            </a:endParaRPr>
          </a:p>
          <a:p>
            <a:pPr>
              <a:lnSpc>
                <a:spcPct val="114000"/>
              </a:lnSpc>
            </a:pPr>
            <a:r>
              <a:rPr lang="da-DK" altLang="zh-CN" sz="2000" b="1" dirty="0">
                <a:latin typeface="Consolas" panose="020B0609020204030204" pitchFamily="49" charset="0"/>
                <a:ea typeface="STHeitiSC-Light" charset="-122"/>
              </a:rPr>
              <a:t>    </a:t>
            </a:r>
            <a:r>
              <a:rPr lang="da-DK" altLang="zh-CN" sz="2000" b="1" dirty="0">
                <a:solidFill>
                  <a:srgbClr val="B40062"/>
                </a:solidFill>
                <a:latin typeface="Consolas" panose="020B0609020204030204" pitchFamily="49" charset="0"/>
                <a:ea typeface="STHeitiSC-Light" charset="-122"/>
              </a:rPr>
              <a:t>char</a:t>
            </a:r>
            <a:r>
              <a:rPr lang="da-DK" altLang="zh-CN" sz="2000" b="1" dirty="0">
                <a:latin typeface="Consolas" panose="020B0609020204030204" pitchFamily="49" charset="0"/>
                <a:ea typeface="STHeitiSC-Light" charset="-122"/>
              </a:rPr>
              <a:t> gender;</a:t>
            </a:r>
          </a:p>
          <a:p>
            <a:pPr>
              <a:lnSpc>
                <a:spcPct val="114000"/>
              </a:lnSpc>
            </a:pPr>
            <a:r>
              <a:rPr lang="da-DK" altLang="zh-CN" sz="2000" b="1" dirty="0">
                <a:latin typeface="Consolas" panose="020B0609020204030204" pitchFamily="49" charset="0"/>
                <a:ea typeface="STHeitiSC-Light" charset="-122"/>
              </a:rPr>
              <a:t>    ...</a:t>
            </a:r>
          </a:p>
          <a:p>
            <a:pPr>
              <a:lnSpc>
                <a:spcPct val="114000"/>
              </a:lnSpc>
            </a:pPr>
            <a:r>
              <a:rPr lang="da-DK" altLang="zh-CN" sz="2000" b="1" dirty="0">
                <a:latin typeface="Consolas" panose="020B0609020204030204" pitchFamily="49" charset="0"/>
                <a:ea typeface="STHeitiSC-Light" charset="-122"/>
              </a:rPr>
              <a:t>};</a:t>
            </a:r>
            <a:endParaRPr lang="zh-CN" altLang="en-US" sz="2000" b="1"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a:t>
            </a:r>
          </a:p>
        </p:txBody>
      </p:sp>
      <p:sp>
        <p:nvSpPr>
          <p:cNvPr id="3" name="内容占位符 2"/>
          <p:cNvSpPr>
            <a:spLocks noGrp="1"/>
          </p:cNvSpPr>
          <p:nvPr>
            <p:ph idx="1"/>
          </p:nvPr>
        </p:nvSpPr>
        <p:spPr>
          <a:xfrm>
            <a:off x="636944" y="1323339"/>
            <a:ext cx="8047806" cy="4749029"/>
          </a:xfrm>
        </p:spPr>
        <p:txBody>
          <a:bodyPr/>
          <a:lstStyle/>
          <a:p>
            <a:r>
              <a:rPr kumimoji="1" lang="zh-CN" altLang="en-US" dirty="0"/>
              <a:t>就地初始化</a:t>
            </a:r>
            <a:endParaRPr kumimoji="1" lang="en-US" altLang="zh-CN" dirty="0"/>
          </a:p>
          <a:p>
            <a:pPr lvl="1"/>
            <a:r>
              <a:rPr lang="en-US" altLang="zh-CN" dirty="0"/>
              <a:t>C++11</a:t>
            </a:r>
            <a:r>
              <a:rPr lang="zh-CN" altLang="en-US" dirty="0"/>
              <a:t>之前，类中的一般成员变量不能在类定义时进行初始化，它们的初始化操作只能通过构造函数进行。</a:t>
            </a:r>
            <a:endParaRPr lang="en-US" altLang="zh-CN" dirty="0"/>
          </a:p>
          <a:p>
            <a:pPr lvl="1"/>
            <a:r>
              <a:rPr lang="en-US" altLang="zh-CN" dirty="0"/>
              <a:t>C++11</a:t>
            </a:r>
            <a:r>
              <a:rPr lang="zh-CN" altLang="en-US" dirty="0"/>
              <a:t>新增支持如下初始化操作，称为</a:t>
            </a:r>
            <a:r>
              <a:rPr lang="zh-CN" altLang="en-US" b="1" dirty="0">
                <a:solidFill>
                  <a:srgbClr val="FF0000"/>
                </a:solidFill>
              </a:rPr>
              <a:t>就地初始化</a:t>
            </a:r>
            <a:r>
              <a:rPr lang="en-US" altLang="zh-CN" dirty="0"/>
              <a:t>:</a:t>
            </a:r>
          </a:p>
          <a:p>
            <a:pPr lvl="1"/>
            <a:endParaRPr lang="en-US" altLang="zh-CN" dirty="0"/>
          </a:p>
          <a:p>
            <a:pPr lvl="1"/>
            <a:endParaRPr kumimoji="1" lang="zh-CN" altLang="en-US" dirty="0"/>
          </a:p>
        </p:txBody>
      </p:sp>
      <p:sp>
        <p:nvSpPr>
          <p:cNvPr id="6" name="矩形 5"/>
          <p:cNvSpPr/>
          <p:nvPr/>
        </p:nvSpPr>
        <p:spPr>
          <a:xfrm>
            <a:off x="1747379" y="2800429"/>
            <a:ext cx="7200800" cy="2862322"/>
          </a:xfrm>
          <a:prstGeom prst="rect">
            <a:avLst/>
          </a:prstGeom>
        </p:spPr>
        <p:txBody>
          <a:bodyPr wrap="square">
            <a:spAutoFit/>
          </a:bodyPr>
          <a:lstStyle/>
          <a:p>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 {</a:t>
            </a:r>
          </a:p>
          <a:p>
            <a:r>
              <a:rPr lang="zh-CN" altLang="en-US" sz="2000" b="1" dirty="0">
                <a:solidFill>
                  <a:srgbClr val="B40062"/>
                </a:solidFill>
                <a:latin typeface="Consolas" panose="020B0609020204030204" pitchFamily="49" charset="0"/>
              </a:rPr>
              <a:t>private</a:t>
            </a:r>
            <a:r>
              <a:rPr lang="zh-CN" altLang="en-US" sz="2000" b="1" dirty="0">
                <a:latin typeface="Consolas" panose="020B0609020204030204" pitchFamily="49" charset="0"/>
              </a:rPr>
              <a:t>:</a:t>
            </a:r>
          </a:p>
          <a:p>
            <a:r>
              <a:rPr lang="en-US" altLang="zh-CN" sz="2000" b="1" dirty="0">
                <a:solidFill>
                  <a:srgbClr val="FF0000"/>
                </a:solidFill>
                <a:latin typeface="Consolas" panose="020B0609020204030204" pitchFamily="49" charset="0"/>
              </a:rPr>
              <a:t>	</a:t>
            </a:r>
            <a:r>
              <a:rPr lang="zh-CN" altLang="en-US" sz="2000" b="1" dirty="0">
                <a:solidFill>
                  <a:srgbClr val="FF0000"/>
                </a:solidFill>
                <a:latin typeface="Consolas" panose="020B0609020204030204" pitchFamily="49" charset="0"/>
              </a:rPr>
              <a:t>int a = 1;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初始化</a:t>
            </a:r>
            <a:endParaRPr lang="zh-CN" altLang="en-US" sz="2000" b="1" dirty="0">
              <a:solidFill>
                <a:srgbClr val="FF0000"/>
              </a:solidFill>
              <a:latin typeface="Consolas" panose="020B0609020204030204" pitchFamily="49" charset="0"/>
            </a:endParaRPr>
          </a:p>
          <a:p>
            <a:pPr lvl="1"/>
            <a:r>
              <a:rPr lang="zh-CN" altLang="en-US" sz="2000" b="1" dirty="0">
                <a:solidFill>
                  <a:srgbClr val="FF0000"/>
                </a:solidFill>
                <a:latin typeface="Consolas" panose="020B0609020204030204" pitchFamily="49" charset="0"/>
              </a:rPr>
              <a:t>double b {2.0};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初始化</a:t>
            </a:r>
            <a:endParaRPr lang="zh-CN" altLang="en-US" sz="2000" b="1" dirty="0">
              <a:solidFill>
                <a:srgbClr val="FF0000"/>
              </a:solidFill>
              <a:latin typeface="Consolas" panose="020B0609020204030204" pitchFamily="49" charset="0"/>
            </a:endParaRPr>
          </a:p>
          <a:p>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r>
              <a:rPr lang="en-US" altLang="zh-CN" sz="2000" b="1" dirty="0">
                <a:latin typeface="Consolas" panose="020B0609020204030204" pitchFamily="49" charset="0"/>
              </a:rPr>
              <a:t>	</a:t>
            </a:r>
            <a:r>
              <a:rPr lang="zh-CN" altLang="en-US" sz="2000" b="1" dirty="0">
                <a:latin typeface="Consolas" panose="020B0609020204030204" pitchFamily="49" charset="0"/>
              </a:rPr>
              <a:t>A() {} </a:t>
            </a:r>
            <a:r>
              <a:rPr lang="en-US" altLang="zh-CN" sz="2000" b="1" dirty="0">
                <a:solidFill>
                  <a:srgbClr val="00B050"/>
                </a:solidFill>
                <a:latin typeface="Consolas" panose="020B0609020204030204" pitchFamily="49" charset="0"/>
              </a:rPr>
              <a:t>//a=1</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b=2.0</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i):a(i) {} </a:t>
            </a:r>
            <a:r>
              <a:rPr lang="en-US" altLang="zh-CN" sz="2000" b="1" dirty="0">
                <a:solidFill>
                  <a:srgbClr val="00B050"/>
                </a:solidFill>
                <a:latin typeface="Consolas" panose="020B0609020204030204" pitchFamily="49" charset="0"/>
              </a:rPr>
              <a:t>//a=</a:t>
            </a:r>
            <a:r>
              <a:rPr lang="en-US" altLang="zh-CN" sz="2000" b="1" dirty="0" err="1">
                <a:solidFill>
                  <a:srgbClr val="00B050"/>
                </a:solidFill>
                <a:latin typeface="Consolas" panose="020B0609020204030204" pitchFamily="49" charset="0"/>
              </a:rPr>
              <a:t>i</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b=2.0</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a:t>
            </a:r>
            <a:r>
              <a:rPr lang="zh-CN" altLang="en-US" sz="2000" b="1" dirty="0">
                <a:solidFill>
                  <a:srgbClr val="B40062"/>
                </a:solidFill>
                <a:latin typeface="Consolas" panose="020B0609020204030204" pitchFamily="49" charset="0"/>
              </a:rPr>
              <a:t>double</a:t>
            </a:r>
            <a:r>
              <a:rPr lang="zh-CN" altLang="en-US" sz="2000" b="1" dirty="0">
                <a:latin typeface="Consolas" panose="020B0609020204030204" pitchFamily="49" charset="0"/>
              </a:rPr>
              <a:t> j):a(i), b(j) {}</a:t>
            </a:r>
            <a:r>
              <a:rPr lang="en-US" altLang="zh-CN" sz="2000" b="1" dirty="0">
                <a:latin typeface="Consolas" panose="020B0609020204030204" pitchFamily="49" charset="0"/>
              </a:rPr>
              <a:t>	</a:t>
            </a:r>
            <a:r>
              <a:rPr lang="en-US" altLang="zh-CN" sz="2000" b="1" dirty="0">
                <a:solidFill>
                  <a:srgbClr val="00B050"/>
                </a:solidFill>
                <a:latin typeface="Consolas" panose="020B0609020204030204" pitchFamily="49" charset="0"/>
              </a:rPr>
              <a:t> //a=</a:t>
            </a:r>
            <a:r>
              <a:rPr lang="en-US" altLang="zh-CN" sz="2000" b="1" dirty="0" err="1">
                <a:solidFill>
                  <a:srgbClr val="00B050"/>
                </a:solidFill>
                <a:latin typeface="Consolas" panose="020B0609020204030204" pitchFamily="49" charset="0"/>
              </a:rPr>
              <a:t>i</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b=j</a:t>
            </a:r>
            <a:endParaRPr lang="zh-CN" altLang="en-US" sz="2000" b="1" dirty="0">
              <a:latin typeface="Consolas" panose="020B0609020204030204" pitchFamily="49" charset="0"/>
            </a:endParaRPr>
          </a:p>
          <a:p>
            <a:r>
              <a:rPr lang="zh-CN" altLang="en-US" sz="2000" b="1" dirty="0">
                <a:latin typeface="Consolas" panose="020B0609020204030204" pitchFamily="49" charset="0"/>
              </a:rPr>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11</a:t>
            </a:fld>
            <a:endParaRPr lang="en-US" altLang="zh-CN"/>
          </a:p>
        </p:txBody>
      </p:sp>
      <p:sp>
        <p:nvSpPr>
          <p:cNvPr id="5" name="文本框 4">
            <a:extLst>
              <a:ext uri="{FF2B5EF4-FFF2-40B4-BE49-F238E27FC236}">
                <a16:creationId xmlns:a16="http://schemas.microsoft.com/office/drawing/2014/main" id="{E55CDE9F-C429-4C62-81CE-26667CEE8D16}"/>
              </a:ext>
            </a:extLst>
          </p:cNvPr>
          <p:cNvSpPr txBox="1"/>
          <p:nvPr/>
        </p:nvSpPr>
        <p:spPr>
          <a:xfrm>
            <a:off x="1103019" y="5748057"/>
            <a:ext cx="7416824" cy="830997"/>
          </a:xfrm>
          <a:prstGeom prst="rect">
            <a:avLst/>
          </a:prstGeom>
          <a:noFill/>
        </p:spPr>
        <p:txBody>
          <a:bodyPr wrap="square" rtlCol="0">
            <a:spAutoFit/>
          </a:bodyPr>
          <a:lstStyle/>
          <a:p>
            <a:r>
              <a:rPr lang="zh-CN" altLang="en-US" sz="2400" dirty="0">
                <a:latin typeface="Consolas" panose="020B0609020204030204" pitchFamily="49" charset="0"/>
                <a:ea typeface="华文楷体" panose="02010600040101010101" pitchFamily="2" charset="-122"/>
              </a:rPr>
              <a:t>注意：</a:t>
            </a:r>
            <a:r>
              <a:rPr lang="zh-CN" altLang="en-US" sz="2400" b="1" dirty="0">
                <a:latin typeface="Consolas" panose="020B0609020204030204" pitchFamily="49" charset="0"/>
                <a:ea typeface="华文楷体" panose="02010600040101010101" pitchFamily="2" charset="-122"/>
              </a:rPr>
              <a:t>就地初始化</a:t>
            </a:r>
            <a:r>
              <a:rPr lang="zh-CN" altLang="en-US" sz="2400" dirty="0">
                <a:latin typeface="Consolas" panose="020B0609020204030204" pitchFamily="49" charset="0"/>
                <a:ea typeface="华文楷体" panose="02010600040101010101" pitchFamily="2" charset="-122"/>
              </a:rPr>
              <a:t>只是一种简便的表达方式，实际操作仍然在对象构造的时候执行。</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不带任何参数的构造函数，或每个形参提供默认实参的构造函数，被称为“默认构造函数”，也称“缺省构造函数”</a:t>
            </a:r>
          </a:p>
          <a:p>
            <a:endParaRPr kumimoji="1" lang="en-US" altLang="zh-CN" dirty="0"/>
          </a:p>
          <a:p>
            <a:pPr marL="457200" lvl="1"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12</a:t>
            </a:fld>
            <a:endParaRPr lang="en-US" altLang="zh-CN"/>
          </a:p>
        </p:txBody>
      </p:sp>
      <p:sp>
        <p:nvSpPr>
          <p:cNvPr id="5" name="矩形 4"/>
          <p:cNvSpPr/>
          <p:nvPr/>
        </p:nvSpPr>
        <p:spPr>
          <a:xfrm>
            <a:off x="1811435" y="2780928"/>
            <a:ext cx="5112568" cy="2862322"/>
          </a:xfrm>
          <a:prstGeom prst="rect">
            <a:avLst/>
          </a:prstGeom>
        </p:spPr>
        <p:txBody>
          <a:bodyPr wrap="square">
            <a:spAutoFit/>
          </a:bodyPr>
          <a:lstStyle/>
          <a:p>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 {</a:t>
            </a:r>
          </a:p>
          <a:p>
            <a:r>
              <a:rPr lang="zh-CN" altLang="en-US" sz="2000" b="1" dirty="0">
                <a:solidFill>
                  <a:srgbClr val="B40062"/>
                </a:solidFill>
                <a:latin typeface="Consolas" panose="020B0609020204030204" pitchFamily="49" charset="0"/>
              </a:rPr>
              <a:t>private</a:t>
            </a:r>
            <a:r>
              <a:rPr lang="zh-CN" altLang="en-US" sz="2000" b="1" dirty="0">
                <a:latin typeface="Consolas" panose="020B0609020204030204" pitchFamily="49" charset="0"/>
              </a:rPr>
              <a:t>:</a:t>
            </a:r>
          </a:p>
          <a:p>
            <a:r>
              <a:rPr lang="en-US" altLang="zh-CN" sz="2000" b="1" dirty="0">
                <a:solidFill>
                  <a:srgbClr val="FF0000"/>
                </a:solidFill>
                <a:latin typeface="Consolas" panose="020B0609020204030204" pitchFamily="49" charset="0"/>
              </a:rPr>
              <a:t>	</a:t>
            </a:r>
            <a:r>
              <a:rPr lang="zh-CN" altLang="en-US" sz="2000" b="1" dirty="0">
                <a:latin typeface="Consolas" panose="020B0609020204030204" pitchFamily="49" charset="0"/>
              </a:rPr>
              <a:t>int a = 1;</a:t>
            </a:r>
          </a:p>
          <a:p>
            <a:pPr lvl="1"/>
            <a:r>
              <a:rPr lang="zh-CN" altLang="en-US" sz="2000" b="1" dirty="0">
                <a:latin typeface="Consolas" panose="020B0609020204030204" pitchFamily="49" charset="0"/>
              </a:rPr>
              <a:t>double b {2.0}; </a:t>
            </a:r>
          </a:p>
          <a:p>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r>
              <a:rPr lang="en-US" altLang="zh-CN" sz="2000" b="1" dirty="0">
                <a:latin typeface="Consolas" panose="020B0609020204030204" pitchFamily="49" charset="0"/>
              </a:rPr>
              <a:t>	</a:t>
            </a:r>
            <a:r>
              <a:rPr lang="zh-CN" altLang="en-US" sz="2000" b="1" dirty="0">
                <a:solidFill>
                  <a:srgbClr val="FF0000"/>
                </a:solidFill>
                <a:latin typeface="Consolas" panose="020B0609020204030204" pitchFamily="49" charset="0"/>
              </a:rPr>
              <a:t>A() {}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定义默认构造函数</a:t>
            </a: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i):a(i) {}   </a:t>
            </a: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a:t>
            </a:r>
            <a:r>
              <a:rPr lang="zh-CN" altLang="en-US" sz="2000" b="1" dirty="0">
                <a:solidFill>
                  <a:srgbClr val="B40062"/>
                </a:solidFill>
                <a:latin typeface="Consolas" panose="020B0609020204030204" pitchFamily="49" charset="0"/>
              </a:rPr>
              <a:t>double</a:t>
            </a:r>
            <a:r>
              <a:rPr lang="zh-CN" altLang="en-US" sz="2000" b="1" dirty="0">
                <a:latin typeface="Consolas" panose="020B0609020204030204" pitchFamily="49" charset="0"/>
              </a:rPr>
              <a:t> j):a(i), b(j) {}</a:t>
            </a:r>
          </a:p>
          <a:p>
            <a:r>
              <a:rPr lang="zh-CN" altLang="en-US" sz="2000" b="1" dirty="0">
                <a:latin typeface="Consolas" panose="020B0609020204030204" pitchFamily="49"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endParaRPr lang="zh-CN" altLang="en-US" dirty="0"/>
          </a:p>
        </p:txBody>
      </p:sp>
      <p:sp>
        <p:nvSpPr>
          <p:cNvPr id="3" name="内容占位符 2"/>
          <p:cNvSpPr>
            <a:spLocks noGrp="1"/>
          </p:cNvSpPr>
          <p:nvPr>
            <p:ph idx="1"/>
          </p:nvPr>
        </p:nvSpPr>
        <p:spPr>
          <a:xfrm>
            <a:off x="440085" y="1628801"/>
            <a:ext cx="8263830" cy="4749029"/>
          </a:xfrm>
        </p:spPr>
        <p:txBody>
          <a:bodyPr/>
          <a:lstStyle/>
          <a:p>
            <a:r>
              <a:rPr kumimoji="1" lang="zh-CN" altLang="en-US" dirty="0"/>
              <a:t>使用默认构造函数（没有参数）来生成对象时，对象定义的格式为：</a:t>
            </a:r>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13</a:t>
            </a:fld>
            <a:endParaRPr lang="en-US" altLang="zh-CN"/>
          </a:p>
        </p:txBody>
      </p:sp>
      <p:sp>
        <p:nvSpPr>
          <p:cNvPr id="6" name="矩形 5"/>
          <p:cNvSpPr/>
          <p:nvPr/>
        </p:nvSpPr>
        <p:spPr>
          <a:xfrm>
            <a:off x="818491" y="2780928"/>
            <a:ext cx="8222375" cy="3108543"/>
          </a:xfrm>
          <a:prstGeom prst="rect">
            <a:avLst/>
          </a:prstGeom>
        </p:spPr>
        <p:txBody>
          <a:bodyPr wrap="square">
            <a:spAutoFit/>
          </a:bodyPr>
          <a:lstStyle/>
          <a:p>
            <a:r>
              <a:rPr lang="en-US" altLang="zh-CN" sz="2800" dirty="0" err="1">
                <a:latin typeface="Consolas" panose="020B0609020204030204" pitchFamily="49" charset="0"/>
              </a:rPr>
              <a:t>ClassName</a:t>
            </a:r>
            <a:r>
              <a:rPr lang="en-US" altLang="zh-CN" sz="2800" dirty="0">
                <a:latin typeface="Consolas" panose="020B0609020204030204" pitchFamily="49" charset="0"/>
              </a:rPr>
              <a:t> a</a:t>
            </a:r>
            <a:r>
              <a:rPr lang="en-US" altLang="zh-CN" sz="2800" b="1" dirty="0">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调用默认构造函数</a:t>
            </a:r>
            <a:endParaRPr lang="en-US" altLang="zh-CN" sz="2800" b="1" dirty="0">
              <a:solidFill>
                <a:srgbClr val="008000"/>
              </a:solidFill>
              <a:latin typeface="Consolas" panose="020B0609020204030204" pitchFamily="49" charset="0"/>
            </a:endParaRPr>
          </a:p>
          <a:p>
            <a:r>
              <a:rPr lang="en-US" altLang="zh-CN" sz="2800" dirty="0" err="1">
                <a:latin typeface="Consolas" panose="020B0609020204030204" pitchFamily="49" charset="0"/>
              </a:rPr>
              <a:t>ClassName</a:t>
            </a:r>
            <a:r>
              <a:rPr lang="en-US" altLang="zh-CN" sz="2800" dirty="0">
                <a:latin typeface="Consolas" panose="020B0609020204030204" pitchFamily="49" charset="0"/>
              </a:rPr>
              <a:t> b = </a:t>
            </a:r>
            <a:r>
              <a:rPr lang="en-US" altLang="zh-CN" sz="2800" dirty="0" err="1">
                <a:latin typeface="Consolas" panose="020B0609020204030204" pitchFamily="49" charset="0"/>
              </a:rPr>
              <a:t>ClassName</a:t>
            </a:r>
            <a:r>
              <a:rPr lang="en-US" altLang="zh-CN" sz="2800" dirty="0">
                <a:latin typeface="Consolas" panose="020B0609020204030204" pitchFamily="49" charset="0"/>
              </a:rPr>
              <a:t>();  </a:t>
            </a:r>
          </a:p>
          <a:p>
            <a:r>
              <a:rPr lang="en-US" altLang="zh-CN" sz="2800" b="1" dirty="0">
                <a:solidFill>
                  <a:srgbClr val="008000"/>
                </a:solidFill>
                <a:latin typeface="Consolas" panose="020B0609020204030204" pitchFamily="49" charset="0"/>
              </a:rPr>
              <a:t>					</a:t>
            </a:r>
            <a:r>
              <a:rPr lang="en-US" altLang="zh-CN" sz="2800" dirty="0">
                <a:solidFill>
                  <a:srgbClr val="008000"/>
                </a:solidFill>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同样调用默认构造函数</a:t>
            </a:r>
            <a:endParaRPr lang="en-US" altLang="zh-CN" sz="2800" b="1" dirty="0">
              <a:solidFill>
                <a:srgbClr val="008000"/>
              </a:solidFill>
              <a:latin typeface="Consolas" panose="020B0609020204030204" pitchFamily="49" charset="0"/>
            </a:endParaRPr>
          </a:p>
          <a:p>
            <a:endParaRPr lang="en-US" altLang="zh-CN" sz="2800" b="1" dirty="0">
              <a:latin typeface="Consolas" panose="020B0609020204030204" pitchFamily="49" charset="0"/>
            </a:endParaRPr>
          </a:p>
          <a:p>
            <a:r>
              <a:rPr lang="zh-CN" altLang="en-US" sz="2800" b="1" dirty="0">
                <a:solidFill>
                  <a:srgbClr val="FF0000"/>
                </a:solidFill>
                <a:latin typeface="Consolas" panose="020B0609020204030204" pitchFamily="49" charset="0"/>
              </a:rPr>
              <a:t>注意区分</a:t>
            </a:r>
            <a:r>
              <a:rPr lang="zh-CN" altLang="en-US" sz="2800" b="1" dirty="0">
                <a:latin typeface="Consolas" panose="020B0609020204030204" pitchFamily="49" charset="0"/>
              </a:rPr>
              <a:t>：</a:t>
            </a:r>
            <a:endParaRPr lang="en-US" altLang="zh-CN" sz="2800" b="1" dirty="0">
              <a:latin typeface="Consolas" panose="020B0609020204030204" pitchFamily="49" charset="0"/>
            </a:endParaRPr>
          </a:p>
          <a:p>
            <a:r>
              <a:rPr lang="en-US" altLang="zh-CN" sz="2800" dirty="0" err="1">
                <a:latin typeface="Consolas" panose="020B0609020204030204" pitchFamily="49" charset="0"/>
              </a:rPr>
              <a:t>ClassName</a:t>
            </a:r>
            <a:r>
              <a:rPr lang="en-US" altLang="zh-CN" sz="2800" dirty="0">
                <a:latin typeface="Consolas" panose="020B0609020204030204" pitchFamily="49" charset="0"/>
              </a:rPr>
              <a:t> c();  </a:t>
            </a:r>
          </a:p>
          <a:p>
            <a:r>
              <a:rPr lang="en-US" altLang="zh-CN" sz="2800" b="1" dirty="0">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这声明了一个返回值为</a:t>
            </a:r>
            <a:r>
              <a:rPr lang="en-US" altLang="zh-CN" sz="2800" b="1" dirty="0" err="1">
                <a:solidFill>
                  <a:srgbClr val="008000"/>
                </a:solidFill>
                <a:latin typeface="Consolas" panose="020B0609020204030204" pitchFamily="49" charset="0"/>
              </a:rPr>
              <a:t>ClassName</a:t>
            </a:r>
            <a:r>
              <a:rPr lang="zh-CN" altLang="en-US" sz="2800" b="1" dirty="0">
                <a:solidFill>
                  <a:srgbClr val="008000"/>
                </a:solidFill>
                <a:latin typeface="Consolas" panose="020B0609020204030204" pitchFamily="49" charset="0"/>
              </a:rPr>
              <a:t>的函数</a:t>
            </a:r>
            <a:endParaRPr lang="en-US" altLang="zh-CN" sz="2800" b="1" dirty="0">
              <a:solidFill>
                <a:srgbClr val="008000"/>
              </a:solidFill>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默认构造函数</a:t>
            </a:r>
          </a:p>
        </p:txBody>
      </p:sp>
      <p:sp>
        <p:nvSpPr>
          <p:cNvPr id="3" name="内容占位符 2"/>
          <p:cNvSpPr>
            <a:spLocks noGrp="1"/>
          </p:cNvSpPr>
          <p:nvPr>
            <p:ph idx="1"/>
          </p:nvPr>
        </p:nvSpPr>
        <p:spPr>
          <a:xfrm>
            <a:off x="628650" y="1333716"/>
            <a:ext cx="8047806" cy="5112568"/>
          </a:xfrm>
        </p:spPr>
        <p:txBody>
          <a:bodyPr/>
          <a:lstStyle/>
          <a:p>
            <a:r>
              <a:rPr lang="zh-CN" altLang="en-US" dirty="0"/>
              <a:t>在类的构造函数中，除了执行函数体内声明的语句，编译器还会做一些额外操作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例如会自动调用</a:t>
            </a:r>
            <a:r>
              <a:rPr lang="zh-CN" altLang="en-US" dirty="0">
                <a:solidFill>
                  <a:srgbClr val="FF0000"/>
                </a:solidFill>
              </a:rPr>
              <a:t>成员变量的默认构造函数</a:t>
            </a:r>
            <a:endParaRPr lang="en-US" altLang="zh-CN" dirty="0">
              <a:solidFill>
                <a:srgbClr val="FF0000"/>
              </a:solidFill>
            </a:endParaRPr>
          </a:p>
          <a:p>
            <a:pPr lvl="1"/>
            <a:r>
              <a:rPr lang="zh-CN" altLang="en-US" dirty="0"/>
              <a:t>先调用成员变量的构造，再执行自己的构造函数</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14</a:t>
            </a:fld>
            <a:endParaRPr lang="en-US" altLang="zh-CN"/>
          </a:p>
        </p:txBody>
      </p:sp>
      <p:sp>
        <p:nvSpPr>
          <p:cNvPr id="5" name="矩形 4"/>
          <p:cNvSpPr/>
          <p:nvPr/>
        </p:nvSpPr>
        <p:spPr>
          <a:xfrm>
            <a:off x="789756" y="2058448"/>
            <a:ext cx="5272208" cy="3877985"/>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#include</a:t>
            </a:r>
            <a:r>
              <a:rPr lang="en-US" altLang="zh-CN" sz="2000" b="1" dirty="0">
                <a:latin typeface="Consolas" panose="020B0609020204030204" pitchFamily="49" charset="0"/>
              </a:rPr>
              <a:t> &lt;iostream&gt;</a:t>
            </a:r>
          </a:p>
          <a:p>
            <a:pPr lvl="1"/>
            <a:r>
              <a:rPr lang="en-US" altLang="zh-CN" sz="2000" b="1" dirty="0">
                <a:solidFill>
                  <a:srgbClr val="B40062"/>
                </a:solidFill>
                <a:latin typeface="Consolas" panose="020B0609020204030204" pitchFamily="49" charset="0"/>
              </a:rPr>
              <a:t>using</a:t>
            </a:r>
            <a:r>
              <a:rPr lang="en-US" altLang="zh-CN" sz="2000" b="1" dirty="0">
                <a:latin typeface="Consolas" panose="020B0609020204030204" pitchFamily="49" charset="0"/>
              </a:rPr>
              <a:t> namespace std;</a:t>
            </a:r>
            <a:endParaRPr lang="en-US" altLang="zh-CN" sz="2000" b="1" dirty="0">
              <a:solidFill>
                <a:srgbClr val="B40062"/>
              </a:solidFill>
              <a:latin typeface="Consolas" panose="020B0609020204030204" pitchFamily="49" charset="0"/>
            </a:endParaRPr>
          </a:p>
          <a:p>
            <a:pPr lvl="1"/>
            <a:r>
              <a:rPr lang="en-US" altLang="zh-CN" sz="2000" b="1" dirty="0">
                <a:solidFill>
                  <a:srgbClr val="B40062"/>
                </a:solidFill>
                <a:latin typeface="Consolas" panose="020B0609020204030204" pitchFamily="49" charset="0"/>
              </a:rPr>
              <a:t>class</a:t>
            </a:r>
            <a:r>
              <a:rPr lang="en-US" altLang="zh-CN" b="1" dirty="0">
                <a:latin typeface="Consolas" panose="020B0609020204030204" pitchFamily="49" charset="0"/>
              </a:rPr>
              <a:t> A {</a:t>
            </a:r>
          </a:p>
          <a:p>
            <a:pPr lvl="1"/>
            <a:r>
              <a:rPr lang="en-US" altLang="zh-CN" sz="2000"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solidFill>
                  <a:srgbClr val="FF0000"/>
                </a:solidFill>
                <a:latin typeface="Consolas" panose="020B0609020204030204" pitchFamily="49" charset="0"/>
              </a:rPr>
              <a:t>    </a:t>
            </a:r>
            <a:r>
              <a:rPr lang="en-US" altLang="zh-CN" b="1" dirty="0">
                <a:latin typeface="Consolas" panose="020B0609020204030204" pitchFamily="49" charset="0"/>
              </a:rPr>
              <a:t>A() { </a:t>
            </a:r>
            <a:r>
              <a:rPr lang="en-US" altLang="zh-CN" b="1" dirty="0" err="1">
                <a:latin typeface="Consolas" panose="020B0609020204030204" pitchFamily="49" charset="0"/>
              </a:rPr>
              <a:t>cout</a:t>
            </a:r>
            <a:r>
              <a:rPr lang="en-US" altLang="zh-CN" b="1" dirty="0">
                <a:latin typeface="Consolas" panose="020B0609020204030204" pitchFamily="49" charset="0"/>
              </a:rPr>
              <a:t> &lt;&lt; "A()"</a:t>
            </a:r>
            <a:r>
              <a:rPr lang="zh-CN" altLang="en-US" b="1" dirty="0">
                <a:latin typeface="Consolas" panose="020B0609020204030204" pitchFamily="49" charset="0"/>
              </a:rPr>
              <a:t> </a:t>
            </a:r>
            <a:r>
              <a:rPr lang="en-US" altLang="zh-CN" b="1" dirty="0">
                <a:latin typeface="Consolas" panose="020B0609020204030204" pitchFamily="49" charset="0"/>
              </a:rPr>
              <a:t>&lt;&lt; </a:t>
            </a:r>
            <a:r>
              <a:rPr lang="en-US" altLang="zh-CN" b="1" dirty="0" err="1">
                <a:latin typeface="Consolas" panose="020B0609020204030204" pitchFamily="49" charset="0"/>
              </a:rPr>
              <a:t>endl</a:t>
            </a:r>
            <a:r>
              <a:rPr lang="en-US" altLang="zh-CN" b="1" dirty="0">
                <a:latin typeface="Consolas" panose="020B0609020204030204" pitchFamily="49" charset="0"/>
              </a:rPr>
              <a:t>; }</a:t>
            </a:r>
          </a:p>
          <a:p>
            <a:pPr lvl="1"/>
            <a:r>
              <a:rPr lang="en-US" altLang="zh-CN" b="1" dirty="0">
                <a:latin typeface="Consolas" panose="020B0609020204030204" pitchFamily="49" charset="0"/>
              </a:rPr>
              <a:t>};</a:t>
            </a:r>
          </a:p>
          <a:p>
            <a:pPr lvl="1"/>
            <a:r>
              <a:rPr lang="en-US" altLang="zh-CN" sz="2000" b="1" dirty="0">
                <a:solidFill>
                  <a:srgbClr val="B40062"/>
                </a:solidFill>
                <a:latin typeface="Consolas" panose="020B0609020204030204" pitchFamily="49" charset="0"/>
              </a:rPr>
              <a:t>class</a:t>
            </a:r>
            <a:r>
              <a:rPr lang="en-US" altLang="zh-CN" b="1" dirty="0">
                <a:latin typeface="Consolas" panose="020B0609020204030204" pitchFamily="49" charset="0"/>
              </a:rPr>
              <a:t> B {</a:t>
            </a:r>
          </a:p>
          <a:p>
            <a:pPr lvl="1"/>
            <a:r>
              <a:rPr lang="en-US" altLang="zh-CN" sz="2000"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latin typeface="Consolas" panose="020B0609020204030204" pitchFamily="49" charset="0"/>
              </a:rPr>
              <a:t>    A </a:t>
            </a:r>
            <a:r>
              <a:rPr lang="en-US" altLang="zh-CN" b="1" dirty="0" err="1">
                <a:latin typeface="Consolas" panose="020B0609020204030204" pitchFamily="49" charset="0"/>
              </a:rPr>
              <a:t>a</a:t>
            </a:r>
            <a:r>
              <a:rPr lang="en-US" altLang="zh-CN" b="1" dirty="0">
                <a:latin typeface="Consolas" panose="020B0609020204030204" pitchFamily="49" charset="0"/>
              </a:rPr>
              <a:t>;</a:t>
            </a:r>
          </a:p>
          <a:p>
            <a:pPr lvl="1"/>
            <a:r>
              <a:rPr lang="en-US" altLang="zh-CN" b="1" dirty="0">
                <a:latin typeface="Consolas" panose="020B0609020204030204" pitchFamily="49" charset="0"/>
              </a:rPr>
              <a:t>	B() { </a:t>
            </a:r>
            <a:r>
              <a:rPr lang="en-US" altLang="zh-CN" b="1" dirty="0" err="1">
                <a:latin typeface="Consolas" panose="020B0609020204030204" pitchFamily="49" charset="0"/>
              </a:rPr>
              <a:t>cout</a:t>
            </a:r>
            <a:r>
              <a:rPr lang="en-US" altLang="zh-CN" b="1" dirty="0">
                <a:latin typeface="Consolas" panose="020B0609020204030204" pitchFamily="49" charset="0"/>
              </a:rPr>
              <a:t> &lt;&lt; "B()" &lt;&lt; </a:t>
            </a:r>
            <a:r>
              <a:rPr lang="en-US" altLang="zh-CN" b="1" dirty="0" err="1">
                <a:latin typeface="Consolas" panose="020B0609020204030204" pitchFamily="49" charset="0"/>
              </a:rPr>
              <a:t>endl</a:t>
            </a:r>
            <a:r>
              <a:rPr lang="en-US" altLang="zh-CN" b="1" dirty="0">
                <a:latin typeface="Consolas" panose="020B0609020204030204" pitchFamily="49" charset="0"/>
              </a:rPr>
              <a:t>;}</a:t>
            </a:r>
          </a:p>
          <a:p>
            <a:pPr lvl="1"/>
            <a:r>
              <a:rPr lang="en-US" altLang="zh-CN" b="1" dirty="0">
                <a:latin typeface="Consolas" panose="020B0609020204030204" pitchFamily="49" charset="0"/>
              </a:rPr>
              <a:t>};</a:t>
            </a:r>
          </a:p>
          <a:p>
            <a:pPr lvl="1"/>
            <a:r>
              <a:rPr lang="en-US" altLang="zh-CN" b="1" dirty="0">
                <a:latin typeface="Consolas" panose="020B0609020204030204" pitchFamily="49" charset="0"/>
              </a:rPr>
              <a:t>B </a:t>
            </a:r>
            <a:r>
              <a:rPr lang="en-US" altLang="zh-CN" b="1" dirty="0" err="1">
                <a:latin typeface="Consolas" panose="020B0609020204030204" pitchFamily="49" charset="0"/>
              </a:rPr>
              <a:t>b</a:t>
            </a:r>
            <a:r>
              <a:rPr lang="en-US" altLang="zh-CN" b="1" dirty="0">
                <a:latin typeface="Consolas" panose="020B0609020204030204" pitchFamily="49" charset="0"/>
              </a:rPr>
              <a:t>;</a:t>
            </a:r>
          </a:p>
          <a:p>
            <a:pPr lvl="1"/>
            <a:r>
              <a:rPr lang="en-US" altLang="zh-CN" b="1" dirty="0">
                <a:solidFill>
                  <a:srgbClr val="B40062"/>
                </a:solidFill>
                <a:latin typeface="Consolas" panose="020B0609020204030204" pitchFamily="49" charset="0"/>
              </a:rPr>
              <a:t>int</a:t>
            </a:r>
            <a:r>
              <a:rPr lang="en-US" altLang="zh-CN" b="1" dirty="0">
                <a:latin typeface="Consolas" panose="020B0609020204030204" pitchFamily="49" charset="0"/>
              </a:rPr>
              <a:t> main() { </a:t>
            </a:r>
            <a:r>
              <a:rPr lang="en-US" altLang="zh-CN" b="1" dirty="0">
                <a:solidFill>
                  <a:srgbClr val="B40062"/>
                </a:solidFill>
                <a:latin typeface="Consolas" panose="020B0609020204030204" pitchFamily="49" charset="0"/>
              </a:rPr>
              <a:t>return</a:t>
            </a:r>
            <a:r>
              <a:rPr lang="en-US" altLang="zh-CN" b="1" dirty="0">
                <a:latin typeface="Consolas" panose="020B0609020204030204" pitchFamily="49" charset="0"/>
              </a:rPr>
              <a:t> 0; }</a:t>
            </a:r>
          </a:p>
        </p:txBody>
      </p:sp>
      <p:sp>
        <p:nvSpPr>
          <p:cNvPr id="6" name="矩形 5"/>
          <p:cNvSpPr/>
          <p:nvPr/>
        </p:nvSpPr>
        <p:spPr>
          <a:xfrm>
            <a:off x="6061964" y="3397277"/>
            <a:ext cx="2453386" cy="1200329"/>
          </a:xfrm>
          <a:prstGeom prst="rect">
            <a:avLst/>
          </a:prstGeom>
        </p:spPr>
        <p:txBody>
          <a:bodyPr wrap="square">
            <a:spAutoFit/>
          </a:bodyPr>
          <a:lstStyle/>
          <a:p>
            <a:pPr lvl="1"/>
            <a:r>
              <a:rPr lang="zh-CN" altLang="en-US" b="1" dirty="0">
                <a:latin typeface="Consolas" panose="020B0609020204030204" pitchFamily="49" charset="0"/>
              </a:rPr>
              <a:t>输出：</a:t>
            </a:r>
            <a:endParaRPr lang="en-US" altLang="zh-CN" b="1" dirty="0">
              <a:latin typeface="Consolas" panose="020B0609020204030204" pitchFamily="49" charset="0"/>
            </a:endParaRPr>
          </a:p>
          <a:p>
            <a:pPr lvl="1"/>
            <a:endParaRPr lang="en-US" altLang="zh-CN" b="1" dirty="0">
              <a:latin typeface="Consolas" panose="020B0609020204030204" pitchFamily="49" charset="0"/>
            </a:endParaRPr>
          </a:p>
          <a:p>
            <a:pPr lvl="1"/>
            <a:r>
              <a:rPr lang="en-US" altLang="zh-CN" b="1" dirty="0">
                <a:latin typeface="Consolas" panose="020B0609020204030204" pitchFamily="49" charset="0"/>
              </a:rPr>
              <a:t>A()</a:t>
            </a:r>
          </a:p>
          <a:p>
            <a:pPr lvl="1"/>
            <a:r>
              <a:rPr lang="en-US" altLang="zh-CN" b="1" dirty="0">
                <a:latin typeface="Consolas" panose="020B0609020204030204" pitchFamily="49" charset="0"/>
              </a:rPr>
              <a:t>B()</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p>
        </p:txBody>
      </p:sp>
      <p:sp>
        <p:nvSpPr>
          <p:cNvPr id="3" name="内容占位符 2"/>
          <p:cNvSpPr>
            <a:spLocks noGrp="1"/>
          </p:cNvSpPr>
          <p:nvPr>
            <p:ph idx="1"/>
          </p:nvPr>
        </p:nvSpPr>
        <p:spPr>
          <a:xfrm>
            <a:off x="596335" y="1592707"/>
            <a:ext cx="8047990" cy="4785123"/>
          </a:xfrm>
        </p:spPr>
        <p:txBody>
          <a:bodyPr/>
          <a:lstStyle/>
          <a:p>
            <a:r>
              <a:rPr kumimoji="1" lang="zh-CN" altLang="en-US" dirty="0"/>
              <a:t>隐式定义的默认构造函数</a:t>
            </a:r>
            <a:endParaRPr kumimoji="1" lang="en-US" altLang="zh-CN" dirty="0"/>
          </a:p>
          <a:p>
            <a:pPr lvl="1"/>
            <a:r>
              <a:rPr kumimoji="1" lang="zh-CN" altLang="en-US" dirty="0"/>
              <a:t>有时候我们没有手动定义默认构造函数，但我们仍然能够按上述方式定义变量</a:t>
            </a:r>
            <a:endParaRPr kumimoji="1" lang="en-US" altLang="zh-CN" dirty="0"/>
          </a:p>
          <a:p>
            <a:pPr lvl="1"/>
            <a:r>
              <a:rPr kumimoji="1" lang="zh-CN" altLang="en-US" dirty="0"/>
              <a:t>这是因为编译器帮我们</a:t>
            </a:r>
            <a:r>
              <a:rPr kumimoji="1" lang="zh-CN" altLang="en-US" dirty="0">
                <a:solidFill>
                  <a:srgbClr val="FF0000"/>
                </a:solidFill>
              </a:rPr>
              <a:t>隐式地合成</a:t>
            </a:r>
            <a:r>
              <a:rPr kumimoji="1" lang="zh-CN" altLang="en-US" dirty="0"/>
              <a:t>了一个默认构造函数</a:t>
            </a:r>
            <a:endParaRPr kumimoji="1" lang="en-US" altLang="zh-CN" dirty="0"/>
          </a:p>
        </p:txBody>
      </p:sp>
      <p:sp>
        <p:nvSpPr>
          <p:cNvPr id="4" name="矩形 3"/>
          <p:cNvSpPr/>
          <p:nvPr/>
        </p:nvSpPr>
        <p:spPr>
          <a:xfrm>
            <a:off x="840189" y="3798912"/>
            <a:ext cx="3168353" cy="1938992"/>
          </a:xfrm>
          <a:prstGeom prst="rect">
            <a:avLst/>
          </a:prstGeom>
          <a:ln>
            <a:solidFill>
              <a:srgbClr val="00CCFF"/>
            </a:solidFill>
          </a:ln>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solidFill>
                  <a:srgbClr val="FF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data = 0;</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 </a:t>
            </a:r>
            <a:r>
              <a:rPr lang="en-US" altLang="zh-CN" sz="2000" b="1" dirty="0" err="1">
                <a:latin typeface="Consolas" panose="020B0609020204030204" pitchFamily="49" charset="0"/>
              </a:rPr>
              <a:t>a</a:t>
            </a:r>
            <a:r>
              <a:rPr lang="en-US" altLang="zh-CN" sz="2000" b="1" dirty="0">
                <a:latin typeface="Consolas" panose="020B0609020204030204" pitchFamily="49" charset="0"/>
              </a:rPr>
              <a:t>;</a:t>
            </a:r>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t>15</a:t>
            </a:fld>
            <a:endParaRPr lang="en-US" altLang="zh-CN"/>
          </a:p>
        </p:txBody>
      </p:sp>
      <p:sp>
        <p:nvSpPr>
          <p:cNvPr id="7" name="矩形 6"/>
          <p:cNvSpPr/>
          <p:nvPr/>
        </p:nvSpPr>
        <p:spPr>
          <a:xfrm>
            <a:off x="5337393" y="3645024"/>
            <a:ext cx="3295278" cy="2246769"/>
          </a:xfrm>
          <a:prstGeom prst="rect">
            <a:avLst/>
          </a:prstGeom>
          <a:ln>
            <a:solidFill>
              <a:srgbClr val="00CCFF"/>
            </a:solidFill>
          </a:ln>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solidFill>
                  <a:srgbClr val="FF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data = 0;</a:t>
            </a:r>
          </a:p>
          <a:p>
            <a:pPr lvl="1"/>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A()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 </a:t>
            </a:r>
            <a:r>
              <a:rPr lang="en-US" altLang="zh-CN" sz="2000" b="1" dirty="0" err="1">
                <a:latin typeface="Consolas" panose="020B0609020204030204" pitchFamily="49" charset="0"/>
              </a:rPr>
              <a:t>a</a:t>
            </a:r>
            <a:r>
              <a:rPr lang="en-US" altLang="zh-CN" sz="2000" b="1" dirty="0">
                <a:latin typeface="Consolas" panose="020B0609020204030204" pitchFamily="49" charset="0"/>
              </a:rPr>
              <a:t>;</a:t>
            </a:r>
          </a:p>
        </p:txBody>
      </p:sp>
      <p:sp>
        <p:nvSpPr>
          <p:cNvPr id="5" name="文本框 4"/>
          <p:cNvSpPr txBox="1"/>
          <p:nvPr/>
        </p:nvSpPr>
        <p:spPr>
          <a:xfrm>
            <a:off x="4157047" y="4399623"/>
            <a:ext cx="1261884" cy="523220"/>
          </a:xfrm>
          <a:prstGeom prst="rect">
            <a:avLst/>
          </a:prstGeom>
          <a:noFill/>
        </p:spPr>
        <p:txBody>
          <a:bodyPr wrap="none" rtlCol="0">
            <a:spAutoFit/>
          </a:bodyPr>
          <a:lstStyle/>
          <a:p>
            <a:r>
              <a:rPr lang="zh-CN" altLang="en-US" sz="2800" b="1" dirty="0">
                <a:solidFill>
                  <a:srgbClr val="FF0000"/>
                </a:solidFill>
              </a:rPr>
              <a:t>等价于</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16</a:t>
            </a:fld>
            <a:endParaRPr lang="en-US" altLang="zh-CN"/>
          </a:p>
        </p:txBody>
      </p:sp>
      <p:sp>
        <p:nvSpPr>
          <p:cNvPr id="7" name="文本框 6"/>
          <p:cNvSpPr txBox="1"/>
          <p:nvPr>
            <p:custDataLst>
              <p:tags r:id="rId2"/>
            </p:custDataLst>
          </p:nvPr>
        </p:nvSpPr>
        <p:spPr>
          <a:xfrm>
            <a:off x="432073" y="744220"/>
            <a:ext cx="5328593" cy="5805264"/>
          </a:xfrm>
          <a:prstGeom prst="rect">
            <a:avLst/>
          </a:prstGeom>
          <a:noFill/>
        </p:spPr>
        <p:txBody>
          <a:bodyPr vert="horz" wrap="square" rtlCol="0" anchor="ctr" anchorCtr="0">
            <a:noAutofit/>
          </a:bodyPr>
          <a:lstStyle/>
          <a:p>
            <a:r>
              <a:rPr lang="zh-CN" altLang="en-US"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关于下列程序的说法，正确的是</a:t>
            </a:r>
            <a:endParaRPr lang="en-US" altLang="zh-CN"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#include &lt;iostream&gt;</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using namespace std;</a:t>
            </a:r>
          </a:p>
          <a:p>
            <a:r>
              <a:rPr lang="en-US" altLang="zh-CN" sz="2000" b="1" dirty="0">
                <a:solidFill>
                  <a:srgbClr val="B40062"/>
                </a:solidFill>
                <a:latin typeface="Consolas" panose="020B0609020204030204" pitchFamily="49" charset="0"/>
                <a:sym typeface="Microsoft Yahei" panose="020B0503020204020204" pitchFamily="34" charset="-122"/>
              </a:rPr>
              <a:t>class</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 {</a:t>
            </a:r>
          </a:p>
          <a:p>
            <a:r>
              <a:rPr lang="en-US" altLang="zh-CN" sz="2000" b="1" dirty="0">
                <a:solidFill>
                  <a:srgbClr val="B40062"/>
                </a:solidFill>
                <a:latin typeface="Consolas" panose="020B0609020204030204" pitchFamily="49" charset="0"/>
                <a:sym typeface="Microsoft Yahei" panose="020B0503020204020204" pitchFamily="34" charset="-122"/>
              </a:rPr>
              <a:t>public</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 { </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cout</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&lt;&lt;"A()"&lt;&lt;</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endl</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A(int x)</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 </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cout</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&lt;&lt; "A(int)" &lt;&lt; </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endl</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b="1" dirty="0">
                <a:solidFill>
                  <a:srgbClr val="B40062"/>
                </a:solidFill>
                <a:latin typeface="Consolas" panose="020B0609020204030204" pitchFamily="49" charset="0"/>
                <a:sym typeface="Microsoft Yahei" panose="020B0503020204020204" pitchFamily="34" charset="-122"/>
              </a:rPr>
              <a:t>class</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B {</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 </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b="1" dirty="0">
                <a:solidFill>
                  <a:srgbClr val="B40062"/>
                </a:solidFill>
                <a:latin typeface="Consolas" panose="020B0609020204030204" pitchFamily="49" charset="0"/>
                <a:sym typeface="Microsoft Yahei" panose="020B0503020204020204" pitchFamily="34" charset="-122"/>
              </a:rPr>
              <a:t>public</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B(int x=1): a(x) {}</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int main(){</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B </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b</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return 0;</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endParaRPr lang="zh-CN" altLang="en-US"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endParaRPr>
          </a:p>
        </p:txBody>
      </p:sp>
      <p:sp>
        <p:nvSpPr>
          <p:cNvPr id="8" name="文本框 7"/>
          <p:cNvSpPr txBox="1"/>
          <p:nvPr>
            <p:custDataLst>
              <p:tags r:id="rId3"/>
            </p:custDataLst>
          </p:nvPr>
        </p:nvSpPr>
        <p:spPr>
          <a:xfrm>
            <a:off x="6654527" y="2604004"/>
            <a:ext cx="1860823"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输出</a:t>
            </a:r>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A(int)</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4"/>
            </p:custDataLst>
          </p:nvPr>
        </p:nvSpPr>
        <p:spPr>
          <a:xfrm>
            <a:off x="6654527" y="3461254"/>
            <a:ext cx="1860823"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输出</a:t>
            </a:r>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5"/>
            </p:custDataLst>
          </p:nvPr>
        </p:nvSpPr>
        <p:spPr>
          <a:xfrm>
            <a:off x="6654527" y="4318504"/>
            <a:ext cx="2057400"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编译错误</a:t>
            </a:r>
          </a:p>
        </p:txBody>
      </p:sp>
      <p:sp>
        <p:nvSpPr>
          <p:cNvPr id="12" name="椭圆 11"/>
          <p:cNvSpPr>
            <a:spLocks noChangeAspect="1"/>
          </p:cNvSpPr>
          <p:nvPr>
            <p:custDataLst>
              <p:tags r:id="rId6"/>
            </p:custDataLst>
          </p:nvPr>
        </p:nvSpPr>
        <p:spPr>
          <a:xfrm>
            <a:off x="5940152" y="2668297"/>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7"/>
            </p:custDataLst>
          </p:nvPr>
        </p:nvSpPr>
        <p:spPr>
          <a:xfrm>
            <a:off x="5940152" y="352554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8"/>
            </p:custDataLst>
          </p:nvPr>
        </p:nvSpPr>
        <p:spPr>
          <a:xfrm>
            <a:off x="5940152" y="438279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0"/>
            </p:custDataLst>
          </p:nvPr>
        </p:nvGrpSpPr>
        <p:grpSpPr>
          <a:xfrm>
            <a:off x="0" y="0"/>
            <a:ext cx="9144000" cy="635000"/>
            <a:chOff x="0" y="0"/>
            <a:chExt cx="9144000" cy="635000"/>
          </a:xfrm>
        </p:grpSpPr>
        <p:sp>
          <p:nvSpPr>
            <p:cNvPr id="17"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p>
        </p:txBody>
      </p:sp>
      <p:sp>
        <p:nvSpPr>
          <p:cNvPr id="3" name="内容占位符 2"/>
          <p:cNvSpPr>
            <a:spLocks noGrp="1"/>
          </p:cNvSpPr>
          <p:nvPr>
            <p:ph idx="1"/>
          </p:nvPr>
        </p:nvSpPr>
        <p:spPr>
          <a:xfrm>
            <a:off x="548005" y="1581406"/>
            <a:ext cx="8047990" cy="5232360"/>
          </a:xfrm>
        </p:spPr>
        <p:txBody>
          <a:bodyPr/>
          <a:lstStyle/>
          <a:p>
            <a:r>
              <a:rPr kumimoji="1" lang="zh-CN" altLang="en-US" dirty="0"/>
              <a:t>隐式定义的默认构造函数</a:t>
            </a:r>
            <a:endParaRPr kumimoji="1" lang="en-US" altLang="zh-CN" dirty="0"/>
          </a:p>
          <a:p>
            <a:pPr lvl="1"/>
            <a:r>
              <a:rPr kumimoji="1" lang="zh-CN" altLang="en-US" dirty="0"/>
              <a:t>若用户已经定义了其他构造函数，编译器将不会隐式合成默认构造函数</a:t>
            </a:r>
            <a:endParaRPr kumimoji="1" lang="en-US" altLang="zh-CN" dirty="0"/>
          </a:p>
          <a:p>
            <a:pPr lvl="0"/>
            <a:endParaRPr kumimoji="1" lang="en-US" altLang="zh-CN" dirty="0"/>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t>17</a:t>
            </a:fld>
            <a:endParaRPr lang="en-US" altLang="zh-CN"/>
          </a:p>
        </p:txBody>
      </p:sp>
      <p:sp>
        <p:nvSpPr>
          <p:cNvPr id="5" name="矩形 4"/>
          <p:cNvSpPr/>
          <p:nvPr/>
        </p:nvSpPr>
        <p:spPr>
          <a:xfrm>
            <a:off x="1475656" y="2858758"/>
            <a:ext cx="4572000" cy="3416320"/>
          </a:xfrm>
          <a:prstGeom prst="rect">
            <a:avLst/>
          </a:prstGeom>
        </p:spPr>
        <p:txBody>
          <a:bodyPr>
            <a:spAutoFit/>
          </a:bodyPr>
          <a:lstStyle/>
          <a:p>
            <a:pPr lvl="1"/>
            <a:r>
              <a:rPr lang="en-US" altLang="zh-CN" sz="2400" b="1" dirty="0">
                <a:solidFill>
                  <a:srgbClr val="B40062"/>
                </a:solidFill>
                <a:latin typeface="Consolas" panose="020B0609020204030204" pitchFamily="49" charset="0"/>
              </a:rPr>
              <a:t>class</a:t>
            </a:r>
            <a:r>
              <a:rPr lang="en-US" altLang="zh-CN" sz="2400" b="1" dirty="0">
                <a:latin typeface="Consolas" panose="020B0609020204030204" pitchFamily="49" charset="0"/>
              </a:rPr>
              <a:t> A {</a:t>
            </a:r>
          </a:p>
          <a:p>
            <a:pPr lvl="1"/>
            <a:r>
              <a:rPr lang="en-US" altLang="zh-CN" sz="2400" b="1" dirty="0">
                <a:solidFill>
                  <a:srgbClr val="B40062"/>
                </a:solidFill>
                <a:latin typeface="Consolas" panose="020B0609020204030204" pitchFamily="49" charset="0"/>
              </a:rPr>
              <a:t>private</a:t>
            </a:r>
            <a:r>
              <a:rPr lang="en-US" altLang="zh-CN" sz="2400" b="1" dirty="0">
                <a:latin typeface="Consolas" panose="020B0609020204030204" pitchFamily="49" charset="0"/>
              </a:rPr>
              <a:t>:</a:t>
            </a:r>
          </a:p>
          <a:p>
            <a:pPr lvl="1"/>
            <a:r>
              <a:rPr lang="en-US" altLang="zh-CN" sz="2400" b="1" dirty="0">
                <a:latin typeface="Consolas" panose="020B0609020204030204" pitchFamily="49" charset="0"/>
              </a:rPr>
              <a:t>	int a = 1;</a:t>
            </a:r>
          </a:p>
          <a:p>
            <a:pPr lvl="1"/>
            <a:r>
              <a:rPr lang="en-US" altLang="zh-CN" sz="2400" b="1" dirty="0">
                <a:latin typeface="Consolas" panose="020B0609020204030204" pitchFamily="49" charset="0"/>
              </a:rPr>
              <a:t>	double b {2.0}; </a:t>
            </a:r>
          </a:p>
          <a:p>
            <a:pPr lvl="1"/>
            <a:r>
              <a:rPr lang="en-US" altLang="zh-CN" sz="2400" b="1" dirty="0">
                <a:solidFill>
                  <a:srgbClr val="B40062"/>
                </a:solidFill>
                <a:latin typeface="Consolas" panose="020B0609020204030204" pitchFamily="49" charset="0"/>
              </a:rPr>
              <a:t>public</a:t>
            </a:r>
            <a:r>
              <a:rPr lang="en-US" altLang="zh-CN" sz="2400" b="1" dirty="0">
                <a:latin typeface="Consolas" panose="020B0609020204030204" pitchFamily="49" charset="0"/>
              </a:rPr>
              <a:t>:</a:t>
            </a:r>
          </a:p>
          <a:p>
            <a:pPr lvl="1"/>
            <a:r>
              <a:rPr lang="en-US" altLang="zh-CN" sz="2400" b="1" dirty="0">
                <a:solidFill>
                  <a:srgbClr val="FF0000"/>
                </a:solidFill>
                <a:latin typeface="Consolas" panose="020B0609020204030204" pitchFamily="49" charset="0"/>
              </a:rPr>
              <a:t>   </a:t>
            </a:r>
            <a:r>
              <a:rPr lang="en-US" altLang="zh-CN" sz="2400" b="1" dirty="0">
                <a:latin typeface="Consolas" panose="020B0609020204030204" pitchFamily="49" charset="0"/>
              </a:rPr>
              <a:t>A(int </a:t>
            </a:r>
            <a:r>
              <a:rPr lang="en-US" altLang="zh-CN" sz="2400" b="1" dirty="0" err="1">
                <a:latin typeface="Consolas" panose="020B0609020204030204" pitchFamily="49" charset="0"/>
              </a:rPr>
              <a:t>i</a:t>
            </a:r>
            <a:r>
              <a:rPr lang="en-US" altLang="zh-CN" sz="2400" b="1" dirty="0">
                <a:latin typeface="Consolas" panose="020B0609020204030204" pitchFamily="49" charset="0"/>
              </a:rPr>
              <a:t>):a(</a:t>
            </a:r>
            <a:r>
              <a:rPr lang="en-US" altLang="zh-CN" sz="2400" b="1" dirty="0" err="1">
                <a:latin typeface="Consolas" panose="020B0609020204030204" pitchFamily="49" charset="0"/>
              </a:rPr>
              <a:t>i</a:t>
            </a:r>
            <a:r>
              <a:rPr lang="en-US" altLang="zh-CN" sz="2400" b="1" dirty="0">
                <a:latin typeface="Consolas" panose="020B0609020204030204" pitchFamily="49" charset="0"/>
              </a:rPr>
              <a:t>) {}</a:t>
            </a:r>
          </a:p>
          <a:p>
            <a:pPr lvl="1"/>
            <a:r>
              <a:rPr lang="en-US" altLang="zh-CN" sz="2400" b="1" dirty="0">
                <a:latin typeface="Consolas" panose="020B0609020204030204" pitchFamily="49" charset="0"/>
              </a:rPr>
              <a:t>};</a:t>
            </a:r>
          </a:p>
          <a:p>
            <a:pPr lvl="1"/>
            <a:endParaRPr lang="en-US" altLang="zh-CN" sz="2400" b="1" dirty="0">
              <a:latin typeface="Consolas" panose="020B0609020204030204" pitchFamily="49" charset="0"/>
            </a:endParaRPr>
          </a:p>
          <a:p>
            <a:pPr lvl="1"/>
            <a:r>
              <a:rPr lang="en-US" altLang="zh-CN" sz="2400" b="1" dirty="0">
                <a:latin typeface="Consolas" panose="020B0609020204030204" pitchFamily="49" charset="0"/>
              </a:rPr>
              <a:t>A </a:t>
            </a:r>
            <a:r>
              <a:rPr lang="en-US" altLang="zh-CN" sz="2400" b="1" dirty="0" err="1">
                <a:latin typeface="Consolas" panose="020B0609020204030204" pitchFamily="49" charset="0"/>
              </a:rPr>
              <a:t>a</a:t>
            </a:r>
            <a:r>
              <a:rPr lang="en-US" altLang="zh-CN" sz="2400" b="1" dirty="0">
                <a:latin typeface="Consolas" panose="020B0609020204030204" pitchFamily="49" charset="0"/>
              </a:rPr>
              <a:t>;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编译错误</a:t>
            </a:r>
            <a:endParaRPr lang="en-US" altLang="zh-CN" sz="2400" b="1" dirty="0">
              <a:solidFill>
                <a:srgbClr val="008000"/>
              </a:solidFill>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显式声明默认构造函数</a:t>
            </a:r>
            <a:endParaRPr kumimoji="1" lang="en-US" altLang="zh-CN" dirty="0"/>
          </a:p>
          <a:p>
            <a:pPr lvl="1"/>
            <a:r>
              <a:rPr kumimoji="1" lang="zh-CN" altLang="en-US" dirty="0"/>
              <a:t>出于某些需要，我们可以</a:t>
            </a:r>
            <a:r>
              <a:rPr kumimoji="1" lang="zh-CN" altLang="en-US" dirty="0">
                <a:solidFill>
                  <a:srgbClr val="FF0000"/>
                </a:solidFill>
              </a:rPr>
              <a:t>手动</a:t>
            </a:r>
            <a:r>
              <a:rPr kumimoji="1" lang="zh-CN" altLang="en-US" dirty="0"/>
              <a:t>指定生成默认版本的构造函数：即便其他构造函数存在，编译器也会定义隐式默认构造函数</a:t>
            </a:r>
          </a:p>
        </p:txBody>
      </p:sp>
      <p:sp>
        <p:nvSpPr>
          <p:cNvPr id="4" name="矩形 3"/>
          <p:cNvSpPr/>
          <p:nvPr/>
        </p:nvSpPr>
        <p:spPr>
          <a:xfrm>
            <a:off x="1677621" y="3355245"/>
            <a:ext cx="5949863" cy="3170099"/>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a = 1;</a:t>
            </a:r>
          </a:p>
          <a:p>
            <a:pPr lvl="1"/>
            <a:r>
              <a:rPr lang="en-US" altLang="zh-CN" sz="2000" b="1" dirty="0">
                <a:latin typeface="Consolas" panose="020B0609020204030204" pitchFamily="49" charset="0"/>
              </a:rPr>
              <a:t>	double b {2.0}; </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solidFill>
                  <a:srgbClr val="FF0000"/>
                </a:solidFill>
                <a:latin typeface="Consolas" panose="020B0609020204030204" pitchFamily="49" charset="0"/>
              </a:rPr>
              <a:t>	A() = default;    // C++11</a:t>
            </a:r>
            <a:r>
              <a:rPr lang="zh-CN" altLang="en-US" sz="2000" b="1" dirty="0">
                <a:solidFill>
                  <a:srgbClr val="FF0000"/>
                </a:solidFill>
                <a:latin typeface="Consolas" panose="020B0609020204030204" pitchFamily="49" charset="0"/>
              </a:rPr>
              <a:t>起</a:t>
            </a:r>
            <a:endParaRPr lang="en-US" altLang="zh-CN" sz="2000" b="1" dirty="0">
              <a:solidFill>
                <a:srgbClr val="FF0000"/>
              </a:solidFill>
              <a:latin typeface="Consolas" panose="020B0609020204030204" pitchFamily="49" charset="0"/>
            </a:endParaRPr>
          </a:p>
          <a:p>
            <a:pPr lvl="1"/>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 </a:t>
            </a:r>
            <a:r>
              <a:rPr lang="en-US" altLang="zh-CN" sz="2000" b="1" dirty="0" err="1">
                <a:latin typeface="Consolas" panose="020B0609020204030204" pitchFamily="49" charset="0"/>
              </a:rPr>
              <a:t>a</a:t>
            </a: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有时候，我们需要显式地声明禁用某种构造函数。</a:t>
            </a:r>
            <a:endParaRPr kumimoji="1" lang="en-US" altLang="zh-CN" dirty="0"/>
          </a:p>
          <a:p>
            <a:pPr lvl="1"/>
            <a:r>
              <a:rPr kumimoji="1" lang="zh-CN" altLang="en-US" dirty="0"/>
              <a:t>如果我们定义类如下，会出现什么问题？</a:t>
            </a:r>
            <a:endParaRPr kumimoji="1" lang="en-US" altLang="zh-CN" dirty="0"/>
          </a:p>
          <a:p>
            <a:pPr lvl="1"/>
            <a:endParaRPr kumimoji="1" lang="en-US" altLang="zh-CN" dirty="0"/>
          </a:p>
        </p:txBody>
      </p:sp>
      <p:sp>
        <p:nvSpPr>
          <p:cNvPr id="5" name="矩形 4"/>
          <p:cNvSpPr/>
          <p:nvPr/>
        </p:nvSpPr>
        <p:spPr>
          <a:xfrm>
            <a:off x="2047056" y="3059371"/>
            <a:ext cx="4572000" cy="3477875"/>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a = 1;</a:t>
            </a:r>
          </a:p>
          <a:p>
            <a:pPr lvl="1"/>
            <a:r>
              <a:rPr lang="en-US" altLang="zh-CN" sz="2000" b="1" dirty="0">
                <a:latin typeface="Consolas" panose="020B0609020204030204" pitchFamily="49" charset="0"/>
              </a:rPr>
              <a:t>	double b {2.0}; </a:t>
            </a:r>
          </a:p>
          <a:p>
            <a:pPr lvl="1"/>
            <a:r>
              <a:rPr lang="en-US" altLang="zh-CN" sz="2000" b="1" dirty="0">
                <a:latin typeface="Consolas" panose="020B0609020204030204" pitchFamily="49" charset="0"/>
              </a:rPr>
              <a:t>	char c = 'c';</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A() = default;</a:t>
            </a:r>
          </a:p>
          <a:p>
            <a:pPr lvl="1"/>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上期要点回顾</a:t>
            </a:r>
          </a:p>
        </p:txBody>
      </p:sp>
      <p:sp>
        <p:nvSpPr>
          <p:cNvPr id="3" name="内容占位符 2"/>
          <p:cNvSpPr>
            <a:spLocks noGrp="1"/>
          </p:cNvSpPr>
          <p:nvPr>
            <p:ph idx="1"/>
          </p:nvPr>
        </p:nvSpPr>
        <p:spPr/>
        <p:txBody>
          <a:bodyPr/>
          <a:lstStyle/>
          <a:p>
            <a:r>
              <a:rPr kumimoji="1" lang="zh-CN" altLang="en-US" dirty="0"/>
              <a:t>函数重载</a:t>
            </a:r>
            <a:endParaRPr kumimoji="1" lang="en-US" altLang="zh-CN" dirty="0"/>
          </a:p>
          <a:p>
            <a:r>
              <a:rPr kumimoji="1" lang="zh-CN" altLang="en-US" dirty="0"/>
              <a:t>自定义类与对象</a:t>
            </a:r>
            <a:endParaRPr kumimoji="1" lang="en-US" altLang="zh-CN" dirty="0"/>
          </a:p>
          <a:p>
            <a:r>
              <a:rPr kumimoji="1" lang="zh-CN" altLang="en-US" dirty="0"/>
              <a:t>数据成员、成员函数</a:t>
            </a:r>
            <a:endParaRPr kumimoji="1" lang="en-US" altLang="zh-CN" dirty="0"/>
          </a:p>
          <a:p>
            <a:r>
              <a:rPr kumimoji="1" lang="zh-CN" altLang="en-US" dirty="0"/>
              <a:t>访问权限</a:t>
            </a:r>
            <a:endParaRPr kumimoji="1" lang="en-US" altLang="zh-CN" dirty="0"/>
          </a:p>
          <a:p>
            <a:r>
              <a:rPr kumimoji="1" lang="en-US" altLang="zh-CN" dirty="0"/>
              <a:t>this</a:t>
            </a:r>
            <a:r>
              <a:rPr kumimoji="1" lang="zh-CN" altLang="en-US" dirty="0"/>
              <a:t>指针</a:t>
            </a:r>
            <a:endParaRPr kumimoji="1" lang="en-US" altLang="zh-CN" dirty="0"/>
          </a:p>
          <a:p>
            <a:r>
              <a:rPr kumimoji="1" lang="zh-CN" altLang="en-US" dirty="0"/>
              <a:t>宏与内联函数</a:t>
            </a:r>
            <a:endParaRPr kumimoji="1" lang="en-US" altLang="zh-CN" dirty="0"/>
          </a:p>
          <a:p>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335838" cy="5037061"/>
          </a:xfrm>
        </p:spPr>
        <p:txBody>
          <a:bodyPr/>
          <a:lstStyle/>
          <a:p>
            <a:r>
              <a:rPr kumimoji="1" lang="zh-CN" altLang="en-US" dirty="0"/>
              <a:t>显式删除构造函数</a:t>
            </a:r>
            <a:endParaRPr kumimoji="1" lang="en-US" altLang="zh-CN" dirty="0"/>
          </a:p>
          <a:p>
            <a:pPr lvl="1"/>
            <a:r>
              <a:rPr kumimoji="1" lang="zh-CN" altLang="en-US" dirty="0"/>
              <a:t>按照下面方法生成类对象，编译和执行都不会报错。</a:t>
            </a:r>
            <a:endParaRPr kumimoji="1" lang="en-US" altLang="zh-CN" dirty="0"/>
          </a:p>
          <a:p>
            <a:pPr lvl="1"/>
            <a:r>
              <a:rPr kumimoji="1" lang="zh-CN" altLang="en-US" dirty="0"/>
              <a:t>此时</a:t>
            </a:r>
            <a:r>
              <a:rPr kumimoji="1" lang="en-US" altLang="zh-CN" b="1" dirty="0">
                <a:solidFill>
                  <a:srgbClr val="FF0000"/>
                </a:solidFill>
                <a:latin typeface="Menlo-Regular" charset="0"/>
              </a:rPr>
              <a:t>'</a:t>
            </a:r>
            <a:r>
              <a:rPr lang="en-US" altLang="zh-CN" b="1" dirty="0">
                <a:solidFill>
                  <a:srgbClr val="FF0000"/>
                </a:solidFill>
                <a:latin typeface="Menlo-Regular" charset="0"/>
              </a:rPr>
              <a:t>c'</a:t>
            </a:r>
            <a:r>
              <a:rPr kumimoji="1" lang="zh-CN" altLang="en-US" dirty="0"/>
              <a:t>先被转换成</a:t>
            </a:r>
            <a:r>
              <a:rPr kumimoji="1" lang="en-US" altLang="zh-CN" dirty="0" err="1">
                <a:solidFill>
                  <a:srgbClr val="FF0000"/>
                </a:solidFill>
              </a:rPr>
              <a:t>int</a:t>
            </a:r>
            <a:r>
              <a:rPr kumimoji="1" lang="zh-CN" altLang="en-US" dirty="0"/>
              <a:t>型值，然后调用构造函数</a:t>
            </a:r>
            <a:r>
              <a:rPr kumimoji="1" lang="en-US" altLang="zh-CN" dirty="0">
                <a:solidFill>
                  <a:srgbClr val="FF0000"/>
                </a:solidFill>
              </a:rPr>
              <a:t>A(</a:t>
            </a:r>
            <a:r>
              <a:rPr kumimoji="1" lang="en-US" altLang="zh-CN" dirty="0" err="1">
                <a:solidFill>
                  <a:srgbClr val="FF0000"/>
                </a:solidFill>
              </a:rPr>
              <a:t>int</a:t>
            </a:r>
            <a:r>
              <a:rPr kumimoji="1" lang="en-US" altLang="zh-CN" dirty="0">
                <a:solidFill>
                  <a:srgbClr val="FF0000"/>
                </a:solidFill>
              </a:rPr>
              <a:t> </a:t>
            </a:r>
            <a:r>
              <a:rPr kumimoji="1" lang="en-US" altLang="zh-CN" dirty="0" err="1">
                <a:solidFill>
                  <a:srgbClr val="FF0000"/>
                </a:solidFill>
              </a:rPr>
              <a:t>i</a:t>
            </a:r>
            <a:r>
              <a:rPr kumimoji="1" lang="en-US" altLang="zh-CN" dirty="0">
                <a:solidFill>
                  <a:srgbClr val="FF0000"/>
                </a:solidFill>
              </a:rPr>
              <a:t>)</a:t>
            </a:r>
            <a:r>
              <a:rPr kumimoji="1" lang="zh-CN" altLang="en-US" dirty="0"/>
              <a:t>。</a:t>
            </a:r>
            <a:endParaRPr kumimoji="1" lang="en-US" altLang="zh-CN" dirty="0"/>
          </a:p>
          <a:p>
            <a:pPr lvl="1"/>
            <a:endParaRPr kumimoji="1" lang="en-US" altLang="zh-CN" dirty="0"/>
          </a:p>
        </p:txBody>
      </p:sp>
      <p:sp>
        <p:nvSpPr>
          <p:cNvPr id="5" name="矩形 4"/>
          <p:cNvSpPr/>
          <p:nvPr/>
        </p:nvSpPr>
        <p:spPr>
          <a:xfrm>
            <a:off x="2510569" y="3256551"/>
            <a:ext cx="4572000" cy="3477875"/>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a = 1;</a:t>
            </a:r>
          </a:p>
          <a:p>
            <a:pPr lvl="1"/>
            <a:r>
              <a:rPr lang="en-US" altLang="zh-CN" sz="2000" b="1" dirty="0">
                <a:latin typeface="Consolas" panose="020B0609020204030204" pitchFamily="49" charset="0"/>
              </a:rPr>
              <a:t>	double b {2.0}; </a:t>
            </a:r>
          </a:p>
          <a:p>
            <a:pPr lvl="1"/>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char</a:t>
            </a:r>
            <a:r>
              <a:rPr lang="en-US" altLang="zh-CN" sz="2000" b="1" dirty="0">
                <a:latin typeface="Consolas" panose="020B0609020204030204" pitchFamily="49" charset="0"/>
              </a:rPr>
              <a:t> c = 'c';</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A() = default;</a:t>
            </a:r>
          </a:p>
          <a:p>
            <a:pPr lvl="1"/>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从正确性上讲，这样的代码没有问题，但是从工程的角度讲，这是很危险的行为。因为在开发者看来，用字符初始化应该是未定义的行为。</a:t>
            </a:r>
            <a:endParaRPr kumimoji="1" lang="en-US" altLang="zh-CN" dirty="0"/>
          </a:p>
        </p:txBody>
      </p:sp>
      <p:sp>
        <p:nvSpPr>
          <p:cNvPr id="5" name="矩形 4"/>
          <p:cNvSpPr/>
          <p:nvPr/>
        </p:nvSpPr>
        <p:spPr>
          <a:xfrm>
            <a:off x="2555776" y="3119477"/>
            <a:ext cx="4572000" cy="3477875"/>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2"/>
            <a:r>
              <a:rPr lang="en-US" altLang="zh-CN" sz="2000" b="1" dirty="0">
                <a:latin typeface="Consolas" panose="020B0609020204030204" pitchFamily="49" charset="0"/>
              </a:rPr>
              <a:t>int a = 1;</a:t>
            </a:r>
          </a:p>
          <a:p>
            <a:pPr lvl="2"/>
            <a:r>
              <a:rPr lang="en-US" altLang="zh-CN" sz="2000" b="1" dirty="0">
                <a:latin typeface="Consolas" panose="020B0609020204030204" pitchFamily="49" charset="0"/>
              </a:rPr>
              <a:t>double b {2.0}; </a:t>
            </a:r>
          </a:p>
          <a:p>
            <a:pPr lvl="2"/>
            <a:r>
              <a:rPr lang="en-US" altLang="zh-CN" sz="2000" b="1" dirty="0">
                <a:latin typeface="Consolas" panose="020B0609020204030204" pitchFamily="49" charset="0"/>
              </a:rPr>
              <a:t>char c = 'c';</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2"/>
            <a:r>
              <a:rPr lang="en-US" altLang="zh-CN" sz="2000" b="1" dirty="0">
                <a:latin typeface="Consolas" panose="020B0609020204030204" pitchFamily="49" charset="0"/>
              </a:rPr>
              <a:t>A() = default;</a:t>
            </a:r>
          </a:p>
          <a:p>
            <a:pPr lvl="2"/>
            <a:r>
              <a:rPr lang="en-US" altLang="zh-CN" sz="2000" b="1" dirty="0">
                <a:latin typeface="Consolas" panose="020B0609020204030204" pitchFamily="49" charset="0"/>
              </a:rPr>
              <a:t>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使用</a:t>
            </a:r>
            <a:r>
              <a:rPr kumimoji="1" lang="en-US" altLang="zh-CN" dirty="0"/>
              <a:t>delete</a:t>
            </a:r>
            <a:r>
              <a:rPr kumimoji="1" lang="zh-CN" altLang="en-US" dirty="0"/>
              <a:t>显式地删除构造函数，避免产生未预期行为的可能性。</a:t>
            </a:r>
            <a:endParaRPr kumimoji="1" lang="en-US" altLang="zh-CN" dirty="0"/>
          </a:p>
        </p:txBody>
      </p:sp>
      <p:sp>
        <p:nvSpPr>
          <p:cNvPr id="5" name="矩形 4"/>
          <p:cNvSpPr/>
          <p:nvPr/>
        </p:nvSpPr>
        <p:spPr>
          <a:xfrm>
            <a:off x="2411760" y="2848498"/>
            <a:ext cx="5400600" cy="3785652"/>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r>
              <a:rPr lang="en-US" altLang="zh-CN" sz="2000" b="1" dirty="0">
                <a:latin typeface="Consolas" panose="020B0609020204030204" pitchFamily="49" charset="0"/>
              </a:rPr>
              <a:t>       int a = 1;</a:t>
            </a:r>
          </a:p>
          <a:p>
            <a:r>
              <a:rPr lang="en-US" altLang="zh-CN" sz="2000" b="1" dirty="0">
                <a:latin typeface="Consolas" panose="020B0609020204030204" pitchFamily="49" charset="0"/>
              </a:rPr>
              <a:t>       double b {2.0}; </a:t>
            </a:r>
          </a:p>
          <a:p>
            <a:r>
              <a:rPr lang="en-US" altLang="zh-CN" sz="2000" b="1" dirty="0">
                <a:latin typeface="Consolas" panose="020B0609020204030204" pitchFamily="49" charset="0"/>
              </a:rPr>
              <a:t>       char c = 'c';</a:t>
            </a:r>
          </a:p>
          <a:p>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r>
              <a:rPr lang="en-US" altLang="zh-CN" sz="2000" b="1" dirty="0">
                <a:latin typeface="Consolas" panose="020B0609020204030204" pitchFamily="49" charset="0"/>
              </a:rPr>
              <a:t>       A() = default;</a:t>
            </a:r>
          </a:p>
          <a:p>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a:t>
            </a:r>
          </a:p>
          <a:p>
            <a:r>
              <a:rPr lang="en-US" altLang="zh-CN" sz="2000" b="1" dirty="0">
                <a:solidFill>
                  <a:srgbClr val="FF0000"/>
                </a:solidFill>
                <a:latin typeface="Consolas" panose="020B0609020204030204" pitchFamily="49" charset="0"/>
              </a:rPr>
              <a:t>       A(char </a:t>
            </a:r>
            <a:r>
              <a:rPr lang="en-US" altLang="zh-CN" sz="2000" b="1" dirty="0" err="1">
                <a:solidFill>
                  <a:srgbClr val="FF0000"/>
                </a:solidFill>
                <a:latin typeface="Consolas" panose="020B0609020204030204" pitchFamily="49" charset="0"/>
              </a:rPr>
              <a:t>ch</a:t>
            </a:r>
            <a:r>
              <a:rPr lang="en-US" altLang="zh-CN" sz="2000" b="1" dirty="0">
                <a:solidFill>
                  <a:srgbClr val="FF0000"/>
                </a:solidFill>
                <a:latin typeface="Consolas" panose="020B0609020204030204" pitchFamily="49" charset="0"/>
              </a:rPr>
              <a:t>) = delete;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编译错误</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p>
        </p:txBody>
      </p:sp>
      <p:sp>
        <p:nvSpPr>
          <p:cNvPr id="3" name="内容占位符 2"/>
          <p:cNvSpPr>
            <a:spLocks noGrp="1"/>
          </p:cNvSpPr>
          <p:nvPr>
            <p:ph idx="1"/>
          </p:nvPr>
        </p:nvSpPr>
        <p:spPr>
          <a:xfrm>
            <a:off x="628650" y="1442720"/>
            <a:ext cx="8047990" cy="4671060"/>
          </a:xfrm>
        </p:spPr>
        <p:txBody>
          <a:bodyPr/>
          <a:lstStyle/>
          <a:p>
            <a:r>
              <a:rPr kumimoji="1" lang="zh-CN" altLang="en-US" dirty="0"/>
              <a:t>默认构造函数</a:t>
            </a:r>
            <a:endParaRPr kumimoji="1" lang="en-US" altLang="zh-CN" dirty="0"/>
          </a:p>
          <a:p>
            <a:pPr lvl="1"/>
            <a:r>
              <a:rPr lang="zh-CN" altLang="en-US" dirty="0">
                <a:sym typeface="+mn-ea"/>
              </a:rPr>
              <a:t>默认构造函数在什么情况下会被隐式定义？</a:t>
            </a:r>
            <a:endParaRPr lang="en-US" altLang="zh-CN" dirty="0">
              <a:sym typeface="+mn-ea"/>
            </a:endParaRPr>
          </a:p>
          <a:p>
            <a:pPr lvl="1"/>
            <a:r>
              <a:rPr lang="zh-CN" altLang="en-US" dirty="0">
                <a:sym typeface="+mn-ea"/>
              </a:rPr>
              <a:t>默认构造函数的行为？</a:t>
            </a:r>
            <a:endParaRPr lang="en-US" altLang="zh-CN" dirty="0">
              <a:sym typeface="+mn-ea"/>
            </a:endParaRPr>
          </a:p>
          <a:p>
            <a:pPr lvl="1"/>
            <a:r>
              <a:rPr lang="zh-CN" altLang="en-US" dirty="0">
                <a:sym typeface="+mn-ea"/>
              </a:rPr>
              <a:t>参考</a:t>
            </a:r>
            <a:r>
              <a:rPr lang="en-US" altLang="zh-CN" sz="2800" dirty="0">
                <a:sym typeface="+mn-ea"/>
                <a:hlinkClick r:id="rId2"/>
              </a:rPr>
              <a:t>https://zh.cppreference.com/w/cpp/language/default_constructor</a:t>
            </a:r>
            <a:endParaRPr kumimoji="1" lang="zh-CN" altLang="en-US" dirty="0"/>
          </a:p>
          <a:p>
            <a:pPr lvl="0"/>
            <a:endParaRPr kumimoji="1" lang="en-US" altLang="zh-CN" dirty="0">
              <a:sym typeface="+mn-ea"/>
            </a:endParaRPr>
          </a:p>
          <a:p>
            <a:pPr lvl="0"/>
            <a:r>
              <a:rPr kumimoji="1" lang="zh-CN" altLang="en-US" dirty="0">
                <a:sym typeface="+mn-ea"/>
              </a:rPr>
              <a:t>隐式定义的默认构造函数还常出现在继承和虚函数的问题中（</a:t>
            </a:r>
            <a:r>
              <a:rPr kumimoji="1" lang="zh-CN" altLang="en-US" dirty="0">
                <a:solidFill>
                  <a:srgbClr val="FF0000"/>
                </a:solidFill>
                <a:sym typeface="+mn-ea"/>
              </a:rPr>
              <a:t>以后内容</a:t>
            </a:r>
            <a:r>
              <a:rPr kumimoji="1" lang="zh-CN" altLang="en-US" dirty="0">
                <a:sym typeface="+mn-ea"/>
              </a:rPr>
              <a:t>）</a:t>
            </a:r>
            <a:endParaRPr kumimoji="1" lang="zh-CN" altLang="en-US" dirty="0"/>
          </a:p>
        </p:txBody>
      </p:sp>
      <p:sp>
        <p:nvSpPr>
          <p:cNvPr id="5" name="内容占位符 2"/>
          <p:cNvSpPr txBox="1"/>
          <p:nvPr/>
        </p:nvSpPr>
        <p:spPr bwMode="auto">
          <a:xfrm>
            <a:off x="628650" y="5474335"/>
            <a:ext cx="804799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kumimoji="1" lang="en-US" altLang="zh-CN" dirty="0"/>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对象数组的初始化</a:t>
            </a:r>
          </a:p>
        </p:txBody>
      </p:sp>
      <p:sp>
        <p:nvSpPr>
          <p:cNvPr id="3" name="内容占位符 2"/>
          <p:cNvSpPr>
            <a:spLocks noGrp="1"/>
          </p:cNvSpPr>
          <p:nvPr>
            <p:ph idx="1"/>
          </p:nvPr>
        </p:nvSpPr>
        <p:spPr>
          <a:xfrm>
            <a:off x="611560" y="1268760"/>
            <a:ext cx="8047806" cy="4749029"/>
          </a:xfrm>
        </p:spPr>
        <p:txBody>
          <a:bodyPr/>
          <a:lstStyle/>
          <a:p>
            <a:r>
              <a:rPr kumimoji="1" lang="zh-CN" altLang="en-US" dirty="0"/>
              <a:t>无参定义对象数组，必须要有默认构造函数</a:t>
            </a:r>
            <a:endParaRPr kumimoji="1" lang="en-US" altLang="zh-CN" dirty="0"/>
          </a:p>
          <a:p>
            <a:pPr lvl="1"/>
            <a:endParaRPr kumimoji="1" lang="en-US" altLang="zh-CN" dirty="0"/>
          </a:p>
          <a:p>
            <a:endParaRPr kumimoji="1" lang="en-US" altLang="zh-CN" dirty="0"/>
          </a:p>
          <a:p>
            <a:r>
              <a:rPr kumimoji="1" lang="zh-CN" altLang="en-US" dirty="0"/>
              <a:t>如果构造函数只有一个参数</a:t>
            </a:r>
            <a:endParaRPr kumimoji="1" lang="en-US" altLang="zh-CN" dirty="0"/>
          </a:p>
          <a:p>
            <a:endParaRPr kumimoji="1" lang="en-US" altLang="zh-CN" dirty="0"/>
          </a:p>
          <a:p>
            <a:endParaRPr kumimoji="1" lang="en-US" altLang="zh-CN" dirty="0"/>
          </a:p>
          <a:p>
            <a:r>
              <a:rPr kumimoji="1" lang="zh-CN" altLang="en-US" dirty="0"/>
              <a:t>如果构造函数有多个参数</a:t>
            </a:r>
            <a:endParaRPr kumimoji="1" lang="en-US" altLang="zh-CN" dirty="0"/>
          </a:p>
          <a:p>
            <a:endParaRPr kumimoji="1" lang="en-US" altLang="zh-CN" dirty="0"/>
          </a:p>
          <a:p>
            <a:pPr lvl="1" defTabSz="457200" eaLnBrk="0" hangingPunct="0">
              <a:spcBef>
                <a:spcPct val="0"/>
              </a:spcBef>
            </a:pPr>
            <a:endParaRPr lang="en-US" altLang="zh-CN" dirty="0">
              <a:solidFill>
                <a:srgbClr val="000000"/>
              </a:solidFill>
              <a:ea typeface="+mn-ea"/>
            </a:endParaRPr>
          </a:p>
          <a:p>
            <a:pPr lvl="2" defTabSz="457200" eaLnBrk="0" hangingPunct="0">
              <a:spcBef>
                <a:spcPct val="0"/>
              </a:spcBef>
            </a:pPr>
            <a:endParaRPr lang="en-US" altLang="zh-CN" dirty="0">
              <a:solidFill>
                <a:srgbClr val="000000"/>
              </a:solidFill>
              <a:ea typeface="+mn-ea"/>
            </a:endParaRPr>
          </a:p>
        </p:txBody>
      </p:sp>
      <p:sp>
        <p:nvSpPr>
          <p:cNvPr id="6" name="矩形 5"/>
          <p:cNvSpPr/>
          <p:nvPr/>
        </p:nvSpPr>
        <p:spPr>
          <a:xfrm>
            <a:off x="1287091" y="1979548"/>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a[50];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定义了一个具有</a:t>
            </a:r>
            <a:r>
              <a:rPr lang="en-US" altLang="zh-CN" dirty="0">
                <a:solidFill>
                  <a:srgbClr val="008000"/>
                </a:solidFill>
                <a:latin typeface="Consolas" panose="020B0609020204030204" pitchFamily="49" charset="0"/>
              </a:rPr>
              <a:t>50</a:t>
            </a:r>
            <a:r>
              <a:rPr lang="zh-CN" altLang="en-US" dirty="0">
                <a:solidFill>
                  <a:srgbClr val="008000"/>
                </a:solidFill>
                <a:latin typeface="Consolas" panose="020B0609020204030204" pitchFamily="49" charset="0"/>
              </a:rPr>
              <a:t>个元素的</a:t>
            </a:r>
            <a:r>
              <a:rPr lang="en-US" altLang="zh-CN" dirty="0">
                <a:solidFill>
                  <a:srgbClr val="008000"/>
                </a:solidFill>
                <a:latin typeface="Consolas" panose="020B0609020204030204" pitchFamily="49" charset="0"/>
              </a:rPr>
              <a:t>A</a:t>
            </a:r>
            <a:r>
              <a:rPr lang="zh-CN" altLang="en-US" dirty="0">
                <a:solidFill>
                  <a:srgbClr val="008000"/>
                </a:solidFill>
                <a:latin typeface="Consolas" panose="020B0609020204030204" pitchFamily="49" charset="0"/>
              </a:rPr>
              <a:t>类对象数组</a:t>
            </a:r>
            <a:endParaRPr lang="en-US" altLang="zh-CN" dirty="0">
              <a:solidFill>
                <a:srgbClr val="008000"/>
              </a:solidFill>
              <a:latin typeface="Consolas" panose="020B0609020204030204" pitchFamily="49" charset="0"/>
            </a:endParaRPr>
          </a:p>
        </p:txBody>
      </p:sp>
      <p:sp>
        <p:nvSpPr>
          <p:cNvPr id="8" name="矩形 7"/>
          <p:cNvSpPr/>
          <p:nvPr/>
        </p:nvSpPr>
        <p:spPr>
          <a:xfrm>
            <a:off x="1287091" y="3458608"/>
            <a:ext cx="8253461" cy="369332"/>
          </a:xfrm>
          <a:prstGeom prst="rect">
            <a:avLst/>
          </a:prstGeom>
        </p:spPr>
        <p:txBody>
          <a:bodyPr wrap="square">
            <a:spAutoFit/>
          </a:bodyPr>
          <a:lstStyle/>
          <a:p>
            <a:r>
              <a:rPr lang="en-US" altLang="zh-CN" dirty="0">
                <a:solidFill>
                  <a:srgbClr val="000000"/>
                </a:solidFill>
                <a:latin typeface="Consolas" panose="020B0609020204030204" pitchFamily="49" charset="0"/>
              </a:rPr>
              <a:t>A a[3] = {1, 3, 5};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三个实参分别传递给</a:t>
            </a:r>
            <a:r>
              <a:rPr lang="en-US" altLang="zh-CN" dirty="0">
                <a:solidFill>
                  <a:srgbClr val="008000"/>
                </a:solidFill>
                <a:latin typeface="Consolas" panose="020B0609020204030204" pitchFamily="49" charset="0"/>
              </a:rPr>
              <a:t>3</a:t>
            </a:r>
            <a:r>
              <a:rPr lang="zh-CN" altLang="en-US" dirty="0">
                <a:solidFill>
                  <a:srgbClr val="008000"/>
                </a:solidFill>
                <a:latin typeface="Consolas" panose="020B0609020204030204" pitchFamily="49" charset="0"/>
              </a:rPr>
              <a:t>个数组元素的构造函数</a:t>
            </a:r>
            <a:endParaRPr lang="en-US" altLang="zh-CN" dirty="0">
              <a:solidFill>
                <a:srgbClr val="008000"/>
              </a:solidFill>
              <a:latin typeface="Consolas" panose="020B0609020204030204" pitchFamily="49" charset="0"/>
            </a:endParaRPr>
          </a:p>
        </p:txBody>
      </p:sp>
      <p:sp>
        <p:nvSpPr>
          <p:cNvPr id="9" name="矩形 8"/>
          <p:cNvSpPr/>
          <p:nvPr/>
        </p:nvSpPr>
        <p:spPr>
          <a:xfrm>
            <a:off x="1187624" y="5075892"/>
            <a:ext cx="8109446" cy="369332"/>
          </a:xfrm>
          <a:prstGeom prst="rect">
            <a:avLst/>
          </a:prstGeom>
        </p:spPr>
        <p:txBody>
          <a:bodyPr wrap="square">
            <a:spAutoFit/>
          </a:bodyPr>
          <a:lstStyle/>
          <a:p>
            <a:r>
              <a:rPr lang="en-US" altLang="zh-CN" dirty="0">
                <a:solidFill>
                  <a:srgbClr val="000000"/>
                </a:solidFill>
                <a:latin typeface="Consolas" panose="020B0609020204030204" pitchFamily="49" charset="0"/>
              </a:rPr>
              <a:t>A a[3] = {A(1, 2), A(3, 5), A(0, 7)};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构造函数有两个整型参数</a:t>
            </a:r>
            <a:endParaRPr lang="en-US" altLang="zh-CN" dirty="0">
              <a:solidFill>
                <a:srgbClr val="008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析构函数：对象的“死”</a:t>
            </a:r>
            <a:endParaRPr kumimoji="1" lang="en-US" dirty="0"/>
          </a:p>
        </p:txBody>
      </p:sp>
      <p:sp>
        <p:nvSpPr>
          <p:cNvPr id="4" name="内容占位符 3"/>
          <p:cNvSpPr>
            <a:spLocks noGrp="1"/>
          </p:cNvSpPr>
          <p:nvPr>
            <p:ph idx="1"/>
          </p:nvPr>
        </p:nvSpPr>
        <p:spPr/>
        <p:txBody>
          <a:bodyPr/>
          <a:lstStyle/>
          <a:p>
            <a:pPr marL="341630" indent="-341630">
              <a:lnSpc>
                <a:spcPct val="120000"/>
              </a:lnSpc>
            </a:pPr>
            <a:r>
              <a:rPr lang="zh-CN" altLang="zh-CN" dirty="0">
                <a:latin typeface="华文楷体" panose="02010600040101010101" pitchFamily="2" charset="-122"/>
              </a:rPr>
              <a:t>对象的“死”（</a:t>
            </a:r>
            <a:r>
              <a:rPr lang="zh-CN" altLang="zh-CN" dirty="0">
                <a:solidFill>
                  <a:srgbClr val="FF0000"/>
                </a:solidFill>
                <a:latin typeface="华文楷体" panose="02010600040101010101" pitchFamily="2" charset="-122"/>
              </a:rPr>
              <a:t>清除和释放资源</a:t>
            </a:r>
            <a:r>
              <a:rPr lang="zh-CN" altLang="zh-CN" dirty="0">
                <a:latin typeface="华文楷体" panose="02010600040101010101" pitchFamily="2" charset="-122"/>
              </a:rPr>
              <a:t>）是由编译器在对象作用域结束处自动生成调用析构函数代码来完成的</a:t>
            </a:r>
            <a:r>
              <a:rPr lang="zh-CN" altLang="en-US" dirty="0">
                <a:latin typeface="华文楷体" panose="02010600040101010101" pitchFamily="2" charset="-122"/>
              </a:rPr>
              <a:t>。</a:t>
            </a:r>
            <a:endParaRPr lang="en-US" altLang="zh-CN" dirty="0">
              <a:latin typeface="华文楷体" panose="02010600040101010101" pitchFamily="2" charset="-122"/>
            </a:endParaRPr>
          </a:p>
          <a:p>
            <a:pPr marL="798830" lvl="1" indent="-341630">
              <a:lnSpc>
                <a:spcPct val="120000"/>
              </a:lnSpc>
            </a:pPr>
            <a:r>
              <a:rPr lang="zh-CN" altLang="zh-CN" dirty="0">
                <a:latin typeface="华文楷体" panose="02010600040101010101" pitchFamily="2" charset="-122"/>
                <a:sym typeface="华文仿宋" panose="02010600040101010101" pitchFamily="2" charset="-122"/>
              </a:rPr>
              <a:t>当执行到“包含对象定义范围结束处”时，编译器自动调用对象的析构函数</a:t>
            </a:r>
            <a:r>
              <a:rPr lang="zh-CN" altLang="en-US" dirty="0">
                <a:latin typeface="华文楷体" panose="02010600040101010101" pitchFamily="2" charset="-122"/>
                <a:sym typeface="华文仿宋" panose="02010600040101010101" pitchFamily="2" charset="-122"/>
              </a:rPr>
              <a:t>。</a:t>
            </a:r>
            <a:endParaRPr lang="en-US" altLang="zh-CN" dirty="0">
              <a:latin typeface="华文楷体" panose="02010600040101010101" pitchFamily="2" charset="-122"/>
              <a:sym typeface="华文仿宋" panose="02010600040101010101" pitchFamily="2" charset="-122"/>
            </a:endParaRPr>
          </a:p>
          <a:p>
            <a:pPr marL="798830" lvl="1" indent="-341630">
              <a:lnSpc>
                <a:spcPct val="120000"/>
              </a:lnSpc>
            </a:pPr>
            <a:r>
              <a:rPr lang="zh-CN" altLang="zh-CN" dirty="0">
                <a:latin typeface="华文楷体" panose="02010600040101010101" pitchFamily="2" charset="-122"/>
                <a:sym typeface="华文仿宋" panose="02010600040101010101" pitchFamily="2" charset="-122"/>
              </a:rPr>
              <a:t>动态分配的内存是一种典型的需要释放的资源</a:t>
            </a:r>
            <a:r>
              <a:rPr lang="zh-CN" altLang="en-US" dirty="0">
                <a:latin typeface="华文楷体" panose="02010600040101010101" pitchFamily="2" charset="-122"/>
                <a:sym typeface="华文仿宋" panose="02010600040101010101" pitchFamily="2" charset="-122"/>
              </a:rPr>
              <a:t>。</a:t>
            </a:r>
            <a:endParaRPr lang="zh-CN" altLang="zh-CN" dirty="0">
              <a:latin typeface="华文楷体" panose="02010600040101010101" pitchFamily="2" charset="-122"/>
            </a:endParaRPr>
          </a:p>
          <a:p>
            <a:pPr marL="341630" indent="-341630">
              <a:lnSpc>
                <a:spcPct val="120000"/>
              </a:lnSpc>
            </a:pPr>
            <a:r>
              <a:rPr lang="zh-CN" altLang="zh-CN" dirty="0">
                <a:latin typeface="华文楷体" panose="02010600040101010101" pitchFamily="2" charset="-122"/>
              </a:rPr>
              <a:t>清除对象占用的资源是无条件的，不需要任何选项</a:t>
            </a:r>
            <a:r>
              <a:rPr lang="zh-CN" altLang="en-US" dirty="0">
                <a:latin typeface="华文楷体" panose="02010600040101010101" pitchFamily="2" charset="-122"/>
              </a:rPr>
              <a:t>。</a:t>
            </a:r>
            <a:r>
              <a:rPr lang="zh-CN" altLang="zh-CN" dirty="0">
                <a:latin typeface="华文楷体" panose="02010600040101010101" pitchFamily="2" charset="-122"/>
              </a:rPr>
              <a:t>因此，析构函数没有参数，且只有一个（</a:t>
            </a:r>
            <a:r>
              <a:rPr lang="zh-CN" altLang="zh-CN" dirty="0">
                <a:solidFill>
                  <a:srgbClr val="FF0000"/>
                </a:solidFill>
                <a:latin typeface="华文楷体" panose="02010600040101010101" pitchFamily="2" charset="-122"/>
              </a:rPr>
              <a:t>即清除方式唯一</a:t>
            </a:r>
            <a:r>
              <a:rPr lang="zh-CN" altLang="zh-CN" dirty="0">
                <a:latin typeface="华文楷体" panose="02010600040101010101" pitchFamily="2" charset="-122"/>
              </a:rPr>
              <a:t>）</a:t>
            </a:r>
            <a:r>
              <a:rPr lang="zh-CN" altLang="en-US" dirty="0">
                <a:ea typeface="宋体" panose="02010600030101010101" pitchFamily="2" charset="-122"/>
              </a:rPr>
              <a:t>。</a:t>
            </a:r>
            <a:endParaRPr lang="zh-CN" altLang="zh-CN" dirty="0">
              <a:ea typeface="宋体" panose="0201060003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析构函数</a:t>
            </a:r>
          </a:p>
        </p:txBody>
      </p:sp>
      <p:sp>
        <p:nvSpPr>
          <p:cNvPr id="3" name="内容占位符 2"/>
          <p:cNvSpPr>
            <a:spLocks noGrp="1"/>
          </p:cNvSpPr>
          <p:nvPr>
            <p:ph idx="1"/>
          </p:nvPr>
        </p:nvSpPr>
        <p:spPr>
          <a:xfrm>
            <a:off x="611560" y="1268760"/>
            <a:ext cx="8352928" cy="4749029"/>
          </a:xfrm>
        </p:spPr>
        <p:txBody>
          <a:bodyPr/>
          <a:lstStyle/>
          <a:p>
            <a:r>
              <a:rPr kumimoji="1" lang="zh-CN" altLang="en-US" dirty="0"/>
              <a:t>一个类只有一个析构函数，名称是“</a:t>
            </a:r>
            <a:r>
              <a:rPr kumimoji="1" lang="en-US" altLang="zh-CN" dirty="0"/>
              <a:t>~</a:t>
            </a:r>
            <a:r>
              <a:rPr kumimoji="1" lang="zh-CN" altLang="en-US" dirty="0"/>
              <a:t>类名”，</a:t>
            </a:r>
            <a:r>
              <a:rPr kumimoji="1" lang="zh-CN" altLang="en-US" dirty="0">
                <a:solidFill>
                  <a:srgbClr val="C00000"/>
                </a:solidFill>
              </a:rPr>
              <a:t>没有函数返回值，没有函数参数</a:t>
            </a:r>
            <a:r>
              <a:rPr kumimoji="1" lang="zh-CN" altLang="en-US" dirty="0"/>
              <a:t>。</a:t>
            </a:r>
          </a:p>
          <a:p>
            <a:r>
              <a:rPr kumimoji="1" lang="zh-CN" altLang="en-US" dirty="0"/>
              <a:t>编译器在对象生命期结束时自动调用类的析构函数，以便释放对象占用的资源，或其他后处理</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pPr marL="0" indent="0">
              <a:buNone/>
            </a:pPr>
            <a:endParaRPr kumimoji="1" lang="en-US" altLang="zh-CN" dirty="0"/>
          </a:p>
        </p:txBody>
      </p:sp>
      <p:sp>
        <p:nvSpPr>
          <p:cNvPr id="4" name="矩形 3"/>
          <p:cNvSpPr/>
          <p:nvPr/>
        </p:nvSpPr>
        <p:spPr>
          <a:xfrm>
            <a:off x="1331640" y="3158966"/>
            <a:ext cx="7956301" cy="2862322"/>
          </a:xfrm>
          <a:prstGeom prst="rect">
            <a:avLst/>
          </a:prstGeom>
        </p:spPr>
        <p:txBody>
          <a:bodyPr wrap="square">
            <a:spAutoFit/>
          </a:bodyPr>
          <a:lstStyle/>
          <a:p>
            <a:r>
              <a:rPr lang="en-US" altLang="zh-CN" dirty="0">
                <a:latin typeface="Consolas" panose="020B0609020204030204" pitchFamily="49" charset="0"/>
              </a:rPr>
              <a:t>class </a:t>
            </a:r>
            <a:r>
              <a:rPr lang="en-US" altLang="zh-CN" dirty="0" err="1">
                <a:latin typeface="Consolas" panose="020B0609020204030204" pitchFamily="49" charset="0"/>
              </a:rPr>
              <a:t>ClassRoom</a:t>
            </a:r>
            <a:r>
              <a:rPr lang="en-US" altLang="zh-CN" dirty="0">
                <a:latin typeface="Consolas" panose="020B0609020204030204" pitchFamily="49" charset="0"/>
              </a:rPr>
              <a:t> {</a:t>
            </a:r>
          </a:p>
          <a:p>
            <a:r>
              <a:rPr lang="ro-RO" altLang="zh-CN" dirty="0">
                <a:latin typeface="Consolas" panose="020B0609020204030204" pitchFamily="49" charset="0"/>
              </a:rPr>
              <a:t>    int num;</a:t>
            </a:r>
          </a:p>
          <a:p>
            <a:r>
              <a:rPr lang="ro-RO" altLang="zh-CN" dirty="0">
                <a:latin typeface="Consolas" panose="020B0609020204030204" pitchFamily="49" charset="0"/>
              </a:rPr>
              <a:t>    </a:t>
            </a:r>
            <a:r>
              <a:rPr lang="en-US" altLang="zh-CN" dirty="0">
                <a:latin typeface="Consolas" panose="020B0609020204030204" pitchFamily="49" charset="0"/>
              </a:rPr>
              <a:t>int</a:t>
            </a:r>
            <a:r>
              <a:rPr lang="ro-RO" altLang="zh-CN" dirty="0">
                <a:latin typeface="Consolas" panose="020B0609020204030204" pitchFamily="49" charset="0"/>
              </a:rPr>
              <a:t>* ID_list;</a:t>
            </a:r>
          </a:p>
          <a:p>
            <a:r>
              <a:rPr lang="ro-RO" altLang="zh-CN" dirty="0">
                <a:latin typeface="Consolas" panose="020B0609020204030204" pitchFamily="49" charset="0"/>
              </a:rPr>
              <a:t>public:</a:t>
            </a:r>
          </a:p>
          <a:p>
            <a:r>
              <a:rPr lang="nl-NL" altLang="zh-CN" dirty="0">
                <a:latin typeface="Consolas" panose="020B0609020204030204" pitchFamily="49" charset="0"/>
              </a:rPr>
              <a:t>    ClassRoom() : num(0), ID_list(nullptr) {}</a:t>
            </a:r>
          </a:p>
          <a:p>
            <a:r>
              <a:rPr lang="nl-NL" altLang="zh-CN" dirty="0">
                <a:latin typeface="Consolas" panose="020B0609020204030204" pitchFamily="49" charset="0"/>
              </a:rPr>
              <a:t>    ...</a:t>
            </a:r>
          </a:p>
          <a:p>
            <a:r>
              <a:rPr lang="fi-FI" altLang="zh-CN" dirty="0">
                <a:latin typeface="Consolas" panose="020B0609020204030204" pitchFamily="49" charset="0"/>
              </a:rPr>
              <a:t>    </a:t>
            </a:r>
            <a:r>
              <a:rPr lang="fi-FI" altLang="zh-CN" b="1" dirty="0">
                <a:solidFill>
                  <a:srgbClr val="FF0000"/>
                </a:solidFill>
                <a:latin typeface="Consolas" panose="020B0609020204030204" pitchFamily="49" charset="0"/>
              </a:rPr>
              <a:t>~ClassRoom() </a:t>
            </a:r>
            <a:r>
              <a:rPr lang="fi-FI" altLang="zh-CN" dirty="0">
                <a:latin typeface="Consolas" panose="020B0609020204030204" pitchFamily="49" charset="0"/>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析构函数</a:t>
            </a:r>
            <a:endParaRPr lang="fi-FI" altLang="zh-CN" dirty="0">
              <a:solidFill>
                <a:srgbClr val="FF0000"/>
              </a:solidFill>
              <a:latin typeface="Consolas" panose="020B0609020204030204" pitchFamily="49" charset="0"/>
            </a:endParaRPr>
          </a:p>
          <a:p>
            <a:r>
              <a:rPr lang="fi-FI" altLang="zh-CN" dirty="0">
                <a:latin typeface="Consolas" panose="020B0609020204030204" pitchFamily="49" charset="0"/>
              </a:rPr>
              <a:t>        if (ID_list) delete[] ID_list;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释放内存</a:t>
            </a:r>
            <a:r>
              <a:rPr lang="fi-FI" altLang="zh-CN" dirty="0">
                <a:latin typeface="Consolas" panose="020B0609020204030204" pitchFamily="49" charset="0"/>
              </a:rPr>
              <a:t>    </a:t>
            </a:r>
          </a:p>
          <a:p>
            <a:r>
              <a:rPr lang="fi-FI" altLang="zh-CN" dirty="0">
                <a:latin typeface="Consolas" panose="020B0609020204030204" pitchFamily="49" charset="0"/>
              </a:rPr>
              <a:t>    }</a:t>
            </a:r>
          </a:p>
          <a:p>
            <a:r>
              <a:rPr lang="fi-FI" altLang="zh-CN" dirty="0">
                <a:latin typeface="Consolas" panose="020B0609020204030204" pitchFamily="49" charset="0"/>
              </a:rPr>
              <a:t>};</a:t>
            </a:r>
            <a:endParaRPr lang="zh-CN" altLang="en-US"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p>
        </p:txBody>
      </p:sp>
      <p:sp>
        <p:nvSpPr>
          <p:cNvPr id="3" name="内容占位符 2"/>
          <p:cNvSpPr>
            <a:spLocks noGrp="1"/>
          </p:cNvSpPr>
          <p:nvPr>
            <p:ph idx="1"/>
          </p:nvPr>
        </p:nvSpPr>
        <p:spPr>
          <a:xfrm>
            <a:off x="628650" y="1280333"/>
            <a:ext cx="8047806" cy="5112568"/>
          </a:xfrm>
        </p:spPr>
        <p:txBody>
          <a:bodyPr/>
          <a:lstStyle/>
          <a:p>
            <a:r>
              <a:rPr lang="zh-CN" altLang="en-US" dirty="0"/>
              <a:t>和默认构造函数一样，析构函数除了执行函数体内声明的语句，编译器还会做一些额外操作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例如会自动调用成员变量的析构函数</a:t>
            </a:r>
            <a:endParaRPr lang="en-US" altLang="zh-CN" dirty="0"/>
          </a:p>
          <a:p>
            <a:pPr lvl="1"/>
            <a:r>
              <a:rPr lang="zh-CN" altLang="en-US" dirty="0"/>
              <a:t>先执行自己的析构函数，再调用成员变量的析构</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27</a:t>
            </a:fld>
            <a:endParaRPr lang="en-US" altLang="zh-CN"/>
          </a:p>
        </p:txBody>
      </p:sp>
      <p:sp>
        <p:nvSpPr>
          <p:cNvPr id="5" name="矩形 4"/>
          <p:cNvSpPr/>
          <p:nvPr/>
        </p:nvSpPr>
        <p:spPr>
          <a:xfrm>
            <a:off x="848697" y="2106000"/>
            <a:ext cx="5272208" cy="3693319"/>
          </a:xfrm>
          <a:prstGeom prst="rect">
            <a:avLst/>
          </a:prstGeom>
        </p:spPr>
        <p:txBody>
          <a:bodyPr wrap="square">
            <a:spAutoFit/>
          </a:bodyPr>
          <a:lstStyle/>
          <a:p>
            <a:pPr lvl="1"/>
            <a:r>
              <a:rPr lang="en-US" altLang="zh-CN" b="1" dirty="0">
                <a:solidFill>
                  <a:srgbClr val="B40062"/>
                </a:solidFill>
                <a:latin typeface="Consolas" panose="020B0609020204030204" pitchFamily="49" charset="0"/>
              </a:rPr>
              <a:t>#include </a:t>
            </a:r>
            <a:r>
              <a:rPr lang="en-US" altLang="zh-CN" b="1" dirty="0">
                <a:latin typeface="Consolas" panose="020B0609020204030204" pitchFamily="49" charset="0"/>
              </a:rPr>
              <a:t>&lt;iostream&gt;</a:t>
            </a:r>
          </a:p>
          <a:p>
            <a:pPr lvl="1"/>
            <a:r>
              <a:rPr lang="en-US" altLang="zh-CN" b="1" dirty="0">
                <a:solidFill>
                  <a:srgbClr val="B40062"/>
                </a:solidFill>
                <a:latin typeface="Consolas" panose="020B0609020204030204" pitchFamily="49" charset="0"/>
              </a:rPr>
              <a:t>using</a:t>
            </a:r>
            <a:r>
              <a:rPr lang="en-US" altLang="zh-CN" b="1" dirty="0">
                <a:latin typeface="Consolas" panose="020B0609020204030204" pitchFamily="49" charset="0"/>
              </a:rPr>
              <a:t> namespace std;</a:t>
            </a:r>
          </a:p>
          <a:p>
            <a:pPr lvl="1"/>
            <a:r>
              <a:rPr lang="en-US" altLang="zh-CN" b="1" dirty="0">
                <a:solidFill>
                  <a:srgbClr val="B40062"/>
                </a:solidFill>
                <a:latin typeface="Consolas" panose="020B0609020204030204" pitchFamily="49" charset="0"/>
              </a:rPr>
              <a:t>class</a:t>
            </a:r>
            <a:r>
              <a:rPr lang="en-US" altLang="zh-CN" b="1" dirty="0">
                <a:latin typeface="Consolas" panose="020B0609020204030204" pitchFamily="49" charset="0"/>
              </a:rPr>
              <a:t> A {</a:t>
            </a:r>
          </a:p>
          <a:p>
            <a:pPr lvl="1"/>
            <a:r>
              <a:rPr lang="en-US" altLang="zh-CN"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solidFill>
                  <a:srgbClr val="FF0000"/>
                </a:solidFill>
                <a:latin typeface="Consolas" panose="020B0609020204030204" pitchFamily="49" charset="0"/>
              </a:rPr>
              <a:t>    </a:t>
            </a:r>
            <a:r>
              <a:rPr lang="en-US" altLang="zh-CN" b="1" dirty="0">
                <a:latin typeface="Consolas" panose="020B0609020204030204" pitchFamily="49" charset="0"/>
              </a:rPr>
              <a:t>~A() { </a:t>
            </a:r>
            <a:r>
              <a:rPr lang="en-US" altLang="zh-CN" b="1" dirty="0" err="1">
                <a:latin typeface="Consolas" panose="020B0609020204030204" pitchFamily="49" charset="0"/>
              </a:rPr>
              <a:t>cout</a:t>
            </a:r>
            <a:r>
              <a:rPr lang="en-US" altLang="zh-CN" b="1" dirty="0">
                <a:latin typeface="Consolas" panose="020B0609020204030204" pitchFamily="49" charset="0"/>
              </a:rPr>
              <a:t> &lt;&lt; "~A()"</a:t>
            </a:r>
            <a:r>
              <a:rPr lang="zh-CN" altLang="en-US" b="1" dirty="0">
                <a:latin typeface="Consolas" panose="020B0609020204030204" pitchFamily="49" charset="0"/>
              </a:rPr>
              <a:t> </a:t>
            </a:r>
            <a:r>
              <a:rPr lang="en-US" altLang="zh-CN" b="1" dirty="0">
                <a:latin typeface="Consolas" panose="020B0609020204030204" pitchFamily="49" charset="0"/>
              </a:rPr>
              <a:t>&lt;&lt; </a:t>
            </a:r>
            <a:r>
              <a:rPr lang="en-US" altLang="zh-CN" b="1" dirty="0" err="1">
                <a:latin typeface="Consolas" panose="020B0609020204030204" pitchFamily="49" charset="0"/>
              </a:rPr>
              <a:t>endl</a:t>
            </a:r>
            <a:r>
              <a:rPr lang="en-US" altLang="zh-CN" b="1" dirty="0">
                <a:latin typeface="Consolas" panose="020B0609020204030204" pitchFamily="49" charset="0"/>
              </a:rPr>
              <a:t>; }</a:t>
            </a:r>
          </a:p>
          <a:p>
            <a:pPr lvl="1"/>
            <a:r>
              <a:rPr lang="en-US" altLang="zh-CN" b="1" dirty="0">
                <a:latin typeface="Consolas" panose="020B0609020204030204" pitchFamily="49" charset="0"/>
              </a:rPr>
              <a:t>};</a:t>
            </a:r>
          </a:p>
          <a:p>
            <a:pPr lvl="1"/>
            <a:r>
              <a:rPr lang="en-US" altLang="zh-CN" b="1" dirty="0">
                <a:solidFill>
                  <a:srgbClr val="B40062"/>
                </a:solidFill>
                <a:latin typeface="Consolas" panose="020B0609020204030204" pitchFamily="49" charset="0"/>
              </a:rPr>
              <a:t>class</a:t>
            </a:r>
            <a:r>
              <a:rPr lang="en-US" altLang="zh-CN" b="1" dirty="0">
                <a:latin typeface="Consolas" panose="020B0609020204030204" pitchFamily="49" charset="0"/>
              </a:rPr>
              <a:t> B {</a:t>
            </a:r>
          </a:p>
          <a:p>
            <a:pPr lvl="1"/>
            <a:r>
              <a:rPr lang="en-US" altLang="zh-CN"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latin typeface="Consolas" panose="020B0609020204030204" pitchFamily="49" charset="0"/>
              </a:rPr>
              <a:t>    A </a:t>
            </a:r>
            <a:r>
              <a:rPr lang="en-US" altLang="zh-CN" b="1" dirty="0" err="1">
                <a:latin typeface="Consolas" panose="020B0609020204030204" pitchFamily="49" charset="0"/>
              </a:rPr>
              <a:t>a</a:t>
            </a:r>
            <a:r>
              <a:rPr lang="en-US" altLang="zh-CN" b="1" dirty="0">
                <a:latin typeface="Consolas" panose="020B0609020204030204" pitchFamily="49" charset="0"/>
              </a:rPr>
              <a:t>;</a:t>
            </a:r>
          </a:p>
          <a:p>
            <a:pPr lvl="1"/>
            <a:r>
              <a:rPr lang="en-US" altLang="zh-CN" b="1" dirty="0">
                <a:latin typeface="Consolas" panose="020B0609020204030204" pitchFamily="49" charset="0"/>
              </a:rPr>
              <a:t>	~B() { </a:t>
            </a:r>
            <a:r>
              <a:rPr lang="en-US" altLang="zh-CN" b="1" dirty="0" err="1">
                <a:latin typeface="Consolas" panose="020B0609020204030204" pitchFamily="49" charset="0"/>
              </a:rPr>
              <a:t>cout</a:t>
            </a:r>
            <a:r>
              <a:rPr lang="en-US" altLang="zh-CN" b="1" dirty="0">
                <a:latin typeface="Consolas" panose="020B0609020204030204" pitchFamily="49" charset="0"/>
              </a:rPr>
              <a:t> &lt;&lt; "~B()" &lt;&lt; </a:t>
            </a:r>
            <a:r>
              <a:rPr lang="en-US" altLang="zh-CN" b="1" dirty="0" err="1">
                <a:latin typeface="Consolas" panose="020B0609020204030204" pitchFamily="49" charset="0"/>
              </a:rPr>
              <a:t>endl</a:t>
            </a:r>
            <a:r>
              <a:rPr lang="en-US" altLang="zh-CN" b="1" dirty="0">
                <a:latin typeface="Consolas" panose="020B0609020204030204" pitchFamily="49" charset="0"/>
              </a:rPr>
              <a:t>;}</a:t>
            </a:r>
          </a:p>
          <a:p>
            <a:pPr lvl="1"/>
            <a:r>
              <a:rPr lang="en-US" altLang="zh-CN" b="1" dirty="0">
                <a:latin typeface="Consolas" panose="020B0609020204030204" pitchFamily="49" charset="0"/>
              </a:rPr>
              <a:t>};</a:t>
            </a:r>
          </a:p>
          <a:p>
            <a:pPr lvl="1"/>
            <a:r>
              <a:rPr lang="en-US" altLang="zh-CN" b="1" dirty="0">
                <a:latin typeface="Consolas" panose="020B0609020204030204" pitchFamily="49" charset="0"/>
              </a:rPr>
              <a:t>B </a:t>
            </a:r>
            <a:r>
              <a:rPr lang="en-US" altLang="zh-CN" b="1" dirty="0" err="1">
                <a:latin typeface="Consolas" panose="020B0609020204030204" pitchFamily="49" charset="0"/>
              </a:rPr>
              <a:t>b</a:t>
            </a:r>
            <a:r>
              <a:rPr lang="en-US" altLang="zh-CN" b="1" dirty="0">
                <a:latin typeface="Consolas" panose="020B0609020204030204" pitchFamily="49" charset="0"/>
              </a:rPr>
              <a:t>;</a:t>
            </a:r>
          </a:p>
          <a:p>
            <a:pPr lvl="1"/>
            <a:r>
              <a:rPr lang="en-US" altLang="zh-CN" b="1" dirty="0">
                <a:solidFill>
                  <a:srgbClr val="B40062"/>
                </a:solidFill>
                <a:latin typeface="Consolas" panose="020B0609020204030204" pitchFamily="49" charset="0"/>
              </a:rPr>
              <a:t>int</a:t>
            </a:r>
            <a:r>
              <a:rPr lang="zh-CN" altLang="en-US" b="1" dirty="0">
                <a:latin typeface="Consolas" panose="020B0609020204030204" pitchFamily="49" charset="0"/>
              </a:rPr>
              <a:t> </a:t>
            </a:r>
            <a:r>
              <a:rPr lang="en-US" altLang="zh-CN" b="1" dirty="0">
                <a:latin typeface="Consolas" panose="020B0609020204030204" pitchFamily="49" charset="0"/>
              </a:rPr>
              <a:t>main()</a:t>
            </a:r>
            <a:r>
              <a:rPr lang="zh-CN" altLang="en-US" b="1" dirty="0">
                <a:latin typeface="Consolas" panose="020B0609020204030204" pitchFamily="49" charset="0"/>
              </a:rPr>
              <a:t> </a:t>
            </a:r>
            <a:r>
              <a:rPr lang="en-US" altLang="zh-CN" b="1" dirty="0">
                <a:latin typeface="Consolas" panose="020B0609020204030204" pitchFamily="49" charset="0"/>
              </a:rPr>
              <a:t>{ return 0; }</a:t>
            </a:r>
          </a:p>
        </p:txBody>
      </p:sp>
      <p:sp>
        <p:nvSpPr>
          <p:cNvPr id="6" name="矩形 5"/>
          <p:cNvSpPr/>
          <p:nvPr/>
        </p:nvSpPr>
        <p:spPr>
          <a:xfrm>
            <a:off x="6061964" y="3397277"/>
            <a:ext cx="2453386" cy="1200329"/>
          </a:xfrm>
          <a:prstGeom prst="rect">
            <a:avLst/>
          </a:prstGeom>
        </p:spPr>
        <p:txBody>
          <a:bodyPr wrap="square">
            <a:spAutoFit/>
          </a:bodyPr>
          <a:lstStyle/>
          <a:p>
            <a:pPr lvl="1"/>
            <a:r>
              <a:rPr lang="zh-CN" altLang="en-US" b="1" dirty="0">
                <a:latin typeface="Consolas" panose="020B0609020204030204" pitchFamily="49" charset="0"/>
              </a:rPr>
              <a:t>输出：</a:t>
            </a:r>
            <a:endParaRPr lang="en-US" altLang="zh-CN" b="1" dirty="0">
              <a:latin typeface="Consolas" panose="020B0609020204030204" pitchFamily="49" charset="0"/>
            </a:endParaRPr>
          </a:p>
          <a:p>
            <a:pPr lvl="1"/>
            <a:endParaRPr lang="en-US" altLang="zh-CN" b="1" dirty="0">
              <a:latin typeface="Consolas" panose="020B0609020204030204" pitchFamily="49" charset="0"/>
            </a:endParaRPr>
          </a:p>
          <a:p>
            <a:pPr lvl="1"/>
            <a:r>
              <a:rPr lang="en-US" altLang="zh-CN" b="1" dirty="0">
                <a:latin typeface="Consolas" panose="020B0609020204030204" pitchFamily="49" charset="0"/>
              </a:rPr>
              <a:t>~B()</a:t>
            </a:r>
          </a:p>
          <a:p>
            <a:pPr lvl="1"/>
            <a:r>
              <a:rPr lang="en-US" altLang="zh-CN" b="1" dirty="0">
                <a:latin typeface="Consolas" panose="020B0609020204030204" pitchFamily="49" charset="0"/>
              </a:rPr>
              <a:t>~A()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析构函数</a:t>
            </a:r>
            <a:endParaRPr lang="zh-CN" altLang="en-US" dirty="0"/>
          </a:p>
        </p:txBody>
      </p:sp>
      <p:sp>
        <p:nvSpPr>
          <p:cNvPr id="3" name="内容占位符 2"/>
          <p:cNvSpPr>
            <a:spLocks noGrp="1"/>
          </p:cNvSpPr>
          <p:nvPr>
            <p:ph idx="1"/>
          </p:nvPr>
        </p:nvSpPr>
        <p:spPr/>
        <p:txBody>
          <a:bodyPr/>
          <a:lstStyle/>
          <a:p>
            <a:r>
              <a:rPr kumimoji="1" lang="zh-CN" altLang="en-US" dirty="0"/>
              <a:t>隐式定义的析构函数</a:t>
            </a:r>
            <a:endParaRPr kumimoji="1" lang="en-US" altLang="zh-CN" dirty="0"/>
          </a:p>
          <a:p>
            <a:pPr lvl="1"/>
            <a:r>
              <a:rPr kumimoji="1" lang="zh-CN" altLang="en-US" dirty="0"/>
              <a:t>和构造函数类似，当用户没有自定义析构函数时，编译器会自动合成一个隐式的析构函数</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r>
              <a:rPr kumimoji="1" lang="zh-CN" altLang="en-US" dirty="0"/>
              <a:t>注意隐式定义的析构函数不会</a:t>
            </a:r>
            <a:r>
              <a:rPr kumimoji="1" lang="en-US" altLang="zh-CN" dirty="0"/>
              <a:t>delete</a:t>
            </a:r>
            <a:r>
              <a:rPr kumimoji="1" lang="zh-CN" altLang="en-US" dirty="0"/>
              <a:t>指针成员</a:t>
            </a:r>
            <a:endParaRPr kumimoji="1" lang="en-US" altLang="zh-CN" dirty="0"/>
          </a:p>
          <a:p>
            <a:pPr lvl="1"/>
            <a:r>
              <a:rPr kumimoji="1" lang="zh-CN" altLang="en-US" dirty="0"/>
              <a:t>因此上述例子可能造成内存泄露</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28</a:t>
            </a:fld>
            <a:endParaRPr lang="en-US" altLang="zh-CN"/>
          </a:p>
        </p:txBody>
      </p:sp>
      <p:sp>
        <p:nvSpPr>
          <p:cNvPr id="5" name="矩形 4"/>
          <p:cNvSpPr/>
          <p:nvPr/>
        </p:nvSpPr>
        <p:spPr>
          <a:xfrm>
            <a:off x="5405192" y="3167097"/>
            <a:ext cx="3240360" cy="1938992"/>
          </a:xfrm>
          <a:prstGeom prst="rect">
            <a:avLst/>
          </a:prstGeom>
          <a:ln>
            <a:solidFill>
              <a:srgbClr val="00CCFF"/>
            </a:solidFill>
          </a:ln>
        </p:spPr>
        <p:txBody>
          <a:bodyPr wrap="square">
            <a:spAutoFit/>
          </a:bodyPr>
          <a:lstStyle/>
          <a:p>
            <a:r>
              <a:rPr lang="en-US" altLang="zh-CN" sz="2000" dirty="0">
                <a:latin typeface="Consolas" panose="020B0609020204030204" pitchFamily="49" charset="0"/>
              </a:rPr>
              <a:t>class </a:t>
            </a:r>
            <a:r>
              <a:rPr lang="en-US" altLang="zh-CN" sz="2000" dirty="0" err="1">
                <a:latin typeface="Consolas" panose="020B0609020204030204" pitchFamily="49" charset="0"/>
              </a:rPr>
              <a:t>ClassRoom</a:t>
            </a:r>
            <a:r>
              <a:rPr lang="en-US" altLang="zh-CN" sz="2000" dirty="0">
                <a:latin typeface="Consolas" panose="020B0609020204030204" pitchFamily="49" charset="0"/>
              </a:rPr>
              <a:t> {</a:t>
            </a:r>
          </a:p>
          <a:p>
            <a:r>
              <a:rPr lang="ro-RO" altLang="zh-CN" sz="2000" dirty="0">
                <a:latin typeface="Consolas" panose="020B0609020204030204" pitchFamily="49" charset="0"/>
              </a:rPr>
              <a:t>    int num;</a:t>
            </a:r>
          </a:p>
          <a:p>
            <a:r>
              <a:rPr lang="ro-RO" altLang="zh-CN" sz="2000" dirty="0">
                <a:latin typeface="Consolas" panose="020B0609020204030204" pitchFamily="49" charset="0"/>
              </a:rPr>
              <a:t>    </a:t>
            </a:r>
            <a:r>
              <a:rPr lang="en-US" altLang="zh-CN" sz="2000" dirty="0">
                <a:latin typeface="Consolas" panose="020B0609020204030204" pitchFamily="49" charset="0"/>
              </a:rPr>
              <a:t>int</a:t>
            </a:r>
            <a:r>
              <a:rPr lang="ro-RO" altLang="zh-CN" sz="2000" dirty="0">
                <a:latin typeface="Consolas" panose="020B0609020204030204" pitchFamily="49" charset="0"/>
              </a:rPr>
              <a:t>* ID_list;</a:t>
            </a:r>
          </a:p>
          <a:p>
            <a:r>
              <a:rPr lang="ro-RO" altLang="zh-CN" sz="2000" dirty="0">
                <a:latin typeface="Consolas" panose="020B0609020204030204" pitchFamily="49" charset="0"/>
              </a:rPr>
              <a:t>public:</a:t>
            </a:r>
            <a:endParaRPr lang="en-US" altLang="zh-CN" sz="2000" dirty="0">
              <a:latin typeface="Consolas" panose="020B0609020204030204" pitchFamily="49" charset="0"/>
            </a:endParaRPr>
          </a:p>
          <a:p>
            <a:r>
              <a:rPr lang="en-US" altLang="zh-CN" sz="2000" b="1" dirty="0">
                <a:solidFill>
                  <a:srgbClr val="FF0000"/>
                </a:solidFill>
                <a:latin typeface="Consolas" panose="020B0609020204030204" pitchFamily="49" charset="0"/>
              </a:rPr>
              <a:t>	</a:t>
            </a:r>
            <a:r>
              <a:rPr lang="fi-FI" altLang="zh-CN" sz="2000" b="1" dirty="0">
                <a:solidFill>
                  <a:srgbClr val="FF0000"/>
                </a:solidFill>
                <a:latin typeface="Consolas" panose="020B0609020204030204" pitchFamily="49" charset="0"/>
              </a:rPr>
              <a:t>~ClassRoom() </a:t>
            </a:r>
            <a:r>
              <a:rPr lang="fi-FI" altLang="zh-CN" sz="2000" dirty="0">
                <a:latin typeface="Consolas" panose="020B0609020204030204" pitchFamily="49" charset="0"/>
              </a:rPr>
              <a:t>{}</a:t>
            </a:r>
          </a:p>
          <a:p>
            <a:r>
              <a:rPr lang="fi-FI"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6" name="矩形 5"/>
          <p:cNvSpPr/>
          <p:nvPr/>
        </p:nvSpPr>
        <p:spPr>
          <a:xfrm>
            <a:off x="905144" y="3474874"/>
            <a:ext cx="3240360" cy="1323439"/>
          </a:xfrm>
          <a:prstGeom prst="rect">
            <a:avLst/>
          </a:prstGeom>
          <a:ln>
            <a:solidFill>
              <a:srgbClr val="00CCFF"/>
            </a:solidFill>
          </a:ln>
        </p:spPr>
        <p:txBody>
          <a:bodyPr wrap="square">
            <a:spAutoFit/>
          </a:bodyPr>
          <a:lstStyle/>
          <a:p>
            <a:r>
              <a:rPr lang="en-US" altLang="zh-CN" sz="2000" dirty="0">
                <a:latin typeface="Consolas" panose="020B0609020204030204" pitchFamily="49" charset="0"/>
              </a:rPr>
              <a:t>class </a:t>
            </a:r>
            <a:r>
              <a:rPr lang="en-US" altLang="zh-CN" sz="2000" dirty="0" err="1">
                <a:latin typeface="Consolas" panose="020B0609020204030204" pitchFamily="49" charset="0"/>
              </a:rPr>
              <a:t>ClassRoom</a:t>
            </a:r>
            <a:r>
              <a:rPr lang="en-US" altLang="zh-CN" sz="2000" dirty="0">
                <a:latin typeface="Consolas" panose="020B0609020204030204" pitchFamily="49" charset="0"/>
              </a:rPr>
              <a:t> {</a:t>
            </a:r>
          </a:p>
          <a:p>
            <a:r>
              <a:rPr lang="ro-RO" altLang="zh-CN" sz="2000" dirty="0">
                <a:latin typeface="Consolas" panose="020B0609020204030204" pitchFamily="49" charset="0"/>
              </a:rPr>
              <a:t>    int num;</a:t>
            </a:r>
          </a:p>
          <a:p>
            <a:r>
              <a:rPr lang="ro-RO" altLang="zh-CN" sz="2000" dirty="0">
                <a:latin typeface="Consolas" panose="020B0609020204030204" pitchFamily="49" charset="0"/>
              </a:rPr>
              <a:t>    </a:t>
            </a:r>
            <a:r>
              <a:rPr lang="en-US" altLang="zh-CN" sz="2000" dirty="0">
                <a:latin typeface="Consolas" panose="020B0609020204030204" pitchFamily="49" charset="0"/>
              </a:rPr>
              <a:t>int</a:t>
            </a:r>
            <a:r>
              <a:rPr lang="ro-RO" altLang="zh-CN" sz="2000" dirty="0">
                <a:latin typeface="Consolas" panose="020B0609020204030204" pitchFamily="49" charset="0"/>
              </a:rPr>
              <a:t>* ID_list;</a:t>
            </a:r>
          </a:p>
          <a:p>
            <a:r>
              <a:rPr lang="fi-FI"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7" name="文本框 6"/>
          <p:cNvSpPr txBox="1"/>
          <p:nvPr/>
        </p:nvSpPr>
        <p:spPr>
          <a:xfrm>
            <a:off x="4112404" y="3874983"/>
            <a:ext cx="1261884" cy="523220"/>
          </a:xfrm>
          <a:prstGeom prst="rect">
            <a:avLst/>
          </a:prstGeom>
          <a:noFill/>
        </p:spPr>
        <p:txBody>
          <a:bodyPr wrap="none" rtlCol="0">
            <a:spAutoFit/>
          </a:bodyPr>
          <a:lstStyle/>
          <a:p>
            <a:r>
              <a:rPr lang="zh-CN" altLang="en-US" sz="2800" b="1" dirty="0">
                <a:solidFill>
                  <a:srgbClr val="FF0000"/>
                </a:solidFill>
              </a:rPr>
              <a:t>等价于</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析构函数</a:t>
            </a:r>
          </a:p>
        </p:txBody>
      </p:sp>
      <p:sp>
        <p:nvSpPr>
          <p:cNvPr id="3" name="内容占位符 2"/>
          <p:cNvSpPr>
            <a:spLocks noGrp="1"/>
          </p:cNvSpPr>
          <p:nvPr>
            <p:ph idx="1"/>
          </p:nvPr>
        </p:nvSpPr>
        <p:spPr>
          <a:xfrm>
            <a:off x="611560" y="1406360"/>
            <a:ext cx="8352928" cy="4749029"/>
          </a:xfrm>
        </p:spPr>
        <p:txBody>
          <a:bodyPr/>
          <a:lstStyle/>
          <a:p>
            <a:r>
              <a:rPr kumimoji="1" lang="zh-CN" altLang="en-US" dirty="0"/>
              <a:t>析构函数</a:t>
            </a:r>
            <a:endParaRPr kumimoji="1" lang="en-US" altLang="zh-CN" dirty="0"/>
          </a:p>
          <a:p>
            <a:pPr lvl="1"/>
            <a:r>
              <a:rPr lang="zh-CN" altLang="en-US" dirty="0">
                <a:sym typeface="+mn-ea"/>
              </a:rPr>
              <a:t>析构函数在什么情况下会被隐式定义？</a:t>
            </a:r>
            <a:endParaRPr lang="en-US" altLang="zh-CN" dirty="0">
              <a:sym typeface="+mn-ea"/>
            </a:endParaRPr>
          </a:p>
          <a:p>
            <a:pPr lvl="1"/>
            <a:r>
              <a:rPr lang="zh-CN" altLang="en-US" dirty="0">
                <a:sym typeface="+mn-ea"/>
              </a:rPr>
              <a:t>析构函数的行为？</a:t>
            </a:r>
            <a:endParaRPr lang="en-US" altLang="zh-CN" dirty="0">
              <a:sym typeface="+mn-ea"/>
            </a:endParaRPr>
          </a:p>
          <a:p>
            <a:pPr lvl="1"/>
            <a:r>
              <a:rPr lang="zh-CN" altLang="en-US" dirty="0">
                <a:sym typeface="+mn-ea"/>
              </a:rPr>
              <a:t>参考</a:t>
            </a:r>
            <a:br>
              <a:rPr lang="en-US" altLang="zh-CN" dirty="0">
                <a:sym typeface="+mn-ea"/>
              </a:rPr>
            </a:br>
            <a:r>
              <a:rPr lang="en-US" altLang="zh-CN" dirty="0">
                <a:sym typeface="+mn-ea"/>
                <a:hlinkClick r:id="rId2"/>
              </a:rPr>
              <a:t>https://zh.cppreference.com/w/cpp/language/destructor</a:t>
            </a:r>
            <a:r>
              <a:rPr lang="zh-CN" altLang="en-US" dirty="0">
                <a:sym typeface="+mn-ea"/>
              </a:rPr>
              <a:t> </a:t>
            </a:r>
            <a:endParaRPr kumimoji="1" lang="zh-CN" altLang="en-US" dirty="0"/>
          </a:p>
          <a:p>
            <a:endParaRPr kumimoji="1" lang="en-US" altLang="zh-CN" dirty="0"/>
          </a:p>
          <a:p>
            <a:r>
              <a:rPr kumimoji="1" lang="zh-CN" altLang="en-US" dirty="0"/>
              <a:t>除了用户自定义的代码，析构函数还将自动拓展一些行为，之后会在继承、虚函数的部分介绍（</a:t>
            </a:r>
            <a:r>
              <a:rPr kumimoji="1" lang="zh-CN" altLang="en-US" dirty="0">
                <a:solidFill>
                  <a:srgbClr val="FF0000"/>
                </a:solidFill>
              </a:rPr>
              <a:t>以后内容</a:t>
            </a:r>
            <a:r>
              <a:rPr kumimoji="1" lang="zh-CN" altLang="en-US" dirty="0"/>
              <a:t>）</a:t>
            </a:r>
            <a:endParaRPr kumimoji="1" lang="en-US" altLang="zh-CN" dirty="0"/>
          </a:p>
          <a:p>
            <a:endParaRPr kumimoji="1" lang="en-US" altLang="zh-CN" dirty="0"/>
          </a:p>
          <a:p>
            <a:endParaRPr kumimoji="1" lang="en-US" altLang="zh-CN" dirty="0"/>
          </a:p>
          <a:p>
            <a:pPr marL="0" indent="0">
              <a:buNone/>
            </a:pPr>
            <a:endParaRPr kumimoji="1" lang="en-US" altLang="zh-CN" dirty="0"/>
          </a:p>
          <a:p>
            <a:pPr marL="0" indent="0">
              <a:buNone/>
            </a:pPr>
            <a:endParaRPr kumimoji="1"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628650" y="1628800"/>
            <a:ext cx="8263830" cy="4749029"/>
          </a:xfrm>
        </p:spPr>
        <p:txBody>
          <a:bodyPr/>
          <a:lstStyle/>
          <a:p>
            <a:r>
              <a:rPr lang="en-US" altLang="zh-CN" dirty="0">
                <a:sym typeface="+mn-ea"/>
              </a:rPr>
              <a:t>4.1 </a:t>
            </a:r>
            <a:r>
              <a:rPr lang="zh-CN" altLang="en-US" dirty="0">
                <a:sym typeface="+mn-ea"/>
              </a:rPr>
              <a:t>构造函数</a:t>
            </a:r>
            <a:endParaRPr lang="en-US" altLang="zh-CN" dirty="0"/>
          </a:p>
          <a:p>
            <a:r>
              <a:rPr lang="en-US" altLang="zh-CN" dirty="0">
                <a:sym typeface="+mn-ea"/>
              </a:rPr>
              <a:t>4.2 </a:t>
            </a:r>
            <a:r>
              <a:rPr lang="zh-CN" altLang="en-US" dirty="0">
                <a:sym typeface="+mn-ea"/>
              </a:rPr>
              <a:t>析构函数</a:t>
            </a:r>
            <a:endParaRPr lang="en-US" altLang="zh-CN" dirty="0"/>
          </a:p>
          <a:p>
            <a:r>
              <a:rPr lang="en-US" altLang="zh-CN" dirty="0">
                <a:sym typeface="+mn-ea"/>
              </a:rPr>
              <a:t>4.3 </a:t>
            </a:r>
            <a:r>
              <a:rPr lang="zh-CN" altLang="en-US" dirty="0">
                <a:sym typeface="+mn-ea"/>
              </a:rPr>
              <a:t>对象的构造与析构时机</a:t>
            </a:r>
            <a:r>
              <a:rPr lang="en-US" altLang="zh-CN" dirty="0">
                <a:sym typeface="+mn-ea"/>
              </a:rPr>
              <a:t>(</a:t>
            </a:r>
            <a:r>
              <a:rPr lang="zh-CN" altLang="en-US" dirty="0">
                <a:sym typeface="+mn-ea"/>
              </a:rPr>
              <a:t>局部对象和全局对象</a:t>
            </a:r>
            <a:r>
              <a:rPr lang="en-US" altLang="zh-CN" dirty="0">
                <a:sym typeface="+mn-ea"/>
              </a:rPr>
              <a:t>)</a:t>
            </a:r>
            <a:endParaRPr lang="zh-CN" altLang="en-US" dirty="0">
              <a:sym typeface="+mn-ea"/>
            </a:endParaRPr>
          </a:p>
          <a:p>
            <a:r>
              <a:rPr lang="en-US" altLang="zh-CN" dirty="0">
                <a:sym typeface="+mn-ea"/>
              </a:rPr>
              <a:t>4.4 </a:t>
            </a:r>
            <a:r>
              <a:rPr lang="zh-CN" altLang="en-US" dirty="0">
                <a:sym typeface="+mn-ea"/>
              </a:rPr>
              <a:t>引用</a:t>
            </a:r>
          </a:p>
          <a:p>
            <a:r>
              <a:rPr lang="en-US" altLang="zh-CN" dirty="0">
                <a:sym typeface="+mn-ea"/>
              </a:rPr>
              <a:t>4.5 </a:t>
            </a:r>
            <a:r>
              <a:rPr lang="zh-CN" altLang="en-US" dirty="0">
                <a:sym typeface="+mn-ea"/>
              </a:rPr>
              <a:t>运算符重载</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局部对象的构造与析构</a:t>
            </a:r>
          </a:p>
        </p:txBody>
      </p:sp>
      <p:sp>
        <p:nvSpPr>
          <p:cNvPr id="3" name="内容占位符 2"/>
          <p:cNvSpPr>
            <a:spLocks noGrp="1"/>
          </p:cNvSpPr>
          <p:nvPr>
            <p:ph idx="1"/>
          </p:nvPr>
        </p:nvSpPr>
        <p:spPr>
          <a:xfrm>
            <a:off x="628650" y="1442085"/>
            <a:ext cx="7437562" cy="4935855"/>
          </a:xfrm>
        </p:spPr>
        <p:txBody>
          <a:bodyPr/>
          <a:lstStyle/>
          <a:p>
            <a:r>
              <a:rPr lang="zh-CN" altLang="en-US" b="0" dirty="0"/>
              <a:t>局部对象</a:t>
            </a:r>
            <a:endParaRPr lang="en-US" altLang="zh-CN" b="0" dirty="0"/>
          </a:p>
          <a:p>
            <a:pPr lvl="1"/>
            <a:r>
              <a:rPr lang="zh-CN" altLang="en-US" dirty="0"/>
              <a:t>在程序执行到该局部对象的代码时被初始化。</a:t>
            </a:r>
            <a:endParaRPr lang="en-US" altLang="zh-CN" dirty="0"/>
          </a:p>
          <a:p>
            <a:pPr lvl="1"/>
            <a:r>
              <a:rPr lang="zh-CN" altLang="en-US" b="0" dirty="0"/>
              <a:t>在局部对象生命周期结束、即所在作用域结束后被析构。</a:t>
            </a:r>
            <a:endParaRPr lang="en-US" altLang="zh-CN" b="0" dirty="0"/>
          </a:p>
          <a:p>
            <a:pPr lvl="1"/>
            <a:endParaRPr lang="en-US" altLang="zh-CN" dirty="0"/>
          </a:p>
          <a:p>
            <a:r>
              <a:rPr lang="zh-CN" altLang="en-US" b="0" dirty="0"/>
              <a:t>作用域</a:t>
            </a:r>
            <a:endParaRPr lang="en-US" altLang="zh-CN" b="0" dirty="0"/>
          </a:p>
          <a:p>
            <a:pPr lvl="1"/>
            <a:r>
              <a:rPr lang="zh-CN" altLang="en-US" b="0" dirty="0"/>
              <a:t>该变量能够引用的区域</a:t>
            </a:r>
            <a:endParaRPr lang="en-US" altLang="zh-CN" b="0" dirty="0"/>
          </a:p>
          <a:p>
            <a:pPr lvl="1"/>
            <a:r>
              <a:rPr lang="zh-CN" altLang="en-US" dirty="0"/>
              <a:t>例如， </a:t>
            </a:r>
            <a:r>
              <a:rPr lang="en-US" altLang="zh-CN" dirty="0"/>
              <a:t>{}</a:t>
            </a:r>
            <a:r>
              <a:rPr lang="zh-CN" altLang="en-US" dirty="0"/>
              <a:t>将会形成一个作用域</a:t>
            </a:r>
            <a:endParaRPr lang="en-US" altLang="zh-CN" b="0" dirty="0"/>
          </a:p>
          <a:p>
            <a:pPr marL="457200" lvl="1" indent="0">
              <a:buNone/>
            </a:pPr>
            <a:endParaRPr lang="zh-CN" altLang="en-US" dirty="0"/>
          </a:p>
          <a:p>
            <a:pPr lvl="1"/>
            <a:endParaRPr lang="en-US" altLang="zh-CN" b="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133108"/>
            <a:ext cx="5801816" cy="1325563"/>
          </a:xfrm>
        </p:spPr>
        <p:txBody>
          <a:bodyPr/>
          <a:lstStyle/>
          <a:p>
            <a:r>
              <a:rPr kumimoji="1" lang="zh-CN" altLang="en-US" dirty="0"/>
              <a:t>局部对象的构造与析构</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31</a:t>
            </a:fld>
            <a:endParaRPr lang="en-US" altLang="zh-CN"/>
          </a:p>
        </p:txBody>
      </p:sp>
      <p:sp>
        <p:nvSpPr>
          <p:cNvPr id="6" name="内容占位符 4"/>
          <p:cNvSpPr/>
          <p:nvPr/>
        </p:nvSpPr>
        <p:spPr>
          <a:xfrm>
            <a:off x="467544" y="415996"/>
            <a:ext cx="7886700" cy="5661248"/>
          </a:xfrm>
          <a:prstGeom prst="rect">
            <a:avLst/>
          </a:prstGeom>
          <a:noFill/>
          <a:ln>
            <a:noFill/>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70000"/>
              </a:lnSpc>
              <a:spcBef>
                <a:spcPts val="1000"/>
              </a:spcBef>
              <a:spcAft>
                <a:spcPts val="0"/>
              </a:spcAft>
              <a:buNone/>
            </a:pPr>
            <a:r>
              <a:rPr lang="en-US" altLang="zh-CN" sz="1800" dirty="0">
                <a:solidFill>
                  <a:srgbClr val="B40062"/>
                </a:solidFill>
                <a:cs typeface="Courier New" panose="02070409020205090404" pitchFamily="49" charset="0"/>
              </a:rPr>
              <a:t>#include &lt;iostream&gt;</a:t>
            </a:r>
          </a:p>
          <a:p>
            <a:pPr marL="0" indent="0">
              <a:lnSpc>
                <a:spcPct val="70000"/>
              </a:lnSpc>
              <a:spcBef>
                <a:spcPts val="1000"/>
              </a:spcBef>
              <a:spcAft>
                <a:spcPts val="0"/>
              </a:spcAft>
              <a:buNone/>
            </a:pPr>
            <a:r>
              <a:rPr lang="en-US" altLang="zh-CN" sz="1800" dirty="0">
                <a:solidFill>
                  <a:srgbClr val="B40062"/>
                </a:solidFill>
                <a:cs typeface="Courier New" panose="02070409020205090404" pitchFamily="49" charset="0"/>
              </a:rPr>
              <a:t>using namespace std;</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class</a:t>
            </a:r>
            <a:r>
              <a:rPr lang="zh-CN" altLang="en-US" sz="1800" dirty="0">
                <a:solidFill>
                  <a:schemeClr val="tx1"/>
                </a:solidFill>
                <a:cs typeface="Courier New" panose="02070409020205090404" pitchFamily="49" charset="0"/>
              </a:rPr>
              <a:t> Example {</a:t>
            </a:r>
          </a:p>
          <a:p>
            <a:pPr marL="0" indent="0">
              <a:lnSpc>
                <a:spcPct val="70000"/>
              </a:lnSpc>
              <a:spcBef>
                <a:spcPts val="1000"/>
              </a:spcBef>
              <a:spcAft>
                <a:spcPts val="0"/>
              </a:spcAft>
              <a:buNone/>
            </a:pPr>
            <a:r>
              <a:rPr lang="en-US" altLang="zh-CN" sz="1800" dirty="0">
                <a:solidFill>
                  <a:schemeClr val="tx1"/>
                </a:solidFill>
                <a:cs typeface="Courier New" panose="02070409020205090404" pitchFamily="49" charset="0"/>
              </a:rPr>
              <a:t>	</a:t>
            </a: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index;</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public</a:t>
            </a:r>
            <a:r>
              <a:rPr lang="zh-CN" altLang="en-US" sz="1800" dirty="0">
                <a:solidFill>
                  <a:schemeClr val="tx1"/>
                </a:solidFill>
                <a:cs typeface="Courier New" panose="02070409020205090404" pitchFamily="49" charset="0"/>
              </a:rPr>
              <a:t>:</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Example(int i): index(i) </a:t>
            </a:r>
            <a:endParaRPr lang="en-US" altLang="zh-CN"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en-US" altLang="zh-CN" sz="1800" dirty="0">
                <a:solidFill>
                  <a:schemeClr val="tx1"/>
                </a:solidFill>
                <a:cs typeface="Courier New" panose="02070409020205090404" pitchFamily="49" charset="0"/>
              </a:rPr>
              <a:t>		</a:t>
            </a:r>
            <a:r>
              <a:rPr lang="zh-CN" altLang="en-US" sz="1800" dirty="0">
                <a:solidFill>
                  <a:schemeClr val="tx1"/>
                </a:solidFill>
                <a:cs typeface="Courier New" panose="02070409020205090404" pitchFamily="49" charset="0"/>
              </a:rPr>
              <a:t>{cout &lt;&lt; index &lt;&lt; " is created\n";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~Example() {  cout &lt;&lt; index &lt;&lt; " is destroyed\n";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void</a:t>
            </a:r>
            <a:r>
              <a:rPr lang="zh-CN" altLang="en-US" sz="1800" dirty="0">
                <a:solidFill>
                  <a:schemeClr val="tx1"/>
                </a:solidFill>
                <a:cs typeface="Courier New" panose="02070409020205090404" pitchFamily="49" charset="0"/>
              </a:rPr>
              <a:t> create_example(</a:t>
            </a: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i)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Example e(i); </a:t>
            </a:r>
            <a:r>
              <a:rPr lang="en-US" altLang="zh-CN" sz="1800" dirty="0">
                <a:solidFill>
                  <a:srgbClr val="008000"/>
                </a:solidFill>
                <a:cs typeface="Courier New" panose="02070409020205090404" pitchFamily="49" charset="0"/>
              </a:rPr>
              <a:t>// </a:t>
            </a:r>
            <a:r>
              <a:rPr lang="zh-CN" altLang="en-US" sz="1800" dirty="0">
                <a:solidFill>
                  <a:srgbClr val="008000"/>
                </a:solidFill>
                <a:cs typeface="Courier New" panose="02070409020205090404" pitchFamily="49" charset="0"/>
              </a:rPr>
              <a:t>只在函数内存在</a:t>
            </a:r>
            <a:endParaRPr lang="zh-CN" altLang="en-US"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a:t>
            </a:r>
            <a:r>
              <a:rPr lang="zh-CN" altLang="en-US" sz="1800" dirty="0">
                <a:solidFill>
                  <a:schemeClr val="tx1"/>
                </a:solidFill>
                <a:cs typeface="Courier New" panose="02070409020205090404" pitchFamily="49" charset="0"/>
                <a:sym typeface="+mn-ea"/>
              </a:rPr>
              <a:t>cout &lt;&lt; "</a:t>
            </a:r>
            <a:r>
              <a:rPr lang="en-US" altLang="zh-CN" sz="1800" dirty="0">
                <a:solidFill>
                  <a:schemeClr val="tx1"/>
                </a:solidFill>
                <a:cs typeface="Courier New" panose="02070409020205090404" pitchFamily="49" charset="0"/>
                <a:sym typeface="+mn-ea"/>
              </a:rPr>
              <a:t>Function</a:t>
            </a:r>
            <a:r>
              <a:rPr lang="zh-CN" altLang="en-US" sz="1800" dirty="0">
                <a:solidFill>
                  <a:schemeClr val="tx1"/>
                </a:solidFill>
                <a:cs typeface="Courier New" panose="02070409020205090404" pitchFamily="49" charset="0"/>
                <a:sym typeface="+mn-ea"/>
              </a:rPr>
              <a:t> is </a:t>
            </a:r>
            <a:r>
              <a:rPr lang="en-US" altLang="zh-CN" sz="1800" dirty="0">
                <a:solidFill>
                  <a:schemeClr val="tx1"/>
                </a:solidFill>
                <a:cs typeface="Courier New" panose="02070409020205090404" pitchFamily="49" charset="0"/>
                <a:sym typeface="+mn-ea"/>
              </a:rPr>
              <a:t>over</a:t>
            </a:r>
            <a:r>
              <a:rPr lang="zh-CN" altLang="en-US" sz="1800" dirty="0">
                <a:solidFill>
                  <a:schemeClr val="tx1"/>
                </a:solidFill>
                <a:cs typeface="Courier New" panose="02070409020205090404" pitchFamily="49" charset="0"/>
                <a:sym typeface="+mn-ea"/>
              </a:rPr>
              <a:t>\n";</a:t>
            </a:r>
            <a:endParaRPr lang="zh-CN" altLang="en-US"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main()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for(</a:t>
            </a: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i = 1; i &lt; 3; i++) {</a:t>
            </a:r>
            <a:endParaRPr lang="en-US" altLang="zh-CN" sz="1800" dirty="0">
              <a:solidFill>
                <a:schemeClr val="tx1"/>
              </a:solidFill>
              <a:cs typeface="Courier New" panose="02070409020205090404" pitchFamily="49" charset="0"/>
            </a:endParaRPr>
          </a:p>
          <a:p>
            <a:pPr marL="0" indent="0">
              <a:lnSpc>
                <a:spcPct val="70000"/>
              </a:lnSpc>
              <a:spcAft>
                <a:spcPts val="0"/>
              </a:spcAft>
              <a:buNone/>
            </a:pPr>
            <a:r>
              <a:rPr lang="zh-CN" altLang="en-US" sz="1800" dirty="0">
                <a:solidFill>
                  <a:schemeClr val="tx1"/>
                </a:solidFill>
                <a:cs typeface="Courier New" panose="02070409020205090404" pitchFamily="49" charset="0"/>
              </a:rPr>
              <a:t>	    Example e(0); </a:t>
            </a:r>
            <a:r>
              <a:rPr lang="en-US" altLang="zh-CN" sz="1800" dirty="0">
                <a:solidFill>
                  <a:srgbClr val="008000"/>
                </a:solidFill>
                <a:cs typeface="Courier New" panose="02070409020205090404" pitchFamily="49" charset="0"/>
                <a:sym typeface="+mn-ea"/>
              </a:rPr>
              <a:t>// </a:t>
            </a:r>
            <a:r>
              <a:rPr lang="zh-CN" altLang="en-US" sz="1800" dirty="0">
                <a:solidFill>
                  <a:srgbClr val="008000"/>
                </a:solidFill>
                <a:cs typeface="Courier New" panose="02070409020205090404" pitchFamily="49" charset="0"/>
                <a:sym typeface="+mn-ea"/>
              </a:rPr>
              <a:t>只在当前循环内存在</a:t>
            </a:r>
            <a:endParaRPr lang="zh-CN" altLang="en-US"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create_example(i);</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a:t>
            </a:r>
            <a:r>
              <a:rPr lang="zh-CN" altLang="en-US" sz="1800" dirty="0">
                <a:solidFill>
                  <a:srgbClr val="B40062"/>
                </a:solidFill>
                <a:cs typeface="Courier New" panose="02070409020205090404" pitchFamily="49" charset="0"/>
              </a:rPr>
              <a:t>return</a:t>
            </a:r>
            <a:r>
              <a:rPr lang="zh-CN" altLang="en-US" sz="1800" dirty="0">
                <a:solidFill>
                  <a:schemeClr val="tx1"/>
                </a:solidFill>
                <a:cs typeface="Courier New" panose="02070409020205090404" pitchFamily="49" charset="0"/>
              </a:rPr>
              <a:t> 0;</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a:t>
            </a:r>
          </a:p>
        </p:txBody>
      </p:sp>
      <p:sp>
        <p:nvSpPr>
          <p:cNvPr id="7" name="文本框 6"/>
          <p:cNvSpPr txBox="1"/>
          <p:nvPr/>
        </p:nvSpPr>
        <p:spPr>
          <a:xfrm>
            <a:off x="6516216" y="3338206"/>
            <a:ext cx="1696683" cy="3139321"/>
          </a:xfrm>
          <a:prstGeom prst="rect">
            <a:avLst/>
          </a:prstGeom>
          <a:noFill/>
        </p:spPr>
        <p:txBody>
          <a:bodyPr wrap="none" rtlCol="0">
            <a:spAutoFit/>
          </a:bodyPr>
          <a:lstStyle/>
          <a:p>
            <a:r>
              <a:rPr lang="zh-CN" altLang="en-US" b="1" dirty="0">
                <a:solidFill>
                  <a:srgbClr val="003366"/>
                </a:solidFill>
              </a:rPr>
              <a:t>0 is created</a:t>
            </a:r>
            <a:endParaRPr lang="en-US" altLang="zh-CN" sz="1800" b="1" dirty="0">
              <a:solidFill>
                <a:srgbClr val="003366"/>
              </a:solidFill>
            </a:endParaRPr>
          </a:p>
          <a:p>
            <a:pPr algn="l"/>
            <a:r>
              <a:rPr lang="zh-CN" altLang="en-US" sz="1800" b="1" dirty="0">
                <a:solidFill>
                  <a:srgbClr val="003366"/>
                </a:solidFill>
              </a:rPr>
              <a:t>1 is created</a:t>
            </a:r>
          </a:p>
          <a:p>
            <a:pPr algn="l"/>
            <a:r>
              <a:rPr lang="zh-CN" altLang="en-US" sz="1800" b="1" dirty="0">
                <a:solidFill>
                  <a:srgbClr val="003366"/>
                </a:solidFill>
              </a:rPr>
              <a:t>Function is over</a:t>
            </a:r>
          </a:p>
          <a:p>
            <a:pPr algn="l"/>
            <a:r>
              <a:rPr lang="zh-CN" altLang="en-US" sz="1800" b="1" dirty="0">
                <a:solidFill>
                  <a:srgbClr val="003366"/>
                </a:solidFill>
              </a:rPr>
              <a:t>1 is destroyed</a:t>
            </a:r>
          </a:p>
          <a:p>
            <a:pPr algn="l"/>
            <a:r>
              <a:rPr lang="zh-CN" altLang="en-US" sz="1800" b="1" dirty="0">
                <a:solidFill>
                  <a:srgbClr val="003366"/>
                </a:solidFill>
              </a:rPr>
              <a:t>0 is destroyed</a:t>
            </a:r>
            <a:endParaRPr lang="en-US" altLang="zh-CN" sz="1800" b="1" dirty="0">
              <a:solidFill>
                <a:srgbClr val="003366"/>
              </a:solidFill>
            </a:endParaRPr>
          </a:p>
          <a:p>
            <a:endParaRPr lang="en-US" altLang="zh-CN" b="1" dirty="0">
              <a:solidFill>
                <a:srgbClr val="003366"/>
              </a:solidFill>
            </a:endParaRPr>
          </a:p>
          <a:p>
            <a:r>
              <a:rPr lang="zh-CN" altLang="en-US" b="1" dirty="0">
                <a:solidFill>
                  <a:srgbClr val="003366"/>
                </a:solidFill>
              </a:rPr>
              <a:t>0 is created</a:t>
            </a:r>
            <a:endParaRPr lang="zh-CN" altLang="en-US" sz="1800" b="1" dirty="0">
              <a:solidFill>
                <a:srgbClr val="003366"/>
              </a:solidFill>
            </a:endParaRPr>
          </a:p>
          <a:p>
            <a:pPr algn="l"/>
            <a:r>
              <a:rPr lang="zh-CN" altLang="en-US" sz="1800" b="1" dirty="0">
                <a:solidFill>
                  <a:srgbClr val="003366"/>
                </a:solidFill>
              </a:rPr>
              <a:t>2 is created</a:t>
            </a:r>
          </a:p>
          <a:p>
            <a:pPr algn="l"/>
            <a:r>
              <a:rPr lang="zh-CN" altLang="en-US" sz="1800" b="1" dirty="0">
                <a:solidFill>
                  <a:srgbClr val="003366"/>
                </a:solidFill>
              </a:rPr>
              <a:t>Function is over</a:t>
            </a:r>
          </a:p>
          <a:p>
            <a:pPr algn="l"/>
            <a:r>
              <a:rPr lang="zh-CN" altLang="en-US" sz="1800" b="1" dirty="0">
                <a:solidFill>
                  <a:srgbClr val="003366"/>
                </a:solidFill>
              </a:rPr>
              <a:t>2 is destroyed</a:t>
            </a:r>
            <a:endParaRPr lang="en-US" altLang="zh-CN" sz="1800" b="1" dirty="0">
              <a:solidFill>
                <a:srgbClr val="003366"/>
              </a:solidFill>
            </a:endParaRPr>
          </a:p>
          <a:p>
            <a:pPr algn="l"/>
            <a:r>
              <a:rPr lang="zh-CN" altLang="en-US" sz="1800" b="1" dirty="0">
                <a:solidFill>
                  <a:srgbClr val="003366"/>
                </a:solidFill>
              </a:rPr>
              <a:t>0 is destroyed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全局对象的构造与析构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全局对象</a:t>
            </a:r>
            <a:endParaRPr lang="en-US" altLang="zh-CN" b="0" dirty="0"/>
          </a:p>
          <a:p>
            <a:pPr lvl="1"/>
            <a:r>
              <a:rPr lang="zh-CN" altLang="en-US" dirty="0"/>
              <a:t>在</a:t>
            </a:r>
            <a:r>
              <a:rPr lang="en-US" altLang="zh-CN" dirty="0"/>
              <a:t>main()</a:t>
            </a:r>
            <a:r>
              <a:rPr lang="zh-CN" altLang="en-US" dirty="0"/>
              <a:t>函数调用之前进行初始化。</a:t>
            </a:r>
            <a:endParaRPr lang="en-US" altLang="zh-CN" dirty="0"/>
          </a:p>
          <a:p>
            <a:pPr lvl="1"/>
            <a:r>
              <a:rPr lang="zh-CN" altLang="en-US" b="0" dirty="0"/>
              <a:t>在同一编译单元中，按照</a:t>
            </a:r>
            <a:r>
              <a:rPr lang="zh-CN" altLang="en-US" b="1" dirty="0">
                <a:solidFill>
                  <a:srgbClr val="FF0000"/>
                </a:solidFill>
              </a:rPr>
              <a:t>定义顺序</a:t>
            </a:r>
            <a:r>
              <a:rPr lang="zh-CN" altLang="en-US" b="0" dirty="0"/>
              <a:t>进行初始化。</a:t>
            </a:r>
            <a:endParaRPr lang="en-US" altLang="zh-CN" b="0" dirty="0"/>
          </a:p>
          <a:p>
            <a:pPr lvl="2"/>
            <a:r>
              <a:rPr lang="zh-CN" altLang="en-US" dirty="0"/>
              <a:t>编译单元：通常同一编译单元就是同一源文件。</a:t>
            </a:r>
            <a:endParaRPr lang="en-US" altLang="zh-CN" dirty="0"/>
          </a:p>
          <a:p>
            <a:pPr lvl="1"/>
            <a:r>
              <a:rPr lang="zh-CN" altLang="en-US" b="1" dirty="0">
                <a:solidFill>
                  <a:srgbClr val="FF0000"/>
                </a:solidFill>
              </a:rPr>
              <a:t>不同编译单元中，对象初始化顺序不确定。</a:t>
            </a:r>
            <a:endParaRPr lang="en-US" altLang="zh-CN" b="1" dirty="0">
              <a:solidFill>
                <a:srgbClr val="FF0000"/>
              </a:solidFill>
            </a:endParaRPr>
          </a:p>
          <a:p>
            <a:pPr lvl="1"/>
            <a:r>
              <a:rPr lang="zh-CN" altLang="en-US" dirty="0"/>
              <a:t>在</a:t>
            </a:r>
            <a:r>
              <a:rPr lang="en-US" altLang="zh-CN" dirty="0"/>
              <a:t>main()</a:t>
            </a:r>
            <a:r>
              <a:rPr lang="zh-CN" altLang="en-US" dirty="0"/>
              <a:t>函数执行完</a:t>
            </a:r>
            <a:r>
              <a:rPr lang="en-US" altLang="zh-CN" dirty="0"/>
              <a:t>return</a:t>
            </a:r>
            <a:r>
              <a:rPr lang="zh-CN" altLang="en-US" dirty="0"/>
              <a:t>之后，对象被析构。</a:t>
            </a:r>
            <a:endParaRPr lang="en-US" altLang="zh-CN" b="0" dirty="0"/>
          </a:p>
          <a:p>
            <a:pPr marL="457200" lvl="1" indent="0">
              <a:buNone/>
            </a:pPr>
            <a:endParaRPr lang="zh-CN" altLang="en-US" b="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全局对象的构造与析构</a:t>
            </a:r>
            <a:endParaRPr lang="zh-CN" altLang="en-US" dirty="0"/>
          </a:p>
        </p:txBody>
      </p:sp>
      <p:sp>
        <p:nvSpPr>
          <p:cNvPr id="3" name="内容占位符 2"/>
          <p:cNvSpPr>
            <a:spLocks noGrp="1"/>
          </p:cNvSpPr>
          <p:nvPr>
            <p:ph idx="1"/>
          </p:nvPr>
        </p:nvSpPr>
        <p:spPr/>
        <p:txBody>
          <a:bodyPr/>
          <a:lstStyle/>
          <a:p>
            <a:r>
              <a:rPr lang="zh-CN" altLang="en-US" dirty="0"/>
              <a:t>尽量少用全局对象</a:t>
            </a:r>
            <a:endParaRPr lang="en-US" altLang="zh-CN" dirty="0"/>
          </a:p>
          <a:p>
            <a:pPr lvl="1"/>
            <a:r>
              <a:rPr lang="zh-CN" altLang="en-US" dirty="0"/>
              <a:t>全局对象的构造顺序不能完全确定，所以全局对象之间不能有依赖关系，否则会出现问题</a:t>
            </a:r>
            <a:endParaRPr lang="en-US" altLang="zh-CN" dirty="0"/>
          </a:p>
          <a:p>
            <a:pPr lvl="1"/>
            <a:r>
              <a:rPr lang="zh-CN" altLang="en-US" dirty="0"/>
              <a:t>全局对象会增大代码的耦合性，导致程序难以复用或者测试</a:t>
            </a:r>
            <a:endParaRPr lang="en-US" altLang="zh-CN" dirty="0"/>
          </a:p>
          <a:p>
            <a:pPr lvl="1"/>
            <a:r>
              <a:rPr lang="zh-CN" altLang="en-US" dirty="0"/>
              <a:t>使用参数来替代全局对象</a:t>
            </a:r>
            <a:endParaRPr lang="en-US" altLang="zh-CN" dirty="0"/>
          </a:p>
          <a:p>
            <a:pPr lvl="1"/>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33</a:t>
            </a:fld>
            <a:endParaRPr lang="en-US" altLang="zh-CN"/>
          </a:p>
        </p:txBody>
      </p:sp>
      <p:sp>
        <p:nvSpPr>
          <p:cNvPr id="5" name="文本框 4"/>
          <p:cNvSpPr txBox="1"/>
          <p:nvPr/>
        </p:nvSpPr>
        <p:spPr>
          <a:xfrm>
            <a:off x="467544" y="4010455"/>
            <a:ext cx="3223959" cy="2308324"/>
          </a:xfrm>
          <a:prstGeom prst="rect">
            <a:avLst/>
          </a:prstGeom>
          <a:noFill/>
          <a:ln>
            <a:solidFill>
              <a:srgbClr val="00CCFF"/>
            </a:solidFill>
          </a:ln>
        </p:spPr>
        <p:txBody>
          <a:bodyPr wrap="square" numCol="1" rtlCol="0">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foo() {</a:t>
            </a: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a:solidFill>
                  <a:srgbClr val="FF0000"/>
                </a:solidFill>
                <a:latin typeface="Consolas" panose="020B0609020204030204" pitchFamily="49" charset="0"/>
              </a:rPr>
              <a:t>Input </a:t>
            </a:r>
            <a:r>
              <a:rPr lang="en-US" altLang="zh-CN" b="1" dirty="0" err="1">
                <a:solidFill>
                  <a:srgbClr val="FF0000"/>
                </a:solidFill>
                <a:latin typeface="Consolas" panose="020B0609020204030204" pitchFamily="49" charset="0"/>
              </a:rPr>
              <a:t>input</a:t>
            </a:r>
            <a:r>
              <a:rPr lang="en-US" altLang="zh-CN" b="1" dirty="0">
                <a:solidFill>
                  <a:srgbClr val="FF0000"/>
                </a:solidFill>
                <a:latin typeface="Consolas" panose="020B0609020204030204" pitchFamily="49" charset="0"/>
              </a:rPr>
              <a:t>;</a:t>
            </a:r>
          </a:p>
          <a:p>
            <a:r>
              <a:rPr lang="en-US" altLang="zh-CN" b="1" dirty="0" err="1">
                <a:solidFill>
                  <a:srgbClr val="C00000"/>
                </a:solidFill>
                <a:latin typeface="Consolas" panose="020B0609020204030204" pitchFamily="49" charset="0"/>
              </a:rPr>
              <a:t>int</a:t>
            </a:r>
            <a:r>
              <a:rPr lang="en-US" altLang="zh-CN" b="1" dirty="0">
                <a:latin typeface="Consolas" panose="020B0609020204030204" pitchFamily="49" charset="0"/>
              </a:rPr>
              <a:t> main() {</a:t>
            </a:r>
          </a:p>
          <a:p>
            <a:r>
              <a:rPr lang="en-US" altLang="zh-CN" b="1" dirty="0">
                <a:latin typeface="Consolas" panose="020B0609020204030204" pitchFamily="49" charset="0"/>
              </a:rPr>
              <a:t>	foo();</a:t>
            </a: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en-US" altLang="zh-CN" b="1" dirty="0">
              <a:latin typeface="Consolas" panose="020B0609020204030204" pitchFamily="49" charset="0"/>
            </a:endParaRPr>
          </a:p>
        </p:txBody>
      </p:sp>
      <p:sp>
        <p:nvSpPr>
          <p:cNvPr id="7" name="文本框 6"/>
          <p:cNvSpPr txBox="1"/>
          <p:nvPr/>
        </p:nvSpPr>
        <p:spPr>
          <a:xfrm>
            <a:off x="5436096" y="3933056"/>
            <a:ext cx="3223959" cy="2400657"/>
          </a:xfrm>
          <a:prstGeom prst="rect">
            <a:avLst/>
          </a:prstGeom>
          <a:noFill/>
          <a:ln>
            <a:solidFill>
              <a:srgbClr val="00CCFF"/>
            </a:solidFill>
          </a:ln>
        </p:spPr>
        <p:txBody>
          <a:bodyPr wrap="none" rtlCol="0">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foo(Input input) {</a:t>
            </a: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err="1">
                <a:solidFill>
                  <a:srgbClr val="C00000"/>
                </a:solidFill>
                <a:latin typeface="Consolas" panose="020B0609020204030204" pitchFamily="49" charset="0"/>
              </a:rPr>
              <a:t>int</a:t>
            </a:r>
            <a:r>
              <a:rPr lang="en-US" altLang="zh-CN" b="1" dirty="0">
                <a:latin typeface="Consolas" panose="020B0609020204030204" pitchFamily="49" charset="0"/>
              </a:rPr>
              <a:t> main() {</a:t>
            </a:r>
          </a:p>
          <a:p>
            <a:r>
              <a:rPr lang="en-US" altLang="zh-CN" b="1" dirty="0">
                <a:latin typeface="Consolas" panose="020B0609020204030204" pitchFamily="49" charset="0"/>
              </a:rPr>
              <a:t>    </a:t>
            </a:r>
            <a:r>
              <a:rPr lang="en-US" altLang="zh-CN" b="1" dirty="0">
                <a:solidFill>
                  <a:srgbClr val="C00000"/>
                </a:solidFill>
                <a:latin typeface="Consolas" panose="020B0609020204030204" pitchFamily="49" charset="0"/>
              </a:rPr>
              <a:t>Input</a:t>
            </a:r>
            <a:r>
              <a:rPr lang="en-US" altLang="zh-CN" b="1" dirty="0">
                <a:latin typeface="Consolas" panose="020B0609020204030204" pitchFamily="49" charset="0"/>
              </a:rPr>
              <a:t> </a:t>
            </a:r>
            <a:r>
              <a:rPr lang="en-US" altLang="zh-CN" b="1" dirty="0" err="1">
                <a:latin typeface="Consolas" panose="020B0609020204030204" pitchFamily="49" charset="0"/>
              </a:rPr>
              <a:t>input</a:t>
            </a:r>
            <a:r>
              <a:rPr lang="en-US" altLang="zh-CN" b="1" dirty="0">
                <a:latin typeface="Consolas" panose="020B0609020204030204" pitchFamily="49" charset="0"/>
              </a:rPr>
              <a:t>;</a:t>
            </a:r>
          </a:p>
          <a:p>
            <a:r>
              <a:rPr lang="en-US" altLang="zh-CN" b="1" dirty="0">
                <a:latin typeface="Consolas" panose="020B0609020204030204" pitchFamily="49" charset="0"/>
              </a:rPr>
              <a:t>    foo(input);</a:t>
            </a: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zh-CN" altLang="en-US" sz="2400" b="1" dirty="0"/>
          </a:p>
        </p:txBody>
      </p:sp>
      <p:sp>
        <p:nvSpPr>
          <p:cNvPr id="8" name="箭头: 右 7"/>
          <p:cNvSpPr/>
          <p:nvPr/>
        </p:nvSpPr>
        <p:spPr>
          <a:xfrm>
            <a:off x="3979535" y="4653136"/>
            <a:ext cx="1007423"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34</a:t>
            </a:fld>
            <a:endParaRPr lang="en-US" altLang="zh-CN"/>
          </a:p>
        </p:txBody>
      </p:sp>
      <p:sp>
        <p:nvSpPr>
          <p:cNvPr id="7" name="文本框 6"/>
          <p:cNvSpPr txBox="1"/>
          <p:nvPr>
            <p:custDataLst>
              <p:tags r:id="rId2"/>
            </p:custDataLst>
          </p:nvPr>
        </p:nvSpPr>
        <p:spPr>
          <a:xfrm>
            <a:off x="107504" y="865336"/>
            <a:ext cx="7315200" cy="5804024"/>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下列程序的运行结果是</a:t>
            </a:r>
            <a:endPar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1600" dirty="0">
              <a:solidFill>
                <a:srgbClr val="C00000"/>
              </a:solidFill>
              <a:latin typeface="Consolas" panose="020B0609020204030204" pitchFamily="49" charset="0"/>
              <a:sym typeface="+mn-ea"/>
            </a:endParaRPr>
          </a:p>
          <a:p>
            <a:r>
              <a:rPr lang="en-US" altLang="zh-CN" sz="1600" dirty="0">
                <a:solidFill>
                  <a:srgbClr val="C00000"/>
                </a:solidFill>
                <a:latin typeface="Consolas" panose="020B0609020204030204" pitchFamily="49" charset="0"/>
              </a:rPr>
              <a:t>#include &lt;iostream&gt;</a:t>
            </a:r>
          </a:p>
          <a:p>
            <a:r>
              <a:rPr lang="en-US" altLang="zh-CN" sz="1600" dirty="0">
                <a:solidFill>
                  <a:srgbClr val="C00000"/>
                </a:solidFill>
                <a:latin typeface="Consolas" panose="020B0609020204030204" pitchFamily="49" charset="0"/>
              </a:rPr>
              <a:t>using namespace std;</a:t>
            </a:r>
          </a:p>
          <a:p>
            <a:r>
              <a:rPr lang="en-US" altLang="zh-CN" sz="1600" dirty="0">
                <a:solidFill>
                  <a:srgbClr val="C00000"/>
                </a:solidFill>
                <a:latin typeface="Consolas" panose="020B0609020204030204" pitchFamily="49" charset="0"/>
              </a:rPr>
              <a:t>class</a:t>
            </a:r>
            <a:r>
              <a:rPr lang="en-US" altLang="zh-CN" sz="1600" dirty="0">
                <a:latin typeface="Consolas" panose="020B0609020204030204" pitchFamily="49" charset="0"/>
              </a:rPr>
              <a:t> A {</a:t>
            </a:r>
          </a:p>
          <a:p>
            <a:r>
              <a:rPr lang="en-US" altLang="zh-CN" sz="1600" dirty="0">
                <a:solidFill>
                  <a:srgbClr val="C00000"/>
                </a:solidFill>
                <a:latin typeface="Consolas" panose="020B0609020204030204" pitchFamily="49" charset="0"/>
              </a:rPr>
              <a:t>	const</a:t>
            </a:r>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char*</a:t>
            </a:r>
            <a:r>
              <a:rPr lang="en-US" altLang="zh-CN" sz="1600" dirty="0">
                <a:latin typeface="Consolas" panose="020B0609020204030204" pitchFamily="49" charset="0"/>
              </a:rPr>
              <a:t> s;</a:t>
            </a:r>
          </a:p>
          <a:p>
            <a:r>
              <a:rPr lang="en-US" altLang="zh-CN" sz="1600" dirty="0">
                <a:solidFill>
                  <a:srgbClr val="C00000"/>
                </a:solidFill>
                <a:latin typeface="Consolas" panose="020B0609020204030204" pitchFamily="49" charset="0"/>
              </a:rPr>
              <a:t>public</a:t>
            </a:r>
            <a:r>
              <a:rPr lang="en-US" altLang="zh-CN" sz="1600" dirty="0">
                <a:latin typeface="Consolas" panose="020B0609020204030204" pitchFamily="49" charset="0"/>
              </a:rPr>
              <a:t>:</a:t>
            </a:r>
          </a:p>
          <a:p>
            <a:r>
              <a:rPr lang="en-US" altLang="zh-CN" sz="1600" dirty="0">
                <a:latin typeface="Consolas" panose="020B0609020204030204" pitchFamily="49" charset="0"/>
              </a:rPr>
              <a:t>	A(</a:t>
            </a:r>
            <a:r>
              <a:rPr lang="en-US" altLang="zh-CN" sz="1600" dirty="0">
                <a:solidFill>
                  <a:srgbClr val="C00000"/>
                </a:solidFill>
                <a:latin typeface="Consolas" panose="020B0609020204030204" pitchFamily="49" charset="0"/>
              </a:rPr>
              <a:t>const</a:t>
            </a:r>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char*</a:t>
            </a:r>
            <a:r>
              <a:rPr lang="en-US" altLang="zh-CN" sz="1600" dirty="0">
                <a:latin typeface="Consolas" panose="020B0609020204030204" pitchFamily="49" charset="0"/>
              </a:rPr>
              <a:t> str):s(str) { </a:t>
            </a: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s &lt;&lt; " A constructing"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	~A() { </a:t>
            </a:r>
            <a:r>
              <a:rPr lang="en-US" altLang="zh-CN" sz="1600" dirty="0" err="1">
                <a:latin typeface="Consolas" panose="020B0609020204030204" pitchFamily="49" charset="0"/>
              </a:rPr>
              <a:t>cout</a:t>
            </a:r>
            <a:r>
              <a:rPr lang="en-US" altLang="zh-CN" sz="1600" dirty="0">
                <a:latin typeface="Consolas" panose="020B0609020204030204" pitchFamily="49" charset="0"/>
              </a:rPr>
              <a:t> &lt;&lt; s &lt;&lt; " A destructing"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r>
              <a:rPr lang="en-US" altLang="zh-CN" sz="1600" dirty="0">
                <a:latin typeface="Consolas" panose="020B0609020204030204" pitchFamily="49" charset="0"/>
              </a:rPr>
              <a:t>};</a:t>
            </a:r>
          </a:p>
          <a:p>
            <a:r>
              <a:rPr lang="en-US" altLang="zh-CN" sz="1600" dirty="0">
                <a:solidFill>
                  <a:srgbClr val="C00000"/>
                </a:solidFill>
                <a:latin typeface="Consolas" panose="020B0609020204030204" pitchFamily="49" charset="0"/>
              </a:rPr>
              <a:t>class</a:t>
            </a:r>
            <a:r>
              <a:rPr lang="en-US" altLang="zh-CN" sz="1600" dirty="0">
                <a:latin typeface="Consolas" panose="020B0609020204030204" pitchFamily="49" charset="0"/>
              </a:rPr>
              <a:t> B {</a:t>
            </a:r>
          </a:p>
          <a:p>
            <a:r>
              <a:rPr lang="en-US" altLang="zh-CN" sz="1600" dirty="0">
                <a:solidFill>
                  <a:srgbClr val="C00000"/>
                </a:solidFill>
                <a:latin typeface="Consolas" panose="020B0609020204030204" pitchFamily="49" charset="0"/>
              </a:rPr>
              <a:t>public</a:t>
            </a:r>
            <a:r>
              <a:rPr lang="en-US" altLang="zh-CN" sz="1600" dirty="0">
                <a:latin typeface="Consolas" panose="020B0609020204030204" pitchFamily="49" charset="0"/>
              </a:rPr>
              <a:t>:</a:t>
            </a:r>
          </a:p>
          <a:p>
            <a:r>
              <a:rPr lang="en-US" altLang="zh-CN" sz="1600" dirty="0">
                <a:latin typeface="Consolas" panose="020B0609020204030204" pitchFamily="49" charset="0"/>
              </a:rPr>
              <a:t>	B() {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"B constructing" </a:t>
            </a:r>
            <a:r>
              <a:rPr lang="en-US" altLang="zh-CN" sz="1600" dirty="0">
                <a:latin typeface="Consolas" panose="020B0609020204030204" pitchFamily="49" charset="0"/>
              </a:rPr>
              <a:t>&lt;&lt;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r>
              <a:rPr lang="en-US" altLang="zh-CN" sz="1600" dirty="0">
                <a:latin typeface="Consolas" panose="020B0609020204030204" pitchFamily="49" charset="0"/>
              </a:rPr>
              <a:t>	~B() {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"B destructing" </a:t>
            </a:r>
            <a:r>
              <a:rPr lang="en-US" altLang="zh-CN" sz="1600" dirty="0">
                <a:latin typeface="Consolas" panose="020B0609020204030204" pitchFamily="49" charset="0"/>
              </a:rPr>
              <a:t>&lt;&lt;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r>
              <a:rPr lang="en-US" altLang="zh-CN" sz="1600" dirty="0">
                <a:latin typeface="Consolas" panose="020B0609020204030204" pitchFamily="49" charset="0"/>
              </a:rPr>
              <a:t>};</a:t>
            </a:r>
          </a:p>
          <a:p>
            <a:r>
              <a:rPr lang="en-US" altLang="zh-CN" sz="1600" dirty="0">
                <a:latin typeface="Consolas" panose="020B0609020204030204" pitchFamily="49" charset="0"/>
              </a:rPr>
              <a:t>A </a:t>
            </a:r>
            <a:r>
              <a:rPr lang="en-US" altLang="zh-CN" sz="1600" dirty="0" err="1">
                <a:latin typeface="Consolas" panose="020B0609020204030204" pitchFamily="49" charset="0"/>
              </a:rPr>
              <a:t>global_obj</a:t>
            </a:r>
            <a:r>
              <a:rPr lang="en-US" altLang="zh-CN" sz="1600" dirty="0">
                <a:latin typeface="Consolas" panose="020B0609020204030204" pitchFamily="49" charset="0"/>
              </a:rPr>
              <a:t>("global");</a:t>
            </a:r>
          </a:p>
          <a:p>
            <a:r>
              <a:rPr lang="en-US" altLang="zh-CN" sz="1600" dirty="0">
                <a:solidFill>
                  <a:srgbClr val="C00000"/>
                </a:solidFill>
                <a:latin typeface="Consolas" panose="020B0609020204030204" pitchFamily="49" charset="0"/>
              </a:rPr>
              <a:t>int</a:t>
            </a:r>
            <a:r>
              <a:rPr lang="en-US" altLang="zh-CN" sz="1600" dirty="0">
                <a:latin typeface="Consolas" panose="020B0609020204030204" pitchFamily="49" charset="0"/>
              </a:rPr>
              <a:t> main() {</a:t>
            </a: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"Entering main..."</a:t>
            </a:r>
            <a:r>
              <a:rPr lang="en-US" altLang="zh-CN" sz="1600" dirty="0">
                <a:latin typeface="Consolas" panose="020B0609020204030204" pitchFamily="49" charset="0"/>
              </a:rPr>
              <a:t>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p>
          <a:p>
            <a:r>
              <a:rPr lang="en-US" altLang="zh-CN" sz="1600" dirty="0">
                <a:latin typeface="Consolas" panose="020B0609020204030204" pitchFamily="49" charset="0"/>
              </a:rPr>
              <a:t>	B </a:t>
            </a:r>
            <a:r>
              <a:rPr lang="en-US" altLang="zh-CN" sz="1600" dirty="0" err="1">
                <a:latin typeface="Consolas" panose="020B0609020204030204" pitchFamily="49" charset="0"/>
              </a:rPr>
              <a:t>local_obj</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"Exiting main..." </a:t>
            </a:r>
            <a:r>
              <a:rPr lang="en-US" altLang="zh-CN" sz="1600" dirty="0">
                <a:latin typeface="Consolas" panose="020B0609020204030204" pitchFamily="49" charset="0"/>
              </a:rPr>
              <a:t>&lt;&lt;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return</a:t>
            </a:r>
            <a:r>
              <a:rPr lang="en-US" altLang="zh-CN" sz="1600" dirty="0">
                <a:latin typeface="Consolas" panose="020B0609020204030204" pitchFamily="49" charset="0"/>
              </a:rPr>
              <a:t> 0;</a:t>
            </a:r>
          </a:p>
          <a:p>
            <a:r>
              <a:rPr lang="en-US" altLang="zh-CN" sz="1600" dirty="0">
                <a:latin typeface="Consolas" panose="020B0609020204030204" pitchFamily="49" charset="0"/>
              </a:rPr>
              <a:t>}</a:t>
            </a:r>
            <a:endParaRPr lang="zh-CN" altLang="en-US" sz="1600" b="1" dirty="0">
              <a:latin typeface="Consolas" panose="020B0609020204030204" pitchFamily="49" charset="0"/>
            </a:endParaRPr>
          </a:p>
        </p:txBody>
      </p:sp>
      <p:sp>
        <p:nvSpPr>
          <p:cNvPr id="8" name="文本框 7"/>
          <p:cNvSpPr txBox="1"/>
          <p:nvPr>
            <p:custDataLst>
              <p:tags r:id="rId3"/>
            </p:custDataLst>
          </p:nvPr>
        </p:nvSpPr>
        <p:spPr>
          <a:xfrm>
            <a:off x="6804248" y="766559"/>
            <a:ext cx="3096344" cy="1510313"/>
          </a:xfrm>
          <a:prstGeom prst="rect">
            <a:avLst/>
          </a:prstGeom>
          <a:noFill/>
        </p:spPr>
        <p:txBody>
          <a:bodyPr vert="horz" wrap="none" rtlCol="0" anchor="ctr" anchorCtr="0">
            <a:noAutofit/>
          </a:bodyPr>
          <a:lstStyle/>
          <a:p>
            <a:r>
              <a:rPr lang="en-US" altLang="zh-CN" sz="1600" b="1" dirty="0"/>
              <a:t>global A constructing</a:t>
            </a:r>
          </a:p>
          <a:p>
            <a:r>
              <a:rPr lang="en-US" altLang="zh-CN" sz="1600" b="1" dirty="0"/>
              <a:t>Entering main...</a:t>
            </a:r>
          </a:p>
          <a:p>
            <a:r>
              <a:rPr lang="en-US" altLang="zh-CN" sz="1600" b="1" dirty="0"/>
              <a:t>B constructing</a:t>
            </a:r>
          </a:p>
          <a:p>
            <a:r>
              <a:rPr lang="en-US" altLang="zh-CN" sz="1600" b="1" dirty="0"/>
              <a:t>Exiting main...</a:t>
            </a:r>
          </a:p>
          <a:p>
            <a:r>
              <a:rPr lang="en-US" altLang="zh-CN" sz="1600" b="1" dirty="0"/>
              <a:t>B destructing</a:t>
            </a:r>
          </a:p>
          <a:p>
            <a:r>
              <a:rPr lang="en-US" altLang="zh-CN" sz="1600" b="1" dirty="0"/>
              <a:t>global A destructing</a:t>
            </a:r>
          </a:p>
        </p:txBody>
      </p:sp>
      <p:sp>
        <p:nvSpPr>
          <p:cNvPr id="9" name="文本框 8"/>
          <p:cNvSpPr txBox="1"/>
          <p:nvPr>
            <p:custDataLst>
              <p:tags r:id="rId4"/>
            </p:custDataLst>
          </p:nvPr>
        </p:nvSpPr>
        <p:spPr>
          <a:xfrm>
            <a:off x="6804248" y="3140968"/>
            <a:ext cx="3007246" cy="642938"/>
          </a:xfrm>
          <a:prstGeom prst="rect">
            <a:avLst/>
          </a:prstGeom>
          <a:noFill/>
        </p:spPr>
        <p:txBody>
          <a:bodyPr vert="horz" wrap="none" rtlCol="0" anchor="ctr" anchorCtr="0">
            <a:noAutofit/>
          </a:bodyPr>
          <a:lstStyle/>
          <a:p>
            <a:r>
              <a:rPr lang="en-US" altLang="zh-CN" sz="1600" b="1" dirty="0">
                <a:sym typeface="+mn-ea"/>
              </a:rPr>
              <a:t>Entering main...</a:t>
            </a:r>
            <a:endParaRPr lang="en-US" altLang="zh-CN" sz="1600" b="1" dirty="0"/>
          </a:p>
          <a:p>
            <a:r>
              <a:rPr lang="en-US" altLang="zh-CN" sz="1600" b="1" dirty="0"/>
              <a:t>global A constructing</a:t>
            </a:r>
          </a:p>
          <a:p>
            <a:r>
              <a:rPr lang="en-US" altLang="zh-CN" sz="1600" b="1" dirty="0"/>
              <a:t>B constructing</a:t>
            </a:r>
          </a:p>
          <a:p>
            <a:r>
              <a:rPr lang="en-US" altLang="zh-CN" sz="1600" b="1" dirty="0"/>
              <a:t>Exiting main...</a:t>
            </a:r>
          </a:p>
          <a:p>
            <a:r>
              <a:rPr lang="en-US" altLang="zh-CN" sz="1600" b="1" dirty="0">
                <a:sym typeface="+mn-ea"/>
              </a:rPr>
              <a:t>global A destructing</a:t>
            </a:r>
            <a:endParaRPr lang="en-US" altLang="zh-CN" sz="1600" b="1" dirty="0"/>
          </a:p>
          <a:p>
            <a:r>
              <a:rPr lang="en-US" altLang="zh-CN" sz="1600" b="1" dirty="0"/>
              <a:t>B destructing</a:t>
            </a:r>
          </a:p>
        </p:txBody>
      </p:sp>
      <p:sp>
        <p:nvSpPr>
          <p:cNvPr id="10" name="文本框 9"/>
          <p:cNvSpPr txBox="1"/>
          <p:nvPr>
            <p:custDataLst>
              <p:tags r:id="rId5"/>
            </p:custDataLst>
          </p:nvPr>
        </p:nvSpPr>
        <p:spPr>
          <a:xfrm>
            <a:off x="6804248" y="5013176"/>
            <a:ext cx="3096344" cy="642938"/>
          </a:xfrm>
          <a:prstGeom prst="rect">
            <a:avLst/>
          </a:prstGeom>
          <a:noFill/>
        </p:spPr>
        <p:txBody>
          <a:bodyPr vert="horz" wrap="none" rtlCol="0" anchor="ctr" anchorCtr="0">
            <a:noAutofit/>
          </a:bodyPr>
          <a:lstStyle/>
          <a:p>
            <a:r>
              <a:rPr lang="en-US" altLang="zh-CN" sz="1600" b="1" dirty="0"/>
              <a:t>global A constructing</a:t>
            </a:r>
          </a:p>
          <a:p>
            <a:r>
              <a:rPr lang="en-US" altLang="zh-CN" sz="1600" b="1" dirty="0"/>
              <a:t>Entering main...</a:t>
            </a:r>
          </a:p>
          <a:p>
            <a:r>
              <a:rPr lang="en-US" altLang="zh-CN" sz="1600" b="1" dirty="0"/>
              <a:t>B constructing</a:t>
            </a:r>
          </a:p>
          <a:p>
            <a:r>
              <a:rPr lang="en-US" altLang="zh-CN" sz="1600" b="1" dirty="0"/>
              <a:t>Exiting main...</a:t>
            </a:r>
          </a:p>
          <a:p>
            <a:r>
              <a:rPr lang="en-US" altLang="zh-CN" sz="1600" b="1" dirty="0"/>
              <a:t>global A destructing</a:t>
            </a:r>
          </a:p>
          <a:p>
            <a:r>
              <a:rPr lang="en-US" altLang="zh-CN" sz="1600" b="1" dirty="0"/>
              <a:t>B destructing</a:t>
            </a:r>
          </a:p>
        </p:txBody>
      </p:sp>
      <p:sp>
        <p:nvSpPr>
          <p:cNvPr id="12" name="椭圆 11"/>
          <p:cNvSpPr>
            <a:spLocks noChangeAspect="1"/>
          </p:cNvSpPr>
          <p:nvPr>
            <p:custDataLst>
              <p:tags r:id="rId6"/>
            </p:custDataLst>
          </p:nvPr>
        </p:nvSpPr>
        <p:spPr>
          <a:xfrm>
            <a:off x="6089873" y="1260321"/>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7"/>
            </p:custDataLst>
          </p:nvPr>
        </p:nvSpPr>
        <p:spPr>
          <a:xfrm>
            <a:off x="6089873" y="320526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8"/>
            </p:custDataLst>
          </p:nvPr>
        </p:nvSpPr>
        <p:spPr>
          <a:xfrm>
            <a:off x="6089873" y="507746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0"/>
            </p:custDataLst>
          </p:nvPr>
        </p:nvGrpSpPr>
        <p:grpSpPr>
          <a:xfrm>
            <a:off x="0" y="0"/>
            <a:ext cx="9144000" cy="635000"/>
            <a:chOff x="0" y="0"/>
            <a:chExt cx="9144000" cy="635000"/>
          </a:xfrm>
        </p:grpSpPr>
        <p:sp>
          <p:nvSpPr>
            <p:cNvPr id="17"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8720" y="1951273"/>
            <a:ext cx="8496944" cy="72008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pPr>
              <a:lnSpc>
                <a:spcPct val="110000"/>
              </a:lnSpc>
            </a:pPr>
            <a:r>
              <a:rPr lang="zh-CN" altLang="en-US" dirty="0"/>
              <a:t>引用</a:t>
            </a:r>
            <a:endParaRPr lang="en-US" altLang="zh-CN" dirty="0"/>
          </a:p>
        </p:txBody>
      </p:sp>
      <p:sp>
        <p:nvSpPr>
          <p:cNvPr id="3" name="内容占位符 2"/>
          <p:cNvSpPr>
            <a:spLocks noGrp="1"/>
          </p:cNvSpPr>
          <p:nvPr>
            <p:ph idx="1"/>
          </p:nvPr>
        </p:nvSpPr>
        <p:spPr>
          <a:xfrm>
            <a:off x="611560" y="1274021"/>
            <a:ext cx="8352928" cy="5472608"/>
          </a:xfrm>
        </p:spPr>
        <p:txBody>
          <a:bodyPr>
            <a:normAutofit/>
          </a:bodyPr>
          <a:lstStyle/>
          <a:p>
            <a:pPr>
              <a:lnSpc>
                <a:spcPct val="110000"/>
              </a:lnSpc>
            </a:pPr>
            <a:r>
              <a:rPr lang="zh-CN" altLang="en-US" dirty="0"/>
              <a:t>具名变量的别名：类型名 </a:t>
            </a:r>
            <a:r>
              <a:rPr lang="en-US" altLang="zh-CN" dirty="0"/>
              <a:t>&amp; </a:t>
            </a:r>
            <a:r>
              <a:rPr lang="zh-CN" altLang="en-US" dirty="0"/>
              <a:t>引用名 变量名</a:t>
            </a:r>
            <a:endParaRPr lang="en-US" altLang="zh-CN" dirty="0"/>
          </a:p>
          <a:p>
            <a:pPr marL="0" indent="0">
              <a:lnSpc>
                <a:spcPct val="110000"/>
              </a:lnSpc>
              <a:buNone/>
            </a:pPr>
            <a:r>
              <a:rPr lang="zh-CN" altLang="en-US" sz="2200" dirty="0"/>
              <a:t>例：</a:t>
            </a:r>
            <a:r>
              <a:rPr lang="en-US" altLang="zh-CN" sz="2200" dirty="0" err="1"/>
              <a:t>int</a:t>
            </a:r>
            <a:r>
              <a:rPr lang="en-US" altLang="zh-CN" sz="2200" dirty="0"/>
              <a:t> v0; </a:t>
            </a:r>
            <a:r>
              <a:rPr lang="en-US" altLang="zh-CN" sz="2200" dirty="0" err="1">
                <a:solidFill>
                  <a:srgbClr val="FF0000"/>
                </a:solidFill>
              </a:rPr>
              <a:t>int</a:t>
            </a:r>
            <a:r>
              <a:rPr lang="en-US" altLang="zh-CN" sz="2200" dirty="0">
                <a:solidFill>
                  <a:srgbClr val="FF0000"/>
                </a:solidFill>
              </a:rPr>
              <a:t> &amp; v1 = v0; </a:t>
            </a:r>
            <a:r>
              <a:rPr lang="en-US" altLang="zh-CN" sz="2200" dirty="0"/>
              <a:t>v1</a:t>
            </a:r>
            <a:r>
              <a:rPr lang="zh-CN" altLang="en-US" sz="2200" dirty="0"/>
              <a:t>是变量</a:t>
            </a:r>
            <a:r>
              <a:rPr lang="en-US" altLang="zh-CN" sz="2200" dirty="0"/>
              <a:t>v0</a:t>
            </a:r>
            <a:r>
              <a:rPr lang="zh-CN" altLang="en-US" sz="2200" dirty="0"/>
              <a:t>的引用，它们在内存中是同一单元的两个不同名字</a:t>
            </a:r>
            <a:endParaRPr lang="en-US" altLang="zh-CN" sz="2600" dirty="0"/>
          </a:p>
          <a:p>
            <a:pPr>
              <a:lnSpc>
                <a:spcPct val="110000"/>
              </a:lnSpc>
            </a:pPr>
            <a:r>
              <a:rPr lang="zh-CN" altLang="en-US" dirty="0">
                <a:solidFill>
                  <a:srgbClr val="FF0000"/>
                </a:solidFill>
              </a:rPr>
              <a:t>引用必须在定义时进行初始化，且不能修改引用指向</a:t>
            </a:r>
            <a:endParaRPr lang="en-US" altLang="zh-CN" dirty="0">
              <a:solidFill>
                <a:srgbClr val="FF0000"/>
              </a:solidFill>
            </a:endParaRPr>
          </a:p>
          <a:p>
            <a:pPr>
              <a:lnSpc>
                <a:spcPct val="110000"/>
              </a:lnSpc>
            </a:pPr>
            <a:r>
              <a:rPr lang="zh-CN" altLang="en-US" dirty="0"/>
              <a:t>被引用变量名可以是类的成员变量，如</a:t>
            </a:r>
            <a:br>
              <a:rPr lang="en-US" altLang="zh-CN" dirty="0"/>
            </a:br>
            <a:r>
              <a:rPr lang="en-US" altLang="zh-CN" dirty="0"/>
              <a:t>	int</a:t>
            </a:r>
            <a:r>
              <a:rPr lang="zh-CN" altLang="en-US" dirty="0"/>
              <a:t> </a:t>
            </a:r>
            <a:r>
              <a:rPr lang="en-US" altLang="zh-CN" dirty="0"/>
              <a:t>&amp; m = </a:t>
            </a:r>
            <a:r>
              <a:rPr lang="en-US" altLang="zh-CN" dirty="0" err="1"/>
              <a:t>s.m</a:t>
            </a:r>
            <a:r>
              <a:rPr lang="en-US" altLang="zh-CN" dirty="0"/>
              <a:t>;</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36</a:t>
            </a:fld>
            <a:endParaRPr lang="en-US" altLang="zh-CN" dirty="0"/>
          </a:p>
        </p:txBody>
      </p:sp>
      <p:sp>
        <p:nvSpPr>
          <p:cNvPr id="8" name="内容占位符 7"/>
          <p:cNvSpPr>
            <a:spLocks noGrp="1"/>
          </p:cNvSpPr>
          <p:nvPr>
            <p:ph idx="1"/>
          </p:nvPr>
        </p:nvSpPr>
        <p:spPr>
          <a:xfrm>
            <a:off x="628650" y="1198270"/>
            <a:ext cx="8047806" cy="4749029"/>
          </a:xfrm>
        </p:spPr>
        <p:txBody>
          <a:bodyPr/>
          <a:lstStyle/>
          <a:p>
            <a:r>
              <a:rPr lang="zh-CN" altLang="en-US" dirty="0"/>
              <a:t>创建引用</a:t>
            </a:r>
            <a:endParaRPr lang="en-US" altLang="zh-CN" dirty="0"/>
          </a:p>
        </p:txBody>
      </p:sp>
      <p:sp>
        <p:nvSpPr>
          <p:cNvPr id="6" name="文本框 5"/>
          <p:cNvSpPr txBox="1"/>
          <p:nvPr/>
        </p:nvSpPr>
        <p:spPr>
          <a:xfrm>
            <a:off x="539552" y="2052131"/>
            <a:ext cx="8191821" cy="4401205"/>
          </a:xfrm>
          <a:prstGeom prst="rect">
            <a:avLst/>
          </a:prstGeom>
          <a:noFill/>
        </p:spPr>
        <p:txBody>
          <a:bodyPr wrap="square" rtlCol="0">
            <a:spAutoFit/>
          </a:bodyPr>
          <a:lstStyle/>
          <a:p>
            <a:pPr algn="l"/>
            <a:r>
              <a:rPr lang="zh-CN" altLang="en-US" sz="2000" b="1" dirty="0">
                <a:latin typeface="Consolas" panose="020B0609020204030204" pitchFamily="49" charset="0"/>
              </a:rPr>
              <a:t>#include &lt;iostream&gt;</a:t>
            </a:r>
          </a:p>
          <a:p>
            <a:pPr algn="l"/>
            <a:r>
              <a:rPr lang="zh-CN" altLang="en-US" sz="2000" b="1" dirty="0">
                <a:solidFill>
                  <a:srgbClr val="B40062"/>
                </a:solidFill>
                <a:latin typeface="Consolas" panose="020B0609020204030204" pitchFamily="49" charset="0"/>
              </a:rPr>
              <a:t>using</a:t>
            </a:r>
            <a:r>
              <a:rPr lang="zh-CN" altLang="en-US" sz="2000" b="1" dirty="0">
                <a:latin typeface="Consolas" panose="020B0609020204030204" pitchFamily="49" charset="0"/>
              </a:rPr>
              <a:t> namespace </a:t>
            </a:r>
            <a:r>
              <a:rPr lang="zh-CN" altLang="en-US" sz="2000" b="1" dirty="0">
                <a:solidFill>
                  <a:srgbClr val="B40062"/>
                </a:solidFill>
                <a:latin typeface="Consolas" panose="020B0609020204030204" pitchFamily="49" charset="0"/>
              </a:rPr>
              <a:t>std</a:t>
            </a:r>
            <a:r>
              <a:rPr lang="zh-CN" altLang="en-US" sz="2000" b="1" dirty="0">
                <a:latin typeface="Consolas" panose="020B0609020204030204" pitchFamily="49" charset="0"/>
              </a:rPr>
              <a:t>;</a:t>
            </a:r>
          </a:p>
          <a:p>
            <a:pPr algn="l"/>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main() {</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 1;</a:t>
            </a:r>
          </a:p>
          <a:p>
            <a:pPr algn="l"/>
            <a:r>
              <a:rPr lang="zh-CN" altLang="en-US" sz="2000" b="1" dirty="0">
                <a:latin typeface="Consolas" panose="020B0609020204030204" pitchFamily="49" charset="0"/>
              </a:rPr>
              <a:t>    cout &lt;&lt; "i=" &lt;&lt; i &lt;&lt; endl; </a:t>
            </a:r>
            <a:r>
              <a:rPr lang="en-US" altLang="zh-CN" sz="2000" b="1" dirty="0">
                <a:solidFill>
                  <a:srgbClr val="008000"/>
                </a:solidFill>
                <a:latin typeface="Consolas" panose="020B0609020204030204" pitchFamily="49" charset="0"/>
              </a:rPr>
              <a:t>// i=1</a:t>
            </a:r>
            <a:r>
              <a:rPr lang="zh-CN" altLang="en-US" sz="2000" b="1" dirty="0">
                <a:latin typeface="Consolas" panose="020B0609020204030204" pitchFamily="49" charset="0"/>
              </a:rPr>
              <a:t> </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int&amp; </a:t>
            </a:r>
            <a:r>
              <a:rPr lang="zh-CN" altLang="en-US" sz="2000" b="1" dirty="0">
                <a:latin typeface="Consolas" panose="020B0609020204030204" pitchFamily="49" charset="0"/>
              </a:rPr>
              <a:t>j = i;  </a:t>
            </a:r>
            <a:r>
              <a:rPr lang="en-US" altLang="zh-CN" sz="2000" b="1" dirty="0">
                <a:solidFill>
                  <a:srgbClr val="008000"/>
                </a:solidFill>
                <a:latin typeface="Consolas" panose="020B0609020204030204" pitchFamily="49" charset="0"/>
              </a:rPr>
              <a:t>// j</a:t>
            </a:r>
            <a:r>
              <a:rPr lang="zh-CN" altLang="en-US" sz="2000" b="1" dirty="0">
                <a:solidFill>
                  <a:srgbClr val="008000"/>
                </a:solidFill>
                <a:latin typeface="Consolas" panose="020B0609020204030204" pitchFamily="49" charset="0"/>
              </a:rPr>
              <a:t>是初始化为的</a:t>
            </a:r>
            <a:r>
              <a:rPr lang="en-US" altLang="zh-CN" sz="2000" b="1" dirty="0">
                <a:solidFill>
                  <a:srgbClr val="008000"/>
                </a:solidFill>
                <a:latin typeface="Consolas" panose="020B0609020204030204" pitchFamily="49" charset="0"/>
              </a:rPr>
              <a:t>i</a:t>
            </a:r>
            <a:r>
              <a:rPr lang="zh-CN" altLang="en-US" sz="2000" b="1" dirty="0">
                <a:solidFill>
                  <a:srgbClr val="008000"/>
                </a:solidFill>
                <a:latin typeface="Consolas" panose="020B0609020204030204" pitchFamily="49" charset="0"/>
              </a:rPr>
              <a:t>的</a:t>
            </a:r>
            <a:r>
              <a:rPr lang="en-US" altLang="zh-CN" sz="2000" b="1" dirty="0">
                <a:solidFill>
                  <a:srgbClr val="008000"/>
                </a:solidFill>
                <a:latin typeface="Consolas" panose="020B0609020204030204" pitchFamily="49" charset="0"/>
              </a:rPr>
              <a:t>int</a:t>
            </a:r>
            <a:r>
              <a:rPr lang="zh-CN" altLang="en-US" sz="2000" b="1" dirty="0">
                <a:solidFill>
                  <a:srgbClr val="008000"/>
                </a:solidFill>
                <a:latin typeface="Consolas" panose="020B0609020204030204" pitchFamily="49" charset="0"/>
              </a:rPr>
              <a:t>引用</a:t>
            </a:r>
          </a:p>
          <a:p>
            <a:pPr algn="l"/>
            <a:r>
              <a:rPr lang="zh-CN" altLang="en-US" sz="2000" b="1" dirty="0">
                <a:solidFill>
                  <a:srgbClr val="008000"/>
                </a:solidFill>
                <a:latin typeface="Consolas" panose="020B0609020204030204" pitchFamily="49" charset="0"/>
              </a:rPr>
              <a:t>                 </a:t>
            </a:r>
            <a:r>
              <a:rPr lang="en-US" altLang="zh-CN" sz="2000" b="1" dirty="0">
                <a:solidFill>
                  <a:srgbClr val="008000"/>
                </a:solidFill>
                <a:latin typeface="Consolas" panose="020B0609020204030204" pitchFamily="49" charset="0"/>
              </a:rPr>
              <a:t>// i</a:t>
            </a:r>
            <a:r>
              <a:rPr lang="zh-CN" altLang="en-US" sz="2000" b="1" dirty="0">
                <a:solidFill>
                  <a:srgbClr val="008000"/>
                </a:solidFill>
                <a:latin typeface="Consolas" panose="020B0609020204030204" pitchFamily="49" charset="0"/>
              </a:rPr>
              <a:t>和</a:t>
            </a:r>
            <a:r>
              <a:rPr lang="en-US" altLang="zh-CN" sz="2000" b="1" dirty="0">
                <a:solidFill>
                  <a:srgbClr val="008000"/>
                </a:solidFill>
                <a:latin typeface="Consolas" panose="020B0609020204030204" pitchFamily="49" charset="0"/>
              </a:rPr>
              <a:t>j</a:t>
            </a:r>
            <a:r>
              <a:rPr lang="zh-CN" altLang="en-US" sz="2000" b="1" dirty="0">
                <a:solidFill>
                  <a:srgbClr val="008000"/>
                </a:solidFill>
                <a:latin typeface="Consolas" panose="020B0609020204030204" pitchFamily="49" charset="0"/>
              </a:rPr>
              <a:t>是同一个变量的两个别名</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cout &lt;&lt; "j=" &lt;&lt; j &lt;&lt; endl; </a:t>
            </a:r>
            <a:r>
              <a:rPr lang="en-US" altLang="zh-CN" sz="2000" b="1" dirty="0">
                <a:solidFill>
                  <a:srgbClr val="008000"/>
                </a:solidFill>
                <a:latin typeface="Consolas" panose="020B0609020204030204" pitchFamily="49" charset="0"/>
              </a:rPr>
              <a:t>// j=1</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i = 2;</a:t>
            </a:r>
          </a:p>
          <a:p>
            <a:pPr algn="l"/>
            <a:r>
              <a:rPr lang="zh-CN" altLang="en-US" sz="2000" b="1" dirty="0">
                <a:latin typeface="Consolas" panose="020B0609020204030204" pitchFamily="49" charset="0"/>
              </a:rPr>
              <a:t>    cout &lt;&lt; </a:t>
            </a:r>
            <a:r>
              <a:rPr lang="en-US" altLang="zh-CN" sz="2000" b="1" dirty="0">
                <a:latin typeface="Consolas" panose="020B0609020204030204" pitchFamily="49" charset="0"/>
              </a:rPr>
              <a:t>"</a:t>
            </a:r>
            <a:r>
              <a:rPr lang="zh-CN" altLang="en-US" sz="2000" b="1" dirty="0">
                <a:latin typeface="Consolas" panose="020B0609020204030204" pitchFamily="49" charset="0"/>
              </a:rPr>
              <a:t>j=</a:t>
            </a:r>
            <a:r>
              <a:rPr lang="en-US" altLang="zh-CN" sz="2000" b="1" dirty="0">
                <a:latin typeface="Consolas" panose="020B0609020204030204" pitchFamily="49" charset="0"/>
              </a:rPr>
              <a:t>"</a:t>
            </a:r>
            <a:r>
              <a:rPr lang="zh-CN" altLang="en-US" sz="2000" b="1" dirty="0">
                <a:latin typeface="Consolas" panose="020B0609020204030204" pitchFamily="49" charset="0"/>
              </a:rPr>
              <a:t> &lt;&lt; j &lt;&lt; endl; </a:t>
            </a:r>
            <a:r>
              <a:rPr lang="en-US" altLang="zh-CN" sz="2000" b="1" dirty="0">
                <a:solidFill>
                  <a:srgbClr val="008000"/>
                </a:solidFill>
                <a:latin typeface="Consolas" panose="020B0609020204030204" pitchFamily="49" charset="0"/>
              </a:rPr>
              <a:t>// j=2</a:t>
            </a:r>
            <a:r>
              <a:rPr lang="zh-CN" altLang="en-US" sz="2000" b="1" dirty="0">
                <a:solidFill>
                  <a:srgbClr val="008000"/>
                </a:solidFill>
                <a:latin typeface="Consolas" panose="020B0609020204030204" pitchFamily="49" charset="0"/>
              </a:rPr>
              <a:t>，修改</a:t>
            </a:r>
            <a:r>
              <a:rPr lang="en-US" altLang="zh-CN" sz="2000" b="1" dirty="0" err="1">
                <a:solidFill>
                  <a:srgbClr val="008000"/>
                </a:solidFill>
                <a:latin typeface="Consolas" panose="020B0609020204030204" pitchFamily="49" charset="0"/>
              </a:rPr>
              <a:t>i</a:t>
            </a:r>
            <a:r>
              <a:rPr lang="zh-CN" altLang="en-US" sz="2000" b="1" dirty="0">
                <a:solidFill>
                  <a:srgbClr val="008000"/>
                </a:solidFill>
                <a:latin typeface="Consolas" panose="020B0609020204030204" pitchFamily="49" charset="0"/>
              </a:rPr>
              <a:t>，等于修改</a:t>
            </a:r>
            <a:r>
              <a:rPr lang="en-US" altLang="zh-CN" sz="2000" b="1" dirty="0">
                <a:solidFill>
                  <a:srgbClr val="008000"/>
                </a:solidFill>
                <a:latin typeface="Consolas" panose="020B0609020204030204" pitchFamily="49" charset="0"/>
              </a:rPr>
              <a:t>j</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j = 3;</a:t>
            </a:r>
          </a:p>
          <a:p>
            <a:pPr algn="l"/>
            <a:r>
              <a:rPr lang="zh-CN" altLang="en-US" sz="2000" b="1" dirty="0">
                <a:latin typeface="Consolas" panose="020B0609020204030204" pitchFamily="49" charset="0"/>
              </a:rPr>
              <a:t>    cout &lt;&lt; </a:t>
            </a:r>
            <a:r>
              <a:rPr lang="en-US" altLang="zh-CN" sz="2000" b="1" dirty="0">
                <a:latin typeface="Consolas" panose="020B0609020204030204" pitchFamily="49" charset="0"/>
              </a:rPr>
              <a:t>"</a:t>
            </a:r>
            <a:r>
              <a:rPr lang="zh-CN" altLang="en-US" sz="2000" b="1" dirty="0">
                <a:latin typeface="Consolas" panose="020B0609020204030204" pitchFamily="49" charset="0"/>
              </a:rPr>
              <a:t>i=</a:t>
            </a:r>
            <a:r>
              <a:rPr lang="en-US" altLang="zh-CN" sz="2000" b="1" dirty="0">
                <a:latin typeface="Consolas" panose="020B0609020204030204" pitchFamily="49" charset="0"/>
              </a:rPr>
              <a:t>"</a:t>
            </a:r>
            <a:r>
              <a:rPr lang="zh-CN" altLang="en-US" sz="2000" b="1" dirty="0">
                <a:latin typeface="Consolas" panose="020B0609020204030204" pitchFamily="49" charset="0"/>
              </a:rPr>
              <a:t> &lt;&lt; i &lt;&lt; endl; </a:t>
            </a:r>
            <a:r>
              <a:rPr lang="en-US" altLang="zh-CN" sz="2000" b="1" dirty="0">
                <a:solidFill>
                  <a:srgbClr val="008000"/>
                </a:solidFill>
                <a:latin typeface="Consolas" panose="020B0609020204030204" pitchFamily="49" charset="0"/>
              </a:rPr>
              <a:t>// i=3</a:t>
            </a:r>
            <a:r>
              <a:rPr lang="zh-CN" altLang="en-US" sz="2000" b="1" dirty="0">
                <a:solidFill>
                  <a:srgbClr val="008000"/>
                </a:solidFill>
                <a:latin typeface="Consolas" panose="020B0609020204030204" pitchFamily="49" charset="0"/>
              </a:rPr>
              <a:t>，修改</a:t>
            </a:r>
            <a:r>
              <a:rPr lang="en-US" altLang="zh-CN" sz="2000" b="1" dirty="0">
                <a:solidFill>
                  <a:srgbClr val="008000"/>
                </a:solidFill>
                <a:latin typeface="Consolas" panose="020B0609020204030204" pitchFamily="49" charset="0"/>
              </a:rPr>
              <a:t>j</a:t>
            </a:r>
            <a:r>
              <a:rPr lang="zh-CN" altLang="en-US" sz="2000" b="1" dirty="0">
                <a:solidFill>
                  <a:srgbClr val="008000"/>
                </a:solidFill>
                <a:latin typeface="Consolas" panose="020B0609020204030204" pitchFamily="49" charset="0"/>
              </a:rPr>
              <a:t>，等于修改</a:t>
            </a:r>
            <a:r>
              <a:rPr lang="en-US" altLang="zh-CN" sz="2000" b="1" dirty="0" err="1">
                <a:solidFill>
                  <a:srgbClr val="008000"/>
                </a:solidFill>
                <a:latin typeface="Consolas" panose="020B0609020204030204" pitchFamily="49" charset="0"/>
              </a:rPr>
              <a:t>i</a:t>
            </a:r>
            <a:endParaRPr lang="zh-CN" altLang="en-US" sz="2000" b="1" dirty="0">
              <a:solidFill>
                <a:srgbClr val="008000"/>
              </a:solidFill>
              <a:latin typeface="Consolas" panose="020B0609020204030204" pitchFamily="49" charset="0"/>
            </a:endParaRP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return</a:t>
            </a:r>
            <a:r>
              <a:rPr lang="zh-CN" altLang="en-US" sz="2000" b="1" dirty="0">
                <a:latin typeface="Consolas" panose="020B0609020204030204" pitchFamily="49" charset="0"/>
              </a:rPr>
              <a:t> 0;</a:t>
            </a:r>
          </a:p>
          <a:p>
            <a:pPr algn="l"/>
            <a:r>
              <a:rPr lang="zh-CN" altLang="en-US" sz="2000" b="1" dirty="0">
                <a:latin typeface="Consolas" panose="020B0609020204030204" pitchFamily="49"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5"/>
          <p:cNvSpPr/>
          <p:nvPr/>
        </p:nvSpPr>
        <p:spPr>
          <a:xfrm>
            <a:off x="899592" y="3212976"/>
            <a:ext cx="5725144" cy="104761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lang="zh-CN" altLang="en-US" dirty="0"/>
              <a:t>引用</a:t>
            </a:r>
          </a:p>
        </p:txBody>
      </p:sp>
      <p:sp>
        <p:nvSpPr>
          <p:cNvPr id="3" name="内容占位符 2"/>
          <p:cNvSpPr>
            <a:spLocks noGrp="1"/>
          </p:cNvSpPr>
          <p:nvPr>
            <p:ph idx="1"/>
          </p:nvPr>
        </p:nvSpPr>
        <p:spPr/>
        <p:txBody>
          <a:bodyPr/>
          <a:lstStyle/>
          <a:p>
            <a:pPr>
              <a:lnSpc>
                <a:spcPct val="110000"/>
              </a:lnSpc>
            </a:pPr>
            <a:r>
              <a:rPr lang="zh-CN" altLang="en-US" dirty="0"/>
              <a:t>函数参数可以是引用类型，表示函数的形式参数与实际参数是同一个变量，改变形参将改变实参。如调用以下函数将交换实参的值：</a:t>
            </a:r>
            <a:endParaRPr lang="en-US" altLang="zh-CN" dirty="0"/>
          </a:p>
          <a:p>
            <a:pPr marL="0" indent="0">
              <a:lnSpc>
                <a:spcPct val="110000"/>
              </a:lnSpc>
              <a:buNone/>
            </a:pPr>
            <a:r>
              <a:rPr lang="en-US" altLang="zh-CN" dirty="0"/>
              <a:t>  </a:t>
            </a:r>
            <a:r>
              <a:rPr lang="en-US" altLang="zh-CN" sz="2200" dirty="0"/>
              <a:t>void swap(int&amp; a, int&amp; b)</a:t>
            </a:r>
          </a:p>
          <a:p>
            <a:pPr marL="0" indent="0">
              <a:lnSpc>
                <a:spcPct val="110000"/>
              </a:lnSpc>
              <a:buNone/>
            </a:pPr>
            <a:r>
              <a:rPr lang="en-US" altLang="zh-CN" sz="2200" dirty="0"/>
              <a:t>  {  int </a:t>
            </a:r>
            <a:r>
              <a:rPr lang="en-US" altLang="zh-CN" sz="2200" dirty="0" err="1"/>
              <a:t>tmp</a:t>
            </a:r>
            <a:r>
              <a:rPr lang="en-US" altLang="zh-CN" sz="2200" dirty="0"/>
              <a:t> = b; b = a; a = </a:t>
            </a:r>
            <a:r>
              <a:rPr lang="en-US" altLang="zh-CN" sz="2200" dirty="0" err="1"/>
              <a:t>tmp</a:t>
            </a:r>
            <a:r>
              <a:rPr lang="en-US" altLang="zh-CN" sz="2200" dirty="0"/>
              <a:t>; }</a:t>
            </a:r>
          </a:p>
          <a:p>
            <a:pPr>
              <a:lnSpc>
                <a:spcPct val="110000"/>
              </a:lnSpc>
            </a:pPr>
            <a:endParaRPr lang="en-US" altLang="zh-CN" dirty="0"/>
          </a:p>
          <a:p>
            <a:pPr>
              <a:lnSpc>
                <a:spcPct val="110000"/>
              </a:lnSpc>
            </a:pPr>
            <a:r>
              <a:rPr lang="zh-CN" altLang="en-US" dirty="0"/>
              <a:t>函数返回值可以是引用类型，但不得指向函数的临时变量</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比较：参数中的值、引用</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t>38</a:t>
            </a:fld>
            <a:endParaRPr lang="en-US" altLang="zh-CN"/>
          </a:p>
        </p:txBody>
      </p:sp>
      <p:cxnSp>
        <p:nvCxnSpPr>
          <p:cNvPr id="7" name="直接连接符 6"/>
          <p:cNvCxnSpPr/>
          <p:nvPr/>
        </p:nvCxnSpPr>
        <p:spPr>
          <a:xfrm>
            <a:off x="4572000" y="1484784"/>
            <a:ext cx="0" cy="496855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矩形 7"/>
          <p:cNvSpPr/>
          <p:nvPr/>
        </p:nvSpPr>
        <p:spPr>
          <a:xfrm>
            <a:off x="763643" y="1482402"/>
            <a:ext cx="3263885" cy="1754326"/>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p>
          <a:p>
            <a:pPr eaLnBrk="1" hangingPunct="1"/>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p>
          <a:p>
            <a:pPr eaLnBrk="1" hangingPunct="1"/>
            <a:r>
              <a:rPr lang="en-US" altLang="zh-CN" b="1" dirty="0">
                <a:solidFill>
                  <a:srgbClr val="0000FF"/>
                </a:solidFill>
                <a:latin typeface="Courier" charset="0"/>
                <a:ea typeface="Courier" charset="0"/>
                <a:cs typeface="Courier" charset="0"/>
              </a:rPr>
              <a:t>	a =  b;</a:t>
            </a: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a:t>
            </a:r>
          </a:p>
        </p:txBody>
      </p:sp>
      <p:sp>
        <p:nvSpPr>
          <p:cNvPr id="9" name="矩形 8"/>
          <p:cNvSpPr/>
          <p:nvPr/>
        </p:nvSpPr>
        <p:spPr>
          <a:xfrm>
            <a:off x="755576" y="3231910"/>
            <a:ext cx="2029094" cy="369332"/>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swap(a, b);</a:t>
            </a:r>
          </a:p>
        </p:txBody>
      </p:sp>
      <p:cxnSp>
        <p:nvCxnSpPr>
          <p:cNvPr id="10" name="直接连接符 9"/>
          <p:cNvCxnSpPr/>
          <p:nvPr/>
        </p:nvCxnSpPr>
        <p:spPr>
          <a:xfrm>
            <a:off x="251520" y="3789040"/>
            <a:ext cx="4142024"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5" name="矩形 14"/>
          <p:cNvSpPr/>
          <p:nvPr/>
        </p:nvSpPr>
        <p:spPr>
          <a:xfrm>
            <a:off x="763644" y="3974301"/>
            <a:ext cx="3520324" cy="1754326"/>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p>
          <a:p>
            <a:pPr eaLnBrk="1" hangingPunct="1"/>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p>
          <a:p>
            <a:pPr eaLnBrk="1" hangingPunct="1"/>
            <a:r>
              <a:rPr lang="en-US" altLang="zh-CN" b="1" dirty="0">
                <a:solidFill>
                  <a:srgbClr val="0000FF"/>
                </a:solidFill>
                <a:latin typeface="Courier" charset="0"/>
                <a:ea typeface="Courier" charset="0"/>
                <a:cs typeface="Courier" charset="0"/>
              </a:rPr>
              <a:t>	*a = *b;</a:t>
            </a: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a:t>
            </a:r>
          </a:p>
        </p:txBody>
      </p:sp>
      <p:sp>
        <p:nvSpPr>
          <p:cNvPr id="16" name="矩形 15"/>
          <p:cNvSpPr/>
          <p:nvPr/>
        </p:nvSpPr>
        <p:spPr>
          <a:xfrm>
            <a:off x="755576" y="5805264"/>
            <a:ext cx="2357970" cy="369332"/>
          </a:xfrm>
          <a:prstGeom prst="rect">
            <a:avLst/>
          </a:prstGeom>
        </p:spPr>
        <p:txBody>
          <a:bodyPr wrap="square">
            <a:spAutoFit/>
          </a:bodyPr>
          <a:lstStyle/>
          <a:p>
            <a:r>
              <a:rPr lang="en-US" altLang="zh-CN" b="1" dirty="0">
                <a:solidFill>
                  <a:srgbClr val="0000FF"/>
                </a:solidFill>
                <a:latin typeface="Courier" charset="0"/>
                <a:ea typeface="Courier" charset="0"/>
                <a:cs typeface="Courier" charset="0"/>
              </a:rPr>
              <a:t>swap(&amp;a, &amp;b);</a:t>
            </a:r>
            <a:endParaRPr lang="zh-CN" altLang="en-US" dirty="0">
              <a:latin typeface="Courier" charset="0"/>
              <a:ea typeface="Courier" charset="0"/>
              <a:cs typeface="Courier" charset="0"/>
            </a:endParaRPr>
          </a:p>
        </p:txBody>
      </p:sp>
      <p:sp>
        <p:nvSpPr>
          <p:cNvPr id="17" name="矩形 16"/>
          <p:cNvSpPr/>
          <p:nvPr/>
        </p:nvSpPr>
        <p:spPr>
          <a:xfrm>
            <a:off x="5220072" y="2493047"/>
            <a:ext cx="3521560" cy="1754326"/>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void swap(</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&amp;a,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&amp;b)</a:t>
            </a:r>
          </a:p>
          <a:p>
            <a:pPr eaLnBrk="1" hangingPunct="1"/>
            <a:r>
              <a:rPr lang="en-US" altLang="zh-CN" b="1" dirty="0">
                <a:solidFill>
                  <a:srgbClr val="FF0000"/>
                </a:solidFill>
                <a:latin typeface="Courier" charset="0"/>
                <a:ea typeface="Courier" charset="0"/>
                <a:cs typeface="Courier" charset="0"/>
              </a:rPr>
              <a:t>{</a:t>
            </a:r>
          </a:p>
          <a:p>
            <a:pPr eaLnBrk="1" hangingPunct="1"/>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 =  a;</a:t>
            </a:r>
          </a:p>
          <a:p>
            <a:pPr eaLnBrk="1" hangingPunct="1"/>
            <a:r>
              <a:rPr lang="en-US" altLang="zh-CN" b="1" dirty="0">
                <a:solidFill>
                  <a:srgbClr val="FF0000"/>
                </a:solidFill>
                <a:latin typeface="Courier" charset="0"/>
                <a:ea typeface="Courier" charset="0"/>
                <a:cs typeface="Courier" charset="0"/>
              </a:rPr>
              <a:t>	a =  b;</a:t>
            </a:r>
          </a:p>
          <a:p>
            <a:pPr eaLnBrk="1" hangingPunct="1"/>
            <a:r>
              <a:rPr lang="en-US" altLang="zh-CN" b="1" dirty="0">
                <a:solidFill>
                  <a:srgbClr val="FF0000"/>
                </a:solidFill>
                <a:latin typeface="Courier" charset="0"/>
                <a:ea typeface="Courier" charset="0"/>
                <a:cs typeface="Courier" charset="0"/>
              </a:rPr>
              <a:t>	b =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a:t>
            </a:r>
          </a:p>
          <a:p>
            <a:pPr eaLnBrk="1" hangingPunct="1"/>
            <a:r>
              <a:rPr lang="en-US" altLang="zh-CN" b="1" dirty="0">
                <a:solidFill>
                  <a:srgbClr val="FF0000"/>
                </a:solidFill>
                <a:latin typeface="Courier" charset="0"/>
                <a:ea typeface="Courier" charset="0"/>
                <a:cs typeface="Courier" charset="0"/>
              </a:rPr>
              <a:t>}</a:t>
            </a:r>
          </a:p>
        </p:txBody>
      </p:sp>
      <p:sp>
        <p:nvSpPr>
          <p:cNvPr id="18" name="矩形 17"/>
          <p:cNvSpPr/>
          <p:nvPr/>
        </p:nvSpPr>
        <p:spPr>
          <a:xfrm>
            <a:off x="5236793" y="4355812"/>
            <a:ext cx="2193532" cy="369332"/>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swap(a,  b);</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p>
        </p:txBody>
      </p:sp>
      <p:sp>
        <p:nvSpPr>
          <p:cNvPr id="3" name="内容占位符 2"/>
          <p:cNvSpPr>
            <a:spLocks noGrp="1"/>
          </p:cNvSpPr>
          <p:nvPr>
            <p:ph idx="1"/>
          </p:nvPr>
        </p:nvSpPr>
        <p:spPr>
          <a:xfrm>
            <a:off x="628650" y="1198270"/>
            <a:ext cx="8047806" cy="4749029"/>
          </a:xfrm>
        </p:spPr>
        <p:txBody>
          <a:bodyPr/>
          <a:lstStyle/>
          <a:p>
            <a:r>
              <a:rPr lang="zh-CN" altLang="en-US"/>
              <a:t>把引用作为返回值</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39</a:t>
            </a:fld>
            <a:endParaRPr lang="en-US" altLang="zh-CN"/>
          </a:p>
        </p:txBody>
      </p:sp>
      <p:sp>
        <p:nvSpPr>
          <p:cNvPr id="5" name="文本框 4"/>
          <p:cNvSpPr txBox="1"/>
          <p:nvPr/>
        </p:nvSpPr>
        <p:spPr>
          <a:xfrm>
            <a:off x="583986" y="2443821"/>
            <a:ext cx="8084264" cy="4093428"/>
          </a:xfrm>
          <a:prstGeom prst="rect">
            <a:avLst/>
          </a:prstGeom>
          <a:noFill/>
        </p:spPr>
        <p:txBody>
          <a:bodyPr wrap="none" rtlCol="0">
            <a:spAutoFit/>
          </a:bodyPr>
          <a:lstStyle/>
          <a:p>
            <a:pPr algn="l"/>
            <a:r>
              <a:rPr lang="zh-CN" altLang="en-US" sz="2000" b="1" dirty="0">
                <a:latin typeface="Consolas" panose="020B0609020204030204" pitchFamily="49" charset="0"/>
              </a:rPr>
              <a:t>#</a:t>
            </a:r>
            <a:r>
              <a:rPr lang="zh-CN" altLang="en-US" sz="2000" b="1" dirty="0">
                <a:solidFill>
                  <a:srgbClr val="B40062"/>
                </a:solidFill>
                <a:latin typeface="Consolas" panose="020B0609020204030204" pitchFamily="49" charset="0"/>
              </a:rPr>
              <a:t>include</a:t>
            </a:r>
            <a:r>
              <a:rPr lang="zh-CN" altLang="en-US" sz="2000" b="1" dirty="0">
                <a:latin typeface="Consolas" panose="020B0609020204030204" pitchFamily="49" charset="0"/>
              </a:rPr>
              <a:t> &lt;iostream&gt;</a:t>
            </a:r>
          </a:p>
          <a:p>
            <a:pPr algn="l"/>
            <a:r>
              <a:rPr lang="zh-CN" altLang="en-US" sz="2000" b="1" dirty="0">
                <a:solidFill>
                  <a:srgbClr val="B40062"/>
                </a:solidFill>
                <a:latin typeface="Consolas" panose="020B0609020204030204" pitchFamily="49" charset="0"/>
              </a:rPr>
              <a:t>using</a:t>
            </a:r>
            <a:r>
              <a:rPr lang="zh-CN" altLang="en-US" sz="2000" b="1" dirty="0">
                <a:latin typeface="Consolas" panose="020B0609020204030204" pitchFamily="49" charset="0"/>
              </a:rPr>
              <a:t> namespace std;</a:t>
            </a:r>
          </a:p>
          <a:p>
            <a:pPr algn="l"/>
            <a:endParaRPr lang="zh-CN" altLang="en-US" sz="2000" b="1" dirty="0">
              <a:latin typeface="Consolas" panose="020B0609020204030204" pitchFamily="49" charset="0"/>
            </a:endParaRPr>
          </a:p>
          <a:p>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a[3] = {1,3,5};</a:t>
            </a:r>
            <a:r>
              <a:rPr lang="en-US" altLang="zh-CN" sz="2000" b="1" dirty="0">
                <a:solidFill>
                  <a:srgbClr val="008000"/>
                </a:solidFill>
                <a:latin typeface="Consolas" panose="020B0609020204030204" pitchFamily="49" charset="0"/>
              </a:rPr>
              <a:t> // </a:t>
            </a:r>
            <a:r>
              <a:rPr lang="zh-CN" altLang="en-US" sz="2000" b="1" dirty="0">
                <a:solidFill>
                  <a:srgbClr val="008000"/>
                </a:solidFill>
                <a:latin typeface="Consolas" panose="020B0609020204030204" pitchFamily="49" charset="0"/>
              </a:rPr>
              <a:t>全局数组</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int&amp; </a:t>
            </a:r>
            <a:r>
              <a:rPr lang="zh-CN" altLang="en-US" sz="2000" b="1" dirty="0">
                <a:latin typeface="Consolas" panose="020B0609020204030204" pitchFamily="49" charset="0"/>
              </a:rPr>
              <a:t>get(int i) { return a[i]; }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返回</a:t>
            </a:r>
            <a:r>
              <a:rPr lang="en-US" altLang="zh-CN" sz="2000" b="1" dirty="0">
                <a:solidFill>
                  <a:srgbClr val="008000"/>
                </a:solidFill>
                <a:latin typeface="Consolas" panose="020B0609020204030204" pitchFamily="49" charset="0"/>
              </a:rPr>
              <a:t>a[i]</a:t>
            </a:r>
            <a:r>
              <a:rPr lang="zh-CN" altLang="en-US" sz="2000" b="1" dirty="0">
                <a:solidFill>
                  <a:srgbClr val="008000"/>
                </a:solidFill>
                <a:latin typeface="Consolas" panose="020B0609020204030204" pitchFamily="49" charset="0"/>
              </a:rPr>
              <a:t>的引用</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main() {</a:t>
            </a:r>
          </a:p>
          <a:p>
            <a:pPr algn="l"/>
            <a:r>
              <a:rPr lang="zh-CN" altLang="en-US" sz="2000" b="1" dirty="0">
                <a:latin typeface="Consolas" panose="020B0609020204030204" pitchFamily="49" charset="0"/>
              </a:rPr>
              <a:t>    for(int i = 0; i &lt; 3; i++) {</a:t>
            </a:r>
          </a:p>
          <a:p>
            <a:pPr algn="l"/>
            <a:r>
              <a:rPr lang="zh-CN" altLang="en-US" sz="2000" b="1" dirty="0">
                <a:latin typeface="Consolas" panose="020B0609020204030204" pitchFamily="49" charset="0"/>
              </a:rPr>
              <a:t>        cout &lt;&lt; "old a[" &lt;&lt; i &lt;&lt; "]=" &lt;&lt; get(i) &lt;&lt; endl;</a:t>
            </a:r>
          </a:p>
          <a:p>
            <a:pPr algn="l"/>
            <a:r>
              <a:rPr lang="zh-CN" altLang="en-US" sz="2000" b="1" dirty="0">
                <a:latin typeface="Consolas" panose="020B0609020204030204" pitchFamily="49" charset="0"/>
              </a:rPr>
              <a:t>        get(i) += 1;</a:t>
            </a:r>
          </a:p>
          <a:p>
            <a:pPr algn="l"/>
            <a:r>
              <a:rPr lang="zh-CN" altLang="en-US" sz="2000" b="1" dirty="0">
                <a:latin typeface="Consolas" panose="020B0609020204030204" pitchFamily="49" charset="0"/>
              </a:rPr>
              <a:t>        cout &lt;&lt; "new a[" &lt;&lt; i &lt;&lt; "]=" &lt;&lt; get(i) &lt;&lt; endl;</a:t>
            </a:r>
          </a:p>
          <a:p>
            <a:pPr algn="l"/>
            <a:r>
              <a:rPr lang="zh-CN" altLang="en-US" sz="2000" b="1" dirty="0">
                <a:latin typeface="Consolas" panose="020B0609020204030204" pitchFamily="49" charset="0"/>
              </a:rPr>
              <a:t>    }</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return</a:t>
            </a:r>
            <a:r>
              <a:rPr lang="zh-CN" altLang="en-US" sz="2000" b="1" dirty="0">
                <a:latin typeface="Consolas" panose="020B0609020204030204" pitchFamily="49" charset="0"/>
              </a:rPr>
              <a:t> 0;</a:t>
            </a:r>
          </a:p>
          <a:p>
            <a:pPr algn="l"/>
            <a:r>
              <a:rPr lang="zh-CN" altLang="en-US" sz="2000" b="1" dirty="0">
                <a:latin typeface="Consolas" panose="020B0609020204030204" pitchFamily="49" charset="0"/>
              </a:rPr>
              <a:t>}</a:t>
            </a:r>
          </a:p>
        </p:txBody>
      </p:sp>
      <p:sp>
        <p:nvSpPr>
          <p:cNvPr id="6" name="文本框 5"/>
          <p:cNvSpPr txBox="1"/>
          <p:nvPr/>
        </p:nvSpPr>
        <p:spPr>
          <a:xfrm>
            <a:off x="6559992" y="1198270"/>
            <a:ext cx="1506220" cy="1938020"/>
          </a:xfrm>
          <a:prstGeom prst="rect">
            <a:avLst/>
          </a:prstGeom>
          <a:noFill/>
        </p:spPr>
        <p:txBody>
          <a:bodyPr wrap="none" rtlCol="0">
            <a:spAutoFit/>
          </a:bodyPr>
          <a:lstStyle/>
          <a:p>
            <a:pPr algn="l"/>
            <a:r>
              <a:rPr lang="zh-CN" altLang="en-US" sz="2000" b="1" dirty="0">
                <a:solidFill>
                  <a:srgbClr val="008000"/>
                </a:solidFill>
              </a:rPr>
              <a:t>old a[0]=1</a:t>
            </a:r>
          </a:p>
          <a:p>
            <a:pPr algn="l"/>
            <a:r>
              <a:rPr lang="zh-CN" altLang="en-US" sz="2000" b="1" dirty="0">
                <a:solidFill>
                  <a:srgbClr val="008000"/>
                </a:solidFill>
              </a:rPr>
              <a:t>new a[0]=2</a:t>
            </a:r>
          </a:p>
          <a:p>
            <a:pPr algn="l"/>
            <a:r>
              <a:rPr lang="zh-CN" altLang="en-US" sz="2000" b="1" dirty="0">
                <a:solidFill>
                  <a:srgbClr val="008000"/>
                </a:solidFill>
              </a:rPr>
              <a:t>old a[1]=3</a:t>
            </a:r>
          </a:p>
          <a:p>
            <a:pPr algn="l"/>
            <a:r>
              <a:rPr lang="zh-CN" altLang="en-US" sz="2000" b="1" dirty="0">
                <a:solidFill>
                  <a:srgbClr val="008000"/>
                </a:solidFill>
              </a:rPr>
              <a:t>new a[1]=4</a:t>
            </a:r>
          </a:p>
          <a:p>
            <a:pPr algn="l"/>
            <a:r>
              <a:rPr lang="zh-CN" altLang="en-US" sz="2000" b="1" dirty="0">
                <a:solidFill>
                  <a:srgbClr val="008000"/>
                </a:solidFill>
              </a:rPr>
              <a:t>old a[2]=5</a:t>
            </a:r>
          </a:p>
          <a:p>
            <a:pPr algn="l"/>
            <a:r>
              <a:rPr lang="zh-CN" altLang="en-US" sz="2000" b="1" dirty="0">
                <a:solidFill>
                  <a:srgbClr val="008000"/>
                </a:solidFill>
              </a:rPr>
              <a:t>new a[2]=6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如何使含有对象的程序更可靠？</a:t>
            </a:r>
            <a:endParaRPr kumimoji="1" lang="en-US" dirty="0"/>
          </a:p>
        </p:txBody>
      </p:sp>
      <p:sp>
        <p:nvSpPr>
          <p:cNvPr id="4" name="内容占位符 3"/>
          <p:cNvSpPr>
            <a:spLocks noGrp="1"/>
          </p:cNvSpPr>
          <p:nvPr>
            <p:ph idx="1"/>
          </p:nvPr>
        </p:nvSpPr>
        <p:spPr/>
        <p:txBody>
          <a:bodyPr/>
          <a:lstStyle/>
          <a:p>
            <a:r>
              <a:rPr lang="en-US" altLang="zh-CN" dirty="0">
                <a:latin typeface="华文楷体" panose="02010600040101010101" pitchFamily="2" charset="-122"/>
              </a:rPr>
              <a:t>OOP</a:t>
            </a:r>
            <a:r>
              <a:rPr lang="zh-CN" altLang="en-US" dirty="0">
                <a:latin typeface="华文楷体" panose="02010600040101010101" pitchFamily="2" charset="-122"/>
              </a:rPr>
              <a:t>三性：简单性、清晰性、普遍性</a:t>
            </a:r>
            <a:endParaRPr lang="en-US" altLang="zh-CN" dirty="0">
              <a:latin typeface="华文楷体" panose="02010600040101010101" pitchFamily="2" charset="-122"/>
            </a:endParaRPr>
          </a:p>
          <a:p>
            <a:r>
              <a:rPr lang="zh-CN" altLang="zh-CN" dirty="0">
                <a:latin typeface="华文楷体" panose="02010600040101010101" pitchFamily="2" charset="-122"/>
              </a:rPr>
              <a:t>对用户定义类型进行严格的</a:t>
            </a:r>
            <a:r>
              <a:rPr lang="zh-CN" altLang="zh-CN" dirty="0">
                <a:solidFill>
                  <a:srgbClr val="FF0000"/>
                </a:solidFill>
                <a:latin typeface="华文楷体" panose="02010600040101010101" pitchFamily="2" charset="-122"/>
              </a:rPr>
              <a:t>类型检查</a:t>
            </a:r>
            <a:endParaRPr lang="en-US" altLang="zh-CN" dirty="0">
              <a:solidFill>
                <a:srgbClr val="FF0000"/>
              </a:solidFill>
              <a:latin typeface="华文楷体" panose="02010600040101010101" pitchFamily="2" charset="-122"/>
            </a:endParaRPr>
          </a:p>
          <a:p>
            <a:r>
              <a:rPr lang="zh-CN" altLang="zh-CN" dirty="0">
                <a:solidFill>
                  <a:srgbClr val="FF0000"/>
                </a:solidFill>
                <a:latin typeface="华文楷体" panose="02010600040101010101" pitchFamily="2" charset="-122"/>
              </a:rPr>
              <a:t>隐藏实现</a:t>
            </a:r>
            <a:r>
              <a:rPr lang="zh-CN" altLang="zh-CN" dirty="0">
                <a:latin typeface="华文楷体" panose="02010600040101010101" pitchFamily="2" charset="-122"/>
              </a:rPr>
              <a:t>，防止受到不必要的干扰</a:t>
            </a:r>
            <a:endParaRPr lang="en-US" altLang="zh-CN" dirty="0">
              <a:latin typeface="华文楷体" panose="02010600040101010101" pitchFamily="2" charset="-122"/>
            </a:endParaRPr>
          </a:p>
          <a:p>
            <a:r>
              <a:rPr lang="zh-CN" altLang="zh-CN" dirty="0">
                <a:latin typeface="华文楷体" panose="02010600040101010101" pitchFamily="2" charset="-122"/>
              </a:rPr>
              <a:t>对象的初始化和清除，需要</a:t>
            </a:r>
            <a:r>
              <a:rPr lang="zh-CN" altLang="zh-CN" dirty="0">
                <a:solidFill>
                  <a:srgbClr val="FF0000"/>
                </a:solidFill>
                <a:latin typeface="华文楷体" panose="02010600040101010101" pitchFamily="2" charset="-122"/>
              </a:rPr>
              <a:t>自动进行</a:t>
            </a:r>
            <a:endParaRPr lang="en-US" altLang="zh-CN" dirty="0">
              <a:solidFill>
                <a:srgbClr val="FF0000"/>
              </a:solidFill>
              <a:latin typeface="华文楷体" panose="02010600040101010101" pitchFamily="2" charset="-122"/>
            </a:endParaRPr>
          </a:p>
          <a:p>
            <a:pPr lvl="1"/>
            <a:r>
              <a:rPr lang="zh-CN" altLang="zh-CN" dirty="0">
                <a:sym typeface="华文仿宋" panose="02010600040101010101" pitchFamily="2" charset="-122"/>
              </a:rPr>
              <a:t>忘记初始化或清除变量可能会导致程序崩溃。</a:t>
            </a:r>
            <a:endParaRPr lang="en-US" altLang="zh-CN" dirty="0">
              <a:sym typeface="华文仿宋" panose="02010600040101010101" pitchFamily="2" charset="-122"/>
            </a:endParaRPr>
          </a:p>
          <a:p>
            <a:pPr lvl="1"/>
            <a:r>
              <a:rPr lang="zh-CN" altLang="zh-CN" dirty="0">
                <a:sym typeface="华文仿宋" panose="02010600040101010101" pitchFamily="2" charset="-122"/>
              </a:rPr>
              <a:t>由类生成的对象是一种新型的变量，也要</a:t>
            </a:r>
            <a:r>
              <a:rPr lang="zh-CN" altLang="zh-CN" dirty="0">
                <a:solidFill>
                  <a:srgbClr val="FF0000"/>
                </a:solidFill>
                <a:sym typeface="华文仿宋" panose="02010600040101010101" pitchFamily="2" charset="-122"/>
              </a:rPr>
              <a:t>初始化</a:t>
            </a:r>
            <a:r>
              <a:rPr lang="zh-CN" altLang="zh-CN" dirty="0">
                <a:sym typeface="华文仿宋" panose="02010600040101010101" pitchFamily="2" charset="-122"/>
              </a:rPr>
              <a:t>。</a:t>
            </a:r>
            <a:endParaRPr lang="en-US" altLang="zh-CN" dirty="0">
              <a:sym typeface="华文仿宋" panose="02010600040101010101" pitchFamily="2" charset="-122"/>
            </a:endParaRPr>
          </a:p>
          <a:p>
            <a:pPr lvl="1"/>
            <a:r>
              <a:rPr lang="zh-CN" altLang="zh-CN" dirty="0">
                <a:sym typeface="华文仿宋" panose="02010600040101010101" pitchFamily="2" charset="-122"/>
              </a:rPr>
              <a:t>由于</a:t>
            </a:r>
            <a:r>
              <a:rPr lang="zh-CN" altLang="zh-CN" dirty="0">
                <a:solidFill>
                  <a:srgbClr val="FF0000"/>
                </a:solidFill>
                <a:sym typeface="华文仿宋" panose="02010600040101010101" pitchFamily="2" charset="-122"/>
              </a:rPr>
              <a:t>隐藏实现</a:t>
            </a:r>
            <a:r>
              <a:rPr lang="zh-CN" altLang="zh-CN" dirty="0">
                <a:sym typeface="华文仿宋" panose="02010600040101010101" pitchFamily="2" charset="-122"/>
              </a:rPr>
              <a:t>（访问权限控制），对象的有些私有数据成员只有类的设计者知道，而且只允许类的成员函数访问。</a:t>
            </a:r>
            <a:endParaRPr lang="en-US" altLang="zh-CN" dirty="0">
              <a:sym typeface="华文仿宋" panose="02010600040101010101" pitchFamily="2" charset="-122"/>
            </a:endParaRPr>
          </a:p>
          <a:p>
            <a:pPr lvl="1"/>
            <a:r>
              <a:rPr lang="zh-CN" altLang="zh-CN" dirty="0">
                <a:sym typeface="华文仿宋" panose="02010600040101010101" pitchFamily="2" charset="-122"/>
              </a:rPr>
              <a:t>尽管可以由通过显式调用对象成员函数来初始化对象，但这种做法缺少</a:t>
            </a:r>
            <a:r>
              <a:rPr lang="zh-CN" altLang="zh-CN" dirty="0">
                <a:solidFill>
                  <a:srgbClr val="FF0000"/>
                </a:solidFill>
                <a:sym typeface="华文仿宋" panose="02010600040101010101" pitchFamily="2" charset="-122"/>
              </a:rPr>
              <a:t>强制性</a:t>
            </a:r>
            <a:r>
              <a:rPr lang="zh-CN" altLang="zh-CN" dirty="0">
                <a:sym typeface="华文仿宋" panose="02010600040101010101" pitchFamily="2" charset="-122"/>
              </a:rPr>
              <a:t>，因而容易被程序员遗忘。</a:t>
            </a:r>
            <a:endParaRPr lang="en-US" altLang="zh-CN" dirty="0">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p>
        </p:txBody>
      </p:sp>
      <p:sp>
        <p:nvSpPr>
          <p:cNvPr id="3" name="内容占位符 2"/>
          <p:cNvSpPr>
            <a:spLocks noGrp="1"/>
          </p:cNvSpPr>
          <p:nvPr>
            <p:ph idx="1"/>
          </p:nvPr>
        </p:nvSpPr>
        <p:spPr>
          <a:xfrm>
            <a:off x="359532" y="1609671"/>
            <a:ext cx="8424936" cy="4749029"/>
          </a:xfrm>
        </p:spPr>
        <p:txBody>
          <a:bodyPr/>
          <a:lstStyle/>
          <a:p>
            <a:r>
              <a:rPr lang="zh-CN" altLang="en-US" sz="3200" dirty="0"/>
              <a:t>和指针的区别</a:t>
            </a:r>
          </a:p>
          <a:p>
            <a:pPr lvl="1"/>
            <a:r>
              <a:rPr lang="zh-CN" altLang="en-US" sz="2800" dirty="0"/>
              <a:t>不存在空引用。引用必须连接到一块合法的内存。</a:t>
            </a:r>
            <a:endParaRPr lang="en-US" altLang="zh-CN" sz="2800" dirty="0"/>
          </a:p>
          <a:p>
            <a:pPr lvl="1"/>
            <a:endParaRPr lang="zh-CN" altLang="en-US" sz="2800" dirty="0"/>
          </a:p>
          <a:p>
            <a:pPr lvl="1"/>
            <a:r>
              <a:rPr lang="zh-CN" altLang="en-US" sz="2800" dirty="0"/>
              <a:t>一旦引用被初始化为一个对象，就不能被指向到另一个对象。指针可以在任何时候指向到另一个对象。</a:t>
            </a:r>
          </a:p>
          <a:p>
            <a:pPr lvl="1"/>
            <a:endParaRPr lang="en-US" altLang="zh-CN" sz="2800" dirty="0"/>
          </a:p>
          <a:p>
            <a:pPr lvl="1"/>
            <a:r>
              <a:rPr lang="zh-CN" altLang="en-US" sz="2800" dirty="0"/>
              <a:t>引用必须在创建时被初始化为一个对象。指针可以在初始化时置空，之后再指向对象。</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反思：为什么要“引用”？</a:t>
            </a:r>
          </a:p>
        </p:txBody>
      </p:sp>
      <p:sp>
        <p:nvSpPr>
          <p:cNvPr id="3" name="内容占位符 2"/>
          <p:cNvSpPr>
            <a:spLocks noGrp="1"/>
          </p:cNvSpPr>
          <p:nvPr>
            <p:ph idx="1"/>
          </p:nvPr>
        </p:nvSpPr>
        <p:spPr>
          <a:xfrm>
            <a:off x="179512" y="1628800"/>
            <a:ext cx="8496944" cy="3816424"/>
          </a:xfrm>
        </p:spPr>
        <p:txBody>
          <a:bodyPr/>
          <a:lstStyle/>
          <a:p>
            <a:r>
              <a:rPr kumimoji="1" lang="en-US" altLang="zh-CN" sz="2200" dirty="0"/>
              <a:t>The easiest way to think about a reference is as </a:t>
            </a:r>
            <a:r>
              <a:rPr kumimoji="1" lang="en-US" altLang="zh-CN" sz="2200" dirty="0">
                <a:solidFill>
                  <a:srgbClr val="FF0000"/>
                </a:solidFill>
              </a:rPr>
              <a:t>a fancy pointer</a:t>
            </a:r>
            <a:r>
              <a:rPr kumimoji="1" lang="en-US" altLang="zh-CN" sz="2200" dirty="0"/>
              <a:t>. You </a:t>
            </a:r>
            <a:r>
              <a:rPr kumimoji="1" lang="en-US" altLang="zh-CN" sz="2200" dirty="0">
                <a:solidFill>
                  <a:srgbClr val="008000"/>
                </a:solidFill>
              </a:rPr>
              <a:t>never have to wonder whether it’s been initialized(the compiler enforces it) and how to dereference it(the compiler does it).</a:t>
            </a:r>
          </a:p>
          <a:p>
            <a:pPr marL="0" indent="0" algn="r">
              <a:buNone/>
            </a:pPr>
            <a:r>
              <a:rPr kumimoji="1" lang="en-US" altLang="zh-CN" sz="2200" dirty="0"/>
              <a:t>——《Thinking in C++》</a:t>
            </a:r>
          </a:p>
          <a:p>
            <a:endParaRPr kumimoji="1" lang="en-US" altLang="zh-CN" dirty="0"/>
          </a:p>
          <a:p>
            <a:r>
              <a:rPr kumimoji="1" lang="zh-CN" altLang="en-US" dirty="0"/>
              <a:t>引用的优势：更灵活地支持运算符重载</a:t>
            </a:r>
            <a:endParaRPr kumimoji="1" lang="en-US" altLang="zh-CN" dirty="0"/>
          </a:p>
          <a:p>
            <a:r>
              <a:rPr kumimoji="1" lang="zh-CN" altLang="en-US" dirty="0"/>
              <a:t>引用的特性：创建时</a:t>
            </a:r>
            <a:r>
              <a:rPr kumimoji="1" lang="zh-CN" altLang="en-US" dirty="0">
                <a:solidFill>
                  <a:srgbClr val="FF0000"/>
                </a:solidFill>
              </a:rPr>
              <a:t>必须初始化</a:t>
            </a:r>
            <a:r>
              <a:rPr kumimoji="1" lang="zh-CN" altLang="en-US" dirty="0"/>
              <a:t>、初始化后便不能指向其他对象，不存在空引用</a:t>
            </a:r>
            <a:endParaRPr kumimoji="1" lang="en-US" altLang="zh-CN"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5994EDD-4428-41E0-8D50-41E210E76EED}"/>
              </a:ext>
            </a:extLst>
          </p:cNvPr>
          <p:cNvSpPr>
            <a:spLocks noGrp="1"/>
          </p:cNvSpPr>
          <p:nvPr>
            <p:ph type="sldNum" sz="quarter" idx="12"/>
          </p:nvPr>
        </p:nvSpPr>
        <p:spPr/>
        <p:txBody>
          <a:bodyPr/>
          <a:lstStyle/>
          <a:p>
            <a:pPr>
              <a:defRPr/>
            </a:pPr>
            <a:fld id="{BFD7BE51-03DD-4CCA-8227-D775462981B4}" type="slidenum">
              <a:rPr lang="en-US" altLang="zh-CN" smtClean="0"/>
              <a:t>42</a:t>
            </a:fld>
            <a:endParaRPr lang="en-US" altLang="zh-CN"/>
          </a:p>
        </p:txBody>
      </p:sp>
      <p:sp>
        <p:nvSpPr>
          <p:cNvPr id="7" name="文本框 6">
            <a:extLst>
              <a:ext uri="{FF2B5EF4-FFF2-40B4-BE49-F238E27FC236}">
                <a16:creationId xmlns:a16="http://schemas.microsoft.com/office/drawing/2014/main" id="{74359C70-63DB-4EA2-B2C1-1C25746D41E7}"/>
              </a:ext>
            </a:extLst>
          </p:cNvPr>
          <p:cNvSpPr txBox="1"/>
          <p:nvPr>
            <p:custDataLst>
              <p:tags r:id="rId2"/>
            </p:custDataLst>
          </p:nvPr>
        </p:nvSpPr>
        <p:spPr>
          <a:xfrm>
            <a:off x="5078002" y="945059"/>
            <a:ext cx="3775393" cy="5347791"/>
          </a:xfrm>
          <a:prstGeom prst="rect">
            <a:avLst/>
          </a:prstGeom>
          <a:noFill/>
        </p:spPr>
        <p:txBody>
          <a:bodyPr vert="horz" wrap="square" rtlCol="0" anchor="ctr" anchorCtr="0">
            <a:noAutofit/>
          </a:bodyPr>
          <a:lstStyle/>
          <a:p>
            <a:r>
              <a:rPr lang="zh-CN" altLang="en-US" sz="1600" b="1" dirty="0">
                <a:solidFill>
                  <a:srgbClr val="B40062"/>
                </a:solidFill>
                <a:latin typeface="Consolas" panose="020B0609020204030204" pitchFamily="49" charset="0"/>
              </a:rPr>
              <a:t>class</a:t>
            </a:r>
            <a:r>
              <a:rPr lang="zh-CN" altLang="en-US" sz="1600" b="1" dirty="0">
                <a:latin typeface="Consolas" panose="020B0609020204030204" pitchFamily="49" charset="0"/>
              </a:rPr>
              <a:t> Int {</a:t>
            </a:r>
          </a:p>
          <a:p>
            <a:r>
              <a:rPr lang="zh-CN" altLang="en-US" sz="1600" b="1" dirty="0">
                <a:solidFill>
                  <a:srgbClr val="B40062"/>
                </a:solidFill>
                <a:latin typeface="Consolas" panose="020B0609020204030204" pitchFamily="49" charset="0"/>
              </a:rPr>
              <a:t>public</a:t>
            </a:r>
            <a:r>
              <a:rPr lang="zh-CN" altLang="en-US" sz="1600" b="1" dirty="0">
                <a:latin typeface="Consolas" panose="020B0609020204030204" pitchFamily="49" charset="0"/>
              </a:rPr>
              <a:t>:</a:t>
            </a: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data;</a:t>
            </a:r>
          </a:p>
          <a:p>
            <a:r>
              <a:rPr lang="zh-CN" altLang="en-US" sz="1600" b="1" dirty="0">
                <a:latin typeface="Consolas" panose="020B0609020204030204" pitchFamily="49" charset="0"/>
              </a:rPr>
              <a:t>    Int() { data = 1; }</a:t>
            </a:r>
          </a:p>
          <a:p>
            <a:r>
              <a:rPr lang="zh-CN" altLang="en-US" sz="1600" b="1" dirty="0">
                <a:latin typeface="Consolas" panose="020B0609020204030204" pitchFamily="49" charset="0"/>
              </a:rPr>
              <a:t>    Int(int i): data(i) {}</a:t>
            </a:r>
          </a:p>
          <a:p>
            <a:r>
              <a:rPr lang="zh-CN" altLang="en-US" sz="1600" b="1" dirty="0">
                <a:latin typeface="Consolas" panose="020B0609020204030204" pitchFamily="49" charset="0"/>
              </a:rPr>
              <a:t>};</a:t>
            </a:r>
          </a:p>
          <a:p>
            <a:r>
              <a:rPr lang="zh-CN" altLang="en-US" sz="1600" b="1" dirty="0">
                <a:solidFill>
                  <a:srgbClr val="B40062"/>
                </a:solidFill>
                <a:latin typeface="Consolas" panose="020B0609020204030204" pitchFamily="49" charset="0"/>
              </a:rPr>
              <a:t>void</a:t>
            </a:r>
            <a:r>
              <a:rPr lang="zh-CN" altLang="en-US" sz="1600" b="1" dirty="0">
                <a:latin typeface="Consolas" panose="020B0609020204030204" pitchFamily="49" charset="0"/>
              </a:rPr>
              <a:t> fu</a:t>
            </a:r>
            <a:r>
              <a:rPr lang="en-US" altLang="zh-CN" sz="1600" b="1" dirty="0">
                <a:latin typeface="Consolas" panose="020B0609020204030204" pitchFamily="49" charset="0"/>
              </a:rPr>
              <a:t>n</a:t>
            </a:r>
            <a:r>
              <a:rPr lang="zh-CN" altLang="en-US" sz="1600" b="1" dirty="0">
                <a:latin typeface="Consolas" panose="020B0609020204030204" pitchFamily="49" charset="0"/>
              </a:rPr>
              <a:t>c1(</a:t>
            </a:r>
            <a:r>
              <a:rPr lang="zh-CN" altLang="en-US" sz="1600" b="1" dirty="0">
                <a:solidFill>
                  <a:srgbClr val="B40062"/>
                </a:solidFill>
                <a:latin typeface="Consolas" panose="020B0609020204030204" pitchFamily="49" charset="0"/>
              </a:rPr>
              <a:t>Int&amp; </a:t>
            </a:r>
            <a:r>
              <a:rPr lang="zh-CN" altLang="en-US" sz="1600" b="1" dirty="0">
                <a:latin typeface="Consolas" panose="020B0609020204030204" pitchFamily="49" charset="0"/>
              </a:rPr>
              <a:t>a,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b) {</a:t>
            </a:r>
          </a:p>
          <a:p>
            <a:r>
              <a:rPr lang="zh-CN" altLang="en-US" sz="1600" b="1" dirty="0">
                <a:latin typeface="Consolas" panose="020B0609020204030204" pitchFamily="49" charset="0"/>
              </a:rPr>
              <a:t>    a.data += b.data;</a:t>
            </a:r>
          </a:p>
          <a:p>
            <a:r>
              <a:rPr lang="zh-CN" altLang="en-US" sz="1600" b="1" dirty="0">
                <a:latin typeface="Consolas" panose="020B0609020204030204" pitchFamily="49" charset="0"/>
              </a:rPr>
              <a:t>}</a:t>
            </a:r>
          </a:p>
          <a:p>
            <a:r>
              <a:rPr lang="zh-CN" altLang="en-US" sz="1600" b="1" dirty="0">
                <a:solidFill>
                  <a:srgbClr val="B40062"/>
                </a:solidFill>
                <a:latin typeface="Consolas" panose="020B0609020204030204" pitchFamily="49" charset="0"/>
              </a:rPr>
              <a:t>Int&amp; </a:t>
            </a:r>
            <a:r>
              <a:rPr lang="zh-CN" altLang="en-US" sz="1600" b="1" dirty="0">
                <a:latin typeface="Consolas" panose="020B0609020204030204" pitchFamily="49" charset="0"/>
              </a:rPr>
              <a:t>fu</a:t>
            </a:r>
            <a:r>
              <a:rPr lang="en-US" altLang="zh-CN" sz="1600" b="1" dirty="0">
                <a:latin typeface="Consolas" panose="020B0609020204030204" pitchFamily="49" charset="0"/>
              </a:rPr>
              <a:t>n</a:t>
            </a:r>
            <a:r>
              <a:rPr lang="zh-CN" altLang="en-US" sz="1600" b="1" dirty="0">
                <a:latin typeface="Consolas" panose="020B0609020204030204" pitchFamily="49" charset="0"/>
              </a:rPr>
              <a:t>c2(</a:t>
            </a:r>
            <a:r>
              <a:rPr lang="zh-CN" altLang="en-US" sz="1600" b="1" dirty="0">
                <a:solidFill>
                  <a:srgbClr val="B40062"/>
                </a:solidFill>
                <a:latin typeface="Consolas" panose="020B0609020204030204" pitchFamily="49" charset="0"/>
              </a:rPr>
              <a:t>Int&amp; </a:t>
            </a:r>
            <a:r>
              <a:rPr lang="zh-CN" altLang="en-US" sz="1600" b="1" dirty="0">
                <a:latin typeface="Consolas" panose="020B0609020204030204" pitchFamily="49" charset="0"/>
              </a:rPr>
              <a:t>a,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b) { </a:t>
            </a:r>
          </a:p>
          <a:p>
            <a:r>
              <a:rPr lang="zh-CN" altLang="en-US" sz="1600" b="1" dirty="0">
                <a:latin typeface="Consolas" panose="020B0609020204030204" pitchFamily="49" charset="0"/>
              </a:rPr>
              <a:t>    fu</a:t>
            </a:r>
            <a:r>
              <a:rPr lang="en-US" altLang="zh-CN" sz="1600" b="1" dirty="0">
                <a:latin typeface="Consolas" panose="020B0609020204030204" pitchFamily="49" charset="0"/>
              </a:rPr>
              <a:t>n</a:t>
            </a:r>
            <a:r>
              <a:rPr lang="zh-CN" altLang="en-US" sz="1600" b="1" dirty="0">
                <a:latin typeface="Consolas" panose="020B0609020204030204" pitchFamily="49" charset="0"/>
              </a:rPr>
              <a:t>c1(a, b);</a:t>
            </a: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tmp(a.data + b.data);</a:t>
            </a:r>
          </a:p>
          <a:p>
            <a:r>
              <a:rPr lang="zh-CN" altLang="en-US" sz="1600" b="1" dirty="0">
                <a:latin typeface="Consolas" panose="020B0609020204030204" pitchFamily="49" charset="0"/>
              </a:rPr>
              <a:t>    return tmp; </a:t>
            </a:r>
          </a:p>
          <a:p>
            <a:r>
              <a:rPr lang="zh-CN" altLang="en-US" sz="1600" b="1" dirty="0">
                <a:latin typeface="Consolas" panose="020B0609020204030204" pitchFamily="49" charset="0"/>
              </a:rPr>
              <a:t>}</a:t>
            </a:r>
          </a:p>
          <a:p>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main() {</a:t>
            </a: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a, b(3);</a:t>
            </a: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en-US" altLang="zh-CN" sz="1600" b="1" dirty="0">
                <a:solidFill>
                  <a:srgbClr val="B40062"/>
                </a:solidFill>
                <a:latin typeface="Consolas" panose="020B0609020204030204" pitchFamily="49" charset="0"/>
              </a:rPr>
              <a:t>&amp;</a:t>
            </a:r>
            <a:r>
              <a:rPr lang="zh-CN" altLang="en-US" sz="1600" b="1" dirty="0">
                <a:solidFill>
                  <a:srgbClr val="B40062"/>
                </a:solidFill>
                <a:latin typeface="Consolas" panose="020B0609020204030204" pitchFamily="49" charset="0"/>
              </a:rPr>
              <a:t> </a:t>
            </a:r>
            <a:r>
              <a:rPr lang="zh-CN" altLang="en-US" sz="1600" b="1" dirty="0">
                <a:latin typeface="Consolas" panose="020B0609020204030204" pitchFamily="49" charset="0"/>
              </a:rPr>
              <a:t>f = fu</a:t>
            </a:r>
            <a:r>
              <a:rPr lang="en-US" altLang="zh-CN" sz="1600" b="1" dirty="0">
                <a:latin typeface="Consolas" panose="020B0609020204030204" pitchFamily="49" charset="0"/>
              </a:rPr>
              <a:t>n</a:t>
            </a:r>
            <a:r>
              <a:rPr lang="zh-CN" altLang="en-US" sz="1600" b="1" dirty="0">
                <a:latin typeface="Consolas" panose="020B0609020204030204" pitchFamily="49" charset="0"/>
              </a:rPr>
              <a:t>c2(a, b);</a:t>
            </a:r>
          </a:p>
          <a:p>
            <a:r>
              <a:rPr lang="zh-CN" altLang="en-US" sz="1600" b="1" dirty="0">
                <a:latin typeface="Consolas" panose="020B0609020204030204" pitchFamily="49" charset="0"/>
              </a:rPr>
              <a:t>    cout &lt;&lt; a.data &lt;&lt; </a:t>
            </a:r>
            <a:r>
              <a:rPr lang="en-US" altLang="zh-CN" sz="1600" b="1" dirty="0">
                <a:latin typeface="Consolas" panose="020B0609020204030204" pitchFamily="49" charset="0"/>
              </a:rPr>
              <a:t>"_"</a:t>
            </a:r>
            <a:r>
              <a:rPr lang="zh-CN" altLang="en-US" sz="1600" b="1" dirty="0">
                <a:latin typeface="Consolas" panose="020B0609020204030204" pitchFamily="49" charset="0"/>
              </a:rPr>
              <a:t>;</a:t>
            </a:r>
          </a:p>
          <a:p>
            <a:r>
              <a:rPr lang="zh-CN" altLang="en-US" sz="1600" b="1" dirty="0">
                <a:latin typeface="Consolas" panose="020B0609020204030204" pitchFamily="49" charset="0"/>
              </a:rPr>
              <a:t>    cout &lt;&lt; f.data &lt;&lt; endl;</a:t>
            </a: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return</a:t>
            </a:r>
            <a:r>
              <a:rPr lang="zh-CN" altLang="en-US" sz="1600" b="1" dirty="0">
                <a:latin typeface="Consolas" panose="020B0609020204030204" pitchFamily="49" charset="0"/>
              </a:rPr>
              <a:t> 0;</a:t>
            </a:r>
          </a:p>
          <a:p>
            <a:r>
              <a:rPr lang="zh-CN" altLang="en-US" sz="1600" b="1" dirty="0">
                <a:latin typeface="Consolas" panose="020B0609020204030204" pitchFamily="49" charset="0"/>
              </a:rPr>
              <a:t>}</a:t>
            </a:r>
          </a:p>
        </p:txBody>
      </p:sp>
      <p:sp>
        <p:nvSpPr>
          <p:cNvPr id="8" name="文本框 7">
            <a:extLst>
              <a:ext uri="{FF2B5EF4-FFF2-40B4-BE49-F238E27FC236}">
                <a16:creationId xmlns:a16="http://schemas.microsoft.com/office/drawing/2014/main" id="{721737B3-148A-46EB-80CC-AD829179CB8C}"/>
              </a:ext>
            </a:extLst>
          </p:cNvPr>
          <p:cNvSpPr txBox="1"/>
          <p:nvPr>
            <p:custDataLst>
              <p:tags r:id="rId3"/>
            </p:custDataLst>
          </p:nvPr>
        </p:nvSpPr>
        <p:spPr>
          <a:xfrm>
            <a:off x="1253927" y="2786063"/>
            <a:ext cx="640080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1_4</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7F024C99-6F62-4899-82D5-AC47D544C8CA}"/>
              </a:ext>
            </a:extLst>
          </p:cNvPr>
          <p:cNvSpPr txBox="1"/>
          <p:nvPr>
            <p:custDataLst>
              <p:tags r:id="rId4"/>
            </p:custDataLst>
          </p:nvPr>
        </p:nvSpPr>
        <p:spPr>
          <a:xfrm>
            <a:off x="1253927" y="3643313"/>
            <a:ext cx="286323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4_7</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09FACC55-35D3-4514-B187-D0CFAA11BD61}"/>
              </a:ext>
            </a:extLst>
          </p:cNvPr>
          <p:cNvSpPr txBox="1"/>
          <p:nvPr>
            <p:custDataLst>
              <p:tags r:id="rId5"/>
            </p:custDataLst>
          </p:nvPr>
        </p:nvSpPr>
        <p:spPr>
          <a:xfrm>
            <a:off x="1253927" y="4500563"/>
            <a:ext cx="286323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4_4</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a:extLst>
              <a:ext uri="{FF2B5EF4-FFF2-40B4-BE49-F238E27FC236}">
                <a16:creationId xmlns:a16="http://schemas.microsoft.com/office/drawing/2014/main" id="{BE772A7F-9C84-4017-92CE-FEB441A31254}"/>
              </a:ext>
            </a:extLst>
          </p:cNvPr>
          <p:cNvSpPr txBox="1"/>
          <p:nvPr>
            <p:custDataLst>
              <p:tags r:id="rId6"/>
            </p:custDataLst>
          </p:nvPr>
        </p:nvSpPr>
        <p:spPr>
          <a:xfrm>
            <a:off x="1253927" y="5357813"/>
            <a:ext cx="2863230"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该代码会访问非法内存</a:t>
            </a:r>
          </a:p>
        </p:txBody>
      </p:sp>
      <p:sp>
        <p:nvSpPr>
          <p:cNvPr id="12" name="椭圆 11">
            <a:extLst>
              <a:ext uri="{FF2B5EF4-FFF2-40B4-BE49-F238E27FC236}">
                <a16:creationId xmlns:a16="http://schemas.microsoft.com/office/drawing/2014/main" id="{137B4EDB-6EEC-400F-BD2D-9C0E3C2F0DA0}"/>
              </a:ext>
            </a:extLst>
          </p:cNvPr>
          <p:cNvSpPr>
            <a:spLocks noChangeAspect="1"/>
          </p:cNvSpPr>
          <p:nvPr>
            <p:custDataLst>
              <p:tags r:id="rId7"/>
            </p:custDataLst>
          </p:nvPr>
        </p:nvSpPr>
        <p:spPr>
          <a:xfrm>
            <a:off x="539552"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B5BC2B58-E546-4047-A6E5-651E58A65C35}"/>
              </a:ext>
            </a:extLst>
          </p:cNvPr>
          <p:cNvSpPr>
            <a:spLocks noChangeAspect="1"/>
          </p:cNvSpPr>
          <p:nvPr>
            <p:custDataLst>
              <p:tags r:id="rId8"/>
            </p:custDataLst>
          </p:nvPr>
        </p:nvSpPr>
        <p:spPr>
          <a:xfrm>
            <a:off x="539552"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E64417B8-48F7-455B-A014-7E0964116082}"/>
              </a:ext>
            </a:extLst>
          </p:cNvPr>
          <p:cNvSpPr>
            <a:spLocks noChangeAspect="1"/>
          </p:cNvSpPr>
          <p:nvPr>
            <p:custDataLst>
              <p:tags r:id="rId9"/>
            </p:custDataLst>
          </p:nvPr>
        </p:nvSpPr>
        <p:spPr>
          <a:xfrm>
            <a:off x="539552"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5F9BE25D-D78E-4286-B3FF-64C5EB789B3A}"/>
              </a:ext>
            </a:extLst>
          </p:cNvPr>
          <p:cNvSpPr>
            <a:spLocks noChangeAspect="1"/>
          </p:cNvSpPr>
          <p:nvPr>
            <p:custDataLst>
              <p:tags r:id="rId10"/>
            </p:custDataLst>
          </p:nvPr>
        </p:nvSpPr>
        <p:spPr>
          <a:xfrm>
            <a:off x="539552"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95DE5D14-8625-47E7-82A4-29DB3D3CF95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文本框 22">
            <a:extLst>
              <a:ext uri="{FF2B5EF4-FFF2-40B4-BE49-F238E27FC236}">
                <a16:creationId xmlns:a16="http://schemas.microsoft.com/office/drawing/2014/main" id="{52461B30-0DC0-4363-A3A6-CAE08212856A}"/>
              </a:ext>
            </a:extLst>
          </p:cNvPr>
          <p:cNvSpPr txBox="1"/>
          <p:nvPr/>
        </p:nvSpPr>
        <p:spPr>
          <a:xfrm>
            <a:off x="611560" y="1599655"/>
            <a:ext cx="3775393" cy="523220"/>
          </a:xfrm>
          <a:prstGeom prst="rect">
            <a:avLst/>
          </a:prstGeom>
          <a:noFill/>
        </p:spPr>
        <p:txBody>
          <a:bodyPr wrap="none" rtlCol="0">
            <a:spAutoFit/>
          </a:bodyPr>
          <a:lstStyle/>
          <a:p>
            <a:r>
              <a:rPr lang="zh-CN" altLang="en-US" sz="2800" b="1" dirty="0"/>
              <a:t>右侧代码的输出结果是</a:t>
            </a:r>
          </a:p>
        </p:txBody>
      </p:sp>
      <p:sp>
        <p:nvSpPr>
          <p:cNvPr id="24" name="矩形 23">
            <a:extLst>
              <a:ext uri="{FF2B5EF4-FFF2-40B4-BE49-F238E27FC236}">
                <a16:creationId xmlns:a16="http://schemas.microsoft.com/office/drawing/2014/main" id="{D59A8F16-90EC-40FB-8DF2-3ADDA0A689F5}"/>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9" name="文本框 28">
            <a:extLst>
              <a:ext uri="{FF2B5EF4-FFF2-40B4-BE49-F238E27FC236}">
                <a16:creationId xmlns:a16="http://schemas.microsoft.com/office/drawing/2014/main" id="{B9F83127-54F7-41FB-ACC6-792F0C071163}"/>
              </a:ext>
            </a:extLst>
          </p:cNvPr>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0" name="文本框 29">
            <a:extLst>
              <a:ext uri="{FF2B5EF4-FFF2-40B4-BE49-F238E27FC236}">
                <a16:creationId xmlns:a16="http://schemas.microsoft.com/office/drawing/2014/main" id="{01F838EA-817B-437F-A10C-1003AF655AF5}"/>
              </a:ext>
            </a:extLst>
          </p:cNvPr>
          <p:cNvSpPr txBox="1"/>
          <p:nvPr>
            <p:custDataLst>
              <p:tags r:id="rId14"/>
            </p:custDataLst>
          </p:nvPr>
        </p:nvSpPr>
        <p:spPr>
          <a:xfrm>
            <a:off x="9525000" y="635000"/>
            <a:ext cx="3840480" cy="2862322"/>
          </a:xfrm>
          <a:prstGeom prst="rect">
            <a:avLst/>
          </a:prstGeom>
          <a:noFill/>
        </p:spPr>
        <p:txBody>
          <a:bodyPr vert="horz" wrap="none" rtlCol="0" anchor="t" anchorCtr="0">
            <a:spAutoFit/>
          </a:bodyPr>
          <a:lstStyle/>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func2</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函数返回了一个局部变量</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的引用，这会导致</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引用非法</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的地址</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如果开启</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-Wall</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编译选项，编译器</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会输出</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warning: reference to local </a:t>
            </a: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variable ‘</a:t>
            </a:r>
            <a:r>
              <a:rPr lang="en-US" altLang="zh-CN" sz="20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tmp</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returned</a:t>
            </a: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Wreturn</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-local-</a:t>
            </a:r>
            <a:r>
              <a:rPr lang="en-US" altLang="zh-CN" sz="20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addr</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grpSp>
        <p:nvGrpSpPr>
          <p:cNvPr id="28" name="组合 27">
            <a:extLst>
              <a:ext uri="{FF2B5EF4-FFF2-40B4-BE49-F238E27FC236}">
                <a16:creationId xmlns:a16="http://schemas.microsoft.com/office/drawing/2014/main" id="{BEE45117-06E8-4641-B989-BEFCB48F0E02}"/>
              </a:ext>
            </a:extLst>
          </p:cNvPr>
          <p:cNvGrpSpPr/>
          <p:nvPr>
            <p:custDataLst>
              <p:tags r:id="rId15"/>
            </p:custDataLst>
          </p:nvPr>
        </p:nvGrpSpPr>
        <p:grpSpPr>
          <a:xfrm>
            <a:off x="9537700" y="0"/>
            <a:ext cx="3815080" cy="647700"/>
            <a:chOff x="9537700" y="0"/>
            <a:chExt cx="3815080" cy="647700"/>
          </a:xfrm>
        </p:grpSpPr>
        <p:sp>
          <p:nvSpPr>
            <p:cNvPr id="25" name="RemarkBack">
              <a:extLst>
                <a:ext uri="{FF2B5EF4-FFF2-40B4-BE49-F238E27FC236}">
                  <a16:creationId xmlns:a16="http://schemas.microsoft.com/office/drawing/2014/main" id="{3E00C814-470F-4470-9D22-EDB4B3B230DB}"/>
                </a:ext>
              </a:extLst>
            </p:cNvPr>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Block">
              <a:extLst>
                <a:ext uri="{FF2B5EF4-FFF2-40B4-BE49-F238E27FC236}">
                  <a16:creationId xmlns:a16="http://schemas.microsoft.com/office/drawing/2014/main" id="{9E9FA694-473C-47B9-A29F-4BFFE3931125}"/>
                </a:ext>
              </a:extLst>
            </p:cNvPr>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markTitleText">
              <a:extLst>
                <a:ext uri="{FF2B5EF4-FFF2-40B4-BE49-F238E27FC236}">
                  <a16:creationId xmlns:a16="http://schemas.microsoft.com/office/drawing/2014/main" id="{5D7EC3FE-1A61-4FA1-8B94-CA671EA36406}"/>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a:extLst>
              <a:ext uri="{FF2B5EF4-FFF2-40B4-BE49-F238E27FC236}">
                <a16:creationId xmlns:a16="http://schemas.microsoft.com/office/drawing/2014/main" id="{85F51F77-EA3A-406E-9DC9-C6E66AFF8E0A}"/>
              </a:ext>
            </a:extLst>
          </p:cNvPr>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5A9920AB-ABDA-4DA2-B69E-2122ED3D9601}"/>
              </a:ext>
            </a:extLst>
          </p:cNvPr>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B5B21F3A-6EC4-40C9-B7B2-DF5BC522F098}"/>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 name="组合 20">
            <a:extLst>
              <a:ext uri="{FF2B5EF4-FFF2-40B4-BE49-F238E27FC236}">
                <a16:creationId xmlns:a16="http://schemas.microsoft.com/office/drawing/2014/main" id="{03975E65-1936-474F-9E85-A531A2561E54}"/>
              </a:ext>
            </a:extLst>
          </p:cNvPr>
          <p:cNvGrpSpPr/>
          <p:nvPr>
            <p:custDataLst>
              <p:tags r:id="rId19"/>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D01E0E37-2191-414A-A900-2988F0491965}"/>
                </a:ext>
              </a:extLst>
            </p:cNvPr>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760D75D7-626F-4179-B347-211E06BDBB84}"/>
                </a:ext>
              </a:extLst>
            </p:cNvPr>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584D516D-E829-4E0E-92EC-030FBAF5D819}"/>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a:extLst>
                <a:ext uri="{FF2B5EF4-FFF2-40B4-BE49-F238E27FC236}">
                  <a16:creationId xmlns:a16="http://schemas.microsoft.com/office/drawing/2014/main" id="{ECA831A5-E320-44B1-838A-C67E800709F5}"/>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a:extLst>
              <a:ext uri="{FF2B5EF4-FFF2-40B4-BE49-F238E27FC236}">
                <a16:creationId xmlns:a16="http://schemas.microsoft.com/office/drawing/2014/main" id="{C001F682-A848-4A08-8C2F-7F6A8A7A319E}"/>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15384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如何像基本类型一样操作</a:t>
            </a:r>
          </a:p>
        </p:txBody>
      </p:sp>
      <p:sp>
        <p:nvSpPr>
          <p:cNvPr id="3" name="内容占位符 2"/>
          <p:cNvSpPr>
            <a:spLocks noGrp="1"/>
          </p:cNvSpPr>
          <p:nvPr>
            <p:ph idx="1"/>
          </p:nvPr>
        </p:nvSpPr>
        <p:spPr>
          <a:xfrm>
            <a:off x="611560" y="1268760"/>
            <a:ext cx="8047806" cy="4749029"/>
          </a:xfrm>
        </p:spPr>
        <p:txBody>
          <a:bodyPr/>
          <a:lstStyle/>
          <a:p>
            <a:r>
              <a:rPr lang="zh-CN" altLang="en-US" b="1" dirty="0"/>
              <a:t>基本类型和自定义类型的差别是什么？</a:t>
            </a:r>
            <a:endParaRPr lang="en-US" altLang="zh-CN" b="1" dirty="0"/>
          </a:p>
          <a:p>
            <a:r>
              <a:rPr lang="zh-CN" altLang="en-US" dirty="0"/>
              <a:t>基本类型：</a:t>
            </a:r>
            <a:r>
              <a:rPr lang="en-US" altLang="zh-CN" dirty="0" err="1"/>
              <a:t>int</a:t>
            </a:r>
            <a:r>
              <a:rPr lang="en-US" altLang="zh-CN" dirty="0"/>
              <a:t>,</a:t>
            </a:r>
            <a:r>
              <a:rPr lang="zh-CN" altLang="en-US" dirty="0"/>
              <a:t> </a:t>
            </a:r>
            <a:r>
              <a:rPr lang="en-US" altLang="zh-CN" dirty="0"/>
              <a:t>long,</a:t>
            </a:r>
            <a:r>
              <a:rPr lang="zh-CN" altLang="en-US" dirty="0"/>
              <a:t> </a:t>
            </a:r>
            <a:r>
              <a:rPr lang="en-US" altLang="zh-CN" dirty="0"/>
              <a:t>char,</a:t>
            </a:r>
            <a:r>
              <a:rPr lang="zh-CN" altLang="en-US" dirty="0"/>
              <a:t> </a:t>
            </a:r>
            <a:r>
              <a:rPr lang="en-US" altLang="zh-CN" dirty="0"/>
              <a:t>double,</a:t>
            </a:r>
            <a:r>
              <a:rPr lang="zh-CN" altLang="en-US" dirty="0"/>
              <a:t> </a:t>
            </a:r>
            <a:r>
              <a:rPr lang="en-US" altLang="zh-CN" dirty="0"/>
              <a:t>float</a:t>
            </a:r>
          </a:p>
          <a:p>
            <a:r>
              <a:rPr lang="zh-CN" altLang="en-US" dirty="0"/>
              <a:t>自定义类型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如何像基本类型的</a:t>
            </a:r>
            <a:r>
              <a:rPr lang="zh-CN" altLang="en-US" dirty="0">
                <a:solidFill>
                  <a:srgbClr val="FF0000"/>
                </a:solidFill>
              </a:rPr>
              <a:t>操作</a:t>
            </a:r>
            <a:r>
              <a:rPr lang="en-US" altLang="zh-CN" dirty="0">
                <a:solidFill>
                  <a:srgbClr val="FF0000"/>
                </a:solidFill>
              </a:rPr>
              <a:t>(</a:t>
            </a:r>
            <a:r>
              <a:rPr lang="zh-CN" altLang="en-US" dirty="0">
                <a:solidFill>
                  <a:srgbClr val="FF0000"/>
                </a:solidFill>
              </a:rPr>
              <a:t>功能</a:t>
            </a:r>
            <a:r>
              <a:rPr lang="en-US" altLang="zh-CN" dirty="0">
                <a:solidFill>
                  <a:srgbClr val="FF0000"/>
                </a:solidFill>
              </a:rPr>
              <a:t>)</a:t>
            </a:r>
            <a:r>
              <a:rPr lang="zh-CN" altLang="en-US" dirty="0"/>
              <a:t>一样，实现对自定义类型的类似</a:t>
            </a:r>
            <a:r>
              <a:rPr lang="zh-CN" altLang="en-US" dirty="0">
                <a:solidFill>
                  <a:srgbClr val="FF0000"/>
                </a:solidFill>
              </a:rPr>
              <a:t>操作</a:t>
            </a:r>
            <a:r>
              <a:rPr lang="en-US" altLang="zh-CN" dirty="0">
                <a:solidFill>
                  <a:srgbClr val="FF0000"/>
                </a:solidFill>
              </a:rPr>
              <a:t>(</a:t>
            </a:r>
            <a:r>
              <a:rPr lang="zh-CN" altLang="en-US" dirty="0">
                <a:solidFill>
                  <a:srgbClr val="FF0000"/>
                </a:solidFill>
              </a:rPr>
              <a:t>功能</a:t>
            </a:r>
            <a:r>
              <a:rPr lang="en-US" altLang="zh-CN" dirty="0">
                <a:solidFill>
                  <a:srgbClr val="FF0000"/>
                </a:solidFill>
              </a:rPr>
              <a:t>)</a:t>
            </a:r>
          </a:p>
        </p:txBody>
      </p:sp>
      <p:sp>
        <p:nvSpPr>
          <p:cNvPr id="5" name="矩形 4"/>
          <p:cNvSpPr/>
          <p:nvPr/>
        </p:nvSpPr>
        <p:spPr>
          <a:xfrm>
            <a:off x="3203848" y="2594323"/>
            <a:ext cx="5887566" cy="2677656"/>
          </a:xfrm>
          <a:prstGeom prst="rect">
            <a:avLst/>
          </a:prstGeom>
        </p:spPr>
        <p:txBody>
          <a:bodyPr wrap="square">
            <a:spAutoFit/>
          </a:bodyPr>
          <a:lstStyle/>
          <a:p>
            <a:r>
              <a:rPr lang="en-US" altLang="zh-CN" sz="2400" dirty="0">
                <a:solidFill>
                  <a:srgbClr val="0066CC"/>
                </a:solidFill>
                <a:latin typeface="Consolas" panose="020B0609020204030204" pitchFamily="49" charset="0"/>
              </a:rPr>
              <a:t>class</a:t>
            </a:r>
            <a:r>
              <a:rPr lang="zh-CN" altLang="en-US" sz="2400" dirty="0">
                <a:latin typeface="Consolas" panose="020B0609020204030204" pitchFamily="49" charset="0"/>
              </a:rPr>
              <a:t> </a:t>
            </a:r>
            <a:r>
              <a:rPr lang="en-US" altLang="zh-CN" sz="2400" dirty="0">
                <a:latin typeface="Consolas" panose="020B0609020204030204" pitchFamily="49" charset="0"/>
              </a:rPr>
              <a:t>Test</a:t>
            </a:r>
            <a:r>
              <a:rPr lang="zh-CN" altLang="en-US" sz="2400" dirty="0">
                <a:latin typeface="Consolas" panose="020B0609020204030204" pitchFamily="49" charset="0"/>
              </a:rPr>
              <a:t> </a:t>
            </a:r>
            <a:r>
              <a:rPr lang="en-US" altLang="zh-CN" sz="2400" dirty="0">
                <a:latin typeface="Consolas" panose="020B0609020204030204" pitchFamily="49" charset="0"/>
              </a:rPr>
              <a:t>{</a:t>
            </a:r>
          </a:p>
          <a:p>
            <a:r>
              <a:rPr lang="en-US" altLang="zh-CN"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 </a:t>
            </a:r>
            <a:r>
              <a:rPr lang="en-US" altLang="zh-CN" sz="2400" dirty="0">
                <a:latin typeface="Consolas" panose="020B0609020204030204" pitchFamily="49" charset="0"/>
              </a:rPr>
              <a:t>data[100];</a:t>
            </a:r>
          </a:p>
          <a:p>
            <a:r>
              <a:rPr lang="en-US" altLang="zh-CN" sz="2400" dirty="0">
                <a:solidFill>
                  <a:srgbClr val="0066CC"/>
                </a:solidFill>
                <a:latin typeface="Consolas" panose="020B0609020204030204" pitchFamily="49" charset="0"/>
              </a:rPr>
              <a:t>public</a:t>
            </a:r>
            <a:r>
              <a:rPr lang="en-US" altLang="zh-CN" sz="2400" dirty="0">
                <a:latin typeface="Consolas" panose="020B0609020204030204" pitchFamily="49" charset="0"/>
              </a:rPr>
              <a:t>:</a:t>
            </a:r>
          </a:p>
          <a:p>
            <a:r>
              <a:rPr lang="en-US" altLang="zh-CN" sz="2400" dirty="0">
                <a:latin typeface="Consolas" panose="020B0609020204030204" pitchFamily="49" charset="0"/>
              </a:rPr>
              <a:t>	void</a:t>
            </a:r>
            <a:r>
              <a:rPr lang="zh-CN" altLang="en-US" sz="2400" dirty="0">
                <a:latin typeface="Consolas" panose="020B0609020204030204" pitchFamily="49" charset="0"/>
              </a:rPr>
              <a:t> </a:t>
            </a:r>
            <a:r>
              <a:rPr lang="en-US" altLang="zh-CN" sz="2400" dirty="0" err="1">
                <a:latin typeface="Consolas" panose="020B0609020204030204" pitchFamily="49" charset="0"/>
              </a:rPr>
              <a:t>setdata</a:t>
            </a:r>
            <a:r>
              <a:rPr lang="en-US" altLang="zh-CN" sz="2400" dirty="0">
                <a:latin typeface="Consolas" panose="020B0609020204030204" pitchFamily="49" charset="0"/>
              </a:rPr>
              <a:t>(</a:t>
            </a:r>
            <a:r>
              <a:rPr lang="en-US" altLang="zh-CN" sz="2400" dirty="0" err="1">
                <a:latin typeface="Consolas" panose="020B0609020204030204" pitchFamily="49" charset="0"/>
              </a:rPr>
              <a:t>const</a:t>
            </a:r>
            <a:r>
              <a:rPr lang="zh-CN" altLang="en-US"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a:t>
            </a:r>
            <a:r>
              <a:rPr lang="en-US" altLang="zh-CN" sz="2400" dirty="0">
                <a:latin typeface="Consolas" panose="020B0609020204030204" pitchFamily="49" charset="0"/>
              </a:rPr>
              <a:t>);</a:t>
            </a:r>
          </a:p>
          <a:p>
            <a:r>
              <a:rPr lang="en-US" altLang="zh-CN" sz="2400" dirty="0">
                <a:latin typeface="Consolas" panose="020B0609020204030204" pitchFamily="49" charset="0"/>
              </a:rPr>
              <a:t>	</a:t>
            </a:r>
            <a:r>
              <a:rPr lang="en-US" altLang="zh-CN" sz="2400" dirty="0" err="1">
                <a:latin typeface="Consolas" panose="020B0609020204030204" pitchFamily="49" charset="0"/>
              </a:rPr>
              <a:t>const</a:t>
            </a:r>
            <a:r>
              <a:rPr lang="zh-CN" altLang="en-US"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 </a:t>
            </a:r>
            <a:r>
              <a:rPr lang="en-US" altLang="zh-CN" sz="2400" dirty="0" err="1">
                <a:latin typeface="Consolas" panose="020B0609020204030204" pitchFamily="49" charset="0"/>
              </a:rPr>
              <a:t>getdata</a:t>
            </a:r>
            <a:r>
              <a:rPr lang="en-US" altLang="zh-CN" sz="2400" dirty="0">
                <a:latin typeface="Consolas" panose="020B0609020204030204" pitchFamily="49" charset="0"/>
              </a:rPr>
              <a:t>();</a:t>
            </a:r>
          </a:p>
          <a:p>
            <a:r>
              <a:rPr lang="en-US" altLang="zh-CN" sz="2400" dirty="0">
                <a:latin typeface="Consolas" panose="020B0609020204030204" pitchFamily="49" charset="0"/>
              </a:rPr>
              <a:t>	void</a:t>
            </a:r>
            <a:r>
              <a:rPr lang="zh-CN" altLang="en-US" sz="2400" dirty="0">
                <a:latin typeface="Consolas" panose="020B0609020204030204" pitchFamily="49" charset="0"/>
              </a:rPr>
              <a:t> </a:t>
            </a:r>
            <a:r>
              <a:rPr lang="en-US" altLang="zh-CN" sz="2400" dirty="0">
                <a:latin typeface="Consolas" panose="020B0609020204030204" pitchFamily="49" charset="0"/>
              </a:rPr>
              <a:t>operation1(</a:t>
            </a:r>
            <a:r>
              <a:rPr lang="en-US" altLang="zh-CN" sz="2400" dirty="0" err="1">
                <a:latin typeface="Consolas" panose="020B0609020204030204" pitchFamily="49" charset="0"/>
              </a:rPr>
              <a:t>int</a:t>
            </a:r>
            <a:r>
              <a:rPr lang="en-US" altLang="zh-CN" sz="2400" dirty="0">
                <a:latin typeface="Consolas" panose="020B0609020204030204" pitchFamily="49" charset="0"/>
              </a:rPr>
              <a:t>);</a:t>
            </a:r>
          </a:p>
          <a:p>
            <a:r>
              <a:rPr lang="en-US" altLang="zh-CN" sz="2400" dirty="0">
                <a:latin typeface="Consolas" panose="020B0609020204030204" pitchFamily="49" charset="0"/>
              </a:rPr>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43</a:t>
            </a:fld>
            <a:endParaRPr lang="en-US" altLang="zh-CN"/>
          </a:p>
        </p:txBody>
      </p:sp>
    </p:spTree>
    <p:extLst>
      <p:ext uri="{BB962C8B-B14F-4D97-AF65-F5344CB8AC3E}">
        <p14:creationId xmlns:p14="http://schemas.microsoft.com/office/powerpoint/2010/main" val="2746816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类的运算符重载</a:t>
            </a:r>
          </a:p>
        </p:txBody>
      </p:sp>
      <p:sp>
        <p:nvSpPr>
          <p:cNvPr id="3" name="内容占位符 2"/>
          <p:cNvSpPr>
            <a:spLocks noGrp="1"/>
          </p:cNvSpPr>
          <p:nvPr>
            <p:ph idx="1"/>
          </p:nvPr>
        </p:nvSpPr>
        <p:spPr>
          <a:xfrm>
            <a:off x="637852" y="1442195"/>
            <a:ext cx="8367811" cy="5083149"/>
          </a:xfrm>
        </p:spPr>
        <p:txBody>
          <a:bodyPr/>
          <a:lstStyle/>
          <a:p>
            <a:r>
              <a:rPr kumimoji="1" lang="zh-CN" altLang="en-US" dirty="0"/>
              <a:t>为什么需要类运算符重载？</a:t>
            </a:r>
            <a:endParaRPr kumimoji="1" lang="en-US" altLang="zh-CN" dirty="0"/>
          </a:p>
          <a:p>
            <a:pPr lvl="1"/>
            <a:r>
              <a:rPr kumimoji="1" lang="zh-CN" altLang="en-US" dirty="0"/>
              <a:t>用户自定义类，没有对常用的运算符进行定义，比如想要表示两个类对象相加，无法采用</a:t>
            </a:r>
            <a:r>
              <a:rPr kumimoji="1" lang="en-US" altLang="zh-CN" dirty="0" err="1"/>
              <a:t>a+b</a:t>
            </a:r>
            <a:r>
              <a:rPr kumimoji="1" lang="zh-CN" altLang="en-US" dirty="0"/>
              <a:t>这种方式。</a:t>
            </a:r>
            <a:endParaRPr kumimoji="1" lang="en-US" altLang="zh-CN" dirty="0"/>
          </a:p>
          <a:p>
            <a:pPr lvl="1"/>
            <a:r>
              <a:rPr kumimoji="1" lang="zh-CN" altLang="en-US" dirty="0"/>
              <a:t>可以采取定义一个</a:t>
            </a:r>
            <a:r>
              <a:rPr kumimoji="1" lang="en-US" altLang="zh-CN" dirty="0"/>
              <a:t>add</a:t>
            </a:r>
            <a:r>
              <a:rPr kumimoji="1" lang="zh-CN" altLang="en-US" dirty="0"/>
              <a:t>函数的方式，解决这种问题。</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r>
              <a:rPr kumimoji="1" lang="zh-CN" altLang="en-US" dirty="0"/>
              <a:t>但这种实现方式，在调用的时候，会和基础类型差别很大，缺少编程的一致性。需要过多地区分自定义类和基础类别，调用起来也不方便。</a:t>
            </a:r>
            <a:endParaRPr kumimoji="1" lang="en-US" altLang="zh-CN" dirty="0"/>
          </a:p>
          <a:p>
            <a:pPr lvl="1"/>
            <a:r>
              <a:rPr kumimoji="1" lang="zh-CN" altLang="en-US" dirty="0"/>
              <a:t>因此，我们引入</a:t>
            </a:r>
            <a:r>
              <a:rPr kumimoji="1" lang="zh-CN" altLang="en-US" dirty="0">
                <a:solidFill>
                  <a:srgbClr val="FF0000"/>
                </a:solidFill>
              </a:rPr>
              <a:t>运算符重载</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44</a:t>
            </a:fld>
            <a:endParaRPr lang="en-US" altLang="zh-CN"/>
          </a:p>
        </p:txBody>
      </p:sp>
      <p:sp>
        <p:nvSpPr>
          <p:cNvPr id="5" name="文本框 4"/>
          <p:cNvSpPr txBox="1"/>
          <p:nvPr/>
        </p:nvSpPr>
        <p:spPr>
          <a:xfrm>
            <a:off x="2180649" y="3068960"/>
            <a:ext cx="5282215" cy="1200329"/>
          </a:xfrm>
          <a:prstGeom prst="rect">
            <a:avLst/>
          </a:prstGeom>
          <a:noFill/>
        </p:spPr>
        <p:txBody>
          <a:bodyPr wrap="none" rtlCol="0">
            <a:spAutoFit/>
          </a:bodyPr>
          <a:lstStyle/>
          <a:p>
            <a:pPr marL="0" indent="0" defTabSz="914400" eaLnBrk="1" hangingPunct="1">
              <a:buFont typeface="Wingdings" panose="05000000000000000000" pitchFamily="2" charset="2"/>
              <a:buNone/>
            </a:pPr>
            <a:r>
              <a:rPr lang="en-US" altLang="zh-CN" sz="2400" b="1" dirty="0">
                <a:latin typeface="Consolas" panose="020B0609020204030204" pitchFamily="49" charset="0"/>
              </a:rPr>
              <a:t>A add(A </a:t>
            </a:r>
            <a:r>
              <a:rPr lang="en-US" altLang="zh-CN" sz="2400" b="1" dirty="0" err="1">
                <a:latin typeface="Consolas" panose="020B0609020204030204" pitchFamily="49" charset="0"/>
              </a:rPr>
              <a:t>a</a:t>
            </a:r>
            <a:r>
              <a:rPr lang="en-US" altLang="zh-CN" sz="2400" b="1" dirty="0">
                <a:latin typeface="Consolas" panose="020B0609020204030204" pitchFamily="49" charset="0"/>
              </a:rPr>
              <a:t>, A b) {</a:t>
            </a:r>
          </a:p>
          <a:p>
            <a:pPr marL="0" indent="0" defTabSz="914400" eaLnBrk="1" hangingPunct="1">
              <a:buFont typeface="Wingdings" panose="05000000000000000000" pitchFamily="2" charset="2"/>
              <a:buNone/>
            </a:pPr>
            <a:r>
              <a:rPr lang="en-US" altLang="zh-CN" sz="2400" b="1" dirty="0">
                <a:latin typeface="Consolas" panose="020B0609020204030204" pitchFamily="49" charset="0"/>
              </a:rPr>
              <a:t>    return A(</a:t>
            </a:r>
            <a:r>
              <a:rPr lang="en-US" altLang="zh-CN" sz="2400" b="1" dirty="0" err="1">
                <a:latin typeface="Consolas" panose="020B0609020204030204" pitchFamily="49" charset="0"/>
              </a:rPr>
              <a:t>a.data</a:t>
            </a:r>
            <a:r>
              <a:rPr lang="en-US" altLang="zh-CN" sz="2400" b="1" dirty="0">
                <a:latin typeface="Consolas" panose="020B0609020204030204" pitchFamily="49" charset="0"/>
              </a:rPr>
              <a:t> + </a:t>
            </a:r>
            <a:r>
              <a:rPr lang="en-US" altLang="zh-CN" sz="2400" b="1" dirty="0" err="1">
                <a:latin typeface="Consolas" panose="020B0609020204030204" pitchFamily="49" charset="0"/>
              </a:rPr>
              <a:t>b.data</a:t>
            </a:r>
            <a:r>
              <a:rPr lang="en-US" altLang="zh-CN" sz="2400" b="1" dirty="0">
                <a:latin typeface="Consolas" panose="020B0609020204030204" pitchFamily="49" charset="0"/>
              </a:rPr>
              <a:t>);</a:t>
            </a:r>
          </a:p>
          <a:p>
            <a:pPr marL="0" indent="0" defTabSz="914400" eaLnBrk="1" hangingPunct="1">
              <a:buFont typeface="Wingdings" panose="05000000000000000000" pitchFamily="2" charset="2"/>
              <a:buNone/>
            </a:pPr>
            <a:r>
              <a:rPr lang="en-US" altLang="zh-CN" sz="2400" b="1" dirty="0">
                <a:latin typeface="Consolas" panose="020B0609020204030204" pitchFamily="49" charset="0"/>
              </a:rPr>
              <a:t>}</a:t>
            </a:r>
            <a:endParaRPr lang="zh-CN" altLang="en-US" sz="2400" b="1" dirty="0">
              <a:latin typeface="Consolas" panose="020B06090202040302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p:txBody>
          <a:bodyPr/>
          <a:lstStyle/>
          <a:p>
            <a:r>
              <a:rPr lang="zh-CN" altLang="en-US" dirty="0"/>
              <a:t>运算符重载需要按规则声明执行该运算的函数</a:t>
            </a:r>
            <a:endParaRPr lang="en-US" altLang="zh-CN" dirty="0"/>
          </a:p>
          <a:p>
            <a:pPr lvl="1"/>
            <a:r>
              <a:rPr lang="zh-CN" altLang="en-US" dirty="0"/>
              <a:t>例如 </a:t>
            </a:r>
            <a:r>
              <a:rPr lang="en-US" altLang="zh-CN" dirty="0"/>
              <a:t>+ </a:t>
            </a:r>
            <a:r>
              <a:rPr lang="zh-CN" altLang="en-US" dirty="0"/>
              <a:t>对应 </a:t>
            </a:r>
            <a:r>
              <a:rPr lang="en-US" altLang="zh-CN" dirty="0"/>
              <a:t>operator+</a:t>
            </a:r>
          </a:p>
          <a:p>
            <a:r>
              <a:rPr lang="zh-CN" altLang="en-US" dirty="0"/>
              <a:t>运算重载一般有两种方式（注意参数不同）</a:t>
            </a:r>
            <a:endParaRPr lang="en-US" altLang="zh-CN" dirty="0"/>
          </a:p>
          <a:p>
            <a:pPr lvl="1"/>
            <a:r>
              <a:rPr lang="zh-CN" altLang="en-US" dirty="0">
                <a:solidFill>
                  <a:srgbClr val="FF0000"/>
                </a:solidFill>
              </a:rPr>
              <a:t>全局函数</a:t>
            </a:r>
            <a:r>
              <a:rPr lang="zh-CN" altLang="en-US" dirty="0"/>
              <a:t>的运算符重载</a:t>
            </a:r>
            <a:endParaRPr lang="en-US" altLang="zh-CN" dirty="0"/>
          </a:p>
          <a:p>
            <a:pPr marL="457200" lvl="1" indent="0">
              <a:buNone/>
            </a:pPr>
            <a:r>
              <a:rPr lang="en-US" altLang="zh-CN" dirty="0"/>
              <a:t>	A</a:t>
            </a:r>
            <a:r>
              <a:rPr lang="zh-CN" altLang="en-US" dirty="0"/>
              <a:t> </a:t>
            </a:r>
            <a:r>
              <a:rPr lang="en-US" altLang="zh-CN" dirty="0"/>
              <a:t>operator+(A </a:t>
            </a:r>
            <a:r>
              <a:rPr lang="en-US" altLang="zh-CN" dirty="0" err="1"/>
              <a:t>a</a:t>
            </a:r>
            <a:r>
              <a:rPr lang="en-US" altLang="zh-CN" dirty="0"/>
              <a:t>, A b) {…}</a:t>
            </a:r>
          </a:p>
          <a:p>
            <a:pPr lvl="1"/>
            <a:r>
              <a:rPr lang="zh-CN" altLang="en-US" dirty="0">
                <a:solidFill>
                  <a:srgbClr val="FF0000"/>
                </a:solidFill>
                <a:sym typeface="+mn-ea"/>
              </a:rPr>
              <a:t>成员函数</a:t>
            </a:r>
            <a:r>
              <a:rPr lang="zh-CN" altLang="en-US" dirty="0">
                <a:sym typeface="+mn-ea"/>
              </a:rPr>
              <a:t>的运算符重载</a:t>
            </a:r>
            <a:endParaRPr lang="en-US" altLang="zh-CN" dirty="0">
              <a:sym typeface="+mn-ea"/>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45</a:t>
            </a:fld>
            <a:endParaRPr lang="en-US" altLang="zh-CN"/>
          </a:p>
        </p:txBody>
      </p:sp>
      <p:sp>
        <p:nvSpPr>
          <p:cNvPr id="5" name="文本框 4"/>
          <p:cNvSpPr txBox="1"/>
          <p:nvPr/>
        </p:nvSpPr>
        <p:spPr>
          <a:xfrm>
            <a:off x="5080635" y="2759075"/>
            <a:ext cx="309880" cy="521970"/>
          </a:xfrm>
          <a:prstGeom prst="rect">
            <a:avLst/>
          </a:prstGeom>
          <a:noFill/>
        </p:spPr>
        <p:txBody>
          <a:bodyPr wrap="none" rtlCol="0">
            <a:spAutoFit/>
          </a:bodyPr>
          <a:lstStyle/>
          <a:p>
            <a:endParaRPr lang="en-US" altLang="zh-CN" sz="2800" b="1" dirty="0"/>
          </a:p>
        </p:txBody>
      </p:sp>
      <p:sp>
        <p:nvSpPr>
          <p:cNvPr id="6" name="文本框 5"/>
          <p:cNvSpPr txBox="1"/>
          <p:nvPr/>
        </p:nvSpPr>
        <p:spPr>
          <a:xfrm>
            <a:off x="1547664" y="4259704"/>
            <a:ext cx="4214615" cy="1938992"/>
          </a:xfrm>
          <a:prstGeom prst="rect">
            <a:avLst/>
          </a:prstGeom>
          <a:noFill/>
        </p:spPr>
        <p:txBody>
          <a:bodyPr wrap="none" rtlCol="0">
            <a:spAutoFit/>
          </a:bodyPr>
          <a:lstStyle/>
          <a:p>
            <a:r>
              <a:rPr lang="en-US" altLang="zh-CN" sz="2400" dirty="0">
                <a:latin typeface="Consolas" panose="020B0609020204030204" pitchFamily="49" charset="0"/>
              </a:rPr>
              <a:t>class A{</a:t>
            </a:r>
          </a:p>
          <a:p>
            <a:r>
              <a:rPr lang="en-US" altLang="zh-CN" sz="2400" dirty="0">
                <a:latin typeface="Consolas" panose="020B0609020204030204" pitchFamily="49" charset="0"/>
              </a:rPr>
              <a:t>	int data;</a:t>
            </a:r>
          </a:p>
          <a:p>
            <a:r>
              <a:rPr lang="en-US" altLang="zh-CN" sz="2400" dirty="0">
                <a:latin typeface="Consolas" panose="020B0609020204030204" pitchFamily="49" charset="0"/>
              </a:rPr>
              <a:t>public:</a:t>
            </a:r>
          </a:p>
          <a:p>
            <a:r>
              <a:rPr lang="en-US" altLang="zh-CN" sz="2400" dirty="0">
                <a:latin typeface="Consolas" panose="020B0609020204030204" pitchFamily="49" charset="0"/>
              </a:rPr>
              <a:t>	A operator+(A b) {…};</a:t>
            </a:r>
          </a:p>
          <a:p>
            <a:r>
              <a:rPr lang="en-US" altLang="zh-CN" sz="2400" dirty="0">
                <a:latin typeface="Consolas" panose="020B0609020204030204" pitchFamily="49" charset="0"/>
              </a:rPr>
              <a:t>};</a:t>
            </a:r>
            <a:endParaRPr lang="zh-CN" altLang="en-US" sz="2400" dirty="0">
              <a:latin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11560" y="251749"/>
            <a:ext cx="7920880" cy="6463308"/>
          </a:xfrm>
          <a:prstGeom prst="rect">
            <a:avLst/>
          </a:prstGeom>
          <a:noFill/>
        </p:spPr>
        <p:txBody>
          <a:bodyPr wrap="square" rtlCol="0">
            <a:spAutoFit/>
          </a:bodyPr>
          <a:lstStyle/>
          <a:p>
            <a:r>
              <a:rPr lang="en-US" altLang="zh-CN" dirty="0">
                <a:latin typeface="Consolas" panose="020B0609020204030204" pitchFamily="49" charset="0"/>
              </a:rPr>
              <a:t>#include &lt;iostream&gt;</a:t>
            </a:r>
          </a:p>
          <a:p>
            <a:r>
              <a:rPr lang="en-US" altLang="zh-CN" dirty="0">
                <a:latin typeface="Consolas" panose="020B0609020204030204" pitchFamily="49" charset="0"/>
              </a:rPr>
              <a:t>using namespace std;</a:t>
            </a:r>
            <a:endParaRPr lang="en-US" altLang="zh-CN" sz="1800" dirty="0">
              <a:latin typeface="Consolas" panose="020B0609020204030204" pitchFamily="49" charset="0"/>
            </a:endParaRPr>
          </a:p>
          <a:p>
            <a:pPr algn="l"/>
            <a:r>
              <a:rPr lang="zh-CN" altLang="en-US" sz="1800" dirty="0">
                <a:latin typeface="Consolas" panose="020B0609020204030204" pitchFamily="49" charset="0"/>
              </a:rPr>
              <a:t>class A {</a:t>
            </a:r>
          </a:p>
          <a:p>
            <a:pPr algn="l"/>
            <a:r>
              <a:rPr lang="zh-CN" altLang="en-US" sz="1800" dirty="0">
                <a:latin typeface="Consolas" panose="020B0609020204030204" pitchFamily="49" charset="0"/>
              </a:rPr>
              <a:t>public:</a:t>
            </a:r>
          </a:p>
          <a:p>
            <a:pPr algn="l"/>
            <a:r>
              <a:rPr lang="zh-CN" altLang="en-US" sz="1800" dirty="0">
                <a:latin typeface="Consolas" panose="020B0609020204030204" pitchFamily="49" charset="0"/>
              </a:rPr>
              <a:t>    int data;</a:t>
            </a:r>
          </a:p>
          <a:p>
            <a:pPr algn="l"/>
            <a:r>
              <a:rPr lang="zh-CN" altLang="en-US" sz="1800" dirty="0">
                <a:latin typeface="Consolas" panose="020B0609020204030204" pitchFamily="49" charset="0"/>
              </a:rPr>
              <a:t>    A(int i) { data = i; }</a:t>
            </a:r>
          </a:p>
          <a:p>
            <a:pPr algn="l"/>
            <a:r>
              <a:rPr lang="zh-CN" altLang="en-US" sz="1800" dirty="0">
                <a:latin typeface="Consolas" panose="020B0609020204030204" pitchFamily="49" charset="0"/>
              </a:rPr>
              <a:t>    </a:t>
            </a:r>
            <a:r>
              <a:rPr lang="en-US" altLang="zh-CN" b="1" dirty="0">
                <a:solidFill>
                  <a:srgbClr val="008000"/>
                </a:solidFill>
                <a:latin typeface="Consolas" panose="020B0609020204030204" pitchFamily="49" charset="0"/>
              </a:rPr>
              <a:t>A&amp;</a:t>
            </a:r>
            <a:r>
              <a:rPr lang="zh-CN" altLang="en-US" sz="1800" b="1" dirty="0">
                <a:solidFill>
                  <a:srgbClr val="008000"/>
                </a:solidFill>
                <a:latin typeface="Consolas" panose="020B0609020204030204" pitchFamily="49" charset="0"/>
              </a:rPr>
              <a:t> operator+=(A&amp; a) { data += a.data; </a:t>
            </a:r>
            <a:r>
              <a:rPr lang="en-US" altLang="zh-CN" sz="1800" b="1" dirty="0">
                <a:solidFill>
                  <a:srgbClr val="008000"/>
                </a:solidFill>
                <a:latin typeface="Consolas" panose="020B0609020204030204" pitchFamily="49" charset="0"/>
              </a:rPr>
              <a:t>return *this;</a:t>
            </a:r>
            <a:r>
              <a:rPr lang="zh-CN" altLang="en-US" sz="1800" b="1" dirty="0">
                <a:solidFill>
                  <a:srgbClr val="008000"/>
                </a:solidFill>
                <a:latin typeface="Consolas" panose="020B0609020204030204" pitchFamily="49" charset="0"/>
              </a:rPr>
              <a:t>}</a:t>
            </a:r>
            <a:endParaRPr lang="zh-CN" altLang="en-US" sz="1800" b="1" dirty="0">
              <a:solidFill>
                <a:srgbClr val="B40062"/>
              </a:solidFill>
              <a:latin typeface="Consolas" panose="020B0609020204030204" pitchFamily="49" charset="0"/>
            </a:endParaRPr>
          </a:p>
          <a:p>
            <a:pPr algn="l"/>
            <a:r>
              <a:rPr lang="zh-CN" altLang="en-US" sz="1800" b="1" dirty="0">
                <a:solidFill>
                  <a:srgbClr val="B40062"/>
                </a:solidFill>
                <a:latin typeface="Consolas" panose="020B0609020204030204" pitchFamily="49" charset="0"/>
              </a:rPr>
              <a:t>    // A operator+(A&amp; a) { </a:t>
            </a:r>
          </a:p>
          <a:p>
            <a:pPr algn="l"/>
            <a:r>
              <a:rPr lang="zh-CN" altLang="en-US" sz="1800" b="1" dirty="0">
                <a:solidFill>
                  <a:srgbClr val="B40062"/>
                </a:solidFill>
                <a:latin typeface="Consolas" panose="020B0609020204030204" pitchFamily="49" charset="0"/>
              </a:rPr>
              <a:t>    </a:t>
            </a:r>
            <a:r>
              <a:rPr lang="en-US" altLang="zh-CN" sz="1800" b="1" dirty="0">
                <a:solidFill>
                  <a:srgbClr val="B40062"/>
                </a:solidFill>
                <a:latin typeface="Consolas" panose="020B0609020204030204" pitchFamily="49" charset="0"/>
              </a:rPr>
              <a:t>//     </a:t>
            </a:r>
            <a:r>
              <a:rPr lang="zh-CN" altLang="en-US" sz="1800" b="1" dirty="0">
                <a:solidFill>
                  <a:srgbClr val="B40062"/>
                </a:solidFill>
                <a:latin typeface="Consolas" panose="020B0609020204030204" pitchFamily="49" charset="0"/>
              </a:rPr>
              <a:t>A new_a(data + a.data);</a:t>
            </a:r>
          </a:p>
          <a:p>
            <a:pPr algn="l"/>
            <a:r>
              <a:rPr lang="zh-CN" altLang="en-US" sz="1800" b="1" dirty="0">
                <a:solidFill>
                  <a:srgbClr val="B40062"/>
                </a:solidFill>
                <a:latin typeface="Consolas" panose="020B0609020204030204" pitchFamily="49" charset="0"/>
              </a:rPr>
              <a:t>    //     return new_a;</a:t>
            </a:r>
          </a:p>
          <a:p>
            <a:pPr algn="l"/>
            <a:r>
              <a:rPr lang="zh-CN" altLang="en-US" sz="1800" b="1" dirty="0">
                <a:solidFill>
                  <a:srgbClr val="B40062"/>
                </a:solidFill>
                <a:latin typeface="Consolas" panose="020B0609020204030204" pitchFamily="49" charset="0"/>
              </a:rPr>
              <a:t>    // }</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a:t>
            </a:r>
          </a:p>
          <a:p>
            <a:pPr algn="l"/>
            <a:r>
              <a:rPr lang="zh-CN" altLang="en-US" sz="1800" b="1" dirty="0">
                <a:solidFill>
                  <a:srgbClr val="0066CC"/>
                </a:solidFill>
                <a:latin typeface="Consolas" panose="020B0609020204030204" pitchFamily="49" charset="0"/>
              </a:rPr>
              <a:t>A operator+(A&amp; a1, A&amp; a2) {</a:t>
            </a:r>
          </a:p>
          <a:p>
            <a:pPr algn="l"/>
            <a:r>
              <a:rPr lang="zh-CN" altLang="en-US" sz="1800" b="1" dirty="0">
                <a:solidFill>
                  <a:srgbClr val="0066CC"/>
                </a:solidFill>
                <a:latin typeface="Consolas" panose="020B0609020204030204" pitchFamily="49" charset="0"/>
              </a:rPr>
              <a:t>    A new_a(a1.data + a2.data);</a:t>
            </a:r>
          </a:p>
          <a:p>
            <a:pPr algn="l"/>
            <a:r>
              <a:rPr lang="zh-CN" altLang="en-US" sz="1800" b="1" dirty="0">
                <a:solidFill>
                  <a:srgbClr val="0066CC"/>
                </a:solidFill>
                <a:latin typeface="Consolas" panose="020B0609020204030204" pitchFamily="49" charset="0"/>
              </a:rPr>
              <a:t>    return new_a;</a:t>
            </a:r>
          </a:p>
          <a:p>
            <a:pPr algn="l"/>
            <a:r>
              <a:rPr lang="zh-CN" altLang="en-US" sz="1800" b="1" dirty="0">
                <a:solidFill>
                  <a:srgbClr val="0066CC"/>
                </a:solidFill>
                <a:latin typeface="Consolas" panose="020B0609020204030204" pitchFamily="49" charset="0"/>
              </a:rPr>
              <a:t>}</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int main() {</a:t>
            </a:r>
          </a:p>
          <a:p>
            <a:pPr algn="l"/>
            <a:r>
              <a:rPr lang="zh-CN" altLang="en-US" sz="1800" dirty="0">
                <a:latin typeface="Consolas" panose="020B0609020204030204" pitchFamily="49" charset="0"/>
              </a:rPr>
              <a:t>    A a1(2), a2(3);</a:t>
            </a:r>
          </a:p>
          <a:p>
            <a:r>
              <a:rPr lang="zh-CN" altLang="en-US" sz="1800" dirty="0">
                <a:latin typeface="Consolas" panose="020B0609020204030204" pitchFamily="49" charset="0"/>
              </a:rPr>
              <a:t>    a1 += a2; </a:t>
            </a:r>
            <a:r>
              <a:rPr lang="en-US" altLang="zh-CN" sz="1800" dirty="0">
                <a:solidFill>
                  <a:srgbClr val="008000"/>
                </a:solidFill>
                <a:latin typeface="Consolas" panose="020B0609020204030204" pitchFamily="49" charset="0"/>
              </a:rPr>
              <a:t>//</a:t>
            </a:r>
            <a:r>
              <a:rPr lang="zh-CN" altLang="en-US" sz="1800" dirty="0">
                <a:latin typeface="Consolas" panose="020B0609020204030204" pitchFamily="49" charset="0"/>
              </a:rPr>
              <a:t> </a:t>
            </a:r>
            <a:r>
              <a:rPr lang="zh-CN" altLang="en-US" sz="1800" b="1" dirty="0">
                <a:solidFill>
                  <a:srgbClr val="008000"/>
                </a:solidFill>
                <a:latin typeface="Consolas" panose="020B0609020204030204" pitchFamily="49" charset="0"/>
              </a:rPr>
              <a:t>调用</a:t>
            </a:r>
            <a:r>
              <a:rPr lang="zh-CN" altLang="en-US" b="1" dirty="0">
                <a:solidFill>
                  <a:srgbClr val="008000"/>
                </a:solidFill>
                <a:latin typeface="Consolas" panose="020B0609020204030204" pitchFamily="49" charset="0"/>
              </a:rPr>
              <a:t>operator+=</a:t>
            </a:r>
            <a:r>
              <a:rPr lang="en-US" altLang="zh-CN" b="1" dirty="0">
                <a:solidFill>
                  <a:srgbClr val="008000"/>
                </a:solidFill>
                <a:latin typeface="Consolas" panose="020B0609020204030204" pitchFamily="49" charset="0"/>
              </a:rPr>
              <a:t>()</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    cout &lt;&lt; a1.data &lt;&lt; endl; </a:t>
            </a:r>
            <a:r>
              <a:rPr lang="en-US" altLang="zh-CN" sz="1800" b="1" dirty="0">
                <a:solidFill>
                  <a:srgbClr val="003366"/>
                </a:solidFill>
                <a:latin typeface="Consolas" panose="020B0609020204030204" pitchFamily="49" charset="0"/>
              </a:rPr>
              <a:t>// 5</a:t>
            </a:r>
            <a:endParaRPr lang="zh-CN" altLang="en-US" sz="1800" dirty="0">
              <a:latin typeface="Consolas" panose="020B0609020204030204" pitchFamily="49" charset="0"/>
            </a:endParaRPr>
          </a:p>
          <a:p>
            <a:r>
              <a:rPr lang="zh-CN" altLang="en-US" sz="1800" dirty="0">
                <a:latin typeface="Consolas" panose="020B0609020204030204" pitchFamily="49" charset="0"/>
              </a:rPr>
              <a:t>    cout &lt;&lt; (a1 + a2).data &lt;&lt; endl; </a:t>
            </a:r>
            <a:r>
              <a:rPr lang="en-US" altLang="zh-CN" sz="1800" b="1" dirty="0">
                <a:solidFill>
                  <a:srgbClr val="FF0000"/>
                </a:solidFill>
                <a:latin typeface="Consolas" panose="020B0609020204030204" pitchFamily="49" charset="0"/>
              </a:rPr>
              <a:t>// </a:t>
            </a:r>
            <a:r>
              <a:rPr lang="zh-CN" altLang="en-US" b="1" dirty="0">
                <a:solidFill>
                  <a:srgbClr val="0066CC"/>
                </a:solidFill>
                <a:latin typeface="Consolas" panose="020B0609020204030204" pitchFamily="49" charset="0"/>
              </a:rPr>
              <a:t>调用</a:t>
            </a:r>
            <a:r>
              <a:rPr lang="en-US" altLang="zh-CN" b="1" dirty="0">
                <a:solidFill>
                  <a:srgbClr val="0066CC"/>
                </a:solidFill>
                <a:latin typeface="Consolas" panose="020B0609020204030204" pitchFamily="49" charset="0"/>
              </a:rPr>
              <a:t>o</a:t>
            </a:r>
            <a:r>
              <a:rPr lang="zh-CN" altLang="en-US" b="1" dirty="0">
                <a:solidFill>
                  <a:srgbClr val="0066CC"/>
                </a:solidFill>
                <a:latin typeface="Consolas" panose="020B0609020204030204" pitchFamily="49" charset="0"/>
              </a:rPr>
              <a:t>perator+(</a:t>
            </a:r>
            <a:r>
              <a:rPr lang="en-US" altLang="zh-CN" b="1" dirty="0">
                <a:solidFill>
                  <a:srgbClr val="0066CC"/>
                </a:solidFill>
                <a:latin typeface="Consolas" panose="020B0609020204030204" pitchFamily="49" charset="0"/>
              </a:rPr>
              <a:t>)</a:t>
            </a:r>
            <a:endParaRPr lang="zh-CN" altLang="en-US" sz="1800" b="1" dirty="0">
              <a:solidFill>
                <a:srgbClr val="003366"/>
              </a:solidFill>
              <a:latin typeface="Consolas" panose="020B0609020204030204" pitchFamily="49" charset="0"/>
            </a:endParaRPr>
          </a:p>
          <a:p>
            <a:pPr algn="l"/>
            <a:r>
              <a:rPr lang="zh-CN" altLang="en-US" sz="1800" dirty="0">
                <a:latin typeface="Consolas" panose="020B0609020204030204" pitchFamily="49" charset="0"/>
              </a:rPr>
              <a:t>    return 0;</a:t>
            </a:r>
          </a:p>
          <a:p>
            <a:pPr algn="l"/>
            <a:r>
              <a:rPr lang="zh-CN" altLang="en-US" sz="1800" dirty="0">
                <a:latin typeface="Consolas" panose="020B0609020204030204" pitchFamily="49" charset="0"/>
              </a:rPr>
              <a:t>}</a:t>
            </a:r>
          </a:p>
        </p:txBody>
      </p:sp>
      <p:sp>
        <p:nvSpPr>
          <p:cNvPr id="2" name="标题 1"/>
          <p:cNvSpPr>
            <a:spLocks noGrp="1"/>
          </p:cNvSpPr>
          <p:nvPr>
            <p:ph type="title"/>
          </p:nvPr>
        </p:nvSpPr>
        <p:spPr>
          <a:xfrm>
            <a:off x="5333256" y="115045"/>
            <a:ext cx="3672408" cy="1325563"/>
          </a:xfrm>
        </p:spPr>
        <p:txBody>
          <a:bodyPr/>
          <a:lstStyle/>
          <a:p>
            <a:r>
              <a:rPr lang="zh-CN" altLang="en-US" dirty="0"/>
              <a:t>运算符重载</a:t>
            </a:r>
          </a:p>
        </p:txBody>
      </p:sp>
      <p:sp>
        <p:nvSpPr>
          <p:cNvPr id="3" name="内容占位符 2"/>
          <p:cNvSpPr>
            <a:spLocks noGrp="1"/>
          </p:cNvSpPr>
          <p:nvPr>
            <p:ph idx="1"/>
          </p:nvPr>
        </p:nvSpPr>
        <p:spPr>
          <a:xfrm>
            <a:off x="5513867" y="3239690"/>
            <a:ext cx="3502025" cy="1325564"/>
          </a:xfrm>
        </p:spPr>
        <p:txBody>
          <a:bodyPr/>
          <a:lstStyle/>
          <a:p>
            <a:r>
              <a:rPr lang="zh-CN" altLang="en-US" dirty="0"/>
              <a:t>同一运算符（</a:t>
            </a:r>
            <a:r>
              <a:rPr lang="en-US" altLang="zh-CN" dirty="0"/>
              <a:t>+</a:t>
            </a:r>
            <a:r>
              <a:rPr lang="zh-CN" altLang="en-US" dirty="0"/>
              <a:t>）只能采用一种实现（</a:t>
            </a:r>
            <a:r>
              <a:rPr lang="zh-CN" altLang="en-US" dirty="0">
                <a:solidFill>
                  <a:srgbClr val="B40062"/>
                </a:solidFill>
              </a:rPr>
              <a:t>紫色</a:t>
            </a:r>
            <a:r>
              <a:rPr lang="zh-CN" altLang="en-US" dirty="0"/>
              <a:t>或</a:t>
            </a:r>
            <a:r>
              <a:rPr lang="zh-CN" altLang="en-US" dirty="0">
                <a:solidFill>
                  <a:srgbClr val="0066CC"/>
                </a:solidFill>
              </a:rPr>
              <a:t>蓝色</a:t>
            </a:r>
            <a:r>
              <a:rPr lang="zh-CN" altLang="en-US" dirty="0"/>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可以重载的运算符</a:t>
            </a:r>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双目算术运算符	</a:t>
            </a:r>
            <a:endParaRPr lang="zh-CN" altLang="en-US" sz="2800" dirty="0"/>
          </a:p>
          <a:p>
            <a:pPr lvl="1"/>
            <a:r>
              <a:rPr lang="zh-CN" altLang="en-US" sz="2800" dirty="0">
                <a:sym typeface="+mn-ea"/>
              </a:rPr>
              <a:t>+ (加)，-(减)，*(乘)，/(除)，% (取模)</a:t>
            </a:r>
            <a:endParaRPr lang="zh-CN" altLang="en-US" sz="2800" dirty="0"/>
          </a:p>
          <a:p>
            <a:r>
              <a:rPr lang="zh-CN" altLang="en-US" sz="2800" dirty="0">
                <a:sym typeface="+mn-ea"/>
              </a:rPr>
              <a:t>关系运算符</a:t>
            </a:r>
            <a:endParaRPr lang="zh-CN" altLang="en-US" sz="2800" dirty="0"/>
          </a:p>
          <a:p>
            <a:pPr lvl="1"/>
            <a:r>
              <a:rPr lang="zh-CN" altLang="en-US" sz="2800" dirty="0">
                <a:sym typeface="+mn-ea"/>
              </a:rPr>
              <a:t>==(等于)，!= (不等于)，&lt; (小于)，&gt; (大于&gt;，&lt;=(小于等于)，&gt;=(大于等于)</a:t>
            </a:r>
            <a:endParaRPr lang="zh-CN" altLang="en-US" sz="2800" dirty="0"/>
          </a:p>
          <a:p>
            <a:r>
              <a:rPr lang="zh-CN" altLang="en-US" sz="2800" dirty="0">
                <a:sym typeface="+mn-ea"/>
              </a:rPr>
              <a:t>逻辑运算符</a:t>
            </a:r>
            <a:endParaRPr lang="zh-CN" altLang="en-US" sz="2800" dirty="0"/>
          </a:p>
          <a:p>
            <a:pPr lvl="1"/>
            <a:r>
              <a:rPr lang="zh-CN" altLang="en-US" sz="2800" dirty="0">
                <a:sym typeface="+mn-ea"/>
              </a:rPr>
              <a:t>||(逻辑或)，&amp;&amp;(逻辑与)，!(逻辑非)</a:t>
            </a:r>
            <a:endParaRPr lang="zh-CN" altLang="en-US" sz="2800" dirty="0"/>
          </a:p>
          <a:p>
            <a:r>
              <a:rPr lang="zh-CN" altLang="en-US" sz="2800" dirty="0">
                <a:sym typeface="+mn-ea"/>
              </a:rPr>
              <a:t>单目运算符</a:t>
            </a:r>
            <a:endParaRPr lang="zh-CN" altLang="en-US" sz="2800" dirty="0"/>
          </a:p>
          <a:p>
            <a:pPr lvl="1"/>
            <a:r>
              <a:rPr lang="zh-CN" altLang="en-US" sz="2800" dirty="0">
                <a:sym typeface="+mn-ea"/>
              </a:rPr>
              <a:t>+ (正)，-(负)，*(指针)，&amp;(取地址)</a:t>
            </a:r>
          </a:p>
          <a:p>
            <a:pPr lvl="0"/>
            <a:r>
              <a:rPr lang="zh-CN" altLang="en-US" sz="2800" dirty="0">
                <a:sym typeface="+mn-ea"/>
              </a:rPr>
              <a:t>自增自减运算符	</a:t>
            </a:r>
            <a:endParaRPr lang="zh-CN" altLang="en-US" sz="2800" dirty="0"/>
          </a:p>
          <a:p>
            <a:pPr lvl="1"/>
            <a:r>
              <a:rPr lang="zh-CN" altLang="en-US" sz="2800" dirty="0">
                <a:sym typeface="+mn-ea"/>
              </a:rPr>
              <a:t>++(自增)，--(自减)</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可以重载的运算符</a:t>
            </a:r>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位运算符</a:t>
            </a:r>
            <a:endParaRPr lang="zh-CN" altLang="en-US" sz="2800" dirty="0"/>
          </a:p>
          <a:p>
            <a:pPr lvl="1"/>
            <a:r>
              <a:rPr lang="zh-CN" altLang="en-US" sz="2800" dirty="0">
                <a:sym typeface="+mn-ea"/>
              </a:rPr>
              <a:t>| (按位或)，&amp; (按位与)，~(按位取反)，^(按位异或)，&lt;&lt; (左移)，&gt;&gt;(右移)</a:t>
            </a:r>
            <a:endParaRPr lang="zh-CN" altLang="en-US" sz="2800" dirty="0"/>
          </a:p>
          <a:p>
            <a:r>
              <a:rPr lang="zh-CN" altLang="en-US" sz="2800" dirty="0">
                <a:sym typeface="+mn-ea"/>
              </a:rPr>
              <a:t>赋值运算符</a:t>
            </a:r>
            <a:endParaRPr lang="zh-CN" altLang="en-US" sz="2800" dirty="0"/>
          </a:p>
          <a:p>
            <a:pPr lvl="1"/>
            <a:r>
              <a:rPr lang="zh-CN" altLang="en-US" sz="2800" dirty="0">
                <a:sym typeface="+mn-ea"/>
              </a:rPr>
              <a:t>=, +=, -=, *=, /= , % = , &amp;=, |=, ^=, &lt;&lt;=, &gt;&gt;=</a:t>
            </a:r>
            <a:endParaRPr lang="zh-CN" altLang="en-US" sz="2800" dirty="0"/>
          </a:p>
          <a:p>
            <a:r>
              <a:rPr lang="zh-CN" altLang="en-US" sz="2800" dirty="0">
                <a:sym typeface="+mn-ea"/>
              </a:rPr>
              <a:t>空间申请与释放	</a:t>
            </a:r>
            <a:endParaRPr lang="zh-CN" altLang="en-US" sz="2800" dirty="0"/>
          </a:p>
          <a:p>
            <a:pPr lvl="1"/>
            <a:r>
              <a:rPr lang="zh-CN" altLang="en-US" sz="2800" dirty="0">
                <a:sym typeface="+mn-ea"/>
              </a:rPr>
              <a:t>new, delete, new[] , delete[]</a:t>
            </a:r>
            <a:endParaRPr lang="zh-CN" altLang="en-US" sz="2800" dirty="0"/>
          </a:p>
          <a:p>
            <a:r>
              <a:rPr lang="zh-CN" altLang="en-US" sz="2800" dirty="0">
                <a:sym typeface="+mn-ea"/>
              </a:rPr>
              <a:t>其他运算符</a:t>
            </a:r>
            <a:endParaRPr lang="zh-CN" altLang="en-US" sz="2800" dirty="0"/>
          </a:p>
          <a:p>
            <a:pPr lvl="1"/>
            <a:r>
              <a:rPr lang="zh-CN" altLang="en-US" sz="2800" dirty="0">
                <a:sym typeface="+mn-ea"/>
              </a:rPr>
              <a:t>()(函数调用)，-&gt;(成员访问)，,(逗号)，[](下标)</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前缀与后缀的</a:t>
            </a:r>
            <a:r>
              <a:rPr kumimoji="1" lang="en-US" altLang="zh-CN" dirty="0"/>
              <a:t>++</a:t>
            </a:r>
            <a:r>
              <a:rPr kumimoji="1" lang="zh-CN" altLang="en-US" dirty="0"/>
              <a:t>、</a:t>
            </a:r>
            <a:r>
              <a:rPr kumimoji="1" lang="en-US" altLang="zh-CN" dirty="0"/>
              <a:t>--</a:t>
            </a:r>
            <a:endParaRPr kumimoji="1" lang="zh-CN" altLang="en-US" dirty="0"/>
          </a:p>
        </p:txBody>
      </p:sp>
      <p:sp>
        <p:nvSpPr>
          <p:cNvPr id="3" name="内容占位符 2"/>
          <p:cNvSpPr>
            <a:spLocks noGrp="1"/>
          </p:cNvSpPr>
          <p:nvPr>
            <p:ph idx="1"/>
          </p:nvPr>
        </p:nvSpPr>
        <p:spPr>
          <a:xfrm>
            <a:off x="548097" y="1433581"/>
            <a:ext cx="8047806" cy="4749029"/>
          </a:xfrm>
        </p:spPr>
        <p:txBody>
          <a:bodyPr/>
          <a:lstStyle/>
          <a:p>
            <a:r>
              <a:rPr kumimoji="1" lang="zh-CN" altLang="en-US" dirty="0"/>
              <a:t>前缀运算符重载声明</a:t>
            </a:r>
          </a:p>
          <a:p>
            <a:pPr lvl="1"/>
            <a:r>
              <a:rPr kumimoji="1" lang="en-US" altLang="zh-CN" dirty="0" err="1"/>
              <a:t>ClassName</a:t>
            </a:r>
            <a:r>
              <a:rPr kumimoji="1" lang="en-US" altLang="zh-CN" dirty="0"/>
              <a:t> operator++();</a:t>
            </a:r>
          </a:p>
          <a:p>
            <a:pPr lvl="1"/>
            <a:r>
              <a:rPr kumimoji="1" lang="en-US" altLang="zh-CN" dirty="0" err="1"/>
              <a:t>ClassName</a:t>
            </a:r>
            <a:r>
              <a:rPr kumimoji="1" lang="en-US" altLang="zh-CN" dirty="0"/>
              <a:t> operator--();</a:t>
            </a:r>
            <a:endParaRPr kumimoji="1" lang="zh-CN" altLang="en-US" dirty="0"/>
          </a:p>
          <a:p>
            <a:r>
              <a:rPr kumimoji="1" lang="zh-CN" altLang="en-US" dirty="0"/>
              <a:t>后缀运算符重载声明</a:t>
            </a:r>
            <a:endParaRPr kumimoji="1" lang="en-US" altLang="zh-CN" dirty="0"/>
          </a:p>
          <a:p>
            <a:pPr lvl="1"/>
            <a:r>
              <a:rPr kumimoji="1" lang="en-US" altLang="zh-CN" dirty="0" err="1"/>
              <a:t>ClassName</a:t>
            </a:r>
            <a:r>
              <a:rPr kumimoji="1" lang="en-US" altLang="zh-CN" dirty="0"/>
              <a:t> operator++(</a:t>
            </a:r>
            <a:r>
              <a:rPr kumimoji="1" lang="en-US" altLang="zh-CN" dirty="0">
                <a:solidFill>
                  <a:srgbClr val="FF0000"/>
                </a:solidFill>
              </a:rPr>
              <a:t>int dummy</a:t>
            </a:r>
            <a:r>
              <a:rPr kumimoji="1" lang="en-US" altLang="zh-CN" dirty="0"/>
              <a:t>);</a:t>
            </a:r>
          </a:p>
          <a:p>
            <a:pPr lvl="2"/>
            <a:r>
              <a:rPr kumimoji="1" lang="en-US" altLang="zh-CN" b="1" dirty="0">
                <a:solidFill>
                  <a:srgbClr val="008000"/>
                </a:solidFill>
              </a:rPr>
              <a:t>++a</a:t>
            </a:r>
            <a:r>
              <a:rPr kumimoji="1" lang="zh-CN" altLang="en-US" b="1" dirty="0">
                <a:solidFill>
                  <a:srgbClr val="008000"/>
                </a:solidFill>
              </a:rPr>
              <a:t> </a:t>
            </a:r>
            <a:r>
              <a:rPr kumimoji="1" lang="zh-CN" altLang="en-US" b="1" dirty="0">
                <a:solidFill>
                  <a:srgbClr val="008000"/>
                </a:solidFill>
                <a:sym typeface="Wingdings" panose="05000000000000000000"/>
              </a:rPr>
              <a:t></a:t>
            </a:r>
            <a:r>
              <a:rPr kumimoji="1" lang="zh-CN" altLang="en-US" b="1" dirty="0">
                <a:solidFill>
                  <a:srgbClr val="008000"/>
                </a:solidFill>
              </a:rPr>
              <a:t> </a:t>
            </a:r>
            <a:r>
              <a:rPr kumimoji="1" lang="en-US" altLang="zh-CN" b="1" dirty="0">
                <a:solidFill>
                  <a:srgbClr val="008000"/>
                </a:solidFill>
              </a:rPr>
              <a:t>operator++(a)</a:t>
            </a:r>
          </a:p>
          <a:p>
            <a:pPr lvl="2"/>
            <a:r>
              <a:rPr kumimoji="1" lang="en-US" altLang="zh-CN" b="1" dirty="0">
                <a:solidFill>
                  <a:srgbClr val="008000"/>
                </a:solidFill>
              </a:rPr>
              <a:t>a++</a:t>
            </a:r>
            <a:r>
              <a:rPr kumimoji="1" lang="zh-CN" altLang="en-US" b="1" dirty="0">
                <a:solidFill>
                  <a:srgbClr val="008000"/>
                </a:solidFill>
              </a:rPr>
              <a:t> </a:t>
            </a:r>
            <a:r>
              <a:rPr kumimoji="1" lang="zh-CN" altLang="en-US" b="1" dirty="0">
                <a:solidFill>
                  <a:srgbClr val="008000"/>
                </a:solidFill>
                <a:sym typeface="Wingdings" panose="05000000000000000000"/>
              </a:rPr>
              <a:t></a:t>
            </a:r>
            <a:r>
              <a:rPr kumimoji="1" lang="zh-CN" altLang="en-US" b="1" dirty="0">
                <a:solidFill>
                  <a:srgbClr val="008000"/>
                </a:solidFill>
              </a:rPr>
              <a:t> </a:t>
            </a:r>
            <a:r>
              <a:rPr kumimoji="1" lang="en-US" altLang="zh-CN" b="1" dirty="0">
                <a:solidFill>
                  <a:srgbClr val="008000"/>
                </a:solidFill>
              </a:rPr>
              <a:t>operator++(</a:t>
            </a:r>
            <a:r>
              <a:rPr kumimoji="1" lang="en-US" altLang="zh-CN" b="1" dirty="0" err="1">
                <a:solidFill>
                  <a:srgbClr val="008000"/>
                </a:solidFill>
              </a:rPr>
              <a:t>a,int</a:t>
            </a:r>
            <a:r>
              <a:rPr kumimoji="1" lang="en-US" altLang="zh-CN" b="1" dirty="0">
                <a:solidFill>
                  <a:srgbClr val="008000"/>
                </a:solidFill>
              </a:rPr>
              <a:t>)</a:t>
            </a:r>
          </a:p>
          <a:p>
            <a:pPr lvl="1"/>
            <a:r>
              <a:rPr kumimoji="1" lang="en-US" altLang="zh-CN" dirty="0" err="1"/>
              <a:t>ClassName</a:t>
            </a:r>
            <a:r>
              <a:rPr kumimoji="1" lang="en-US" altLang="zh-CN" dirty="0"/>
              <a:t> operator--(</a:t>
            </a:r>
            <a:r>
              <a:rPr kumimoji="1" lang="en-US" altLang="zh-CN" dirty="0">
                <a:solidFill>
                  <a:srgbClr val="FF0000"/>
                </a:solidFill>
              </a:rPr>
              <a:t>int dummy</a:t>
            </a:r>
            <a:r>
              <a:rPr kumimoji="1" lang="en-US" altLang="zh-CN" dirty="0"/>
              <a:t>);</a:t>
            </a:r>
            <a:endParaRPr kumimoji="1" lang="zh-CN" altLang="en-US" dirty="0"/>
          </a:p>
          <a:p>
            <a:r>
              <a:rPr kumimoji="1" lang="zh-CN" altLang="en-US" dirty="0"/>
              <a:t>通过在函数体中没有使用的哑元参数</a:t>
            </a:r>
            <a:r>
              <a:rPr kumimoji="1" lang="en-US" altLang="zh-CN" dirty="0"/>
              <a:t>dummy</a:t>
            </a:r>
            <a:r>
              <a:rPr kumimoji="1" lang="zh-CN" altLang="en-US" dirty="0"/>
              <a:t>来区分前缀与后缀的同名重载</a:t>
            </a:r>
            <a:endParaRPr kumimoji="1" lang="en-US" altLang="zh-CN" dirty="0"/>
          </a:p>
          <a:p>
            <a:r>
              <a:rPr kumimoji="1" lang="zh-CN" altLang="en-US" dirty="0"/>
              <a:t>哑元可以没有变量名，例如</a:t>
            </a:r>
            <a:endParaRPr kumimoji="1" lang="en-US" altLang="zh-CN" dirty="0"/>
          </a:p>
          <a:p>
            <a:pPr marL="457200" lvl="1"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49</a:t>
            </a:fld>
            <a:endParaRPr lang="en-US" altLang="zh-CN"/>
          </a:p>
        </p:txBody>
      </p:sp>
      <p:sp>
        <p:nvSpPr>
          <p:cNvPr id="5" name="矩形 4">
            <a:extLst>
              <a:ext uri="{FF2B5EF4-FFF2-40B4-BE49-F238E27FC236}">
                <a16:creationId xmlns:a16="http://schemas.microsoft.com/office/drawing/2014/main" id="{C45BA1AD-73A7-8046-A647-C9A56A40E75E}"/>
              </a:ext>
            </a:extLst>
          </p:cNvPr>
          <p:cNvSpPr/>
          <p:nvPr/>
        </p:nvSpPr>
        <p:spPr>
          <a:xfrm>
            <a:off x="1236233" y="6024731"/>
            <a:ext cx="5404043" cy="400110"/>
          </a:xfrm>
          <a:prstGeom prst="rect">
            <a:avLst/>
          </a:prstGeom>
        </p:spPr>
        <p:txBody>
          <a:bodyPr wrap="none">
            <a:spAutoFit/>
          </a:bodyPr>
          <a:lstStyle/>
          <a:p>
            <a:r>
              <a:rPr lang="en-US" altLang="zh-CN" sz="2000" dirty="0" err="1">
                <a:latin typeface="Consolas" panose="020B0609020204030204" pitchFamily="49" charset="0"/>
                <a:ea typeface="宋体" panose="02010600030101010101" pitchFamily="2" charset="-122"/>
                <a:cs typeface="Consolas" panose="020B0609020204030204" pitchFamily="49" charset="0"/>
              </a:rPr>
              <a:t>int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fun(</a:t>
            </a:r>
            <a:r>
              <a:rPr lang="en-US" altLang="zh-CN" sz="2000" dirty="0" err="1">
                <a:latin typeface="Consolas" panose="020B0609020204030204" pitchFamily="49" charset="0"/>
                <a:ea typeface="宋体" panose="02010600030101010101" pitchFamily="2" charset="-122"/>
                <a:cs typeface="Consolas" panose="020B0609020204030204" pitchFamily="49" charset="0"/>
              </a:rPr>
              <a:t>int</a:t>
            </a:r>
            <a:r>
              <a:rPr lang="en-US" altLang="zh-CN" sz="2000" dirty="0" err="1">
                <a:latin typeface="Consolas" panose="020B0609020204030204" pitchFamily="49" charset="0"/>
                <a:cs typeface="Consolas" panose="020B0609020204030204" pitchFamily="49" charset="0"/>
              </a:rPr>
              <a:t>,</a:t>
            </a:r>
            <a:r>
              <a:rPr lang="en-US" altLang="zh-CN" sz="2000" dirty="0" err="1">
                <a:latin typeface="Consolas" panose="020B0609020204030204" pitchFamily="49" charset="0"/>
                <a:ea typeface="宋体" panose="02010600030101010101" pitchFamily="2" charset="-122"/>
                <a:cs typeface="Consolas" panose="020B0609020204030204" pitchFamily="49" charset="0"/>
              </a:rPr>
              <a:t>int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a){ </a:t>
            </a:r>
            <a:r>
              <a:rPr lang="en-US" altLang="zh-CN" sz="2000" dirty="0">
                <a:latin typeface="Consolas" panose="020B0609020204030204" pitchFamily="49" charset="0"/>
                <a:ea typeface="宋体" panose="02010600030101010101" pitchFamily="2" charset="-122"/>
                <a:cs typeface="Consolas" panose="020B0609020204030204" pitchFamily="49" charset="0"/>
              </a:rPr>
              <a:t>return</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a/</a:t>
            </a:r>
            <a:r>
              <a:rPr lang="en-US" altLang="zh-CN" sz="2000" dirty="0">
                <a:latin typeface="Consolas" panose="020B0609020204030204" pitchFamily="49" charset="0"/>
                <a:ea typeface="宋体" panose="02010600030101010101" pitchFamily="2" charset="-122"/>
                <a:cs typeface="Consolas" panose="020B0609020204030204" pitchFamily="49" charset="0"/>
              </a:rPr>
              <a:t>10</a:t>
            </a:r>
            <a:r>
              <a:rPr lang="zh-CN" altLang="en-US" sz="2000" dirty="0">
                <a:latin typeface="Consolas" panose="020B0609020204030204" pitchFamily="49" charset="0"/>
                <a:ea typeface="宋体" panose="02010600030101010101" pitchFamily="2" charset="-122"/>
                <a:cs typeface="Consolas" panose="020B0609020204030204" pitchFamily="49" charset="0"/>
              </a:rPr>
              <a:t>*</a:t>
            </a:r>
            <a:r>
              <a:rPr lang="en-US" altLang="zh-CN" sz="2000" dirty="0">
                <a:latin typeface="Consolas" panose="020B0609020204030204" pitchFamily="49" charset="0"/>
                <a:ea typeface="宋体" panose="02010600030101010101" pitchFamily="2" charset="-122"/>
                <a:cs typeface="Consolas" panose="020B0609020204030204" pitchFamily="49" charset="0"/>
              </a:rPr>
              <a:t>10</a:t>
            </a:r>
            <a:r>
              <a:rPr lang="en-US" altLang="zh-CN" sz="2000" dirty="0">
                <a:latin typeface="Consolas" panose="020B0609020204030204" pitchFamily="49" charset="0"/>
                <a:cs typeface="Consolas" panose="020B0609020204030204" pitchFamily="49" charset="0"/>
              </a:rPr>
              <a:t>; }</a:t>
            </a:r>
            <a:endParaRPr lang="en-US" altLang="zh-CN" sz="2000" dirty="0">
              <a:latin typeface="Consolas" panose="020B0609020204030204" pitchFamily="49" charset="0"/>
              <a:ea typeface="宋体" panose="02010600030101010101" pitchFamily="2" charset="-122"/>
              <a:cs typeface="Consolas" panose="020B060902020403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如何使含有对象的程序更可靠？</a:t>
            </a:r>
            <a:endParaRPr kumimoji="1" lang="en-US" dirty="0"/>
          </a:p>
        </p:txBody>
      </p:sp>
      <p:sp>
        <p:nvSpPr>
          <p:cNvPr id="4" name="内容占位符 3"/>
          <p:cNvSpPr>
            <a:spLocks noGrp="1"/>
          </p:cNvSpPr>
          <p:nvPr>
            <p:ph idx="1"/>
          </p:nvPr>
        </p:nvSpPr>
        <p:spPr/>
        <p:txBody>
          <a:bodyPr/>
          <a:lstStyle/>
          <a:p>
            <a:r>
              <a:rPr lang="zh-CN" altLang="en-US" dirty="0">
                <a:latin typeface="华文楷体" panose="02010600040101010101" pitchFamily="2" charset="-122"/>
                <a:ea typeface="华文楷体" panose="02010600040101010101" pitchFamily="2" charset="-122"/>
                <a:cs typeface="华文楷体" panose="02010600040101010101" pitchFamily="2" charset="-122"/>
              </a:rPr>
              <a:t>结论</a:t>
            </a:r>
            <a:endParaRPr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cs typeface="华文楷体" panose="02010600040101010101" pitchFamily="2" charset="-122"/>
              </a:rPr>
              <a:t>如何进行初始化和清除</a:t>
            </a:r>
            <a:r>
              <a:rPr lang="en-US" altLang="zh-CN" dirty="0">
                <a:latin typeface="华文楷体" panose="02010600040101010101" pitchFamily="2" charset="-122"/>
                <a:ea typeface="华文楷体" panose="02010600040101010101" pitchFamily="2" charset="-122"/>
                <a:cs typeface="华文楷体" panose="02010600040101010101" pitchFamily="2" charset="-122"/>
              </a:rPr>
              <a:t>(HOW)</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，应由</a:t>
            </a:r>
            <a:r>
              <a:rPr lang="zh-CN"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类设计者</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决定</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cs typeface="华文楷体" panose="02010600040101010101" pitchFamily="2" charset="-122"/>
              </a:rPr>
              <a:t>何时进行初始化和清除</a:t>
            </a:r>
            <a:r>
              <a:rPr lang="en-US" altLang="zh-CN" dirty="0">
                <a:latin typeface="华文楷体" panose="02010600040101010101" pitchFamily="2" charset="-122"/>
                <a:ea typeface="华文楷体" panose="02010600040101010101" pitchFamily="2" charset="-122"/>
                <a:cs typeface="华文楷体" panose="02010600040101010101" pitchFamily="2" charset="-122"/>
              </a:rPr>
              <a:t>(WHEN)</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，应由</a:t>
            </a:r>
            <a:r>
              <a:rPr lang="zh-CN"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编译器</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来决定</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cs typeface="华文楷体" panose="02010600040101010101" pitchFamily="2" charset="-122"/>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FADE8-455D-AB49-B68A-15B90AD56416}"/>
              </a:ext>
            </a:extLst>
          </p:cNvPr>
          <p:cNvSpPr>
            <a:spLocks noGrp="1"/>
          </p:cNvSpPr>
          <p:nvPr>
            <p:ph type="title"/>
          </p:nvPr>
        </p:nvSpPr>
        <p:spPr/>
        <p:txBody>
          <a:bodyPr/>
          <a:lstStyle/>
          <a:p>
            <a:r>
              <a:rPr kumimoji="1" lang="en-US" altLang="zh-CN" dirty="0"/>
              <a:t>++</a:t>
            </a:r>
            <a:r>
              <a:rPr kumimoji="1" lang="zh-CN" altLang="en-US" dirty="0"/>
              <a:t>前缀、后缀语义</a:t>
            </a:r>
          </a:p>
        </p:txBody>
      </p:sp>
      <p:sp>
        <p:nvSpPr>
          <p:cNvPr id="3" name="内容占位符 2">
            <a:extLst>
              <a:ext uri="{FF2B5EF4-FFF2-40B4-BE49-F238E27FC236}">
                <a16:creationId xmlns:a16="http://schemas.microsoft.com/office/drawing/2014/main" id="{12ADD460-7203-084D-9138-0495E71010AC}"/>
              </a:ext>
            </a:extLst>
          </p:cNvPr>
          <p:cNvSpPr>
            <a:spLocks noGrp="1"/>
          </p:cNvSpPr>
          <p:nvPr>
            <p:ph idx="1"/>
          </p:nvPr>
        </p:nvSpPr>
        <p:spPr/>
        <p:txBody>
          <a:bodyPr/>
          <a:lstStyle/>
          <a:p>
            <a:pPr marL="0" indent="0">
              <a:buNone/>
            </a:pPr>
            <a:r>
              <a:rPr kumimoji="1" lang="zh-CN" altLang="en-US" sz="3600" dirty="0">
                <a:cs typeface="Consolas" panose="020B0609020204030204" pitchFamily="49" charset="0"/>
              </a:rPr>
              <a:t>前缀语义：</a:t>
            </a:r>
            <a:endParaRPr kumimoji="1" lang="en-US" altLang="zh-CN" sz="3200" dirty="0">
              <a:cs typeface="Consolas" panose="020B0609020204030204" pitchFamily="49" charset="0"/>
            </a:endParaRPr>
          </a:p>
          <a:p>
            <a:pPr marL="0" indent="0">
              <a:buNone/>
            </a:pPr>
            <a:r>
              <a:rPr kumimoji="1" lang="en-US" altLang="zh-CN" dirty="0">
                <a:cs typeface="Consolas" panose="020B0609020204030204" pitchFamily="49" charset="0"/>
              </a:rPr>
              <a:t>	</a:t>
            </a:r>
            <a:r>
              <a:rPr kumimoji="1" lang="en-US" altLang="zh-CN" dirty="0" err="1">
                <a:cs typeface="Consolas" panose="020B0609020204030204" pitchFamily="49" charset="0"/>
              </a:rPr>
              <a:t>int</a:t>
            </a:r>
            <a:r>
              <a:rPr kumimoji="1" lang="zh-CN" altLang="en-US" dirty="0">
                <a:cs typeface="Consolas" panose="020B0609020204030204" pitchFamily="49" charset="0"/>
              </a:rPr>
              <a:t> </a:t>
            </a:r>
            <a:r>
              <a:rPr kumimoji="1" lang="en-US" altLang="zh-CN" dirty="0">
                <a:cs typeface="Consolas" panose="020B0609020204030204" pitchFamily="49" charset="0"/>
              </a:rPr>
              <a:t>a</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cs typeface="Consolas" panose="020B0609020204030204" pitchFamily="49" charset="0"/>
              </a:rPr>
              <a:t> </a:t>
            </a:r>
            <a:r>
              <a:rPr kumimoji="1" lang="en-US" altLang="zh-CN" dirty="0">
                <a:cs typeface="Consolas" panose="020B0609020204030204" pitchFamily="49" charset="0"/>
              </a:rPr>
              <a:t>++b;</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solidFill>
                  <a:srgbClr val="00B050"/>
                </a:solidFill>
                <a:cs typeface="Consolas" panose="020B0609020204030204" pitchFamily="49" charset="0"/>
              </a:rPr>
              <a:t>先完成</a:t>
            </a:r>
            <a:r>
              <a:rPr kumimoji="1" lang="en-US" altLang="zh-CN" dirty="0">
                <a:solidFill>
                  <a:srgbClr val="00B050"/>
                </a:solidFill>
                <a:cs typeface="Consolas" panose="020B0609020204030204" pitchFamily="49" charset="0"/>
              </a:rPr>
              <a:t>b+1</a:t>
            </a:r>
            <a:r>
              <a:rPr kumimoji="1" lang="zh-CN" altLang="en-US" dirty="0">
                <a:solidFill>
                  <a:srgbClr val="00B050"/>
                </a:solidFill>
                <a:cs typeface="Consolas" panose="020B0609020204030204" pitchFamily="49" charset="0"/>
              </a:rPr>
              <a:t>操作，再赋值</a:t>
            </a:r>
            <a:endParaRPr kumimoji="1" lang="en-US" altLang="zh-CN" dirty="0">
              <a:solidFill>
                <a:srgbClr val="00B050"/>
              </a:solidFill>
              <a:cs typeface="Consolas" panose="020B0609020204030204" pitchFamily="49" charset="0"/>
            </a:endParaRPr>
          </a:p>
          <a:p>
            <a:endParaRPr kumimoji="1" lang="en-US" altLang="zh-CN" dirty="0">
              <a:cs typeface="Consolas" panose="020B0609020204030204" pitchFamily="49" charset="0"/>
            </a:endParaRPr>
          </a:p>
          <a:p>
            <a:pPr marL="0" indent="0">
              <a:buNone/>
            </a:pPr>
            <a:r>
              <a:rPr kumimoji="1" lang="zh-CN" altLang="en-US" sz="3600" dirty="0">
                <a:cs typeface="Consolas" panose="020B0609020204030204" pitchFamily="49" charset="0"/>
              </a:rPr>
              <a:t>后缀语义：</a:t>
            </a:r>
            <a:endParaRPr kumimoji="1" lang="en-US" altLang="zh-CN" sz="3200" dirty="0">
              <a:cs typeface="Consolas" panose="020B0609020204030204" pitchFamily="49" charset="0"/>
            </a:endParaRPr>
          </a:p>
          <a:p>
            <a:pPr marL="0" indent="0">
              <a:buNone/>
            </a:pPr>
            <a:r>
              <a:rPr kumimoji="1" lang="en-US" altLang="zh-CN" dirty="0">
                <a:cs typeface="Consolas" panose="020B0609020204030204" pitchFamily="49" charset="0"/>
              </a:rPr>
              <a:t>	</a:t>
            </a:r>
            <a:r>
              <a:rPr kumimoji="1" lang="en-US" altLang="zh-CN" dirty="0" err="1">
                <a:cs typeface="Consolas" panose="020B0609020204030204" pitchFamily="49" charset="0"/>
              </a:rPr>
              <a:t>int</a:t>
            </a:r>
            <a:r>
              <a:rPr kumimoji="1" lang="zh-CN" altLang="en-US" dirty="0">
                <a:cs typeface="Consolas" panose="020B0609020204030204" pitchFamily="49" charset="0"/>
              </a:rPr>
              <a:t> </a:t>
            </a:r>
            <a:r>
              <a:rPr kumimoji="1" lang="en-US" altLang="zh-CN" dirty="0">
                <a:cs typeface="Consolas" panose="020B0609020204030204" pitchFamily="49" charset="0"/>
              </a:rPr>
              <a:t>a</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cs typeface="Consolas" panose="020B0609020204030204" pitchFamily="49" charset="0"/>
              </a:rPr>
              <a:t> </a:t>
            </a:r>
            <a:r>
              <a:rPr kumimoji="1" lang="en-US" altLang="zh-CN" dirty="0">
                <a:cs typeface="Consolas" panose="020B0609020204030204" pitchFamily="49" charset="0"/>
              </a:rPr>
              <a:t>b++;</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solidFill>
                  <a:srgbClr val="00B050"/>
                </a:solidFill>
                <a:cs typeface="Consolas" panose="020B0609020204030204" pitchFamily="49" charset="0"/>
              </a:rPr>
              <a:t>先完成赋值，再</a:t>
            </a:r>
            <a:r>
              <a:rPr kumimoji="1" lang="en-US" altLang="zh-CN" dirty="0">
                <a:solidFill>
                  <a:srgbClr val="00B050"/>
                </a:solidFill>
                <a:cs typeface="Consolas" panose="020B0609020204030204" pitchFamily="49" charset="0"/>
              </a:rPr>
              <a:t>b+1</a:t>
            </a:r>
            <a:r>
              <a:rPr kumimoji="1" lang="zh-CN" altLang="en-US" dirty="0">
                <a:solidFill>
                  <a:srgbClr val="00B050"/>
                </a:solidFill>
                <a:cs typeface="Consolas" panose="020B0609020204030204" pitchFamily="49" charset="0"/>
              </a:rPr>
              <a:t>操作</a:t>
            </a:r>
          </a:p>
          <a:p>
            <a:endParaRPr kumimoji="1" lang="zh-CN" altLang="en-US" dirty="0"/>
          </a:p>
        </p:txBody>
      </p:sp>
      <p:sp>
        <p:nvSpPr>
          <p:cNvPr id="4" name="灯片编号占位符 3">
            <a:extLst>
              <a:ext uri="{FF2B5EF4-FFF2-40B4-BE49-F238E27FC236}">
                <a16:creationId xmlns:a16="http://schemas.microsoft.com/office/drawing/2014/main" id="{7BE0C6CF-4B06-F24C-86D6-17EBA5B7F7C7}"/>
              </a:ext>
            </a:extLst>
          </p:cNvPr>
          <p:cNvSpPr>
            <a:spLocks noGrp="1"/>
          </p:cNvSpPr>
          <p:nvPr>
            <p:ph type="sldNum" sz="quarter" idx="12"/>
          </p:nvPr>
        </p:nvSpPr>
        <p:spPr/>
        <p:txBody>
          <a:bodyPr/>
          <a:lstStyle/>
          <a:p>
            <a:pPr>
              <a:defRPr/>
            </a:pPr>
            <a:fld id="{BFD7BE51-03DD-4CCA-8227-D775462981B4}" type="slidenum">
              <a:rPr lang="en-US" altLang="zh-CN" smtClean="0"/>
              <a:t>50</a:t>
            </a:fld>
            <a:endParaRPr lang="en-US" altLang="zh-CN"/>
          </a:p>
        </p:txBody>
      </p:sp>
    </p:spTree>
    <p:extLst>
      <p:ext uri="{BB962C8B-B14F-4D97-AF65-F5344CB8AC3E}">
        <p14:creationId xmlns:p14="http://schemas.microsoft.com/office/powerpoint/2010/main" val="1068660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67544" y="3286318"/>
            <a:ext cx="3816424" cy="11521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dirty="0">
                <a:solidFill>
                  <a:srgbClr val="0066CC"/>
                </a:solidFill>
              </a:rPr>
              <a:t>前缀运算符</a:t>
            </a:r>
            <a:r>
              <a:rPr kumimoji="1" lang="en-US" altLang="zh-CN" dirty="0">
                <a:solidFill>
                  <a:srgbClr val="0066CC"/>
                </a:solidFill>
              </a:rPr>
              <a:t>++</a:t>
            </a:r>
            <a:r>
              <a:rPr kumimoji="1" lang="zh-CN" altLang="en-US" dirty="0">
                <a:solidFill>
                  <a:srgbClr val="0066CC"/>
                </a:solidFill>
              </a:rPr>
              <a:t>重载示例</a:t>
            </a:r>
          </a:p>
        </p:txBody>
      </p:sp>
      <p:sp>
        <p:nvSpPr>
          <p:cNvPr id="4" name="矩形 3"/>
          <p:cNvSpPr/>
          <p:nvPr/>
        </p:nvSpPr>
        <p:spPr>
          <a:xfrm>
            <a:off x="467544" y="1340768"/>
            <a:ext cx="8676456" cy="5078313"/>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int data = 1;</a:t>
            </a:r>
          </a:p>
          <a:p>
            <a:r>
              <a:rPr lang="en-US" altLang="zh-CN" dirty="0">
                <a:solidFill>
                  <a:srgbClr val="000000"/>
                </a:solidFill>
                <a:latin typeface="Consolas" panose="020B0609020204030204" pitchFamily="49" charset="0"/>
              </a:rPr>
              <a:t>  Test(int d) {data = d;}</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Test&amp;</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++data;</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a:t>
            </a:r>
            <a:r>
              <a:rPr lang="en-US" altLang="zh-CN" b="1" dirty="0">
                <a:solidFill>
                  <a:srgbClr val="0066CC"/>
                </a:solidFill>
                <a:latin typeface="Consolas" panose="020B0609020204030204" pitchFamily="49" charset="0"/>
              </a:rPr>
              <a:t>this</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Test</a:t>
            </a:r>
            <a:r>
              <a:rPr lang="fr-FR" altLang="zh-CN" dirty="0">
                <a:solidFill>
                  <a:srgbClr val="000000"/>
                </a:solidFill>
                <a:latin typeface="Consolas" panose="020B0609020204030204" pitchFamily="49" charset="0"/>
              </a:rPr>
              <a:t> test(1);</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FF0000"/>
                </a:solidFill>
                <a:latin typeface="Consolas" panose="020B0609020204030204" pitchFamily="49" charset="0"/>
              </a:rPr>
              <a:t>  ++test;</a:t>
            </a: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52</a:t>
            </a:fld>
            <a:endParaRPr lang="en-US" altLang="zh-CN"/>
          </a:p>
        </p:txBody>
      </p:sp>
      <p:sp>
        <p:nvSpPr>
          <p:cNvPr id="7" name="文本框 6"/>
          <p:cNvSpPr txBox="1"/>
          <p:nvPr>
            <p:custDataLst>
              <p:tags r:id="rId2"/>
            </p:custDataLst>
          </p:nvPr>
        </p:nvSpPr>
        <p:spPr>
          <a:xfrm>
            <a:off x="713184" y="245769"/>
            <a:ext cx="7315200" cy="5991543"/>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类比前缀运算符</a:t>
            </a:r>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重载，填入下列代码</a:t>
            </a:r>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处能实现后缀运算符</a:t>
            </a:r>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重载的是：</a:t>
            </a:r>
            <a:endPar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B40062"/>
              </a:solidFill>
              <a:latin typeface="Consolas" panose="020B0609020204030204" pitchFamily="49" charset="0"/>
              <a:sym typeface="+mn-ea"/>
            </a:endParaRPr>
          </a:p>
          <a:p>
            <a:r>
              <a:rPr lang="en-US" altLang="zh-CN" sz="2000" dirty="0">
                <a:solidFill>
                  <a:srgbClr val="B40062"/>
                </a:solidFill>
                <a:latin typeface="Consolas" panose="020B0609020204030204" pitchFamily="49" charset="0"/>
                <a:sym typeface="+mn-ea"/>
              </a:rPr>
              <a:t>class</a:t>
            </a:r>
            <a:r>
              <a:rPr lang="en-US" altLang="zh-CN" sz="2000" dirty="0">
                <a:solidFill>
                  <a:srgbClr val="000000"/>
                </a:solidFill>
                <a:latin typeface="Consolas" panose="020B0609020204030204" pitchFamily="49" charset="0"/>
                <a:sym typeface="+mn-ea"/>
              </a:rPr>
              <a:t> Test {</a:t>
            </a:r>
            <a:endParaRPr lang="en-US" altLang="zh-CN" sz="2000" dirty="0">
              <a:solidFill>
                <a:srgbClr val="000000"/>
              </a:solidFill>
              <a:latin typeface="Consolas" panose="020B0609020204030204" pitchFamily="49" charset="0"/>
            </a:endParaRPr>
          </a:p>
          <a:p>
            <a:r>
              <a:rPr lang="en-US" altLang="zh-CN" sz="2000" dirty="0">
                <a:solidFill>
                  <a:srgbClr val="B40062"/>
                </a:solidFill>
                <a:latin typeface="Consolas" panose="020B0609020204030204" pitchFamily="49" charset="0"/>
                <a:sym typeface="+mn-ea"/>
              </a:rPr>
              <a:t>public</a:t>
            </a:r>
            <a:r>
              <a:rPr lang="en-US" altLang="zh-CN" sz="2000" dirty="0">
                <a:solidFill>
                  <a:srgbClr val="000000"/>
                </a:solidFill>
                <a:latin typeface="Consolas" panose="020B0609020204030204" pitchFamily="49" charset="0"/>
                <a:sym typeface="+mn-ea"/>
              </a:rPr>
              <a:t>:</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int data = 1;</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Test(int d) {data = d;}</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a:t>
            </a:r>
            <a:r>
              <a:rPr lang="en-US" altLang="zh-CN" sz="2000" dirty="0">
                <a:solidFill>
                  <a:srgbClr val="B40062"/>
                </a:solidFill>
                <a:latin typeface="Consolas" panose="020B0609020204030204" pitchFamily="49" charset="0"/>
                <a:sym typeface="+mn-ea"/>
              </a:rPr>
              <a:t>Test</a:t>
            </a:r>
            <a:r>
              <a:rPr lang="en-US" altLang="zh-CN" sz="2000" dirty="0">
                <a:solidFill>
                  <a:srgbClr val="000000"/>
                </a:solidFill>
                <a:latin typeface="Consolas" panose="020B0609020204030204" pitchFamily="49" charset="0"/>
                <a:sym typeface="+mn-ea"/>
              </a:rPr>
              <a:t> </a:t>
            </a:r>
            <a:r>
              <a:rPr lang="en-US" altLang="zh-CN" sz="2000" b="1" dirty="0">
                <a:solidFill>
                  <a:srgbClr val="B40062"/>
                </a:solidFill>
                <a:latin typeface="Consolas" panose="020B0609020204030204" pitchFamily="49" charset="0"/>
                <a:sym typeface="+mn-ea"/>
              </a:rPr>
              <a:t>operator</a:t>
            </a:r>
            <a:r>
              <a:rPr lang="en-US" altLang="zh-CN" sz="2000" b="1" dirty="0">
                <a:solidFill>
                  <a:srgbClr val="000000"/>
                </a:solidFill>
                <a:latin typeface="Consolas" panose="020B0609020204030204" pitchFamily="49" charset="0"/>
                <a:sym typeface="+mn-ea"/>
              </a:rPr>
              <a:t>++ </a:t>
            </a:r>
            <a:r>
              <a:rPr lang="en-US" altLang="zh-CN" sz="2000" dirty="0">
                <a:solidFill>
                  <a:srgbClr val="000000"/>
                </a:solidFill>
                <a:latin typeface="Consolas" panose="020B0609020204030204" pitchFamily="49" charset="0"/>
                <a:sym typeface="+mn-ea"/>
              </a:rPr>
              <a:t>(int) {</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a:t>
            </a:r>
            <a:r>
              <a:rPr lang="en-US" altLang="zh-CN" sz="2000" b="1" dirty="0">
                <a:solidFill>
                  <a:srgbClr val="00B050"/>
                </a:solidFill>
                <a:latin typeface="Consolas" panose="020B0609020204030204" pitchFamily="49" charset="0"/>
                <a:sym typeface="+mn-ea"/>
              </a:rPr>
              <a:t>//</a:t>
            </a:r>
            <a:r>
              <a:rPr lang="zh-CN" altLang="en-US" sz="2000" b="1" dirty="0">
                <a:solidFill>
                  <a:srgbClr val="00B050"/>
                </a:solidFill>
                <a:latin typeface="Consolas" panose="020B0609020204030204" pitchFamily="49" charset="0"/>
                <a:sym typeface="+mn-ea"/>
              </a:rPr>
              <a:t>（</a:t>
            </a:r>
            <a:r>
              <a:rPr lang="en-US" altLang="zh-CN" sz="2000" b="1" dirty="0">
                <a:solidFill>
                  <a:srgbClr val="00B050"/>
                </a:solidFill>
                <a:latin typeface="Consolas" panose="020B0609020204030204" pitchFamily="49" charset="0"/>
                <a:sym typeface="+mn-ea"/>
              </a:rPr>
              <a:t>1</a:t>
            </a:r>
            <a:r>
              <a:rPr lang="zh-CN" altLang="en-US" sz="2000" b="1" dirty="0">
                <a:solidFill>
                  <a:srgbClr val="00B050"/>
                </a:solidFill>
                <a:latin typeface="Consolas" panose="020B0609020204030204" pitchFamily="49" charset="0"/>
                <a:sym typeface="+mn-ea"/>
              </a:rPr>
              <a:t>）</a:t>
            </a:r>
            <a:endParaRPr lang="en-US" altLang="zh-CN" sz="2000" dirty="0">
              <a:solidFill>
                <a:srgbClr val="00B050"/>
              </a:solidFill>
              <a:latin typeface="Consolas" panose="020B0609020204030204" pitchFamily="49" charset="0"/>
              <a:sym typeface="+mn-ea"/>
            </a:endParaRPr>
          </a:p>
          <a:p>
            <a:r>
              <a:rPr lang="en-US" altLang="zh-CN" sz="2000" dirty="0">
                <a:solidFill>
                  <a:srgbClr val="000000"/>
                </a:solidFill>
                <a:latin typeface="Consolas" panose="020B0609020204030204" pitchFamily="49" charset="0"/>
                <a:sym typeface="+mn-ea"/>
              </a:rPr>
              <a:t>  }</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a:t>
            </a:r>
            <a:endParaRPr lang="en-US" altLang="zh-CN" sz="2000" dirty="0">
              <a:solidFill>
                <a:srgbClr val="C00000"/>
              </a:solidFill>
              <a:latin typeface="Consolas" panose="020B0609020204030204" pitchFamily="49" charset="0"/>
            </a:endParaRPr>
          </a:p>
          <a:p>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3"/>
            </p:custDataLst>
          </p:nvPr>
        </p:nvSpPr>
        <p:spPr>
          <a:xfrm>
            <a:off x="5574407" y="2420888"/>
            <a:ext cx="3315593" cy="642938"/>
          </a:xfrm>
          <a:prstGeom prst="rect">
            <a:avLst/>
          </a:prstGeom>
          <a:noFill/>
        </p:spPr>
        <p:txBody>
          <a:bodyPr vert="horz" wrap="none" rtlCol="0" anchor="ctr" anchorCtr="0">
            <a:noAutofit/>
          </a:bodyPr>
          <a:lstStyle/>
          <a:p>
            <a:r>
              <a:rPr lang="en-US" altLang="zh-CN" sz="2000" b="1" dirty="0">
                <a:latin typeface="Consolas" panose="020B0609020204030204" pitchFamily="49" charset="0"/>
                <a:sym typeface="+mn-ea"/>
              </a:rPr>
              <a:t>++data;</a:t>
            </a:r>
            <a:endParaRPr lang="en-US" altLang="zh-CN" sz="2000" b="1" dirty="0">
              <a:latin typeface="Consolas" panose="020B0609020204030204" pitchFamily="49" charset="0"/>
            </a:endParaRPr>
          </a:p>
          <a:p>
            <a:r>
              <a:rPr lang="en-US" altLang="zh-CN" sz="2000" b="1" dirty="0">
                <a:latin typeface="Consolas" panose="020B0609020204030204" pitchFamily="49" charset="0"/>
                <a:sym typeface="+mn-ea"/>
              </a:rPr>
              <a:t>return Test(data);</a:t>
            </a:r>
          </a:p>
        </p:txBody>
      </p:sp>
      <p:sp>
        <p:nvSpPr>
          <p:cNvPr id="9" name="文本框 8"/>
          <p:cNvSpPr txBox="1"/>
          <p:nvPr>
            <p:custDataLst>
              <p:tags r:id="rId4"/>
            </p:custDataLst>
          </p:nvPr>
        </p:nvSpPr>
        <p:spPr>
          <a:xfrm>
            <a:off x="5574407" y="3501008"/>
            <a:ext cx="3315593" cy="642938"/>
          </a:xfrm>
          <a:prstGeom prst="rect">
            <a:avLst/>
          </a:prstGeom>
          <a:noFill/>
        </p:spPr>
        <p:txBody>
          <a:bodyPr vert="horz" wrap="none" rtlCol="0" anchor="ctr" anchorCtr="0">
            <a:noAutofit/>
          </a:bodyPr>
          <a:lstStyle/>
          <a:p>
            <a:r>
              <a:rPr lang="en-US" altLang="zh-CN" sz="2000" b="1" dirty="0">
                <a:latin typeface="Consolas" panose="020B0609020204030204" pitchFamily="49" charset="0"/>
                <a:sym typeface="+mn-ea"/>
              </a:rPr>
              <a:t>return Test(++data);</a:t>
            </a:r>
          </a:p>
        </p:txBody>
      </p:sp>
      <p:sp>
        <p:nvSpPr>
          <p:cNvPr id="10" name="文本框 9"/>
          <p:cNvSpPr txBox="1"/>
          <p:nvPr>
            <p:custDataLst>
              <p:tags r:id="rId5"/>
            </p:custDataLst>
          </p:nvPr>
        </p:nvSpPr>
        <p:spPr>
          <a:xfrm>
            <a:off x="5574407" y="4797152"/>
            <a:ext cx="3174057" cy="642938"/>
          </a:xfrm>
          <a:prstGeom prst="rect">
            <a:avLst/>
          </a:prstGeom>
          <a:noFill/>
        </p:spPr>
        <p:txBody>
          <a:bodyPr vert="horz" wrap="none" rtlCol="0" anchor="ctr" anchorCtr="0">
            <a:noAutofit/>
          </a:bodyPr>
          <a:lstStyle/>
          <a:p>
            <a:r>
              <a:rPr lang="en-US" altLang="zh-CN" sz="2000" b="1" dirty="0">
                <a:latin typeface="Consolas" panose="020B0609020204030204" pitchFamily="49" charset="0"/>
                <a:sym typeface="+mn-ea"/>
              </a:rPr>
              <a:t>Test test(data);</a:t>
            </a:r>
            <a:endParaRPr lang="en-US" altLang="zh-CN" sz="2000" b="1" dirty="0">
              <a:latin typeface="Consolas" panose="020B0609020204030204" pitchFamily="49" charset="0"/>
            </a:endParaRPr>
          </a:p>
          <a:p>
            <a:r>
              <a:rPr lang="en-US" altLang="zh-CN" sz="2000" b="1" dirty="0">
                <a:latin typeface="Consolas" panose="020B0609020204030204" pitchFamily="49" charset="0"/>
                <a:sym typeface="+mn-ea"/>
              </a:rPr>
              <a:t>++data;</a:t>
            </a:r>
            <a:endParaRPr lang="en-US" altLang="zh-CN" sz="2000" b="1" dirty="0">
              <a:latin typeface="Consolas" panose="020B0609020204030204" pitchFamily="49" charset="0"/>
            </a:endParaRPr>
          </a:p>
          <a:p>
            <a:r>
              <a:rPr lang="en-US" altLang="zh-CN" sz="2000" b="1" dirty="0">
                <a:latin typeface="Consolas" panose="020B0609020204030204" pitchFamily="49" charset="0"/>
                <a:sym typeface="+mn-ea"/>
              </a:rPr>
              <a:t>return test;</a:t>
            </a:r>
          </a:p>
        </p:txBody>
      </p:sp>
      <p:sp>
        <p:nvSpPr>
          <p:cNvPr id="12" name="椭圆 11"/>
          <p:cNvSpPr>
            <a:spLocks noChangeAspect="1"/>
          </p:cNvSpPr>
          <p:nvPr>
            <p:custDataLst>
              <p:tags r:id="rId6"/>
            </p:custDataLst>
          </p:nvPr>
        </p:nvSpPr>
        <p:spPr>
          <a:xfrm>
            <a:off x="4860032" y="248518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7"/>
            </p:custDataLst>
          </p:nvPr>
        </p:nvSpPr>
        <p:spPr>
          <a:xfrm>
            <a:off x="4860032" y="356530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8"/>
            </p:custDataLst>
          </p:nvPr>
        </p:nvSpPr>
        <p:spPr>
          <a:xfrm>
            <a:off x="4860032" y="4861445"/>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0"/>
            </p:custDataLst>
          </p:nvPr>
        </p:nvGrpSpPr>
        <p:grpSpPr>
          <a:xfrm>
            <a:off x="0" y="0"/>
            <a:ext cx="9144000" cy="635000"/>
            <a:chOff x="0" y="0"/>
            <a:chExt cx="9144000" cy="635000"/>
          </a:xfrm>
        </p:grpSpPr>
        <p:sp>
          <p:nvSpPr>
            <p:cNvPr id="17"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p:cNvPicPr/>
          <p:nvPr>
            <p:custDataLst>
              <p:tags r:id="rId11"/>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3528" y="3133124"/>
            <a:ext cx="4248472" cy="142261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dirty="0">
                <a:solidFill>
                  <a:srgbClr val="0066CC"/>
                </a:solidFill>
              </a:rPr>
              <a:t>后缀运算符</a:t>
            </a:r>
            <a:r>
              <a:rPr kumimoji="1" lang="en-US" altLang="zh-CN" dirty="0">
                <a:solidFill>
                  <a:srgbClr val="0066CC"/>
                </a:solidFill>
              </a:rPr>
              <a:t>++</a:t>
            </a:r>
            <a:r>
              <a:rPr kumimoji="1" lang="zh-CN" altLang="en-US" dirty="0">
                <a:solidFill>
                  <a:srgbClr val="0066CC"/>
                </a:solidFill>
              </a:rPr>
              <a:t>重载示例</a:t>
            </a:r>
          </a:p>
        </p:txBody>
      </p:sp>
      <p:sp>
        <p:nvSpPr>
          <p:cNvPr id="4" name="矩形 3"/>
          <p:cNvSpPr/>
          <p:nvPr/>
        </p:nvSpPr>
        <p:spPr>
          <a:xfrm>
            <a:off x="467544" y="1170032"/>
            <a:ext cx="8676456" cy="5355312"/>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int data = 1;</a:t>
            </a:r>
          </a:p>
          <a:p>
            <a:r>
              <a:rPr lang="en-US" altLang="zh-CN" dirty="0">
                <a:solidFill>
                  <a:srgbClr val="000000"/>
                </a:solidFill>
                <a:latin typeface="Consolas" panose="020B0609020204030204" pitchFamily="49" charset="0"/>
              </a:rPr>
              <a:t>  Test(int d) {data = d;}</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Test</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b="1" dirty="0">
                <a:solidFill>
                  <a:srgbClr val="FF0000"/>
                </a:solidFill>
                <a:latin typeface="Consolas" panose="020B0609020204030204" pitchFamily="49" charset="0"/>
              </a:rPr>
              <a:t>int</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Test test(data);</a:t>
            </a:r>
          </a:p>
          <a:p>
            <a:r>
              <a:rPr lang="en-US" altLang="zh-CN" dirty="0">
                <a:solidFill>
                  <a:srgbClr val="000000"/>
                </a:solidFill>
                <a:latin typeface="Consolas" panose="020B0609020204030204" pitchFamily="49" charset="0"/>
              </a:rPr>
              <a:t>    ++data;</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test;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Test</a:t>
            </a:r>
            <a:r>
              <a:rPr lang="fr-FR" altLang="zh-CN" dirty="0">
                <a:solidFill>
                  <a:srgbClr val="000000"/>
                </a:solidFill>
                <a:latin typeface="Consolas" panose="020B0609020204030204" pitchFamily="49" charset="0"/>
              </a:rPr>
              <a:t> test(1);</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test++;</a:t>
            </a: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53</a:t>
            </a:fld>
            <a:endParaRPr lang="en-US" altLang="zh-CN"/>
          </a:p>
        </p:txBody>
      </p:sp>
      <p:sp>
        <p:nvSpPr>
          <p:cNvPr id="6" name="圆角矩形 5"/>
          <p:cNvSpPr/>
          <p:nvPr/>
        </p:nvSpPr>
        <p:spPr>
          <a:xfrm>
            <a:off x="4572000" y="3111562"/>
            <a:ext cx="4286300" cy="14657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t>这里定义了一个哑元参数</a:t>
            </a:r>
            <a:r>
              <a:rPr kumimoji="1" lang="en-US" altLang="zh-CN" sz="2000" dirty="0" err="1"/>
              <a:t>int</a:t>
            </a:r>
            <a:r>
              <a:rPr kumimoji="1" lang="zh-CN" altLang="en-US" sz="2000" dirty="0"/>
              <a:t>，但是没有任何变量名，所以函数实现中永远不会用到该变量</a:t>
            </a:r>
          </a:p>
        </p:txBody>
      </p:sp>
      <p:sp>
        <p:nvSpPr>
          <p:cNvPr id="7" name="矩形 6"/>
          <p:cNvSpPr/>
          <p:nvPr/>
        </p:nvSpPr>
        <p:spPr>
          <a:xfrm>
            <a:off x="2993504" y="6328196"/>
            <a:ext cx="6012160" cy="369332"/>
          </a:xfrm>
          <a:prstGeom prst="rect">
            <a:avLst/>
          </a:prstGeom>
        </p:spPr>
        <p:txBody>
          <a:bodyPr wrap="square">
            <a:spAutoFit/>
          </a:bodyPr>
          <a:lstStyle/>
          <a:p>
            <a:r>
              <a:rPr lang="zh-CN" altLang="en-US" dirty="0">
                <a:hlinkClick r:id="rId3"/>
              </a:rPr>
              <a:t>http://blog.csdn.net/megustas_jjc/article/details/53583672</a:t>
            </a:r>
            <a:r>
              <a:rPr lang="zh-CN" altLang="en-US"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前缀与后缀的</a:t>
            </a:r>
            <a:r>
              <a:rPr kumimoji="1" lang="en-US" altLang="zh-CN" dirty="0"/>
              <a:t>++</a:t>
            </a:r>
            <a:r>
              <a:rPr kumimoji="1" lang="zh-CN" altLang="en-US" dirty="0"/>
              <a:t>、</a:t>
            </a:r>
            <a:r>
              <a:rPr kumimoji="1" lang="en-US" altLang="zh-CN" dirty="0"/>
              <a:t>--</a:t>
            </a:r>
            <a:endParaRPr lang="zh-CN" altLang="en-US" dirty="0"/>
          </a:p>
        </p:txBody>
      </p:sp>
      <p:sp>
        <p:nvSpPr>
          <p:cNvPr id="3" name="内容占位符 2"/>
          <p:cNvSpPr>
            <a:spLocks noGrp="1"/>
          </p:cNvSpPr>
          <p:nvPr>
            <p:ph idx="1"/>
          </p:nvPr>
        </p:nvSpPr>
        <p:spPr>
          <a:xfrm>
            <a:off x="567921" y="1340768"/>
            <a:ext cx="8047806" cy="4749029"/>
          </a:xfrm>
        </p:spPr>
        <p:txBody>
          <a:bodyPr/>
          <a:lstStyle/>
          <a:p>
            <a:r>
              <a:rPr lang="zh-CN" altLang="en-US" dirty="0"/>
              <a:t>也可以使用全局重载的方式</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54</a:t>
            </a:fld>
            <a:endParaRPr lang="en-US" altLang="zh-CN"/>
          </a:p>
        </p:txBody>
      </p:sp>
      <p:sp>
        <p:nvSpPr>
          <p:cNvPr id="5" name="文本框 4"/>
          <p:cNvSpPr txBox="1"/>
          <p:nvPr/>
        </p:nvSpPr>
        <p:spPr>
          <a:xfrm>
            <a:off x="210607" y="2122978"/>
            <a:ext cx="3672408" cy="3970318"/>
          </a:xfrm>
          <a:prstGeom prst="rect">
            <a:avLst/>
          </a:prstGeom>
          <a:noFill/>
          <a:ln>
            <a:solidFill>
              <a:srgbClr val="00CCFF"/>
            </a:solidFill>
          </a:ln>
        </p:spPr>
        <p:txBody>
          <a:bodyPr wrap="square" rtlCol="0">
            <a:spAutoFit/>
          </a:bodyPr>
          <a:lstStyle/>
          <a:p>
            <a:r>
              <a:rPr lang="en-US" altLang="zh-CN" dirty="0">
                <a:latin typeface="Consolas" panose="020B0609020204030204" pitchFamily="49" charset="0"/>
              </a:rPr>
              <a:t>#include &lt;iostream&gt;</a:t>
            </a:r>
          </a:p>
          <a:p>
            <a:r>
              <a:rPr lang="en-US" altLang="zh-CN" dirty="0">
                <a:latin typeface="Consolas" panose="020B0609020204030204" pitchFamily="49" charset="0"/>
              </a:rPr>
              <a:t>using namespace std;</a:t>
            </a:r>
          </a:p>
          <a:p>
            <a:endParaRPr lang="en-US" altLang="zh-CN" dirty="0">
              <a:latin typeface="Consolas" panose="020B0609020204030204" pitchFamily="49" charset="0"/>
            </a:endParaRPr>
          </a:p>
          <a:p>
            <a:pPr algn="l"/>
            <a:r>
              <a:rPr lang="zh-CN" altLang="en-US" dirty="0">
                <a:latin typeface="Consolas" panose="020B0609020204030204" pitchFamily="49" charset="0"/>
              </a:rPr>
              <a:t>class A {</a:t>
            </a:r>
          </a:p>
          <a:p>
            <a:pPr algn="l"/>
            <a:r>
              <a:rPr lang="zh-CN" altLang="en-US" dirty="0">
                <a:latin typeface="Consolas" panose="020B0609020204030204" pitchFamily="49" charset="0"/>
              </a:rPr>
              <a:t>public:</a:t>
            </a:r>
          </a:p>
          <a:p>
            <a:pPr algn="l"/>
            <a:r>
              <a:rPr lang="zh-CN" altLang="en-US" dirty="0">
                <a:latin typeface="Consolas" panose="020B0609020204030204" pitchFamily="49" charset="0"/>
              </a:rPr>
              <a:t>    int data;</a:t>
            </a:r>
          </a:p>
          <a:p>
            <a:pPr algn="l"/>
            <a:r>
              <a:rPr lang="zh-CN" altLang="en-US" dirty="0">
                <a:latin typeface="Consolas" panose="020B0609020204030204" pitchFamily="49" charset="0"/>
              </a:rPr>
              <a:t>    A() { data = 0; }</a:t>
            </a:r>
          </a:p>
          <a:p>
            <a:pPr algn="l"/>
            <a:r>
              <a:rPr lang="zh-CN" altLang="en-US" dirty="0">
                <a:latin typeface="Consolas" panose="020B0609020204030204" pitchFamily="49" charset="0"/>
              </a:rPr>
              <a:t>    A(int i) { data = i; }</a:t>
            </a:r>
          </a:p>
          <a:p>
            <a:pPr algn="l"/>
            <a:r>
              <a:rPr lang="zh-CN" altLang="en-US" dirty="0">
                <a:latin typeface="Consolas" panose="020B0609020204030204" pitchFamily="49" charset="0"/>
              </a:rPr>
              <a:t>};</a:t>
            </a:r>
          </a:p>
          <a:p>
            <a:pPr algn="l"/>
            <a:endParaRPr lang="zh-CN" altLang="en-US" dirty="0">
              <a:latin typeface="Consolas" panose="020B0609020204030204" pitchFamily="49" charset="0"/>
            </a:endParaRPr>
          </a:p>
          <a:p>
            <a:r>
              <a:rPr lang="zh-CN" altLang="en-US" dirty="0">
                <a:latin typeface="Consolas" panose="020B0609020204030204" pitchFamily="49" charset="0"/>
              </a:rPr>
              <a:t>A operator++(A&amp; a)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前缀</a:t>
            </a:r>
            <a:endParaRPr lang="zh-CN" altLang="en-US" dirty="0">
              <a:latin typeface="Consolas" panose="020B0609020204030204" pitchFamily="49" charset="0"/>
            </a:endParaRPr>
          </a:p>
          <a:p>
            <a:pPr algn="l"/>
            <a:r>
              <a:rPr lang="zh-CN" altLang="en-US" dirty="0">
                <a:latin typeface="Consolas" panose="020B0609020204030204" pitchFamily="49" charset="0"/>
              </a:rPr>
              <a:t>    ++a.data;</a:t>
            </a:r>
          </a:p>
          <a:p>
            <a:pPr algn="l"/>
            <a:r>
              <a:rPr lang="zh-CN" altLang="en-US" dirty="0">
                <a:latin typeface="Consolas" panose="020B0609020204030204" pitchFamily="49" charset="0"/>
              </a:rPr>
              <a:t>    return a;</a:t>
            </a:r>
          </a:p>
          <a:p>
            <a:pPr algn="l"/>
            <a:r>
              <a:rPr lang="zh-CN" altLang="en-US" dirty="0">
                <a:latin typeface="Consolas" panose="020B0609020204030204" pitchFamily="49" charset="0"/>
              </a:rPr>
              <a:t>}</a:t>
            </a:r>
          </a:p>
        </p:txBody>
      </p:sp>
      <p:sp>
        <p:nvSpPr>
          <p:cNvPr id="6" name="文本框 5"/>
          <p:cNvSpPr txBox="1"/>
          <p:nvPr/>
        </p:nvSpPr>
        <p:spPr>
          <a:xfrm>
            <a:off x="4055722" y="2122978"/>
            <a:ext cx="5076284" cy="3970318"/>
          </a:xfrm>
          <a:prstGeom prst="rect">
            <a:avLst/>
          </a:prstGeom>
          <a:noFill/>
          <a:ln>
            <a:solidFill>
              <a:srgbClr val="00CCFF"/>
            </a:solidFill>
          </a:ln>
        </p:spPr>
        <p:txBody>
          <a:bodyPr wrap="square" rtlCol="0">
            <a:spAutoFit/>
          </a:bodyPr>
          <a:lstStyle/>
          <a:p>
            <a:pPr algn="l"/>
            <a:r>
              <a:rPr lang="zh-CN" altLang="en-US" dirty="0">
                <a:latin typeface="Consolas" panose="020B0609020204030204" pitchFamily="49" charset="0"/>
              </a:rPr>
              <a:t>A operator++(A&amp; a, </a:t>
            </a:r>
            <a:r>
              <a:rPr lang="zh-CN" altLang="en-US" dirty="0">
                <a:solidFill>
                  <a:srgbClr val="FF0000"/>
                </a:solidFill>
                <a:latin typeface="Consolas" panose="020B0609020204030204" pitchFamily="49" charset="0"/>
              </a:rPr>
              <a:t>int</a:t>
            </a:r>
            <a:r>
              <a:rPr lang="zh-CN" altLang="en-US" dirty="0">
                <a:latin typeface="Consolas" panose="020B0609020204030204" pitchFamily="49" charset="0"/>
              </a:rPr>
              <a:t>) {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哑元，后缀</a:t>
            </a:r>
          </a:p>
          <a:p>
            <a:pPr algn="l"/>
            <a:r>
              <a:rPr lang="zh-CN" altLang="en-US" dirty="0">
                <a:latin typeface="Consolas" panose="020B0609020204030204" pitchFamily="49" charset="0"/>
              </a:rPr>
              <a:t>    A new_a(a.data);</a:t>
            </a:r>
          </a:p>
          <a:p>
            <a:pPr algn="l"/>
            <a:r>
              <a:rPr lang="zh-CN" altLang="en-US" dirty="0">
                <a:latin typeface="Consolas" panose="020B0609020204030204" pitchFamily="49" charset="0"/>
              </a:rPr>
              <a:t>    ++a.data;</a:t>
            </a:r>
          </a:p>
          <a:p>
            <a:pPr algn="l"/>
            <a:r>
              <a:rPr lang="zh-CN" altLang="en-US" dirty="0">
                <a:latin typeface="Consolas" panose="020B0609020204030204" pitchFamily="49" charset="0"/>
              </a:rPr>
              <a:t>    return new_a;</a:t>
            </a:r>
          </a:p>
          <a:p>
            <a:pPr algn="l"/>
            <a:r>
              <a:rPr lang="zh-CN" altLang="en-US" dirty="0">
                <a:latin typeface="Consolas" panose="020B0609020204030204" pitchFamily="49" charset="0"/>
              </a:rPr>
              <a:t>}</a:t>
            </a:r>
          </a:p>
          <a:p>
            <a:pPr algn="l"/>
            <a:endParaRPr lang="zh-CN" altLang="en-US" dirty="0">
              <a:latin typeface="Consolas" panose="020B0609020204030204" pitchFamily="49" charset="0"/>
            </a:endParaRPr>
          </a:p>
          <a:p>
            <a:pPr algn="l"/>
            <a:r>
              <a:rPr lang="zh-CN" altLang="en-US" dirty="0">
                <a:latin typeface="Consolas" panose="020B0609020204030204" pitchFamily="49" charset="0"/>
              </a:rPr>
              <a:t>int main() {</a:t>
            </a:r>
          </a:p>
          <a:p>
            <a:pPr algn="l"/>
            <a:r>
              <a:rPr lang="zh-CN" altLang="en-US" dirty="0">
                <a:latin typeface="Consolas" panose="020B0609020204030204" pitchFamily="49" charset="0"/>
              </a:rPr>
              <a:t>    A a(1);</a:t>
            </a: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2</a:t>
            </a:r>
            <a:endParaRPr lang="zh-CN" altLang="en-US" dirty="0">
              <a:latin typeface="Consolas" panose="020B0609020204030204" pitchFamily="49" charset="0"/>
            </a:endParaRP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2</a:t>
            </a:r>
            <a:endParaRPr lang="zh-CN" altLang="en-US" dirty="0">
              <a:latin typeface="Consolas" panose="020B0609020204030204" pitchFamily="49" charset="0"/>
            </a:endParaRP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3</a:t>
            </a:r>
            <a:endParaRPr lang="zh-CN" altLang="en-US" dirty="0">
              <a:latin typeface="Consolas" panose="020B0609020204030204" pitchFamily="49" charset="0"/>
            </a:endParaRPr>
          </a:p>
          <a:p>
            <a:pPr algn="l"/>
            <a:r>
              <a:rPr lang="zh-CN" altLang="en-US" dirty="0">
                <a:latin typeface="Consolas" panose="020B0609020204030204" pitchFamily="49" charset="0"/>
              </a:rPr>
              <a:t>    return 0;</a:t>
            </a:r>
          </a:p>
          <a:p>
            <a:pPr algn="l"/>
            <a:r>
              <a:rPr lang="zh-CN" altLang="en-US" dirty="0">
                <a:latin typeface="Consolas" panose="020B0609020204030204" pitchFamily="49" charset="0"/>
              </a:rPr>
              <a:t>}</a:t>
            </a:r>
          </a:p>
          <a:p>
            <a:pPr algn="l"/>
            <a:endParaRPr lang="zh-CN" altLang="en-US" dirty="0">
              <a:latin typeface="Consolas" panose="020B06090202040302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函数运算符 </a:t>
            </a:r>
            <a:r>
              <a:rPr kumimoji="1" lang="en-US" altLang="zh-CN"/>
              <a:t>(</a:t>
            </a:r>
            <a:r>
              <a:rPr kumimoji="1" lang="zh-CN" altLang="en-US"/>
              <a:t> </a:t>
            </a:r>
            <a:r>
              <a:rPr kumimoji="1" lang="en-US" altLang="zh-CN"/>
              <a:t>)</a:t>
            </a:r>
            <a:r>
              <a:rPr kumimoji="1" lang="zh-CN" altLang="en-US"/>
              <a:t> 重载</a:t>
            </a:r>
          </a:p>
        </p:txBody>
      </p:sp>
      <p:sp>
        <p:nvSpPr>
          <p:cNvPr id="3" name="内容占位符 2"/>
          <p:cNvSpPr>
            <a:spLocks noGrp="1"/>
          </p:cNvSpPr>
          <p:nvPr>
            <p:ph idx="1"/>
          </p:nvPr>
        </p:nvSpPr>
        <p:spPr>
          <a:xfrm>
            <a:off x="628650" y="1340768"/>
            <a:ext cx="8047806" cy="5256584"/>
          </a:xfrm>
        </p:spPr>
        <p:txBody>
          <a:bodyPr/>
          <a:lstStyle/>
          <a:p>
            <a:r>
              <a:rPr kumimoji="1" lang="zh-CN" altLang="en-US" dirty="0"/>
              <a:t>在自定义类中也可以重载函数运算符</a:t>
            </a:r>
            <a:r>
              <a:rPr kumimoji="1" lang="en-US" altLang="zh-CN" dirty="0"/>
              <a:t>()</a:t>
            </a:r>
            <a:r>
              <a:rPr kumimoji="1" lang="zh-CN" altLang="en-US" dirty="0"/>
              <a:t> ，它使对象看上去象是一个函数名</a:t>
            </a:r>
          </a:p>
          <a:p>
            <a:pPr lvl="5"/>
            <a:endParaRPr kumimoji="1" lang="zh-CN" altLang="en-US" sz="1100" dirty="0"/>
          </a:p>
          <a:p>
            <a:pPr marL="457200" lvl="1" indent="0">
              <a:buNone/>
            </a:pPr>
            <a:r>
              <a:rPr kumimoji="1" lang="en-US" altLang="zh-CN" dirty="0" err="1"/>
              <a:t>ReturnType</a:t>
            </a:r>
            <a:r>
              <a:rPr kumimoji="1" lang="zh-CN" altLang="en-US" dirty="0"/>
              <a:t> </a:t>
            </a:r>
            <a:r>
              <a:rPr kumimoji="1" lang="en-US" altLang="zh-CN" b="1" dirty="0">
                <a:solidFill>
                  <a:srgbClr val="FF0000"/>
                </a:solidFill>
              </a:rPr>
              <a:t>operator()</a:t>
            </a:r>
            <a:r>
              <a:rPr kumimoji="1" lang="zh-CN" altLang="en-US" dirty="0"/>
              <a:t> </a:t>
            </a:r>
            <a:r>
              <a:rPr kumimoji="1" lang="en-US" altLang="zh-CN" dirty="0"/>
              <a:t>(Parameters)</a:t>
            </a:r>
            <a:r>
              <a:rPr kumimoji="1" lang="zh-CN" altLang="en-US" dirty="0"/>
              <a:t> </a:t>
            </a:r>
            <a:r>
              <a:rPr kumimoji="1" lang="en-US" altLang="zh-CN" dirty="0"/>
              <a:t>{</a:t>
            </a:r>
            <a:endParaRPr kumimoji="1" lang="zh-CN" altLang="en-US" dirty="0"/>
          </a:p>
          <a:p>
            <a:pPr marL="457200" lvl="1" indent="0">
              <a:buNone/>
            </a:pPr>
            <a:r>
              <a:rPr kumimoji="1" lang="zh-CN" altLang="en-US" dirty="0"/>
              <a:t>	</a:t>
            </a:r>
            <a:r>
              <a:rPr kumimoji="1" lang="en-US" altLang="zh-CN" dirty="0"/>
              <a:t>...</a:t>
            </a:r>
            <a:endParaRPr kumimoji="1" lang="zh-CN" altLang="en-US" dirty="0"/>
          </a:p>
          <a:p>
            <a:pPr marL="457200" lvl="1" indent="0">
              <a:buNone/>
            </a:pPr>
            <a:r>
              <a:rPr kumimoji="1" lang="en-US" altLang="zh-CN" dirty="0"/>
              <a:t>}</a:t>
            </a:r>
            <a:endParaRPr kumimoji="1" lang="zh-CN" altLang="en-US" dirty="0"/>
          </a:p>
          <a:p>
            <a:pPr marL="457200" lvl="1" indent="0">
              <a:buNone/>
            </a:pPr>
            <a:endParaRPr kumimoji="1" lang="zh-CN" altLang="en-US" dirty="0"/>
          </a:p>
          <a:p>
            <a:pPr marL="457200" lvl="1" indent="0">
              <a:buNone/>
            </a:pPr>
            <a:r>
              <a:rPr kumimoji="1" lang="en-US" altLang="zh-CN" dirty="0" err="1"/>
              <a:t>ClassName</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err="1">
                <a:solidFill>
                  <a:srgbClr val="FF0000"/>
                </a:solidFill>
              </a:rPr>
              <a:t>Obj</a:t>
            </a:r>
            <a:r>
              <a:rPr kumimoji="1" lang="en-US" altLang="zh-CN" dirty="0">
                <a:solidFill>
                  <a:srgbClr val="FF0000"/>
                </a:solidFill>
              </a:rPr>
              <a:t>(</a:t>
            </a:r>
            <a:r>
              <a:rPr kumimoji="1" lang="en-US" altLang="zh-CN" dirty="0" err="1">
                <a:solidFill>
                  <a:srgbClr val="FF0000"/>
                </a:solidFill>
              </a:rPr>
              <a:t>real_parameters</a:t>
            </a:r>
            <a:r>
              <a:rPr kumimoji="1" lang="en-US" altLang="zh-CN" dirty="0">
                <a:solidFill>
                  <a:srgbClr val="FF0000"/>
                </a:solidFill>
              </a:rPr>
              <a:t>);</a:t>
            </a:r>
            <a:r>
              <a:rPr kumimoji="1" lang="zh-CN" altLang="en-US" dirty="0"/>
              <a:t> </a:t>
            </a:r>
            <a:r>
              <a:rPr kumimoji="1" lang="en-US" altLang="zh-CN" dirty="0">
                <a:solidFill>
                  <a:srgbClr val="008000"/>
                </a:solidFill>
              </a:rPr>
              <a:t>//</a:t>
            </a:r>
            <a:r>
              <a:rPr kumimoji="1" lang="zh-CN" altLang="en-US" b="1" dirty="0">
                <a:solidFill>
                  <a:srgbClr val="008000"/>
                </a:solidFill>
                <a:sym typeface="Wingdings" panose="05000000000000000000"/>
              </a:rPr>
              <a:t>注意不是调用构造函数！</a:t>
            </a:r>
            <a:endParaRPr kumimoji="1" lang="zh-CN" altLang="en-US" b="1" dirty="0"/>
          </a:p>
          <a:p>
            <a:pPr marL="457200" lvl="1" indent="0">
              <a:buNone/>
            </a:pPr>
            <a:r>
              <a:rPr kumimoji="1" lang="en-US" altLang="zh-CN" dirty="0">
                <a:solidFill>
                  <a:srgbClr val="008000"/>
                </a:solidFill>
              </a:rPr>
              <a:t>//</a:t>
            </a:r>
            <a:r>
              <a:rPr kumimoji="1" lang="zh-CN" altLang="en-US" dirty="0">
                <a:solidFill>
                  <a:srgbClr val="008000"/>
                </a:solidFill>
              </a:rPr>
              <a:t> </a:t>
            </a:r>
            <a:r>
              <a:rPr kumimoji="1" lang="zh-CN" altLang="en-US" dirty="0">
                <a:solidFill>
                  <a:srgbClr val="008000"/>
                </a:solidFill>
                <a:sym typeface="Wingdings" panose="05000000000000000000"/>
              </a:rPr>
              <a:t> </a:t>
            </a:r>
            <a:r>
              <a:rPr kumimoji="1" lang="en-US" altLang="zh-CN" dirty="0" err="1">
                <a:solidFill>
                  <a:srgbClr val="008000"/>
                </a:solidFill>
              </a:rPr>
              <a:t>Obj.operator</a:t>
            </a:r>
            <a:r>
              <a:rPr kumimoji="1" lang="en-US" altLang="zh-CN" dirty="0">
                <a:solidFill>
                  <a:srgbClr val="008000"/>
                </a:solidFill>
              </a:rPr>
              <a:t>()</a:t>
            </a:r>
            <a:r>
              <a:rPr kumimoji="1" lang="zh-CN" altLang="en-US" dirty="0">
                <a:solidFill>
                  <a:srgbClr val="008000"/>
                </a:solidFill>
              </a:rPr>
              <a:t> </a:t>
            </a:r>
            <a:r>
              <a:rPr kumimoji="1" lang="en-US" altLang="zh-CN" dirty="0">
                <a:solidFill>
                  <a:srgbClr val="008000"/>
                </a:solidFill>
              </a:rPr>
              <a:t>(</a:t>
            </a:r>
            <a:r>
              <a:rPr kumimoji="1" lang="en-US" altLang="zh-CN" dirty="0" err="1">
                <a:solidFill>
                  <a:srgbClr val="008000"/>
                </a:solidFill>
              </a:rPr>
              <a:t>real_parameters</a:t>
            </a:r>
            <a:r>
              <a:rPr kumimoji="1" lang="en-US" altLang="zh-CN" dirty="0">
                <a:solidFill>
                  <a:srgbClr val="008000"/>
                </a:solidFill>
              </a:rPr>
              <a:t>);</a:t>
            </a:r>
            <a:endParaRPr kumimoji="1" lang="zh-CN" altLang="en-US" dirty="0">
              <a:solidFill>
                <a:srgbClr val="008000"/>
              </a:solidFill>
            </a:endParaRPr>
          </a:p>
          <a:p>
            <a:pPr marL="0"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3528" y="2780928"/>
            <a:ext cx="8534772" cy="108012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a:solidFill>
                  <a:srgbClr val="0066CC"/>
                </a:solidFill>
              </a:rPr>
              <a:t>函数运算符 </a:t>
            </a:r>
            <a:r>
              <a:rPr kumimoji="1" lang="en-US" altLang="zh-CN">
                <a:solidFill>
                  <a:srgbClr val="0066CC"/>
                </a:solidFill>
              </a:rPr>
              <a:t>(</a:t>
            </a:r>
            <a:r>
              <a:rPr kumimoji="1" lang="zh-CN" altLang="en-US">
                <a:solidFill>
                  <a:srgbClr val="0066CC"/>
                </a:solidFill>
              </a:rPr>
              <a:t> </a:t>
            </a:r>
            <a:r>
              <a:rPr kumimoji="1" lang="en-US" altLang="zh-CN">
                <a:solidFill>
                  <a:srgbClr val="0066CC"/>
                </a:solidFill>
              </a:rPr>
              <a:t>)</a:t>
            </a:r>
            <a:r>
              <a:rPr kumimoji="1" lang="zh-CN" altLang="en-US">
                <a:solidFill>
                  <a:srgbClr val="0066CC"/>
                </a:solidFill>
              </a:rPr>
              <a:t> 重载示例</a:t>
            </a:r>
          </a:p>
        </p:txBody>
      </p:sp>
      <p:sp>
        <p:nvSpPr>
          <p:cNvPr id="4" name="矩形 3"/>
          <p:cNvSpPr/>
          <p:nvPr/>
        </p:nvSpPr>
        <p:spPr>
          <a:xfrm>
            <a:off x="323528" y="1340768"/>
            <a:ext cx="8676456" cy="5355312"/>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b)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"operator() called. "</a:t>
            </a:r>
            <a:r>
              <a:rPr lang="en-US" altLang="zh-CN" dirty="0">
                <a:solidFill>
                  <a:srgbClr val="000000"/>
                </a:solidFill>
                <a:latin typeface="Consolas" panose="020B0609020204030204" pitchFamily="49" charset="0"/>
              </a:rPr>
              <a:t> &lt;&lt; a &lt;&lt; </a:t>
            </a:r>
            <a:r>
              <a:rPr lang="en-US" altLang="zh-CN" dirty="0">
                <a:solidFill>
                  <a:srgbClr val="000BFF"/>
                </a:solidFill>
                <a:latin typeface="Consolas" panose="020B0609020204030204" pitchFamily="49" charset="0"/>
              </a:rPr>
              <a:t>' '</a:t>
            </a:r>
            <a:r>
              <a:rPr lang="en-US" altLang="zh-CN" dirty="0">
                <a:solidFill>
                  <a:srgbClr val="000000"/>
                </a:solidFill>
                <a:latin typeface="Consolas" panose="020B0609020204030204" pitchFamily="49" charset="0"/>
              </a:rPr>
              <a:t> &lt;&lt; b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a + b;</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en-US" altLang="zh-CN" dirty="0">
                <a:solidFill>
                  <a:srgbClr val="000000"/>
                </a:solidFill>
                <a:latin typeface="Consolas" panose="020B0609020204030204" pitchFamily="49" charset="0"/>
              </a:rPr>
              <a:t>  Test sum;</a:t>
            </a: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s = sum(</a:t>
            </a:r>
            <a:r>
              <a:rPr lang="fr-FR" altLang="zh-CN" dirty="0">
                <a:solidFill>
                  <a:srgbClr val="000BFF"/>
                </a:solidFill>
                <a:latin typeface="Consolas" panose="020B0609020204030204" pitchFamily="49" charset="0"/>
              </a:rPr>
              <a:t>3</a:t>
            </a:r>
            <a:r>
              <a:rPr lang="fr-FR" altLang="zh-CN" dirty="0">
                <a:solidFill>
                  <a:srgbClr val="000000"/>
                </a:solidFill>
                <a:latin typeface="Consolas" panose="020B0609020204030204" pitchFamily="49" charset="0"/>
              </a:rPr>
              <a:t>, </a:t>
            </a:r>
            <a:r>
              <a:rPr lang="fr-FR" altLang="zh-CN" dirty="0">
                <a:solidFill>
                  <a:srgbClr val="000BFF"/>
                </a:solidFill>
                <a:latin typeface="Consolas" panose="020B0609020204030204" pitchFamily="49" charset="0"/>
              </a:rPr>
              <a:t>4</a:t>
            </a:r>
            <a:r>
              <a:rPr lang="fr-FR" altLang="zh-CN" dirty="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 </a:t>
            </a:r>
            <a:r>
              <a:rPr lang="en-US" altLang="zh-CN" b="1" dirty="0">
                <a:solidFill>
                  <a:srgbClr val="008000"/>
                </a:solidFill>
                <a:latin typeface="Consolas" panose="020B0609020204030204" pitchFamily="49" charset="0"/>
              </a:rPr>
              <a:t>sum</a:t>
            </a:r>
            <a:r>
              <a:rPr lang="zh-CN" altLang="en-US" b="1" dirty="0">
                <a:solidFill>
                  <a:srgbClr val="008000"/>
                </a:solidFill>
                <a:latin typeface="Consolas" panose="020B0609020204030204" pitchFamily="49" charset="0"/>
              </a:rPr>
              <a:t>对象看上去象是一个函数，故也称“</a:t>
            </a:r>
            <a:r>
              <a:rPr lang="zh-CN" altLang="en-US" b="1" u="sng" dirty="0">
                <a:solidFill>
                  <a:srgbClr val="FF0000"/>
                </a:solidFill>
                <a:latin typeface="Consolas" panose="020B0609020204030204" pitchFamily="49" charset="0"/>
              </a:rPr>
              <a:t>函数对象</a:t>
            </a:r>
            <a:r>
              <a:rPr lang="zh-CN" altLang="en-US" b="1" dirty="0">
                <a:solidFill>
                  <a:srgbClr val="008000"/>
                </a:solidFill>
                <a:latin typeface="Consolas" panose="020B0609020204030204" pitchFamily="49" charset="0"/>
              </a:rPr>
              <a:t>”</a:t>
            </a:r>
            <a:endParaRPr lang="fr-FR" altLang="zh-CN" b="1" dirty="0">
              <a:solidFill>
                <a:srgbClr val="008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"a + b = "</a:t>
            </a:r>
            <a:r>
              <a:rPr lang="en-US" altLang="zh-CN" dirty="0">
                <a:solidFill>
                  <a:srgbClr val="000000"/>
                </a:solidFill>
                <a:latin typeface="Consolas" panose="020B0609020204030204" pitchFamily="49" charset="0"/>
              </a:rPr>
              <a:t> &lt;&lt; s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zh-CN" altLang="en-US" dirty="0">
                <a:solidFill>
                  <a:srgbClr val="000000"/>
                </a:solidFill>
                <a:latin typeface="Consolas" panose="020B0609020204030204" pitchFamily="49" charset="0"/>
              </a:rPr>
              <a:t> </a:t>
            </a:r>
            <a:r>
              <a:rPr lang="fr-FR" altLang="zh-CN" dirty="0">
                <a:solidFill>
                  <a:srgbClr val="000000"/>
                </a:solidFill>
                <a:latin typeface="Consolas" panose="020B0609020204030204" pitchFamily="49" charset="0"/>
              </a:rPr>
              <a:t> </a:t>
            </a:r>
            <a:r>
              <a:rPr lang="fr-FR" altLang="zh-CN" dirty="0" err="1">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t</a:t>
            </a:r>
            <a:r>
              <a:rPr lang="fr-FR" altLang="zh-CN" dirty="0">
                <a:solidFill>
                  <a:srgbClr val="000000"/>
                </a:solidFill>
                <a:latin typeface="Consolas" panose="020B0609020204030204" pitchFamily="49" charset="0"/>
              </a:rPr>
              <a:t> = </a:t>
            </a:r>
            <a:r>
              <a:rPr lang="fr-FR" altLang="zh-CN" dirty="0" err="1">
                <a:solidFill>
                  <a:srgbClr val="000000"/>
                </a:solidFill>
                <a:latin typeface="Consolas" panose="020B0609020204030204" pitchFamily="49" charset="0"/>
              </a:rPr>
              <a:t>sum</a:t>
            </a:r>
            <a:r>
              <a:rPr lang="en-US" altLang="zh-CN" dirty="0">
                <a:solidFill>
                  <a:srgbClr val="000000"/>
                </a:solidFill>
                <a:latin typeface="Consolas" panose="020B0609020204030204" pitchFamily="49" charset="0"/>
              </a:rPr>
              <a:t>.operator()</a:t>
            </a:r>
            <a:r>
              <a:rPr lang="fr-FR" altLang="zh-CN" dirty="0">
                <a:solidFill>
                  <a:srgbClr val="000000"/>
                </a:solidFill>
                <a:latin typeface="Consolas" panose="020B0609020204030204" pitchFamily="49" charset="0"/>
              </a:rPr>
              <a:t>(</a:t>
            </a:r>
            <a:r>
              <a:rPr lang="en-US" altLang="zh-CN" dirty="0">
                <a:solidFill>
                  <a:srgbClr val="000BFF"/>
                </a:solidFill>
                <a:latin typeface="Consolas" panose="020B0609020204030204" pitchFamily="49" charset="0"/>
              </a:rPr>
              <a:t>5</a:t>
            </a:r>
            <a:r>
              <a:rPr lang="fr-FR" altLang="zh-CN" dirty="0">
                <a:solidFill>
                  <a:srgbClr val="000000"/>
                </a:solidFill>
                <a:latin typeface="Consolas" panose="020B0609020204030204" pitchFamily="49" charset="0"/>
              </a:rPr>
              <a:t>, </a:t>
            </a:r>
            <a:r>
              <a:rPr lang="en-US" altLang="zh-CN" dirty="0">
                <a:solidFill>
                  <a:srgbClr val="000BFF"/>
                </a:solidFill>
                <a:latin typeface="Consolas" panose="020B0609020204030204" pitchFamily="49" charset="0"/>
              </a:rPr>
              <a:t>6</a:t>
            </a:r>
            <a:r>
              <a:rPr lang="fr-FR" altLang="zh-CN" dirty="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a:xfrm>
            <a:off x="6942584" y="6342766"/>
            <a:ext cx="2057400" cy="365125"/>
          </a:xfrm>
        </p:spPr>
        <p:txBody>
          <a:bodyPr/>
          <a:lstStyle/>
          <a:p>
            <a:pPr>
              <a:defRPr/>
            </a:pPr>
            <a:fld id="{BFD7BE51-03DD-4CCA-8227-D775462981B4}" type="slidenum">
              <a:rPr lang="en-US" altLang="zh-CN" smtClean="0"/>
              <a:t>56</a:t>
            </a:fld>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数组下标运算符 </a:t>
            </a:r>
            <a:r>
              <a:rPr kumimoji="1" lang="en-US" altLang="zh-CN"/>
              <a:t>[</a:t>
            </a:r>
            <a:r>
              <a:rPr kumimoji="1" lang="zh-CN" altLang="en-US"/>
              <a:t> </a:t>
            </a:r>
            <a:r>
              <a:rPr kumimoji="1" lang="en-US" altLang="zh-CN"/>
              <a:t>]</a:t>
            </a:r>
            <a:r>
              <a:rPr kumimoji="1" lang="zh-CN" altLang="en-US"/>
              <a:t> 重载</a:t>
            </a:r>
          </a:p>
        </p:txBody>
      </p:sp>
      <p:sp>
        <p:nvSpPr>
          <p:cNvPr id="3" name="内容占位符 2"/>
          <p:cNvSpPr>
            <a:spLocks noGrp="1"/>
          </p:cNvSpPr>
          <p:nvPr>
            <p:ph idx="1"/>
          </p:nvPr>
        </p:nvSpPr>
        <p:spPr/>
        <p:txBody>
          <a:bodyPr/>
          <a:lstStyle/>
          <a:p>
            <a:r>
              <a:rPr kumimoji="1" lang="zh-CN" altLang="en-US" dirty="0"/>
              <a:t>函数声明形式</a:t>
            </a:r>
          </a:p>
          <a:p>
            <a:pPr marL="0" indent="0">
              <a:buNone/>
            </a:pPr>
            <a:r>
              <a:rPr kumimoji="1" lang="zh-CN" altLang="en-US" dirty="0"/>
              <a:t>	</a:t>
            </a:r>
            <a:r>
              <a:rPr kumimoji="1" lang="zh-CN" altLang="en-US" dirty="0">
                <a:solidFill>
                  <a:srgbClr val="0066CC"/>
                </a:solidFill>
              </a:rPr>
              <a:t>返回类型 </a:t>
            </a:r>
            <a:r>
              <a:rPr kumimoji="1" lang="en-US" altLang="zh-CN" dirty="0">
                <a:solidFill>
                  <a:srgbClr val="0066CC"/>
                </a:solidFill>
              </a:rPr>
              <a:t>operator[]</a:t>
            </a:r>
            <a:r>
              <a:rPr kumimoji="1" lang="zh-CN" altLang="en-US" dirty="0">
                <a:solidFill>
                  <a:srgbClr val="0066CC"/>
                </a:solidFill>
              </a:rPr>
              <a:t> </a:t>
            </a:r>
            <a:r>
              <a:rPr kumimoji="1" lang="en-US" altLang="zh-CN" dirty="0">
                <a:solidFill>
                  <a:srgbClr val="0066CC"/>
                </a:solidFill>
              </a:rPr>
              <a:t>(</a:t>
            </a:r>
            <a:r>
              <a:rPr kumimoji="1" lang="zh-CN" altLang="en-US" dirty="0">
                <a:solidFill>
                  <a:srgbClr val="0066CC"/>
                </a:solidFill>
              </a:rPr>
              <a:t>参数</a:t>
            </a:r>
            <a:r>
              <a:rPr kumimoji="1" lang="en-US" altLang="zh-CN" dirty="0">
                <a:solidFill>
                  <a:srgbClr val="0066CC"/>
                </a:solidFill>
              </a:rPr>
              <a:t>);</a:t>
            </a:r>
            <a:r>
              <a:rPr kumimoji="1" lang="zh-CN" altLang="en-US" dirty="0"/>
              <a:t> </a:t>
            </a:r>
          </a:p>
          <a:p>
            <a:r>
              <a:rPr kumimoji="1" lang="zh-CN" altLang="en-US" dirty="0"/>
              <a:t>如果返回类型是</a:t>
            </a:r>
            <a:r>
              <a:rPr kumimoji="1" lang="zh-CN" altLang="en-US" dirty="0">
                <a:solidFill>
                  <a:srgbClr val="C00000"/>
                </a:solidFill>
              </a:rPr>
              <a:t>引用</a:t>
            </a:r>
            <a:r>
              <a:rPr kumimoji="1" lang="zh-CN" altLang="en-US" dirty="0"/>
              <a:t>，则数组运算符调用可以出现在等号左边，接受赋值，即</a:t>
            </a:r>
          </a:p>
          <a:p>
            <a:pPr marL="0" indent="0">
              <a:buNone/>
            </a:pPr>
            <a:r>
              <a:rPr kumimoji="1" lang="zh-CN" altLang="en-US" sz="2400" dirty="0"/>
              <a:t>	</a:t>
            </a:r>
            <a:r>
              <a:rPr kumimoji="1" lang="en-US" altLang="zh-CN" sz="2400" dirty="0" err="1">
                <a:solidFill>
                  <a:srgbClr val="FF0000"/>
                </a:solidFill>
              </a:rPr>
              <a:t>Obj</a:t>
            </a:r>
            <a:r>
              <a:rPr kumimoji="1" lang="en-US" altLang="zh-CN" sz="2400" dirty="0">
                <a:solidFill>
                  <a:srgbClr val="FF0000"/>
                </a:solidFill>
              </a:rPr>
              <a:t>[index]</a:t>
            </a:r>
            <a:r>
              <a:rPr kumimoji="1" lang="zh-CN" altLang="en-US" sz="2400" dirty="0">
                <a:solidFill>
                  <a:srgbClr val="FF0000"/>
                </a:solidFill>
              </a:rPr>
              <a:t> </a:t>
            </a:r>
            <a:r>
              <a:rPr kumimoji="1" lang="en-US" altLang="zh-CN" sz="2400" dirty="0">
                <a:solidFill>
                  <a:srgbClr val="FF0000"/>
                </a:solidFill>
              </a:rPr>
              <a:t>=</a:t>
            </a:r>
            <a:r>
              <a:rPr kumimoji="1" lang="zh-CN" altLang="en-US" sz="2400" dirty="0">
                <a:solidFill>
                  <a:srgbClr val="FF0000"/>
                </a:solidFill>
              </a:rPr>
              <a:t> </a:t>
            </a:r>
            <a:r>
              <a:rPr kumimoji="1" lang="en-US" altLang="zh-CN" sz="2400" dirty="0">
                <a:solidFill>
                  <a:srgbClr val="FF0000"/>
                </a:solidFill>
              </a:rPr>
              <a:t>value;</a:t>
            </a:r>
            <a:endParaRPr kumimoji="1" lang="zh-CN" altLang="en-US" sz="2400" dirty="0">
              <a:solidFill>
                <a:srgbClr val="FF0000"/>
              </a:solidFill>
            </a:endParaRPr>
          </a:p>
          <a:p>
            <a:r>
              <a:rPr kumimoji="1" lang="zh-CN" altLang="en-US" dirty="0"/>
              <a:t>如果返回类型不是引用，则只能出现在等号右边</a:t>
            </a:r>
          </a:p>
          <a:p>
            <a:pPr marL="0" indent="0">
              <a:buNone/>
            </a:pPr>
            <a:r>
              <a:rPr kumimoji="1" lang="zh-CN" altLang="en-US" sz="2400" dirty="0"/>
              <a:t>	</a:t>
            </a:r>
            <a:r>
              <a:rPr kumimoji="1" lang="en-US" altLang="zh-CN" sz="2400" dirty="0" err="1">
                <a:solidFill>
                  <a:srgbClr val="FF0000"/>
                </a:solidFill>
              </a:rPr>
              <a:t>Var</a:t>
            </a:r>
            <a:r>
              <a:rPr kumimoji="1" lang="zh-CN" altLang="en-US" sz="2400" dirty="0">
                <a:solidFill>
                  <a:srgbClr val="FF0000"/>
                </a:solidFill>
              </a:rPr>
              <a:t> </a:t>
            </a:r>
            <a:r>
              <a:rPr kumimoji="1" lang="en-US" altLang="zh-CN" sz="2400" dirty="0">
                <a:solidFill>
                  <a:srgbClr val="FF0000"/>
                </a:solidFill>
              </a:rPr>
              <a:t>=</a:t>
            </a:r>
            <a:r>
              <a:rPr kumimoji="1" lang="zh-CN" altLang="en-US" sz="2400" dirty="0">
                <a:solidFill>
                  <a:srgbClr val="FF0000"/>
                </a:solidFill>
              </a:rPr>
              <a:t> </a:t>
            </a:r>
            <a:r>
              <a:rPr kumimoji="1" lang="en-US" altLang="zh-CN" sz="2400" dirty="0" err="1">
                <a:solidFill>
                  <a:srgbClr val="FF0000"/>
                </a:solidFill>
              </a:rPr>
              <a:t>Obj</a:t>
            </a:r>
            <a:r>
              <a:rPr kumimoji="1" lang="en-US" altLang="zh-CN" sz="2400" dirty="0">
                <a:solidFill>
                  <a:srgbClr val="FF0000"/>
                </a:solidFill>
              </a:rPr>
              <a:t>[index];</a:t>
            </a:r>
            <a:endParaRPr kumimoji="1" lang="zh-CN" altLang="en-US" sz="2400" dirty="0">
              <a:solidFill>
                <a:srgbClr val="FF0000"/>
              </a:solidFill>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57</a:t>
            </a:fld>
            <a:endParaRPr lang="en-US" altLang="zh-CN"/>
          </a:p>
        </p:txBody>
      </p:sp>
      <p:sp>
        <p:nvSpPr>
          <p:cNvPr id="5" name="文本框 4">
            <a:extLst>
              <a:ext uri="{FF2B5EF4-FFF2-40B4-BE49-F238E27FC236}">
                <a16:creationId xmlns:a16="http://schemas.microsoft.com/office/drawing/2014/main" id="{96D35EE1-FBC8-B64A-AFEE-0F9A9E672347}"/>
              </a:ext>
            </a:extLst>
          </p:cNvPr>
          <p:cNvSpPr txBox="1"/>
          <p:nvPr/>
        </p:nvSpPr>
        <p:spPr>
          <a:xfrm>
            <a:off x="1263555" y="5593000"/>
            <a:ext cx="7399654" cy="523220"/>
          </a:xfrm>
          <a:prstGeom prst="rect">
            <a:avLst/>
          </a:prstGeom>
          <a:noFill/>
        </p:spPr>
        <p:txBody>
          <a:bodyPr wrap="none" rtlCol="0">
            <a:spAutoFit/>
          </a:bodyPr>
          <a:lstStyle/>
          <a:p>
            <a:r>
              <a:rPr kumimoji="1" lang="zh-CN" altLang="en-US" sz="2800" b="1" dirty="0">
                <a:solidFill>
                  <a:srgbClr val="FF0000"/>
                </a:solidFill>
              </a:rPr>
              <a:t>注意：这里</a:t>
            </a:r>
            <a:r>
              <a:rPr kumimoji="1" lang="en-US" altLang="zh-CN" sz="2800" b="1" dirty="0" err="1">
                <a:solidFill>
                  <a:srgbClr val="FF0000"/>
                </a:solidFill>
              </a:rPr>
              <a:t>Obj</a:t>
            </a:r>
            <a:r>
              <a:rPr kumimoji="1" lang="zh-CN" altLang="en-US" sz="2800" b="1" dirty="0">
                <a:solidFill>
                  <a:srgbClr val="FF0000"/>
                </a:solidFill>
              </a:rPr>
              <a:t>是一个对象，而不是一个数组</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9592" y="1126489"/>
            <a:ext cx="7920880" cy="5632311"/>
          </a:xfrm>
          <a:prstGeom prst="rect">
            <a:avLst/>
          </a:prstGeom>
        </p:spPr>
        <p:txBody>
          <a:bodyPr wrap="square">
            <a:spAutoFit/>
          </a:bodyPr>
          <a:lstStyle/>
          <a:p>
            <a:r>
              <a:rPr lang="en-US" altLang="zh-CN" dirty="0">
                <a:solidFill>
                  <a:srgbClr val="6E200D"/>
                </a:solidFill>
                <a:latin typeface="Consolas" panose="020B0609020204030204" pitchFamily="49" charset="0"/>
                <a:ea typeface="STHeitiSC-Light" charset="-122"/>
              </a:rPr>
              <a:t>#include </a:t>
            </a:r>
            <a:r>
              <a:rPr lang="en-US" altLang="zh-CN" dirty="0">
                <a:solidFill>
                  <a:srgbClr val="BA0011"/>
                </a:solidFill>
                <a:latin typeface="Consolas" panose="020B0609020204030204" pitchFamily="49" charset="0"/>
                <a:ea typeface="STHeitiSC-Light" charset="-122"/>
              </a:rPr>
              <a:t>&lt;iostream&gt;</a:t>
            </a:r>
            <a:r>
              <a:rPr lang="en-US" altLang="zh-CN" dirty="0">
                <a:solidFill>
                  <a:srgbClr val="6E200D"/>
                </a:solidFill>
                <a:latin typeface="Consolas" panose="020B0609020204030204" pitchFamily="49" charset="0"/>
                <a:ea typeface="STHeitiSC-Light" charset="-122"/>
              </a:rPr>
              <a:t>  	</a:t>
            </a:r>
            <a:r>
              <a:rPr lang="en-US" altLang="zh-CN" dirty="0">
                <a:solidFill>
                  <a:srgbClr val="1D8519"/>
                </a:solidFill>
                <a:latin typeface="Consolas" panose="020B0609020204030204" pitchFamily="49" charset="0"/>
                <a:ea typeface="STHeitiSC-Light" charset="-122"/>
              </a:rPr>
              <a:t>// </a:t>
            </a:r>
            <a:r>
              <a:rPr lang="en-US" altLang="zh-CN" dirty="0" err="1">
                <a:solidFill>
                  <a:srgbClr val="1D8519"/>
                </a:solidFill>
                <a:latin typeface="Consolas" panose="020B0609020204030204" pitchFamily="49" charset="0"/>
                <a:ea typeface="STHeitiSC-Light" charset="-122"/>
              </a:rPr>
              <a:t>cout</a:t>
            </a:r>
            <a:endParaRPr lang="en-US" altLang="zh-CN" dirty="0">
              <a:solidFill>
                <a:srgbClr val="000000"/>
              </a:solidFill>
              <a:latin typeface="Consolas" panose="020B0609020204030204" pitchFamily="49" charset="0"/>
              <a:ea typeface="STHeitiSC-Light" charset="-122"/>
            </a:endParaRPr>
          </a:p>
          <a:p>
            <a:r>
              <a:rPr lang="en-US" altLang="zh-CN" dirty="0">
                <a:solidFill>
                  <a:srgbClr val="6E200D"/>
                </a:solidFill>
                <a:latin typeface="Consolas" panose="020B0609020204030204" pitchFamily="49" charset="0"/>
                <a:ea typeface="STHeitiSC-Light" charset="-122"/>
              </a:rPr>
              <a:t>#include </a:t>
            </a:r>
            <a:r>
              <a:rPr lang="en-US" altLang="zh-CN" dirty="0">
                <a:solidFill>
                  <a:srgbClr val="BA0011"/>
                </a:solidFill>
                <a:latin typeface="Consolas" panose="020B0609020204030204" pitchFamily="49" charset="0"/>
                <a:ea typeface="STHeitiSC-Light" charset="-122"/>
              </a:rPr>
              <a:t>&lt;</a:t>
            </a:r>
            <a:r>
              <a:rPr lang="en-US" altLang="zh-CN" dirty="0" err="1">
                <a:solidFill>
                  <a:srgbClr val="BA0011"/>
                </a:solidFill>
                <a:latin typeface="Consolas" panose="020B0609020204030204" pitchFamily="49" charset="0"/>
                <a:ea typeface="STHeitiSC-Light" charset="-122"/>
              </a:rPr>
              <a:t>cstring</a:t>
            </a:r>
            <a:r>
              <a:rPr lang="en-US" altLang="zh-CN" dirty="0">
                <a:solidFill>
                  <a:srgbClr val="BA0011"/>
                </a:solidFill>
                <a:latin typeface="Consolas" panose="020B0609020204030204" pitchFamily="49" charset="0"/>
                <a:ea typeface="STHeitiSC-Light" charset="-122"/>
              </a:rPr>
              <a:t>&gt;</a:t>
            </a:r>
            <a:r>
              <a:rPr lang="en-US" altLang="zh-CN" dirty="0">
                <a:solidFill>
                  <a:srgbClr val="6E200D"/>
                </a:solidFill>
                <a:latin typeface="Consolas" panose="020B0609020204030204" pitchFamily="49" charset="0"/>
                <a:ea typeface="STHeitiSC-Light" charset="-122"/>
              </a:rPr>
              <a:t>    	</a:t>
            </a:r>
            <a:r>
              <a:rPr lang="en-US" altLang="zh-CN" dirty="0">
                <a:solidFill>
                  <a:srgbClr val="1D8519"/>
                </a:solidFill>
                <a:latin typeface="Consolas" panose="020B0609020204030204" pitchFamily="49" charset="0"/>
                <a:ea typeface="STHeitiSC-Light" charset="-122"/>
              </a:rPr>
              <a:t>// </a:t>
            </a:r>
            <a:r>
              <a:rPr lang="en-US" altLang="zh-CN" dirty="0" err="1">
                <a:solidFill>
                  <a:srgbClr val="1D8519"/>
                </a:solidFill>
                <a:latin typeface="Consolas" panose="020B0609020204030204" pitchFamily="49" charset="0"/>
                <a:ea typeface="STHeitiSC-Light" charset="-122"/>
              </a:rPr>
              <a:t>strcmp</a:t>
            </a:r>
            <a:endParaRPr lang="en-US" altLang="zh-CN" dirty="0">
              <a:solidFill>
                <a:srgbClr val="000000"/>
              </a:solidFill>
              <a:latin typeface="Consolas" panose="020B0609020204030204" pitchFamily="49" charset="0"/>
              <a:ea typeface="STHeitiSC-Light" charset="-122"/>
            </a:endParaRPr>
          </a:p>
          <a:p>
            <a:r>
              <a:rPr lang="en-US" altLang="zh-CN" dirty="0">
                <a:solidFill>
                  <a:srgbClr val="B40062"/>
                </a:solidFill>
                <a:latin typeface="Consolas" panose="020B0609020204030204" pitchFamily="49" charset="0"/>
                <a:ea typeface="STHeitiSC-Light" charset="-122"/>
              </a:rPr>
              <a:t>using</a:t>
            </a:r>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namespace</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std</a:t>
            </a:r>
            <a:r>
              <a:rPr lang="en-US" altLang="zh-CN" dirty="0">
                <a:solidFill>
                  <a:srgbClr val="000000"/>
                </a:solidFill>
                <a:latin typeface="Consolas" panose="020B0609020204030204" pitchFamily="49" charset="0"/>
                <a:ea typeface="STHeitiSC-Light" charset="-122"/>
              </a:rPr>
              <a:t>;</a:t>
            </a:r>
          </a:p>
          <a:p>
            <a:endParaRPr lang="en-US" altLang="zh-CN" dirty="0">
              <a:solidFill>
                <a:srgbClr val="000000"/>
              </a:solidFill>
              <a:latin typeface="Consolas" panose="020B0609020204030204" pitchFamily="49" charset="0"/>
              <a:ea typeface="STHeitiSC-Light" charset="-122"/>
            </a:endParaRPr>
          </a:p>
          <a:p>
            <a:r>
              <a:rPr lang="nl-NL" altLang="zh-CN" dirty="0">
                <a:solidFill>
                  <a:srgbClr val="B40062"/>
                </a:solidFill>
                <a:latin typeface="Consolas" panose="020B0609020204030204" pitchFamily="49" charset="0"/>
                <a:ea typeface="STHeitiSC-Light" charset="-122"/>
              </a:rPr>
              <a:t>char</a:t>
            </a:r>
            <a:r>
              <a:rPr lang="nl-NL" altLang="zh-CN" dirty="0">
                <a:solidFill>
                  <a:srgbClr val="000000"/>
                </a:solidFill>
                <a:latin typeface="Consolas" panose="020B0609020204030204" pitchFamily="49" charset="0"/>
                <a:ea typeface="STHeitiSC-Light" charset="-122"/>
              </a:rPr>
              <a:t> week_name[</a:t>
            </a:r>
            <a:r>
              <a:rPr lang="nl-NL" altLang="zh-CN" dirty="0">
                <a:solidFill>
                  <a:srgbClr val="000BFF"/>
                </a:solidFill>
                <a:latin typeface="Consolas" panose="020B0609020204030204" pitchFamily="49" charset="0"/>
                <a:ea typeface="STHeitiSC-Light" charset="-122"/>
              </a:rPr>
              <a:t>7</a:t>
            </a:r>
            <a:r>
              <a:rPr lang="nl-NL" altLang="zh-CN" dirty="0">
                <a:solidFill>
                  <a:srgbClr val="000000"/>
                </a:solidFill>
                <a:latin typeface="Consolas" panose="020B0609020204030204" pitchFamily="49" charset="0"/>
                <a:ea typeface="STHeitiSC-Light" charset="-122"/>
              </a:rPr>
              <a:t>][</a:t>
            </a:r>
            <a:r>
              <a:rPr lang="nl-NL" altLang="zh-CN" dirty="0">
                <a:solidFill>
                  <a:srgbClr val="000BFF"/>
                </a:solidFill>
                <a:latin typeface="Consolas" panose="020B0609020204030204" pitchFamily="49" charset="0"/>
                <a:ea typeface="STHeitiSC-Light" charset="-122"/>
              </a:rPr>
              <a:t>4</a:t>
            </a:r>
            <a:r>
              <a:rPr lang="nl-NL" altLang="zh-CN" dirty="0">
                <a:solidFill>
                  <a:srgbClr val="000000"/>
                </a:solidFill>
                <a:latin typeface="Consolas" panose="020B0609020204030204" pitchFamily="49" charset="0"/>
                <a:ea typeface="STHeitiSC-Light" charset="-122"/>
              </a:rPr>
              <a:t>] = { 	</a:t>
            </a:r>
            <a:r>
              <a:rPr lang="en-US" altLang="zh-CN" dirty="0">
                <a:solidFill>
                  <a:srgbClr val="BA0011"/>
                </a:solidFill>
                <a:latin typeface="Consolas" panose="020B0609020204030204" pitchFamily="49" charset="0"/>
                <a:ea typeface="STHeitiSC-Light" charset="-122"/>
              </a:rPr>
              <a:t>"mon"</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tu</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"wed"</a:t>
            </a:r>
            <a:r>
              <a:rPr lang="en-US" altLang="zh-CN" dirty="0">
                <a:solidFill>
                  <a:srgbClr val="000000"/>
                </a:solidFill>
                <a:latin typeface="Consolas" panose="020B0609020204030204" pitchFamily="49" charset="0"/>
                <a:ea typeface="STHeitiSC-Light" charset="-122"/>
              </a:rPr>
              <a:t>, </a:t>
            </a:r>
          </a:p>
          <a:p>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thu</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fri</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"sat"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"sun"</a:t>
            </a:r>
            <a:r>
              <a:rPr lang="en-US" altLang="zh-CN" dirty="0">
                <a:solidFill>
                  <a:srgbClr val="000000"/>
                </a:solidFill>
                <a:latin typeface="Consolas" panose="020B0609020204030204" pitchFamily="49" charset="0"/>
                <a:ea typeface="STHeitiSC-Light" charset="-122"/>
              </a:rPr>
              <a:t>};</a:t>
            </a:r>
          </a:p>
          <a:p>
            <a:endParaRPr lang="en-US" altLang="zh-CN" dirty="0">
              <a:solidFill>
                <a:srgbClr val="000000"/>
              </a:solidFill>
              <a:latin typeface="Consolas" panose="020B0609020204030204" pitchFamily="49" charset="0"/>
              <a:ea typeface="STHeitiSC-Light" charset="-122"/>
            </a:endParaRPr>
          </a:p>
          <a:p>
            <a:r>
              <a:rPr lang="en-US" altLang="zh-CN" dirty="0">
                <a:solidFill>
                  <a:srgbClr val="B40062"/>
                </a:solidFill>
                <a:latin typeface="Consolas" panose="020B0609020204030204" pitchFamily="49" charset="0"/>
                <a:ea typeface="STHeitiSC-Light" charset="-122"/>
              </a:rPr>
              <a:t>class</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WeekTemperature</a:t>
            </a:r>
            <a:r>
              <a:rPr lang="en-US" altLang="zh-CN" dirty="0">
                <a:solidFill>
                  <a:srgbClr val="000000"/>
                </a:solidFill>
                <a:latin typeface="Consolas" panose="020B0609020204030204" pitchFamily="49" charset="0"/>
                <a:ea typeface="STHeitiSC-Light" charset="-122"/>
              </a:rPr>
              <a:t> {</a:t>
            </a:r>
          </a:p>
          <a:p>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int</a:t>
            </a:r>
            <a:r>
              <a:rPr lang="fr-FR" altLang="zh-CN" dirty="0">
                <a:solidFill>
                  <a:srgbClr val="000000"/>
                </a:solidFill>
                <a:latin typeface="Consolas" panose="020B0609020204030204" pitchFamily="49" charset="0"/>
                <a:ea typeface="STHeitiSC-Light" charset="-122"/>
              </a:rPr>
              <a:t> </a:t>
            </a:r>
            <a:r>
              <a:rPr lang="en-US" altLang="zh-CN" dirty="0">
                <a:solidFill>
                  <a:srgbClr val="000000"/>
                </a:solidFill>
                <a:latin typeface="Consolas" panose="020B0609020204030204" pitchFamily="49" charset="0"/>
                <a:ea typeface="STHeitiSC-Light" charset="-122"/>
              </a:rPr>
              <a:t>temperature</a:t>
            </a:r>
            <a:r>
              <a:rPr lang="fr-FR" altLang="zh-CN" dirty="0">
                <a:solidFill>
                  <a:srgbClr val="000000"/>
                </a:solidFill>
                <a:latin typeface="Consolas" panose="020B0609020204030204" pitchFamily="49" charset="0"/>
                <a:ea typeface="STHeitiSC-Light" charset="-122"/>
              </a:rPr>
              <a:t>[</a:t>
            </a:r>
            <a:r>
              <a:rPr lang="fr-FR" altLang="zh-CN" dirty="0">
                <a:solidFill>
                  <a:srgbClr val="000BFF"/>
                </a:solidFill>
                <a:latin typeface="Consolas" panose="020B0609020204030204" pitchFamily="49" charset="0"/>
                <a:ea typeface="STHeitiSC-Light" charset="-122"/>
              </a:rPr>
              <a:t>7</a:t>
            </a:r>
            <a:r>
              <a:rPr lang="fr-FR" altLang="zh-CN" dirty="0">
                <a:solidFill>
                  <a:srgbClr val="000000"/>
                </a:solidFill>
                <a:latin typeface="Consolas" panose="020B0609020204030204" pitchFamily="49" charset="0"/>
                <a:ea typeface="STHeitiSC-Light" charset="-122"/>
              </a:rPr>
              <a:t>];</a:t>
            </a:r>
          </a:p>
          <a:p>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int</a:t>
            </a:r>
            <a:r>
              <a:rPr lang="fr-FR" altLang="zh-CN" dirty="0">
                <a:solidFill>
                  <a:srgbClr val="000000"/>
                </a:solidFill>
                <a:latin typeface="Consolas" panose="020B0609020204030204" pitchFamily="49" charset="0"/>
                <a:ea typeface="STHeitiSC-Light" charset="-122"/>
              </a:rPr>
              <a:t> error_</a:t>
            </a:r>
            <a:r>
              <a:rPr lang="en-US" altLang="zh-CN" dirty="0">
                <a:solidFill>
                  <a:srgbClr val="000000"/>
                </a:solidFill>
                <a:latin typeface="Consolas" panose="020B0609020204030204" pitchFamily="49" charset="0"/>
                <a:ea typeface="STHeitiSC-Light" charset="-122"/>
              </a:rPr>
              <a:t>temperature</a:t>
            </a:r>
            <a:r>
              <a:rPr lang="fr-FR" altLang="zh-CN" dirty="0">
                <a:solidFill>
                  <a:srgbClr val="000000"/>
                </a:solidFill>
                <a:latin typeface="Consolas" panose="020B0609020204030204" pitchFamily="49" charset="0"/>
                <a:ea typeface="STHeitiSC-Light" charset="-122"/>
              </a:rPr>
              <a:t>;</a:t>
            </a:r>
          </a:p>
          <a:p>
            <a:r>
              <a:rPr lang="fr-FR" altLang="zh-CN" dirty="0">
                <a:solidFill>
                  <a:srgbClr val="B40062"/>
                </a:solidFill>
                <a:latin typeface="Consolas" panose="020B0609020204030204" pitchFamily="49" charset="0"/>
                <a:ea typeface="STHeitiSC-Light" charset="-122"/>
              </a:rPr>
              <a:t>public</a:t>
            </a:r>
            <a:r>
              <a:rPr lang="fr-FR" altLang="zh-CN" dirty="0">
                <a:solidFill>
                  <a:srgbClr val="000000"/>
                </a:solidFill>
                <a:latin typeface="Consolas" panose="020B0609020204030204" pitchFamily="49" charset="0"/>
                <a:ea typeface="STHeitiSC-Light" charset="-122"/>
              </a:rPr>
              <a:t>:</a:t>
            </a:r>
          </a:p>
          <a:p>
            <a:r>
              <a:rPr lang="fr-FR" altLang="zh-CN" dirty="0">
                <a:solidFill>
                  <a:srgbClr val="000000"/>
                </a:solidFill>
                <a:latin typeface="Consolas" panose="020B0609020204030204" pitchFamily="49" charset="0"/>
                <a:ea typeface="STHeitiSC-Light" charset="-122"/>
              </a:rPr>
              <a:t>  	</a:t>
            </a:r>
            <a:r>
              <a:rPr lang="fr-FR" altLang="zh-CN" b="1" dirty="0">
                <a:solidFill>
                  <a:srgbClr val="FF0000"/>
                </a:solidFill>
                <a:latin typeface="Consolas" panose="020B0609020204030204" pitchFamily="49" charset="0"/>
                <a:ea typeface="STHeitiSC-Light" charset="-122"/>
              </a:rPr>
              <a:t>int&amp;</a:t>
            </a:r>
            <a:r>
              <a:rPr lang="fr-FR" altLang="zh-CN" b="1"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operator</a:t>
            </a:r>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const</a:t>
            </a:r>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char</a:t>
            </a:r>
            <a:r>
              <a:rPr lang="fr-FR" altLang="zh-CN" dirty="0">
                <a:solidFill>
                  <a:srgbClr val="000000"/>
                </a:solidFill>
                <a:latin typeface="Consolas" panose="020B0609020204030204" pitchFamily="49" charset="0"/>
                <a:ea typeface="STHeitiSC-Light" charset="-122"/>
              </a:rPr>
              <a:t>* name)</a:t>
            </a:r>
            <a:r>
              <a:rPr lang="zh-CN" altLang="en-US" dirty="0">
                <a:solidFill>
                  <a:srgbClr val="000000"/>
                </a:solidFill>
                <a:latin typeface="Consolas" panose="020B0609020204030204" pitchFamily="49" charset="0"/>
                <a:ea typeface="STHeitiSC-Light" charset="-122"/>
              </a:rPr>
              <a:t> </a:t>
            </a:r>
            <a:r>
              <a:rPr lang="en-US" altLang="zh-CN" b="1" dirty="0">
                <a:solidFill>
                  <a:srgbClr val="008000"/>
                </a:solidFill>
                <a:latin typeface="Consolas" panose="020B0609020204030204" pitchFamily="49" charset="0"/>
                <a:ea typeface="STHeitiSC-Light" charset="-122"/>
              </a:rPr>
              <a:t>//</a:t>
            </a:r>
            <a:r>
              <a:rPr lang="zh-CN" altLang="en-US" b="1" dirty="0">
                <a:solidFill>
                  <a:srgbClr val="008000"/>
                </a:solidFill>
                <a:latin typeface="Consolas" panose="020B0609020204030204" pitchFamily="49" charset="0"/>
                <a:ea typeface="STHeitiSC-Light" charset="-122"/>
              </a:rPr>
              <a:t> 字符串作下标</a:t>
            </a:r>
            <a:endParaRPr lang="fr-FR" altLang="zh-CN" b="1" dirty="0">
              <a:solidFill>
                <a:srgbClr val="008000"/>
              </a:solidFill>
              <a:latin typeface="Consolas" panose="020B0609020204030204" pitchFamily="49" charset="0"/>
              <a:ea typeface="STHeitiSC-Light" charset="-122"/>
            </a:endParaRPr>
          </a:p>
          <a:p>
            <a:r>
              <a:rPr lang="fr-FR" altLang="zh-CN" dirty="0">
                <a:solidFill>
                  <a:srgbClr val="000000"/>
                </a:solidFill>
                <a:latin typeface="Consolas" panose="020B0609020204030204" pitchFamily="49" charset="0"/>
                <a:ea typeface="STHeitiSC-Light" charset="-122"/>
              </a:rPr>
              <a:t>  	{</a:t>
            </a:r>
          </a:p>
          <a:p>
            <a:pPr lvl="1"/>
            <a:r>
              <a:rPr lang="da-DK" altLang="zh-CN" dirty="0">
                <a:solidFill>
                  <a:srgbClr val="000000"/>
                </a:solidFill>
                <a:latin typeface="Consolas" panose="020B0609020204030204" pitchFamily="49" charset="0"/>
                <a:ea typeface="STHeitiSC-Light" charset="-122"/>
              </a:rPr>
              <a:t>    	</a:t>
            </a:r>
            <a:r>
              <a:rPr lang="da-DK" altLang="zh-CN" dirty="0">
                <a:solidFill>
                  <a:srgbClr val="B40062"/>
                </a:solidFill>
                <a:latin typeface="Consolas" panose="020B0609020204030204" pitchFamily="49" charset="0"/>
                <a:ea typeface="STHeitiSC-Light" charset="-122"/>
              </a:rPr>
              <a:t>for</a:t>
            </a:r>
            <a:r>
              <a:rPr lang="da-DK" altLang="zh-CN" dirty="0">
                <a:solidFill>
                  <a:srgbClr val="000000"/>
                </a:solidFill>
                <a:latin typeface="Consolas" panose="020B0609020204030204" pitchFamily="49" charset="0"/>
                <a:ea typeface="STHeitiSC-Light" charset="-122"/>
              </a:rPr>
              <a:t> (</a:t>
            </a:r>
            <a:r>
              <a:rPr lang="da-DK" altLang="zh-CN" dirty="0">
                <a:solidFill>
                  <a:srgbClr val="B40062"/>
                </a:solidFill>
                <a:latin typeface="Consolas" panose="020B0609020204030204" pitchFamily="49" charset="0"/>
                <a:ea typeface="STHeitiSC-Light" charset="-122"/>
              </a:rPr>
              <a:t>int</a:t>
            </a:r>
            <a:r>
              <a:rPr lang="da-DK" altLang="zh-CN" dirty="0">
                <a:solidFill>
                  <a:srgbClr val="000000"/>
                </a:solidFill>
                <a:latin typeface="Consolas" panose="020B0609020204030204" pitchFamily="49" charset="0"/>
                <a:ea typeface="STHeitiSC-Light" charset="-122"/>
              </a:rPr>
              <a:t> i = </a:t>
            </a:r>
            <a:r>
              <a:rPr lang="da-DK" altLang="zh-CN" dirty="0">
                <a:solidFill>
                  <a:srgbClr val="000BFF"/>
                </a:solidFill>
                <a:latin typeface="Consolas" panose="020B0609020204030204" pitchFamily="49" charset="0"/>
                <a:ea typeface="STHeitiSC-Light" charset="-122"/>
              </a:rPr>
              <a:t>0</a:t>
            </a:r>
            <a:r>
              <a:rPr lang="da-DK" altLang="zh-CN" dirty="0">
                <a:solidFill>
                  <a:srgbClr val="000000"/>
                </a:solidFill>
                <a:latin typeface="Consolas" panose="020B0609020204030204" pitchFamily="49" charset="0"/>
                <a:ea typeface="STHeitiSC-Light" charset="-122"/>
              </a:rPr>
              <a:t>; i &lt; </a:t>
            </a:r>
            <a:r>
              <a:rPr lang="da-DK" altLang="zh-CN" dirty="0">
                <a:solidFill>
                  <a:srgbClr val="000BFF"/>
                </a:solidFill>
                <a:latin typeface="Consolas" panose="020B0609020204030204" pitchFamily="49" charset="0"/>
                <a:ea typeface="STHeitiSC-Light" charset="-122"/>
              </a:rPr>
              <a:t>7</a:t>
            </a:r>
            <a:r>
              <a:rPr lang="da-DK" altLang="zh-CN" dirty="0">
                <a:solidFill>
                  <a:srgbClr val="000000"/>
                </a:solidFill>
                <a:latin typeface="Consolas" panose="020B0609020204030204" pitchFamily="49" charset="0"/>
                <a:ea typeface="STHeitiSC-Light" charset="-122"/>
              </a:rPr>
              <a:t>; i++) {</a:t>
            </a: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if</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strcmp</a:t>
            </a:r>
            <a:r>
              <a:rPr lang="en-US" altLang="zh-CN" dirty="0">
                <a:solidFill>
                  <a:srgbClr val="000000"/>
                </a:solidFill>
                <a:latin typeface="Consolas" panose="020B0609020204030204" pitchFamily="49" charset="0"/>
                <a:ea typeface="STHeitiSC-Light" charset="-122"/>
              </a:rPr>
              <a:t>(</a:t>
            </a:r>
            <a:r>
              <a:rPr lang="en-US" altLang="zh-CN" dirty="0" err="1">
                <a:solidFill>
                  <a:srgbClr val="000000"/>
                </a:solidFill>
                <a:latin typeface="Consolas" panose="020B0609020204030204" pitchFamily="49" charset="0"/>
                <a:ea typeface="STHeitiSC-Light" charset="-122"/>
              </a:rPr>
              <a:t>week_name</a:t>
            </a:r>
            <a:r>
              <a:rPr lang="en-US" altLang="zh-CN" dirty="0">
                <a:solidFill>
                  <a:srgbClr val="000000"/>
                </a:solidFill>
                <a:latin typeface="Consolas" panose="020B0609020204030204" pitchFamily="49" charset="0"/>
                <a:ea typeface="STHeitiSC-Light" charset="-122"/>
              </a:rPr>
              <a:t>[</a:t>
            </a:r>
            <a:r>
              <a:rPr lang="en-US" altLang="zh-CN" dirty="0" err="1">
                <a:solidFill>
                  <a:srgbClr val="000000"/>
                </a:solidFill>
                <a:latin typeface="Consolas" panose="020B0609020204030204" pitchFamily="49" charset="0"/>
                <a:ea typeface="STHeitiSC-Light" charset="-122"/>
              </a:rPr>
              <a:t>i</a:t>
            </a:r>
            <a:r>
              <a:rPr lang="en-US" altLang="zh-CN" dirty="0">
                <a:solidFill>
                  <a:srgbClr val="000000"/>
                </a:solidFill>
                <a:latin typeface="Consolas" panose="020B0609020204030204" pitchFamily="49" charset="0"/>
                <a:ea typeface="STHeitiSC-Light" charset="-122"/>
              </a:rPr>
              <a:t>], name) == </a:t>
            </a:r>
            <a:r>
              <a:rPr lang="en-US" altLang="zh-CN" dirty="0">
                <a:solidFill>
                  <a:srgbClr val="000BFF"/>
                </a:solidFill>
                <a:latin typeface="Consolas" panose="020B0609020204030204" pitchFamily="49" charset="0"/>
                <a:ea typeface="STHeitiSC-Light" charset="-122"/>
              </a:rPr>
              <a:t>0</a:t>
            </a:r>
            <a:r>
              <a:rPr lang="en-US" altLang="zh-CN" dirty="0">
                <a:solidFill>
                  <a:srgbClr val="000000"/>
                </a:solidFill>
                <a:latin typeface="Consolas" panose="020B0609020204030204" pitchFamily="49" charset="0"/>
                <a:ea typeface="STHeitiSC-Light" charset="-122"/>
              </a:rPr>
              <a:t>) </a:t>
            </a: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return</a:t>
            </a:r>
            <a:r>
              <a:rPr lang="en-US" altLang="zh-CN" dirty="0">
                <a:solidFill>
                  <a:srgbClr val="000000"/>
                </a:solidFill>
                <a:latin typeface="Consolas" panose="020B0609020204030204" pitchFamily="49" charset="0"/>
                <a:ea typeface="STHeitiSC-Light" charset="-122"/>
              </a:rPr>
              <a:t> temperature[</a:t>
            </a:r>
            <a:r>
              <a:rPr lang="en-US" altLang="zh-CN" dirty="0" err="1">
                <a:solidFill>
                  <a:srgbClr val="000000"/>
                </a:solidFill>
                <a:latin typeface="Consolas" panose="020B0609020204030204" pitchFamily="49" charset="0"/>
                <a:ea typeface="STHeitiSC-Light" charset="-122"/>
              </a:rPr>
              <a:t>i</a:t>
            </a:r>
            <a:r>
              <a:rPr lang="en-US" altLang="zh-CN" dirty="0">
                <a:solidFill>
                  <a:srgbClr val="000000"/>
                </a:solidFill>
                <a:latin typeface="Consolas" panose="020B0609020204030204" pitchFamily="49" charset="0"/>
                <a:ea typeface="STHeitiSC-Light" charset="-122"/>
              </a:rPr>
              <a:t>];</a:t>
            </a:r>
          </a:p>
          <a:p>
            <a:pPr lvl="1"/>
            <a:r>
              <a:rPr lang="en-US" altLang="zh-CN" dirty="0">
                <a:solidFill>
                  <a:srgbClr val="000000"/>
                </a:solidFill>
                <a:latin typeface="Consolas" panose="020B0609020204030204" pitchFamily="49" charset="0"/>
                <a:ea typeface="STHeitiSC-Light" charset="-122"/>
              </a:rPr>
              <a:t>    	}</a:t>
            </a: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return </a:t>
            </a:r>
            <a:r>
              <a:rPr lang="fr-FR" altLang="zh-CN" dirty="0">
                <a:solidFill>
                  <a:srgbClr val="000000"/>
                </a:solidFill>
                <a:latin typeface="Consolas" panose="020B0609020204030204" pitchFamily="49" charset="0"/>
                <a:ea typeface="STHeitiSC-Light" charset="-122"/>
              </a:rPr>
              <a:t>error_</a:t>
            </a:r>
            <a:r>
              <a:rPr lang="en-US" altLang="zh-CN" dirty="0">
                <a:solidFill>
                  <a:srgbClr val="000000"/>
                </a:solidFill>
                <a:latin typeface="Consolas" panose="020B0609020204030204" pitchFamily="49" charset="0"/>
                <a:ea typeface="STHeitiSC-Light" charset="-122"/>
              </a:rPr>
              <a:t>temperature</a:t>
            </a:r>
            <a:r>
              <a:rPr lang="en-US" altLang="zh-CN" dirty="0">
                <a:latin typeface="Consolas" panose="020B0609020204030204" pitchFamily="49" charset="0"/>
                <a:ea typeface="STHeitiSC-Light" charset="-122"/>
              </a:rPr>
              <a:t>; </a:t>
            </a:r>
            <a:r>
              <a:rPr lang="en-US" altLang="zh-CN" b="1" dirty="0">
                <a:solidFill>
                  <a:srgbClr val="008000"/>
                </a:solidFill>
                <a:latin typeface="Consolas" panose="020B0609020204030204" pitchFamily="49" charset="0"/>
                <a:ea typeface="STHeitiSC-Light" charset="-122"/>
              </a:rPr>
              <a:t>//</a:t>
            </a:r>
            <a:r>
              <a:rPr lang="zh-CN" altLang="en-US" b="1" dirty="0">
                <a:solidFill>
                  <a:srgbClr val="008000"/>
                </a:solidFill>
                <a:latin typeface="Consolas" panose="020B0609020204030204" pitchFamily="49" charset="0"/>
                <a:ea typeface="STHeitiSC-Light" charset="-122"/>
              </a:rPr>
              <a:t>没有匹配到字符串</a:t>
            </a:r>
            <a:endParaRPr lang="en-US" altLang="zh-CN" b="1" dirty="0">
              <a:solidFill>
                <a:srgbClr val="008000"/>
              </a:solidFill>
              <a:latin typeface="Consolas" panose="020B0609020204030204" pitchFamily="49" charset="0"/>
              <a:ea typeface="STHeitiSC-Light" charset="-122"/>
            </a:endParaRPr>
          </a:p>
          <a:p>
            <a:r>
              <a:rPr lang="en-US" altLang="zh-CN" dirty="0">
                <a:solidFill>
                  <a:srgbClr val="000000"/>
                </a:solidFill>
                <a:latin typeface="Consolas" panose="020B0609020204030204" pitchFamily="49" charset="0"/>
                <a:ea typeface="STHeitiSC-Light" charset="-122"/>
              </a:rPr>
              <a:t>  	}</a:t>
            </a:r>
          </a:p>
          <a:p>
            <a:r>
              <a:rPr lang="en-US" altLang="zh-CN" dirty="0">
                <a:solidFill>
                  <a:srgbClr val="000000"/>
                </a:solidFill>
                <a:latin typeface="Consolas" panose="020B0609020204030204" pitchFamily="49" charset="0"/>
                <a:ea typeface="STHeitiSC-Light" charset="-122"/>
              </a:rPr>
              <a:t>};</a:t>
            </a:r>
          </a:p>
        </p:txBody>
      </p:sp>
      <p:sp>
        <p:nvSpPr>
          <p:cNvPr id="7"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数组下标运算符重载示例</a:t>
            </a: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t>58</a:t>
            </a:fld>
            <a:endParaRPr lang="en-US" altLang="zh-CN"/>
          </a:p>
        </p:txBody>
      </p:sp>
      <p:sp>
        <p:nvSpPr>
          <p:cNvPr id="3" name="矩形 2"/>
          <p:cNvSpPr/>
          <p:nvPr/>
        </p:nvSpPr>
        <p:spPr>
          <a:xfrm>
            <a:off x="1386558" y="4180979"/>
            <a:ext cx="648072" cy="288032"/>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5" name="文本框 4"/>
          <p:cNvSpPr txBox="1"/>
          <p:nvPr/>
        </p:nvSpPr>
        <p:spPr>
          <a:xfrm>
            <a:off x="56222" y="4469011"/>
            <a:ext cx="1467068" cy="400110"/>
          </a:xfrm>
          <a:prstGeom prst="rect">
            <a:avLst/>
          </a:prstGeom>
          <a:noFill/>
        </p:spPr>
        <p:txBody>
          <a:bodyPr wrap="none" rtlCol="0">
            <a:spAutoFit/>
          </a:bodyPr>
          <a:lstStyle/>
          <a:p>
            <a:r>
              <a:rPr lang="zh-CN" altLang="en-US" sz="2000" b="1" dirty="0">
                <a:solidFill>
                  <a:srgbClr val="008000"/>
                </a:solidFill>
                <a:latin typeface="+mn-ea"/>
              </a:rPr>
              <a:t>注意返回值</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454" y="1408473"/>
            <a:ext cx="5368754" cy="3748719"/>
          </a:xfrm>
          <a:prstGeom prst="rect">
            <a:avLst/>
          </a:prstGeom>
        </p:spPr>
        <p:txBody>
          <a:bodyPr wrap="square">
            <a:spAutoFit/>
          </a:bodyPr>
          <a:lstStyle/>
          <a:p>
            <a:pPr>
              <a:lnSpc>
                <a:spcPct val="120000"/>
              </a:lnSpc>
            </a:pPr>
            <a:r>
              <a:rPr lang="en-US" altLang="zh-CN" dirty="0">
                <a:solidFill>
                  <a:srgbClr val="1D8519"/>
                </a:solidFill>
                <a:latin typeface="Menlo-Regular" charset="0"/>
              </a:rPr>
              <a:t>/// </a:t>
            </a:r>
            <a:r>
              <a:rPr lang="zh-CN" altLang="en-US" dirty="0">
                <a:solidFill>
                  <a:srgbClr val="1D8519"/>
                </a:solidFill>
                <a:latin typeface="STHeitiSC-Light" charset="-122"/>
                <a:ea typeface="STHeitiSC-Light" charset="-122"/>
              </a:rPr>
              <a:t>关于数组下标运算符重载的测试</a:t>
            </a:r>
            <a:endParaRPr lang="zh-CN" altLang="en-US" dirty="0">
              <a:solidFill>
                <a:srgbClr val="000000"/>
              </a:solidFill>
              <a:latin typeface="Menlo-Regular" charset="0"/>
              <a:ea typeface="STHeitiSC-Light" charset="-122"/>
            </a:endParaRPr>
          </a:p>
          <a:p>
            <a:pPr>
              <a:lnSpc>
                <a:spcPct val="120000"/>
              </a:lnSpc>
            </a:pPr>
            <a:r>
              <a:rPr lang="en-US" altLang="zh-CN" dirty="0">
                <a:solidFill>
                  <a:srgbClr val="B40062"/>
                </a:solidFill>
                <a:latin typeface="Consolas" panose="020B0609020204030204" pitchFamily="49" charset="0"/>
                <a:ea typeface="STHeitiSC-Light" charset="-122"/>
              </a:rPr>
              <a:t>int</a:t>
            </a:r>
            <a:r>
              <a:rPr lang="en-US" altLang="zh-CN" dirty="0">
                <a:solidFill>
                  <a:srgbClr val="000000"/>
                </a:solidFill>
                <a:latin typeface="Consolas" panose="020B0609020204030204" pitchFamily="49" charset="0"/>
                <a:ea typeface="STHeitiSC-Light" charset="-122"/>
              </a:rPr>
              <a:t> main() </a:t>
            </a:r>
          </a:p>
          <a:p>
            <a:pPr>
              <a:lnSpc>
                <a:spcPct val="120000"/>
              </a:lnSpc>
            </a:pPr>
            <a:r>
              <a:rPr lang="en-US" altLang="zh-CN" dirty="0">
                <a:solidFill>
                  <a:srgbClr val="000000"/>
                </a:solidFill>
                <a:latin typeface="Consolas" panose="020B0609020204030204" pitchFamily="49" charset="0"/>
                <a:ea typeface="STHeitiSC-Light" charset="-122"/>
              </a:rPr>
              <a:t>{</a:t>
            </a:r>
          </a:p>
          <a:p>
            <a:pPr lvl="1">
              <a:lnSpc>
                <a:spcPct val="120000"/>
              </a:lnSpc>
            </a:pPr>
            <a:r>
              <a:rPr lang="en-US" altLang="zh-CN" dirty="0" err="1">
                <a:solidFill>
                  <a:srgbClr val="000000"/>
                </a:solidFill>
                <a:latin typeface="Consolas" panose="020B0609020204030204" pitchFamily="49" charset="0"/>
                <a:ea typeface="STHeitiSC-Light" charset="-122"/>
              </a:rPr>
              <a:t>WeekTemperature</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beijing</a:t>
            </a:r>
            <a:r>
              <a:rPr lang="en-US" altLang="zh-CN" dirty="0">
                <a:solidFill>
                  <a:srgbClr val="000000"/>
                </a:solidFill>
                <a:latin typeface="Consolas" panose="020B0609020204030204" pitchFamily="49" charset="0"/>
                <a:ea typeface="STHeitiSC-Light" charset="-122"/>
              </a:rPr>
              <a:t>;</a:t>
            </a:r>
          </a:p>
          <a:p>
            <a:pPr>
              <a:lnSpc>
                <a:spcPct val="120000"/>
              </a:lnSpc>
            </a:pPr>
            <a:r>
              <a:rPr lang="nl-NL" altLang="zh-CN" dirty="0">
                <a:solidFill>
                  <a:srgbClr val="000000"/>
                </a:solidFill>
                <a:latin typeface="Consolas" panose="020B0609020204030204" pitchFamily="49" charset="0"/>
                <a:ea typeface="STHeitiSC-Light" charset="-122"/>
              </a:rPr>
              <a:t>	beijing[</a:t>
            </a:r>
            <a:r>
              <a:rPr lang="nl-NL" altLang="zh-CN" dirty="0">
                <a:solidFill>
                  <a:srgbClr val="BA0011"/>
                </a:solidFill>
                <a:latin typeface="Consolas" panose="020B0609020204030204" pitchFamily="49" charset="0"/>
                <a:ea typeface="STHeitiSC-Light" charset="-122"/>
              </a:rPr>
              <a:t>"mon"</a:t>
            </a:r>
            <a:r>
              <a:rPr lang="nl-NL" altLang="zh-CN" dirty="0">
                <a:solidFill>
                  <a:srgbClr val="000000"/>
                </a:solidFill>
                <a:latin typeface="Consolas" panose="020B0609020204030204" pitchFamily="49" charset="0"/>
                <a:ea typeface="STHeitiSC-Light" charset="-122"/>
              </a:rPr>
              <a:t>] = -</a:t>
            </a:r>
            <a:r>
              <a:rPr lang="nl-NL" altLang="zh-CN" dirty="0">
                <a:solidFill>
                  <a:srgbClr val="000BFF"/>
                </a:solidFill>
                <a:latin typeface="Consolas" panose="020B0609020204030204" pitchFamily="49" charset="0"/>
                <a:ea typeface="STHeitiSC-Light" charset="-122"/>
              </a:rPr>
              <a:t>3</a:t>
            </a:r>
            <a:r>
              <a:rPr lang="nl-NL" altLang="zh-CN" dirty="0">
                <a:solidFill>
                  <a:srgbClr val="000000"/>
                </a:solidFill>
                <a:latin typeface="Consolas" panose="020B0609020204030204" pitchFamily="49" charset="0"/>
                <a:ea typeface="STHeitiSC-Light" charset="-122"/>
              </a:rPr>
              <a:t>;	</a:t>
            </a:r>
          </a:p>
          <a:p>
            <a:pPr>
              <a:lnSpc>
                <a:spcPct val="120000"/>
              </a:lnSpc>
            </a:pPr>
            <a:r>
              <a:rPr lang="nl-NL" altLang="zh-CN" dirty="0">
                <a:solidFill>
                  <a:srgbClr val="000000"/>
                </a:solidFill>
                <a:latin typeface="Consolas" panose="020B0609020204030204" pitchFamily="49" charset="0"/>
                <a:ea typeface="STHeitiSC-Light" charset="-122"/>
              </a:rPr>
              <a:t>	beijing[</a:t>
            </a:r>
            <a:r>
              <a:rPr lang="nl-NL" altLang="zh-CN" dirty="0">
                <a:solidFill>
                  <a:srgbClr val="BA0011"/>
                </a:solidFill>
                <a:latin typeface="Consolas" panose="020B0609020204030204" pitchFamily="49" charset="0"/>
                <a:ea typeface="STHeitiSC-Light" charset="-122"/>
              </a:rPr>
              <a:t>"tu"</a:t>
            </a:r>
            <a:r>
              <a:rPr lang="nl-NL" altLang="zh-CN" dirty="0">
                <a:solidFill>
                  <a:srgbClr val="000000"/>
                </a:solidFill>
                <a:latin typeface="Consolas" panose="020B0609020204030204" pitchFamily="49" charset="0"/>
                <a:ea typeface="STHeitiSC-Light" charset="-122"/>
              </a:rPr>
              <a:t>] = -</a:t>
            </a:r>
            <a:r>
              <a:rPr lang="nl-NL" altLang="zh-CN" dirty="0">
                <a:solidFill>
                  <a:srgbClr val="000BFF"/>
                </a:solidFill>
                <a:latin typeface="Consolas" panose="020B0609020204030204" pitchFamily="49" charset="0"/>
                <a:ea typeface="STHeitiSC-Light" charset="-122"/>
              </a:rPr>
              <a:t>1</a:t>
            </a:r>
            <a:r>
              <a:rPr lang="nl-NL" altLang="zh-CN" dirty="0">
                <a:solidFill>
                  <a:srgbClr val="000000"/>
                </a:solidFill>
                <a:latin typeface="Consolas" panose="020B0609020204030204" pitchFamily="49" charset="0"/>
                <a:ea typeface="STHeitiSC-Light" charset="-122"/>
              </a:rPr>
              <a:t>;</a:t>
            </a:r>
          </a:p>
          <a:p>
            <a:pPr>
              <a:lnSpc>
                <a:spcPct val="120000"/>
              </a:lnSpc>
            </a:pPr>
            <a:r>
              <a:rPr lang="nl-NL" altLang="zh-CN" dirty="0">
                <a:solidFill>
                  <a:srgbClr val="000000"/>
                </a:solidFill>
                <a:latin typeface="Consolas" panose="020B0609020204030204" pitchFamily="49" charset="0"/>
                <a:ea typeface="STHeitiSC-Light" charset="-122"/>
              </a:rPr>
              <a:t>  	cout 	&lt;&lt; </a:t>
            </a:r>
            <a:r>
              <a:rPr lang="nl-NL" altLang="zh-CN" dirty="0">
                <a:solidFill>
                  <a:srgbClr val="BA0011"/>
                </a:solidFill>
                <a:latin typeface="Consolas" panose="020B0609020204030204" pitchFamily="49" charset="0"/>
                <a:ea typeface="STHeitiSC-Light" charset="-122"/>
              </a:rPr>
              <a:t>"Monday Temperature: "</a:t>
            </a:r>
            <a:r>
              <a:rPr lang="nl-NL" altLang="zh-CN" dirty="0">
                <a:solidFill>
                  <a:srgbClr val="000000"/>
                </a:solidFill>
                <a:latin typeface="Consolas" panose="020B0609020204030204" pitchFamily="49" charset="0"/>
                <a:ea typeface="STHeitiSC-Light" charset="-122"/>
              </a:rPr>
              <a:t> </a:t>
            </a:r>
          </a:p>
          <a:p>
            <a:pPr>
              <a:lnSpc>
                <a:spcPct val="120000"/>
              </a:lnSpc>
            </a:pPr>
            <a:r>
              <a:rPr lang="nl-NL" altLang="zh-CN" dirty="0">
                <a:solidFill>
                  <a:srgbClr val="000000"/>
                </a:solidFill>
                <a:latin typeface="Consolas" panose="020B0609020204030204" pitchFamily="49" charset="0"/>
                <a:ea typeface="STHeitiSC-Light" charset="-122"/>
              </a:rPr>
              <a:t>			&lt;&lt; beijing[</a:t>
            </a:r>
            <a:r>
              <a:rPr lang="nl-NL" altLang="zh-CN" dirty="0">
                <a:solidFill>
                  <a:srgbClr val="BA0011"/>
                </a:solidFill>
                <a:latin typeface="Consolas" panose="020B0609020204030204" pitchFamily="49" charset="0"/>
                <a:ea typeface="STHeitiSC-Light" charset="-122"/>
              </a:rPr>
              <a:t>"mon"</a:t>
            </a:r>
            <a:r>
              <a:rPr lang="nl-NL" altLang="zh-CN" dirty="0">
                <a:solidFill>
                  <a:srgbClr val="000000"/>
                </a:solidFill>
                <a:latin typeface="Consolas" panose="020B0609020204030204" pitchFamily="49" charset="0"/>
                <a:ea typeface="STHeitiSC-Light" charset="-122"/>
              </a:rPr>
              <a:t>] &lt;&lt; endl;</a:t>
            </a:r>
          </a:p>
          <a:p>
            <a:pPr>
              <a:lnSpc>
                <a:spcPct val="120000"/>
              </a:lnSpc>
            </a:pPr>
            <a:r>
              <a:rPr lang="is-IS" altLang="zh-CN" dirty="0">
                <a:solidFill>
                  <a:srgbClr val="000000"/>
                </a:solidFill>
                <a:latin typeface="Consolas" panose="020B0609020204030204" pitchFamily="49" charset="0"/>
                <a:ea typeface="STHeitiSC-Light" charset="-122"/>
              </a:rPr>
              <a:t>  	</a:t>
            </a:r>
          </a:p>
          <a:p>
            <a:pPr>
              <a:lnSpc>
                <a:spcPct val="120000"/>
              </a:lnSpc>
            </a:pPr>
            <a:r>
              <a:rPr lang="is-IS" altLang="zh-CN" dirty="0">
                <a:solidFill>
                  <a:srgbClr val="000000"/>
                </a:solidFill>
                <a:latin typeface="Consolas" panose="020B0609020204030204" pitchFamily="49" charset="0"/>
                <a:ea typeface="STHeitiSC-Light" charset="-122"/>
              </a:rPr>
              <a:t>	</a:t>
            </a:r>
            <a:r>
              <a:rPr lang="is-IS" altLang="zh-CN" dirty="0">
                <a:solidFill>
                  <a:srgbClr val="B40062"/>
                </a:solidFill>
                <a:latin typeface="Consolas" panose="020B0609020204030204" pitchFamily="49" charset="0"/>
                <a:ea typeface="STHeitiSC-Light" charset="-122"/>
              </a:rPr>
              <a:t>return</a:t>
            </a:r>
            <a:r>
              <a:rPr lang="is-IS" altLang="zh-CN" dirty="0">
                <a:solidFill>
                  <a:srgbClr val="000000"/>
                </a:solidFill>
                <a:latin typeface="Consolas" panose="020B0609020204030204" pitchFamily="49" charset="0"/>
                <a:ea typeface="STHeitiSC-Light" charset="-122"/>
              </a:rPr>
              <a:t> </a:t>
            </a:r>
            <a:r>
              <a:rPr lang="is-IS" altLang="zh-CN" dirty="0">
                <a:solidFill>
                  <a:srgbClr val="000BFF"/>
                </a:solidFill>
                <a:latin typeface="Consolas" panose="020B0609020204030204" pitchFamily="49" charset="0"/>
                <a:ea typeface="STHeitiSC-Light" charset="-122"/>
              </a:rPr>
              <a:t>0</a:t>
            </a:r>
            <a:r>
              <a:rPr lang="is-IS" altLang="zh-CN" dirty="0">
                <a:solidFill>
                  <a:srgbClr val="000000"/>
                </a:solidFill>
                <a:latin typeface="Consolas" panose="020B0609020204030204" pitchFamily="49" charset="0"/>
                <a:ea typeface="STHeitiSC-Light" charset="-122"/>
              </a:rPr>
              <a:t>;</a:t>
            </a:r>
          </a:p>
          <a:p>
            <a:pPr>
              <a:lnSpc>
                <a:spcPct val="120000"/>
              </a:lnSpc>
            </a:pPr>
            <a:r>
              <a:rPr lang="is-IS" altLang="zh-CN" dirty="0">
                <a:solidFill>
                  <a:srgbClr val="000000"/>
                </a:solidFill>
                <a:latin typeface="Consolas" panose="020B0609020204030204" pitchFamily="49" charset="0"/>
                <a:ea typeface="STHeitiSC-Light" charset="-122"/>
              </a:rPr>
              <a:t>}</a:t>
            </a:r>
          </a:p>
        </p:txBody>
      </p:sp>
      <p:sp>
        <p:nvSpPr>
          <p:cNvPr id="5" name="文本框 4"/>
          <p:cNvSpPr txBox="1"/>
          <p:nvPr/>
        </p:nvSpPr>
        <p:spPr>
          <a:xfrm>
            <a:off x="1075454" y="5373216"/>
            <a:ext cx="1723549" cy="400110"/>
          </a:xfrm>
          <a:prstGeom prst="rect">
            <a:avLst/>
          </a:prstGeom>
          <a:solidFill>
            <a:srgbClr val="FFFF00"/>
          </a:solidFill>
        </p:spPr>
        <p:txBody>
          <a:bodyPr wrap="none" rtlCol="0">
            <a:spAutoFit/>
          </a:bodyPr>
          <a:lstStyle/>
          <a:p>
            <a:r>
              <a:rPr kumimoji="1" lang="zh-CN" altLang="en-US" sz="2000" b="1" dirty="0"/>
              <a:t>运行输出结果</a:t>
            </a:r>
          </a:p>
        </p:txBody>
      </p:sp>
      <p:sp>
        <p:nvSpPr>
          <p:cNvPr id="3" name="矩形 2"/>
          <p:cNvSpPr/>
          <p:nvPr/>
        </p:nvSpPr>
        <p:spPr>
          <a:xfrm>
            <a:off x="1075454" y="5805264"/>
            <a:ext cx="3570208" cy="400110"/>
          </a:xfrm>
          <a:prstGeom prst="rect">
            <a:avLst/>
          </a:prstGeom>
        </p:spPr>
        <p:txBody>
          <a:bodyPr wrap="none">
            <a:spAutoFit/>
          </a:bodyPr>
          <a:lstStyle/>
          <a:p>
            <a:r>
              <a:rPr lang="en-US" altLang="zh-CN" sz="2000" b="1">
                <a:solidFill>
                  <a:srgbClr val="00B050"/>
                </a:solidFill>
                <a:latin typeface="AndaleMono" charset="0"/>
              </a:rPr>
              <a:t>Monday Temperature: -3</a:t>
            </a:r>
            <a:endParaRPr lang="zh-CN" altLang="en-US" sz="2000" b="1">
              <a:solidFill>
                <a:srgbClr val="00B050"/>
              </a:solidFill>
            </a:endParaRPr>
          </a:p>
        </p:txBody>
      </p:sp>
      <p:sp>
        <p:nvSpPr>
          <p:cNvPr id="6"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数组下标运算符重载示例</a:t>
            </a: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构造函数：对象的“生”</a:t>
            </a:r>
            <a:endParaRPr kumimoji="1" lang="en-US" dirty="0"/>
          </a:p>
        </p:txBody>
      </p:sp>
      <p:sp>
        <p:nvSpPr>
          <p:cNvPr id="4" name="内容占位符 3"/>
          <p:cNvSpPr>
            <a:spLocks noGrp="1"/>
          </p:cNvSpPr>
          <p:nvPr>
            <p:ph idx="1"/>
          </p:nvPr>
        </p:nvSpPr>
        <p:spPr/>
        <p:txBody>
          <a:bodyPr/>
          <a:lstStyle/>
          <a:p>
            <a:r>
              <a:rPr lang="zh-CN" altLang="zh-CN" dirty="0">
                <a:latin typeface="华文楷体" panose="02010600040101010101" pitchFamily="2" charset="-122"/>
              </a:rPr>
              <a:t>对象的“生”（初始化工作）是由编译器在创建对象处自动生成调用构造函数的代码来完成的</a:t>
            </a:r>
            <a:r>
              <a:rPr lang="zh-CN" altLang="en-US" dirty="0">
                <a:latin typeface="华文楷体" panose="02010600040101010101" pitchFamily="2" charset="-122"/>
              </a:rPr>
              <a:t>。</a:t>
            </a:r>
            <a:endParaRPr lang="en-US" altLang="zh-CN" dirty="0">
              <a:latin typeface="华文楷体" panose="02010600040101010101" pitchFamily="2" charset="-122"/>
            </a:endParaRPr>
          </a:p>
          <a:p>
            <a:r>
              <a:rPr lang="zh-CN" altLang="zh-CN" dirty="0">
                <a:latin typeface="华文楷体" panose="02010600040101010101" pitchFamily="2" charset="-122"/>
              </a:rPr>
              <a:t>构造函数是类的特殊成员函数，它用来确保类的每个对象都能正确地初始化</a:t>
            </a:r>
            <a:r>
              <a:rPr lang="zh-CN" altLang="en-US" dirty="0">
                <a:latin typeface="华文楷体" panose="02010600040101010101" pitchFamily="2" charset="-122"/>
              </a:rPr>
              <a:t>。</a:t>
            </a:r>
            <a:endParaRPr lang="zh-CN" altLang="zh-CN" dirty="0">
              <a:latin typeface="华文楷体"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只能成员函数重载的运算符</a:t>
            </a:r>
          </a:p>
        </p:txBody>
      </p:sp>
      <p:sp>
        <p:nvSpPr>
          <p:cNvPr id="3" name="内容占位符 2"/>
          <p:cNvSpPr>
            <a:spLocks noGrp="1"/>
          </p:cNvSpPr>
          <p:nvPr>
            <p:ph idx="1"/>
          </p:nvPr>
        </p:nvSpPr>
        <p:spPr/>
        <p:txBody>
          <a:bodyPr/>
          <a:lstStyle/>
          <a:p>
            <a:r>
              <a:rPr lang="en-US" altLang="zh-CN" dirty="0"/>
              <a:t>=,[],(),-&gt;</a:t>
            </a:r>
            <a:r>
              <a:rPr lang="zh-CN" altLang="en-US" dirty="0"/>
              <a:t>只能通过成员函数来重载</a:t>
            </a:r>
            <a:endParaRPr lang="en-US" altLang="zh-CN" dirty="0"/>
          </a:p>
          <a:p>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60</a:t>
            </a:fld>
            <a:endParaRPr lang="en-US" altLang="zh-CN"/>
          </a:p>
        </p:txBody>
      </p:sp>
      <p:sp>
        <p:nvSpPr>
          <p:cNvPr id="5" name="文本框 4"/>
          <p:cNvSpPr txBox="1"/>
          <p:nvPr/>
        </p:nvSpPr>
        <p:spPr>
          <a:xfrm>
            <a:off x="1115101" y="2459504"/>
            <a:ext cx="7074904" cy="1938992"/>
          </a:xfrm>
          <a:prstGeom prst="rect">
            <a:avLst/>
          </a:prstGeom>
          <a:noFill/>
        </p:spPr>
        <p:txBody>
          <a:bodyPr wrap="square" rtlCol="0">
            <a:spAutoFit/>
          </a:bodyPr>
          <a:lstStyle/>
          <a:p>
            <a:pPr algn="l"/>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cls {</a:t>
            </a:r>
          </a:p>
          <a:p>
            <a:pPr algn="l"/>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data</a:t>
            </a:r>
            <a:r>
              <a:rPr lang="zh-CN" altLang="en-US" sz="2000" b="1" dirty="0">
                <a:latin typeface="Consolas" panose="020B0609020204030204" pitchFamily="49" charset="0"/>
              </a:rPr>
              <a:t>;</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cls</a:t>
            </a:r>
            <a:r>
              <a:rPr lang="zh-CN" altLang="en-US" sz="2000" b="1" dirty="0">
                <a:latin typeface="Consolas" panose="020B0609020204030204" pitchFamily="49" charset="0"/>
              </a:rPr>
              <a:t>(</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i</a:t>
            </a:r>
            <a:r>
              <a:rPr lang="zh-CN" altLang="en-US" sz="2000" b="1" dirty="0">
                <a:latin typeface="Consolas" panose="020B0609020204030204" pitchFamily="49" charset="0"/>
              </a:rPr>
              <a:t>) : </a:t>
            </a:r>
            <a:r>
              <a:rPr lang="en-US" altLang="zh-CN" sz="2000" b="1" dirty="0">
                <a:latin typeface="Consolas" panose="020B0609020204030204" pitchFamily="49" charset="0"/>
              </a:rPr>
              <a:t>data(i)</a:t>
            </a:r>
            <a:r>
              <a:rPr lang="zh-CN" altLang="en-US" sz="2000" b="1" dirty="0">
                <a:latin typeface="Consolas" panose="020B0609020204030204" pitchFamily="49" charset="0"/>
              </a:rPr>
              <a:t> {}</a:t>
            </a:r>
          </a:p>
          <a:p>
            <a:pPr algn="l"/>
            <a:r>
              <a:rPr lang="zh-CN" altLang="en-US" sz="2000" b="1" dirty="0">
                <a:latin typeface="Consolas" panose="020B0609020204030204" pitchFamily="49" charset="0"/>
              </a:rPr>
              <a:t>};</a:t>
            </a:r>
          </a:p>
          <a:p>
            <a:pPr algn="l"/>
            <a:r>
              <a:rPr lang="en-US" altLang="zh-CN" sz="2000" b="1" dirty="0">
                <a:solidFill>
                  <a:srgbClr val="B40062"/>
                </a:solidFill>
                <a:latin typeface="Consolas" panose="020B0609020204030204" pitchFamily="49" charset="0"/>
              </a:rPr>
              <a:t>cls&amp;</a:t>
            </a:r>
            <a:r>
              <a:rPr lang="en-US" altLang="zh-CN" sz="2000" b="1" dirty="0">
                <a:latin typeface="Consolas" panose="020B0609020204030204" pitchFamily="49" charset="0"/>
              </a:rPr>
              <a:t> operator[](</a:t>
            </a:r>
            <a:r>
              <a:rPr lang="en-US" altLang="zh-CN" sz="2000" b="1" dirty="0">
                <a:solidFill>
                  <a:srgbClr val="B40062"/>
                </a:solidFill>
                <a:latin typeface="Consolas" panose="020B0609020204030204" pitchFamily="49" charset="0"/>
              </a:rPr>
              <a:t>cls&amp; </a:t>
            </a:r>
            <a:r>
              <a:rPr lang="en-US" altLang="zh-CN" sz="2000" b="1" dirty="0">
                <a:latin typeface="Consolas" panose="020B0609020204030204" pitchFamily="49" charset="0"/>
              </a:rPr>
              <a:t>c1, </a:t>
            </a:r>
            <a:r>
              <a:rPr lang="en-US" altLang="zh-CN" sz="2000" b="1" dirty="0">
                <a:solidFill>
                  <a:srgbClr val="B40062"/>
                </a:solidFill>
                <a:latin typeface="Consolas" panose="020B0609020204030204" pitchFamily="49" charset="0"/>
              </a:rPr>
              <a:t>cls&amp; </a:t>
            </a:r>
            <a:r>
              <a:rPr lang="en-US" altLang="zh-CN" sz="2000" b="1" dirty="0">
                <a:latin typeface="Consolas" panose="020B0609020204030204" pitchFamily="49" charset="0"/>
              </a:rPr>
              <a:t>c2) { </a:t>
            </a:r>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c2; }</a:t>
            </a:r>
            <a:endParaRPr lang="zh-CN" altLang="en-US" sz="2000" b="1" dirty="0">
              <a:latin typeface="Consolas" panose="020B0609020204030204" pitchFamily="49" charset="0"/>
            </a:endParaRPr>
          </a:p>
        </p:txBody>
      </p:sp>
      <p:sp>
        <p:nvSpPr>
          <p:cNvPr id="6" name="文本框 5"/>
          <p:cNvSpPr txBox="1"/>
          <p:nvPr/>
        </p:nvSpPr>
        <p:spPr>
          <a:xfrm>
            <a:off x="1430849" y="5021047"/>
            <a:ext cx="6282301" cy="830997"/>
          </a:xfrm>
          <a:prstGeom prst="rect">
            <a:avLst/>
          </a:prstGeom>
          <a:noFill/>
        </p:spPr>
        <p:txBody>
          <a:bodyPr wrap="square" rtlCol="0">
            <a:spAutoFit/>
          </a:bodyPr>
          <a:lstStyle/>
          <a:p>
            <a:r>
              <a:rPr lang="zh-CN" altLang="en-US" sz="2400" b="1" dirty="0"/>
              <a:t>编译错误：</a:t>
            </a:r>
            <a:r>
              <a:rPr lang="en-US" altLang="zh-CN" sz="2400" b="1" dirty="0"/>
              <a:t>error: ‘</a:t>
            </a:r>
            <a:r>
              <a:rPr lang="en-US" altLang="zh-CN" sz="2400" b="1" dirty="0" err="1"/>
              <a:t>cls</a:t>
            </a:r>
            <a:r>
              <a:rPr lang="en-US" altLang="zh-CN" sz="2400" b="1" dirty="0"/>
              <a:t>&amp; operator[](</a:t>
            </a:r>
            <a:r>
              <a:rPr lang="en-US" altLang="zh-CN" sz="2400" b="1" dirty="0" err="1"/>
              <a:t>cls</a:t>
            </a:r>
            <a:r>
              <a:rPr lang="en-US" altLang="zh-CN" sz="2400" b="1" dirty="0"/>
              <a:t>&amp;, </a:t>
            </a:r>
            <a:r>
              <a:rPr lang="en-US" altLang="zh-CN" sz="2400" b="1" dirty="0" err="1"/>
              <a:t>cls</a:t>
            </a:r>
            <a:r>
              <a:rPr lang="en-US" altLang="zh-CN" sz="2400" b="1" dirty="0"/>
              <a:t>&amp;)’ must be a </a:t>
            </a:r>
            <a:r>
              <a:rPr lang="en-US" altLang="zh-CN" sz="2400" b="1" dirty="0" err="1">
                <a:solidFill>
                  <a:srgbClr val="FF0000"/>
                </a:solidFill>
              </a:rPr>
              <a:t>nonstatic</a:t>
            </a:r>
            <a:r>
              <a:rPr lang="en-US" altLang="zh-CN" sz="2400" b="1" dirty="0">
                <a:solidFill>
                  <a:srgbClr val="FF0000"/>
                </a:solidFill>
              </a:rPr>
              <a:t> member function</a:t>
            </a:r>
            <a:endParaRPr lang="zh-CN" altLang="en-US" sz="2400" b="1" dirty="0">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77B6C-2401-4DD8-A5D9-D7A4087D83D4}"/>
              </a:ext>
            </a:extLst>
          </p:cNvPr>
          <p:cNvSpPr>
            <a:spLocks noGrp="1"/>
          </p:cNvSpPr>
          <p:nvPr>
            <p:ph type="title"/>
          </p:nvPr>
        </p:nvSpPr>
        <p:spPr/>
        <p:txBody>
          <a:bodyPr/>
          <a:lstStyle/>
          <a:p>
            <a:r>
              <a:rPr lang="zh-CN" altLang="en-US" dirty="0"/>
              <a:t>只能成员函数重载的运算符</a:t>
            </a:r>
          </a:p>
        </p:txBody>
      </p:sp>
      <p:sp>
        <p:nvSpPr>
          <p:cNvPr id="3" name="内容占位符 2">
            <a:extLst>
              <a:ext uri="{FF2B5EF4-FFF2-40B4-BE49-F238E27FC236}">
                <a16:creationId xmlns:a16="http://schemas.microsoft.com/office/drawing/2014/main" id="{6D03C271-0880-426C-9722-931FD5963B5A}"/>
              </a:ext>
            </a:extLst>
          </p:cNvPr>
          <p:cNvSpPr>
            <a:spLocks noGrp="1"/>
          </p:cNvSpPr>
          <p:nvPr>
            <p:ph idx="1"/>
          </p:nvPr>
        </p:nvSpPr>
        <p:spPr/>
        <p:txBody>
          <a:bodyPr/>
          <a:lstStyle/>
          <a:p>
            <a:r>
              <a:rPr lang="zh-CN" altLang="en-US" dirty="0"/>
              <a:t>为什么这么做？</a:t>
            </a:r>
            <a:endParaRPr lang="en-US" altLang="zh-CN" dirty="0"/>
          </a:p>
          <a:p>
            <a:pPr lvl="1"/>
            <a:r>
              <a:rPr lang="zh-CN" altLang="en-US" dirty="0"/>
              <a:t>当没有自定义</a:t>
            </a:r>
            <a:r>
              <a:rPr lang="en-US" altLang="zh-CN" dirty="0"/>
              <a:t>operator=</a:t>
            </a:r>
            <a:r>
              <a:rPr lang="zh-CN" altLang="en-US" dirty="0"/>
              <a:t>时，编译器会自动合成一个默认版本的赋值操作</a:t>
            </a:r>
            <a:endParaRPr lang="en-US" altLang="zh-CN" dirty="0"/>
          </a:p>
          <a:p>
            <a:pPr lvl="1"/>
            <a:r>
              <a:rPr lang="zh-CN" altLang="en-US" dirty="0"/>
              <a:t>在类内定义</a:t>
            </a:r>
            <a:r>
              <a:rPr lang="en-US" altLang="zh-CN" dirty="0"/>
              <a:t>operator=</a:t>
            </a:r>
            <a:r>
              <a:rPr lang="zh-CN" altLang="en-US" dirty="0"/>
              <a:t>，编译器则不会自动合成</a:t>
            </a:r>
            <a:endParaRPr lang="en-US" altLang="zh-CN" dirty="0"/>
          </a:p>
          <a:p>
            <a:pPr lvl="1"/>
            <a:endParaRPr lang="en-US" altLang="zh-CN" dirty="0"/>
          </a:p>
          <a:p>
            <a:pPr lvl="1"/>
            <a:r>
              <a:rPr lang="zh-CN" altLang="en-US" dirty="0"/>
              <a:t>如果允许使用全局函数重载，可能会对是否自动合成产生干扰</a:t>
            </a:r>
            <a:endParaRPr lang="en-US" altLang="zh-CN" dirty="0"/>
          </a:p>
          <a:p>
            <a:endParaRPr lang="zh-CN" altLang="en-US" dirty="0"/>
          </a:p>
        </p:txBody>
      </p:sp>
      <p:sp>
        <p:nvSpPr>
          <p:cNvPr id="4" name="灯片编号占位符 3">
            <a:extLst>
              <a:ext uri="{FF2B5EF4-FFF2-40B4-BE49-F238E27FC236}">
                <a16:creationId xmlns:a16="http://schemas.microsoft.com/office/drawing/2014/main" id="{C959E104-C9C0-414C-830A-3EBFAC18222D}"/>
              </a:ext>
            </a:extLst>
          </p:cNvPr>
          <p:cNvSpPr>
            <a:spLocks noGrp="1"/>
          </p:cNvSpPr>
          <p:nvPr>
            <p:ph type="sldNum" sz="quarter" idx="12"/>
          </p:nvPr>
        </p:nvSpPr>
        <p:spPr/>
        <p:txBody>
          <a:bodyPr/>
          <a:lstStyle/>
          <a:p>
            <a:pPr>
              <a:defRPr/>
            </a:pPr>
            <a:fld id="{BFD7BE51-03DD-4CCA-8227-D775462981B4}" type="slidenum">
              <a:rPr lang="en-US" altLang="zh-CN" smtClean="0"/>
              <a:t>61</a:t>
            </a:fld>
            <a:endParaRPr lang="en-US" altLang="zh-CN"/>
          </a:p>
        </p:txBody>
      </p:sp>
    </p:spTree>
    <p:extLst>
      <p:ext uri="{BB962C8B-B14F-4D97-AF65-F5344CB8AC3E}">
        <p14:creationId xmlns:p14="http://schemas.microsoft.com/office/powerpoint/2010/main" val="8491146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3706-0D89-445A-8C18-2CE1478A10F3}"/>
              </a:ext>
            </a:extLst>
          </p:cNvPr>
          <p:cNvSpPr>
            <a:spLocks noGrp="1"/>
          </p:cNvSpPr>
          <p:nvPr>
            <p:ph type="title"/>
          </p:nvPr>
        </p:nvSpPr>
        <p:spPr/>
        <p:txBody>
          <a:bodyPr/>
          <a:lstStyle/>
          <a:p>
            <a:pPr algn="r"/>
            <a:r>
              <a:rPr lang="zh-CN" altLang="en-US" dirty="0"/>
              <a:t>假设能全局重载的例子</a:t>
            </a:r>
          </a:p>
        </p:txBody>
      </p:sp>
      <p:sp>
        <p:nvSpPr>
          <p:cNvPr id="4" name="灯片编号占位符 3">
            <a:extLst>
              <a:ext uri="{FF2B5EF4-FFF2-40B4-BE49-F238E27FC236}">
                <a16:creationId xmlns:a16="http://schemas.microsoft.com/office/drawing/2014/main" id="{8DE5E3CD-F4DF-4535-8723-2227F64D98C0}"/>
              </a:ext>
            </a:extLst>
          </p:cNvPr>
          <p:cNvSpPr>
            <a:spLocks noGrp="1"/>
          </p:cNvSpPr>
          <p:nvPr>
            <p:ph type="sldNum" sz="quarter" idx="12"/>
          </p:nvPr>
        </p:nvSpPr>
        <p:spPr/>
        <p:txBody>
          <a:bodyPr/>
          <a:lstStyle/>
          <a:p>
            <a:pPr>
              <a:defRPr/>
            </a:pPr>
            <a:fld id="{BFD7BE51-03DD-4CCA-8227-D775462981B4}" type="slidenum">
              <a:rPr lang="en-US" altLang="zh-CN" smtClean="0"/>
              <a:t>62</a:t>
            </a:fld>
            <a:endParaRPr lang="en-US" altLang="zh-CN"/>
          </a:p>
        </p:txBody>
      </p:sp>
      <p:sp>
        <p:nvSpPr>
          <p:cNvPr id="5" name="文本框 4">
            <a:extLst>
              <a:ext uri="{FF2B5EF4-FFF2-40B4-BE49-F238E27FC236}">
                <a16:creationId xmlns:a16="http://schemas.microsoft.com/office/drawing/2014/main" id="{4B85F016-AAC6-4668-BB83-8377419A4DC8}"/>
              </a:ext>
            </a:extLst>
          </p:cNvPr>
          <p:cNvSpPr txBox="1"/>
          <p:nvPr/>
        </p:nvSpPr>
        <p:spPr>
          <a:xfrm>
            <a:off x="1164920" y="1350798"/>
            <a:ext cx="5783344" cy="1938992"/>
          </a:xfrm>
          <a:prstGeom prst="rect">
            <a:avLst/>
          </a:prstGeom>
          <a:noFill/>
          <a:ln>
            <a:solidFill>
              <a:srgbClr val="00CCFF"/>
            </a:solidFill>
          </a:ln>
        </p:spPr>
        <p:txBody>
          <a:bodyPr wrap="square" rtlCol="0">
            <a:spAutoFit/>
          </a:bodyPr>
          <a:lstStyle/>
          <a:p>
            <a:pPr algn="l"/>
            <a:r>
              <a:rPr lang="en-US" altLang="zh-CN" sz="2000" b="1" dirty="0" err="1">
                <a:latin typeface="Consolas" panose="020B0609020204030204" pitchFamily="49" charset="0"/>
              </a:rPr>
              <a:t>cls.h</a:t>
            </a:r>
            <a:r>
              <a:rPr lang="en-US" altLang="zh-CN" sz="2000" b="1" dirty="0">
                <a:latin typeface="Consolas" panose="020B0609020204030204" pitchFamily="49" charset="0"/>
              </a:rPr>
              <a:t>:</a:t>
            </a:r>
          </a:p>
          <a:p>
            <a:pPr lvl="1"/>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t>
            </a:r>
            <a:r>
              <a:rPr lang="en-US" altLang="zh-CN" sz="2000" b="1" dirty="0">
                <a:latin typeface="Consolas" panose="020B0609020204030204" pitchFamily="49" charset="0"/>
              </a:rPr>
              <a:t>C</a:t>
            </a:r>
            <a:r>
              <a:rPr lang="zh-CN" altLang="en-US" sz="2000" b="1" dirty="0">
                <a:latin typeface="Consolas" panose="020B0609020204030204" pitchFamily="49" charset="0"/>
              </a:rPr>
              <a:t>ls {</a:t>
            </a:r>
          </a:p>
          <a:p>
            <a:pPr lvl="1"/>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pPr lvl="1"/>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data</a:t>
            </a:r>
            <a:r>
              <a:rPr lang="zh-CN" altLang="en-US"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t>
            </a:r>
            <a:r>
              <a:rPr lang="en-US" altLang="zh-CN" sz="2000" b="1" dirty="0" err="1">
                <a:solidFill>
                  <a:srgbClr val="B40062"/>
                </a:solidFill>
                <a:latin typeface="Consolas" panose="020B0609020204030204" pitchFamily="49" charset="0"/>
              </a:rPr>
              <a:t>Cls</a:t>
            </a:r>
            <a:r>
              <a:rPr lang="en-US" altLang="zh-CN" sz="2000" b="1" dirty="0">
                <a:latin typeface="Consolas" panose="020B0609020204030204" pitchFamily="49" charset="0"/>
              </a:rPr>
              <a:t>(int _data): data(_data) {}</a:t>
            </a:r>
          </a:p>
          <a:p>
            <a:pPr lvl="1"/>
            <a:r>
              <a:rPr lang="zh-CN" altLang="en-US" sz="2000" b="1" dirty="0">
                <a:latin typeface="Consolas" panose="020B0609020204030204" pitchFamily="49" charset="0"/>
              </a:rPr>
              <a:t>};</a:t>
            </a:r>
          </a:p>
        </p:txBody>
      </p:sp>
      <p:sp>
        <p:nvSpPr>
          <p:cNvPr id="6" name="文本框 5">
            <a:extLst>
              <a:ext uri="{FF2B5EF4-FFF2-40B4-BE49-F238E27FC236}">
                <a16:creationId xmlns:a16="http://schemas.microsoft.com/office/drawing/2014/main" id="{53596CCA-7910-4D54-B44C-B448C3902842}"/>
              </a:ext>
            </a:extLst>
          </p:cNvPr>
          <p:cNvSpPr txBox="1"/>
          <p:nvPr/>
        </p:nvSpPr>
        <p:spPr>
          <a:xfrm>
            <a:off x="1226838" y="3565310"/>
            <a:ext cx="2736304" cy="1938992"/>
          </a:xfrm>
          <a:prstGeom prst="rect">
            <a:avLst/>
          </a:prstGeom>
          <a:noFill/>
          <a:ln>
            <a:solidFill>
              <a:srgbClr val="00CCFF"/>
            </a:solidFill>
          </a:ln>
        </p:spPr>
        <p:txBody>
          <a:bodyPr wrap="square" rtlCol="0">
            <a:spAutoFit/>
          </a:bodyPr>
          <a:lstStyle/>
          <a:p>
            <a:pPr algn="l"/>
            <a:r>
              <a:rPr lang="en-US" altLang="zh-CN" sz="2000" b="1" dirty="0">
                <a:solidFill>
                  <a:srgbClr val="00B050"/>
                </a:solidFill>
                <a:latin typeface="Consolas" panose="020B0609020204030204" pitchFamily="49" charset="0"/>
              </a:rPr>
              <a:t>//</a:t>
            </a:r>
            <a:r>
              <a:rPr lang="en-US" altLang="zh-CN" sz="2000" b="1" dirty="0" err="1">
                <a:solidFill>
                  <a:srgbClr val="00B050"/>
                </a:solidFill>
                <a:latin typeface="Consolas" panose="020B0609020204030204" pitchFamily="49" charset="0"/>
              </a:rPr>
              <a:t>main.cpp</a:t>
            </a:r>
            <a:r>
              <a:rPr lang="en-US" altLang="zh-CN" sz="2000" b="1" dirty="0">
                <a:solidFill>
                  <a:srgbClr val="00B050"/>
                </a:solidFill>
                <a:latin typeface="Consolas" panose="020B0609020204030204" pitchFamily="49" charset="0"/>
              </a:rPr>
              <a:t>:</a:t>
            </a:r>
          </a:p>
          <a:p>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main(){</a:t>
            </a:r>
          </a:p>
          <a:p>
            <a:pPr lvl="1"/>
            <a:r>
              <a:rPr lang="en-US" altLang="zh-CN" sz="2000" b="1" dirty="0" err="1">
                <a:solidFill>
                  <a:srgbClr val="B40062"/>
                </a:solidFill>
                <a:latin typeface="Consolas" panose="020B0609020204030204" pitchFamily="49" charset="0"/>
              </a:rPr>
              <a:t>Cls</a:t>
            </a:r>
            <a:r>
              <a:rPr lang="en-US" altLang="zh-CN" sz="2000" b="1" dirty="0">
                <a:latin typeface="Consolas" panose="020B0609020204030204" pitchFamily="49" charset="0"/>
              </a:rPr>
              <a:t> a, b(3);</a:t>
            </a:r>
          </a:p>
          <a:p>
            <a:pPr lvl="1"/>
            <a:r>
              <a:rPr lang="en-US" altLang="zh-CN" sz="2000" b="1" dirty="0">
                <a:solidFill>
                  <a:srgbClr val="FF0000"/>
                </a:solidFill>
                <a:latin typeface="Consolas" panose="020B0609020204030204" pitchFamily="49" charset="0"/>
              </a:rPr>
              <a:t>a = b; //?</a:t>
            </a:r>
          </a:p>
          <a:p>
            <a:pPr lvl="1"/>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0;</a:t>
            </a:r>
          </a:p>
          <a:p>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7" name="文本框 6">
            <a:extLst>
              <a:ext uri="{FF2B5EF4-FFF2-40B4-BE49-F238E27FC236}">
                <a16:creationId xmlns:a16="http://schemas.microsoft.com/office/drawing/2014/main" id="{882F979D-CE6B-4D2F-A38A-D7D539A2DA5C}"/>
              </a:ext>
            </a:extLst>
          </p:cNvPr>
          <p:cNvSpPr txBox="1"/>
          <p:nvPr/>
        </p:nvSpPr>
        <p:spPr>
          <a:xfrm>
            <a:off x="4283968" y="3486487"/>
            <a:ext cx="4649204" cy="2246769"/>
          </a:xfrm>
          <a:prstGeom prst="rect">
            <a:avLst/>
          </a:prstGeom>
          <a:noFill/>
          <a:ln>
            <a:solidFill>
              <a:srgbClr val="00CCFF"/>
            </a:solidFill>
          </a:ln>
        </p:spPr>
        <p:txBody>
          <a:bodyPr wrap="square" rtlCol="0">
            <a:spAutoFit/>
          </a:bodyPr>
          <a:lstStyle/>
          <a:p>
            <a:pPr algn="l"/>
            <a:r>
              <a:rPr lang="en-US" altLang="zh-CN" sz="2000" b="1" dirty="0">
                <a:solidFill>
                  <a:srgbClr val="00B050"/>
                </a:solidFill>
                <a:latin typeface="Consolas" panose="020B0609020204030204" pitchFamily="49" charset="0"/>
              </a:rPr>
              <a:t>//</a:t>
            </a:r>
            <a:r>
              <a:rPr lang="en-US" altLang="zh-CN" sz="2000" b="1" dirty="0" err="1">
                <a:solidFill>
                  <a:srgbClr val="00B050"/>
                </a:solidFill>
                <a:latin typeface="Consolas" panose="020B0609020204030204" pitchFamily="49" charset="0"/>
              </a:rPr>
              <a:t>func.cpp</a:t>
            </a:r>
            <a:r>
              <a:rPr lang="en-US" altLang="zh-CN" sz="2000" b="1" dirty="0">
                <a:solidFill>
                  <a:srgbClr val="00B050"/>
                </a:solidFill>
                <a:latin typeface="Consolas" panose="020B0609020204030204" pitchFamily="49" charset="0"/>
              </a:rPr>
              <a:t>:</a:t>
            </a:r>
          </a:p>
          <a:p>
            <a:pPr algn="l"/>
            <a:r>
              <a:rPr lang="en-US" altLang="zh-CN" sz="2000" b="1" dirty="0" err="1">
                <a:solidFill>
                  <a:srgbClr val="B40062"/>
                </a:solidFill>
                <a:latin typeface="Consolas" panose="020B0609020204030204" pitchFamily="49" charset="0"/>
              </a:rPr>
              <a:t>Cls</a:t>
            </a:r>
            <a:r>
              <a:rPr lang="en-US" altLang="zh-CN" sz="2000" b="1" dirty="0">
                <a:solidFill>
                  <a:srgbClr val="B40062"/>
                </a:solidFill>
                <a:latin typeface="Consolas" panose="020B0609020204030204" pitchFamily="49" charset="0"/>
              </a:rPr>
              <a:t>&amp; </a:t>
            </a:r>
            <a:r>
              <a:rPr lang="en-US" altLang="zh-CN" sz="2000" b="1" dirty="0">
                <a:latin typeface="Consolas" panose="020B0609020204030204" pitchFamily="49" charset="0"/>
              </a:rPr>
              <a:t>operator=(</a:t>
            </a:r>
            <a:r>
              <a:rPr lang="en-US" altLang="zh-CN" sz="2000" b="1" dirty="0" err="1">
                <a:latin typeface="Consolas" panose="020B0609020204030204" pitchFamily="49" charset="0"/>
              </a:rPr>
              <a:t>Cls</a:t>
            </a:r>
            <a:r>
              <a:rPr lang="en-US" altLang="zh-CN" sz="2000" b="1" dirty="0">
                <a:latin typeface="Consolas" panose="020B0609020204030204" pitchFamily="49" charset="0"/>
              </a:rPr>
              <a:t> &amp;a, </a:t>
            </a:r>
            <a:r>
              <a:rPr lang="en-US" altLang="zh-CN" sz="2000" b="1" dirty="0" err="1">
                <a:latin typeface="Consolas" panose="020B0609020204030204" pitchFamily="49" charset="0"/>
              </a:rPr>
              <a:t>Cls</a:t>
            </a:r>
            <a:r>
              <a:rPr lang="en-US" altLang="zh-CN" sz="2000" b="1" dirty="0">
                <a:latin typeface="Consolas" panose="020B0609020204030204" pitchFamily="49" charset="0"/>
              </a:rPr>
              <a:t> b)</a:t>
            </a:r>
          </a:p>
          <a:p>
            <a:pPr algn="l"/>
            <a:r>
              <a:rPr lang="en-US" altLang="zh-CN" sz="2000" b="1" dirty="0">
                <a:latin typeface="Consolas" panose="020B0609020204030204" pitchFamily="49" charset="0"/>
              </a:rPr>
              <a:t>{</a:t>
            </a:r>
          </a:p>
          <a:p>
            <a:pPr algn="l"/>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"operator="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algn="l"/>
            <a:r>
              <a:rPr lang="en-US" altLang="zh-CN" sz="2000" b="1" dirty="0">
                <a:latin typeface="Consolas" panose="020B0609020204030204" pitchFamily="49" charset="0"/>
              </a:rPr>
              <a:t>	</a:t>
            </a:r>
            <a:r>
              <a:rPr lang="en-US" altLang="zh-CN" sz="2000" b="1" dirty="0" err="1">
                <a:latin typeface="Consolas" panose="020B0609020204030204" pitchFamily="49" charset="0"/>
              </a:rPr>
              <a:t>a.data</a:t>
            </a:r>
            <a:r>
              <a:rPr lang="en-US" altLang="zh-CN" sz="2000" b="1" dirty="0">
                <a:latin typeface="Consolas" panose="020B0609020204030204" pitchFamily="49" charset="0"/>
              </a:rPr>
              <a:t> = </a:t>
            </a:r>
            <a:r>
              <a:rPr lang="en-US" altLang="zh-CN" sz="2000" b="1" dirty="0" err="1">
                <a:latin typeface="Consolas" panose="020B0609020204030204" pitchFamily="49" charset="0"/>
              </a:rPr>
              <a:t>b.data</a:t>
            </a:r>
            <a:r>
              <a:rPr lang="en-US" altLang="zh-CN" sz="2000" b="1" dirty="0">
                <a:latin typeface="Consolas" panose="020B0609020204030204" pitchFamily="49" charset="0"/>
              </a:rPr>
              <a:t>;</a:t>
            </a:r>
          </a:p>
          <a:p>
            <a:pPr algn="l"/>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a;</a:t>
            </a:r>
          </a:p>
          <a:p>
            <a:pPr algn="l"/>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9" name="文本框 8">
            <a:extLst>
              <a:ext uri="{FF2B5EF4-FFF2-40B4-BE49-F238E27FC236}">
                <a16:creationId xmlns:a16="http://schemas.microsoft.com/office/drawing/2014/main" id="{C064A988-A9D3-4304-837E-DF9A2C0012F7}"/>
              </a:ext>
            </a:extLst>
          </p:cNvPr>
          <p:cNvSpPr txBox="1"/>
          <p:nvPr/>
        </p:nvSpPr>
        <p:spPr>
          <a:xfrm>
            <a:off x="1216028" y="5838806"/>
            <a:ext cx="6768752" cy="830997"/>
          </a:xfrm>
          <a:prstGeom prst="rect">
            <a:avLst/>
          </a:prstGeom>
          <a:noFill/>
        </p:spPr>
        <p:txBody>
          <a:bodyPr wrap="square" rtlCol="0">
            <a:spAutoFit/>
          </a:bodyPr>
          <a:lstStyle/>
          <a:p>
            <a:pPr algn="l"/>
            <a:r>
              <a:rPr lang="zh-CN" altLang="en-US" sz="2400" b="1" dirty="0">
                <a:latin typeface="Consolas" panose="020B0609020204030204" pitchFamily="49" charset="0"/>
              </a:rPr>
              <a:t>调用自动合成运算？还是全局重载运算？</a:t>
            </a:r>
            <a:endParaRPr lang="en-US" altLang="zh-CN" sz="2400" b="1" dirty="0">
              <a:latin typeface="Consolas" panose="020B0609020204030204" pitchFamily="49" charset="0"/>
            </a:endParaRPr>
          </a:p>
          <a:p>
            <a:pPr algn="l"/>
            <a:r>
              <a:rPr lang="en-US" altLang="zh-CN" sz="2400" b="1" dirty="0">
                <a:latin typeface="Consolas" panose="020B0609020204030204" pitchFamily="49" charset="0"/>
              </a:rPr>
              <a:t>C++</a:t>
            </a:r>
            <a:r>
              <a:rPr lang="zh-CN" altLang="en-US" sz="2400" b="1" dirty="0">
                <a:latin typeface="Consolas" panose="020B0609020204030204" pitchFamily="49" charset="0"/>
              </a:rPr>
              <a:t>标准禁止了</a:t>
            </a:r>
            <a:r>
              <a:rPr lang="en-US" altLang="zh-CN" sz="2400" b="1" dirty="0">
                <a:latin typeface="Consolas" panose="020B0609020204030204" pitchFamily="49" charset="0"/>
              </a:rPr>
              <a:t>operator=</a:t>
            </a:r>
            <a:r>
              <a:rPr lang="zh-CN" altLang="en-US" sz="2400" b="1" dirty="0">
                <a:latin typeface="Consolas" panose="020B0609020204030204" pitchFamily="49" charset="0"/>
              </a:rPr>
              <a:t>的全局重载</a:t>
            </a:r>
          </a:p>
        </p:txBody>
      </p:sp>
    </p:spTree>
    <p:extLst>
      <p:ext uri="{BB962C8B-B14F-4D97-AF65-F5344CB8AC3E}">
        <p14:creationId xmlns:p14="http://schemas.microsoft.com/office/powerpoint/2010/main" val="40750512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63</a:t>
            </a:fld>
            <a:endParaRPr lang="en-US" altLang="zh-CN"/>
          </a:p>
        </p:txBody>
      </p:sp>
      <p:sp>
        <p:nvSpPr>
          <p:cNvPr id="7" name="文本框 6"/>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关于运算符重载，下列说法不正确的是</a:t>
            </a:r>
          </a:p>
        </p:txBody>
      </p:sp>
      <p:sp>
        <p:nvSpPr>
          <p:cNvPr id="8" name="文本框 7"/>
          <p:cNvSpPr txBox="1"/>
          <p:nvPr>
            <p:custDataLst>
              <p:tags r:id="rId3"/>
            </p:custDataLst>
          </p:nvPr>
        </p:nvSpPr>
        <p:spPr>
          <a:xfrm>
            <a:off x="1037307" y="2570038"/>
            <a:ext cx="9511952"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en-US" altLang="zh-CN" sz="220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sum </a:t>
            </a:r>
            <a:r>
              <a:rPr lang="zh-CN" altLang="en-US" sz="220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为自定义类的一个变量，可以通过 </a:t>
            </a:r>
            <a:r>
              <a:rPr lang="en-US" altLang="zh-CN" sz="220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sum.operator()(5,6); </a:t>
            </a:r>
          </a:p>
          <a:p>
            <a:pPr lvl="0" eaLnBrk="1" fontAlgn="auto" hangingPunct="1">
              <a:lnSpc>
                <a:spcPct val="150000"/>
              </a:lnSpc>
              <a:spcBef>
                <a:spcPts val="0"/>
              </a:spcBef>
              <a:spcAft>
                <a:spcPts val="0"/>
              </a:spcAft>
              <a:defRPr/>
            </a:pPr>
            <a:r>
              <a:rPr lang="zh-CN" altLang="en-US" sz="220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去调用</a:t>
            </a:r>
            <a:r>
              <a:rPr lang="en-US" altLang="zh-CN" sz="220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t>
            </a:r>
            <a:r>
              <a:rPr lang="zh-CN" altLang="en-US" sz="220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运算符重载函数。</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9" name="文本框 8"/>
          <p:cNvSpPr txBox="1"/>
          <p:nvPr>
            <p:custDataLst>
              <p:tags r:id="rId4"/>
            </p:custDataLst>
          </p:nvPr>
        </p:nvSpPr>
        <p:spPr>
          <a:xfrm>
            <a:off x="1037902" y="3650158"/>
            <a:ext cx="7350521"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通过重载</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运算符：</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int operator[](const char* name); </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使得我</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a:p>
            <a:pPr lvl="0" eaLnBrk="1" fontAlgn="auto" hangingPunct="1">
              <a:lnSpc>
                <a:spcPct val="150000"/>
              </a:lnSpc>
              <a:spcBef>
                <a:spcPts val="0"/>
              </a:spcBef>
              <a:spcAft>
                <a:spcPts val="0"/>
              </a:spcAft>
              <a:defRPr/>
            </a:pP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们可以使用 </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Beijing[“mon”]= -3</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进行赋值。</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10" name="文本框 9"/>
          <p:cNvSpPr txBox="1"/>
          <p:nvPr>
            <p:custDataLst>
              <p:tags r:id="rId5"/>
            </p:custDataLst>
          </p:nvPr>
        </p:nvSpPr>
        <p:spPr>
          <a:xfrm>
            <a:off x="1037307" y="4586262"/>
            <a:ext cx="7192293"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en-US" altLang="zh-CN" sz="2200" dirty="0" err="1">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ClassName</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&amp; operator++(); </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为前缀自增运算符的重载声明。</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11" name="文本框 10"/>
          <p:cNvSpPr txBox="1"/>
          <p:nvPr>
            <p:custDataLst>
              <p:tags r:id="rId6"/>
            </p:custDataLst>
          </p:nvPr>
        </p:nvSpPr>
        <p:spPr>
          <a:xfrm>
            <a:off x="1037307" y="5311374"/>
            <a:ext cx="6400800"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运算符 </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 </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必须作为成员函数重载。</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12" name="椭圆 11"/>
          <p:cNvSpPr>
            <a:spLocks noChangeAspect="1"/>
          </p:cNvSpPr>
          <p:nvPr>
            <p:custDataLst>
              <p:tags r:id="rId7"/>
            </p:custDataLst>
          </p:nvPr>
        </p:nvSpPr>
        <p:spPr>
          <a:xfrm>
            <a:off x="395536" y="2486719"/>
            <a:ext cx="463971" cy="463971"/>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8"/>
            </p:custDataLst>
          </p:nvPr>
        </p:nvSpPr>
        <p:spPr>
          <a:xfrm>
            <a:off x="395534" y="3603317"/>
            <a:ext cx="463972" cy="463972"/>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9"/>
            </p:custDataLst>
          </p:nvPr>
        </p:nvSpPr>
        <p:spPr>
          <a:xfrm>
            <a:off x="395534" y="4730510"/>
            <a:ext cx="463972" cy="46397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p:cNvSpPr>
            <a:spLocks noChangeAspect="1"/>
          </p:cNvSpPr>
          <p:nvPr>
            <p:custDataLst>
              <p:tags r:id="rId10"/>
            </p:custDataLst>
          </p:nvPr>
        </p:nvSpPr>
        <p:spPr>
          <a:xfrm>
            <a:off x="395532" y="5497216"/>
            <a:ext cx="463973" cy="46397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文本框 28"/>
          <p:cNvSpPr txBox="1"/>
          <p:nvPr>
            <p:custDataLst>
              <p:tags r:id="rId14"/>
            </p:custDataLst>
          </p:nvPr>
        </p:nvSpPr>
        <p:spPr>
          <a:xfrm>
            <a:off x="9779000" y="1270000"/>
            <a:ext cx="2993127" cy="400110"/>
          </a:xfrm>
          <a:prstGeom prst="rect">
            <a:avLst/>
          </a:prstGeom>
          <a:noFill/>
        </p:spPr>
        <p:txBody>
          <a:bodyPr vert="horz" wrap="none" rtlCol="0" anchor="t" anchorCtr="0">
            <a:spAutoFit/>
          </a:bodyPr>
          <a:lstStyle/>
          <a:p>
            <a:pPr lvl="0"/>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的函数返回值应为</a:t>
            </a:r>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int&amp;</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7" name="组合 26"/>
          <p:cNvGrpSpPr/>
          <p:nvPr>
            <p:custDataLst>
              <p:tags r:id="rId15"/>
            </p:custDataLst>
          </p:nvPr>
        </p:nvGrpSpPr>
        <p:grpSpPr>
          <a:xfrm>
            <a:off x="9537700" y="0"/>
            <a:ext cx="3815080" cy="647700"/>
            <a:chOff x="9537700" y="0"/>
            <a:chExt cx="3815080" cy="647700"/>
          </a:xfrm>
        </p:grpSpPr>
        <p:sp>
          <p:nvSpPr>
            <p:cNvPr id="24" name="RemarkBack"/>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 name="组合 20"/>
          <p:cNvGrpSpPr/>
          <p:nvPr>
            <p:custDataLst>
              <p:tags r:id="rId19"/>
            </p:custDataLst>
          </p:nvPr>
        </p:nvGrpSpPr>
        <p:grpSpPr>
          <a:xfrm>
            <a:off x="0" y="0"/>
            <a:ext cx="9144000" cy="635000"/>
            <a:chOff x="0" y="0"/>
            <a:chExt cx="9144000" cy="635000"/>
          </a:xfrm>
        </p:grpSpPr>
        <p:sp>
          <p:nvSpPr>
            <p:cNvPr id="17" name="TitleBackground"/>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a:t>对象输入输出 </a:t>
            </a:r>
            <a:r>
              <a:rPr kumimoji="1" lang="en-US" altLang="zh-CN"/>
              <a:t>——</a:t>
            </a:r>
            <a:r>
              <a:rPr kumimoji="1" lang="zh-CN" altLang="en-US"/>
              <a:t> 流运算符重载</a:t>
            </a:r>
          </a:p>
        </p:txBody>
      </p:sp>
      <p:sp>
        <p:nvSpPr>
          <p:cNvPr id="3" name="内容占位符 2"/>
          <p:cNvSpPr>
            <a:spLocks noGrp="1"/>
          </p:cNvSpPr>
          <p:nvPr>
            <p:ph idx="1"/>
          </p:nvPr>
        </p:nvSpPr>
        <p:spPr>
          <a:xfrm>
            <a:off x="637853" y="1442195"/>
            <a:ext cx="8047806" cy="4749029"/>
          </a:xfrm>
        </p:spPr>
        <p:txBody>
          <a:bodyPr/>
          <a:lstStyle/>
          <a:p>
            <a:r>
              <a:rPr kumimoji="1" lang="zh-CN" altLang="en-US" dirty="0"/>
              <a:t>用户自定义的类，虽然可以像内置类型那样定义变量（对象），但想要使用流运算符输入、输出对象，则还需要为类定义流运算符重载。</a:t>
            </a:r>
          </a:p>
          <a:p>
            <a:r>
              <a:rPr kumimoji="1" lang="zh-CN" altLang="en-US" dirty="0"/>
              <a:t>如：</a:t>
            </a:r>
          </a:p>
          <a:p>
            <a:pPr marL="457200" lvl="1" indent="0">
              <a:buNone/>
            </a:pPr>
            <a:r>
              <a:rPr kumimoji="1" lang="en-US" altLang="zh-CN" dirty="0"/>
              <a:t>Test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err="1"/>
              <a:t>cin</a:t>
            </a:r>
            <a:r>
              <a:rPr kumimoji="1" lang="zh-CN" altLang="en-US" dirty="0"/>
              <a:t> </a:t>
            </a:r>
            <a:r>
              <a:rPr kumimoji="1" lang="en-US" altLang="zh-CN" dirty="0"/>
              <a:t>&gt;&gt;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a:t>...</a:t>
            </a:r>
            <a:endParaRPr kumimoji="1" lang="zh-CN" altLang="en-US" dirty="0"/>
          </a:p>
          <a:p>
            <a:pPr marL="457200" lvl="1" indent="0">
              <a:buNone/>
            </a:pPr>
            <a:r>
              <a:rPr kumimoji="1" lang="en-US" altLang="zh-CN" dirty="0" err="1"/>
              <a:t>cout</a:t>
            </a:r>
            <a:r>
              <a:rPr kumimoji="1" lang="zh-CN" altLang="en-US" dirty="0"/>
              <a:t> </a:t>
            </a:r>
            <a:r>
              <a:rPr kumimoji="1" lang="en-US" altLang="zh-CN" dirty="0"/>
              <a:t>&lt;&lt;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a:t>...</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a:t>流运算符重载函数的声明</a:t>
            </a:r>
          </a:p>
        </p:txBody>
      </p:sp>
      <p:sp>
        <p:nvSpPr>
          <p:cNvPr id="5" name="矩形 4"/>
          <p:cNvSpPr/>
          <p:nvPr/>
        </p:nvSpPr>
        <p:spPr>
          <a:xfrm>
            <a:off x="539552" y="1700808"/>
            <a:ext cx="8009978" cy="1200329"/>
          </a:xfrm>
          <a:prstGeom prst="rect">
            <a:avLst/>
          </a:prstGeom>
        </p:spPr>
        <p:txBody>
          <a:bodyPr wrap="square">
            <a:spAutoFit/>
          </a:bodyPr>
          <a:lstStyle/>
          <a:p>
            <a:r>
              <a:rPr lang="en-US" altLang="zh-CN" sz="2400" dirty="0" err="1">
                <a:solidFill>
                  <a:srgbClr val="FF0000"/>
                </a:solidFill>
                <a:latin typeface="Menlo-Regular" charset="0"/>
              </a:rPr>
              <a:t>istream</a:t>
            </a:r>
            <a:r>
              <a:rPr lang="en-US" altLang="zh-CN" sz="2400" dirty="0">
                <a:solidFill>
                  <a:srgbClr val="FF0000"/>
                </a:solidFill>
                <a:latin typeface="Menlo-Regular" charset="0"/>
              </a:rPr>
              <a:t>&amp;</a:t>
            </a:r>
            <a:r>
              <a:rPr lang="en-US" altLang="zh-CN" sz="2400" dirty="0">
                <a:latin typeface="Menlo-Regular" charset="0"/>
              </a:rPr>
              <a:t> </a:t>
            </a:r>
            <a:r>
              <a:rPr lang="en-US" altLang="zh-CN" sz="2400" b="1" dirty="0">
                <a:solidFill>
                  <a:srgbClr val="0066CC"/>
                </a:solidFill>
                <a:latin typeface="Menlo-Regular" charset="0"/>
              </a:rPr>
              <a:t>operator&gt;&gt;</a:t>
            </a:r>
            <a:r>
              <a:rPr lang="en-US" altLang="zh-CN" sz="2400" dirty="0">
                <a:latin typeface="Menlo-Regular" charset="0"/>
              </a:rPr>
              <a:t> (</a:t>
            </a:r>
            <a:r>
              <a:rPr lang="en-US" altLang="zh-CN" sz="2400" dirty="0" err="1">
                <a:solidFill>
                  <a:srgbClr val="FF0000"/>
                </a:solidFill>
                <a:latin typeface="Menlo-Regular" charset="0"/>
              </a:rPr>
              <a:t>istream</a:t>
            </a:r>
            <a:r>
              <a:rPr lang="en-US" altLang="zh-CN" sz="2400" dirty="0">
                <a:solidFill>
                  <a:srgbClr val="FF0000"/>
                </a:solidFill>
                <a:latin typeface="Menlo-Regular" charset="0"/>
              </a:rPr>
              <a:t>&amp;</a:t>
            </a:r>
            <a:r>
              <a:rPr lang="en-US" altLang="zh-CN" sz="2400" dirty="0">
                <a:latin typeface="Menlo-Regular" charset="0"/>
              </a:rPr>
              <a:t> in, Test&amp; </a:t>
            </a:r>
            <a:r>
              <a:rPr lang="en-US" altLang="zh-CN" sz="2400" dirty="0" err="1">
                <a:latin typeface="Menlo-Regular" charset="0"/>
              </a:rPr>
              <a:t>dst</a:t>
            </a:r>
            <a:r>
              <a:rPr lang="zh-CN" altLang="en-US" sz="2400" dirty="0">
                <a:latin typeface="Menlo-Regular" charset="0"/>
              </a:rPr>
              <a:t> </a:t>
            </a:r>
            <a:r>
              <a:rPr lang="en-US" altLang="zh-CN" sz="2400" dirty="0">
                <a:latin typeface="Menlo-Regular" charset="0"/>
              </a:rPr>
              <a:t>);</a:t>
            </a:r>
            <a:endParaRPr lang="zh-CN" altLang="en-US" sz="2400" dirty="0">
              <a:latin typeface="Menlo-Regular" charset="0"/>
            </a:endParaRPr>
          </a:p>
          <a:p>
            <a:r>
              <a:rPr lang="en-US" altLang="zh-CN" sz="2400" dirty="0">
                <a:latin typeface="Menlo-Regular" charset="0"/>
              </a:rPr>
              <a:t> </a:t>
            </a:r>
          </a:p>
          <a:p>
            <a:r>
              <a:rPr lang="en-US" altLang="zh-CN" sz="2400" dirty="0" err="1">
                <a:solidFill>
                  <a:srgbClr val="FF0000"/>
                </a:solidFill>
                <a:latin typeface="Menlo-Regular" charset="0"/>
              </a:rPr>
              <a:t>ostream</a:t>
            </a:r>
            <a:r>
              <a:rPr lang="en-US" altLang="zh-CN" sz="2400" dirty="0">
                <a:solidFill>
                  <a:srgbClr val="FF0000"/>
                </a:solidFill>
                <a:latin typeface="Menlo-Regular" charset="0"/>
              </a:rPr>
              <a:t>&amp;</a:t>
            </a:r>
            <a:r>
              <a:rPr lang="en-US" altLang="zh-CN" sz="2400" dirty="0">
                <a:latin typeface="Menlo-Regular" charset="0"/>
              </a:rPr>
              <a:t> </a:t>
            </a:r>
            <a:r>
              <a:rPr lang="en-US" altLang="zh-CN" sz="2400" b="1" dirty="0">
                <a:solidFill>
                  <a:srgbClr val="0066CC"/>
                </a:solidFill>
                <a:latin typeface="Menlo-Regular" charset="0"/>
              </a:rPr>
              <a:t>operator&lt;&lt;</a:t>
            </a:r>
            <a:r>
              <a:rPr lang="en-US" altLang="zh-CN" sz="2400" dirty="0">
                <a:latin typeface="Menlo-Regular" charset="0"/>
              </a:rPr>
              <a:t> (</a:t>
            </a:r>
            <a:r>
              <a:rPr lang="en-US" altLang="zh-CN" sz="2400" dirty="0" err="1">
                <a:solidFill>
                  <a:srgbClr val="FF0000"/>
                </a:solidFill>
                <a:latin typeface="Menlo-Regular" charset="0"/>
              </a:rPr>
              <a:t>ostream</a:t>
            </a:r>
            <a:r>
              <a:rPr lang="en-US" altLang="zh-CN" sz="2400" dirty="0">
                <a:solidFill>
                  <a:srgbClr val="FF0000"/>
                </a:solidFill>
                <a:latin typeface="Menlo-Regular" charset="0"/>
              </a:rPr>
              <a:t>&amp;</a:t>
            </a:r>
            <a:r>
              <a:rPr lang="en-US" altLang="zh-CN" sz="2400" dirty="0">
                <a:latin typeface="Menlo-Regular" charset="0"/>
              </a:rPr>
              <a:t> out, const Test&amp; </a:t>
            </a:r>
            <a:r>
              <a:rPr lang="en-US" altLang="zh-CN" sz="2400" dirty="0" err="1">
                <a:latin typeface="Menlo-Regular" charset="0"/>
              </a:rPr>
              <a:t>src</a:t>
            </a:r>
            <a:r>
              <a:rPr lang="zh-CN" altLang="en-US" sz="2400" dirty="0">
                <a:latin typeface="Menlo-Regular" charset="0"/>
              </a:rPr>
              <a:t> </a:t>
            </a:r>
            <a:r>
              <a:rPr lang="en-US" altLang="zh-CN" sz="2400" dirty="0">
                <a:latin typeface="Menlo-Regular" charset="0"/>
              </a:rPr>
              <a:t>); </a:t>
            </a:r>
          </a:p>
        </p:txBody>
      </p:sp>
      <p:sp>
        <p:nvSpPr>
          <p:cNvPr id="6" name="内容占位符 2"/>
          <p:cNvSpPr>
            <a:spLocks noGrp="1"/>
          </p:cNvSpPr>
          <p:nvPr>
            <p:ph idx="1"/>
          </p:nvPr>
        </p:nvSpPr>
        <p:spPr>
          <a:xfrm>
            <a:off x="539552" y="3573016"/>
            <a:ext cx="8047806" cy="2986970"/>
          </a:xfrm>
        </p:spPr>
        <p:txBody>
          <a:bodyPr/>
          <a:lstStyle/>
          <a:p>
            <a:r>
              <a:rPr kumimoji="1" lang="zh-CN" altLang="en-US" dirty="0"/>
              <a:t>函数名为：</a:t>
            </a:r>
            <a:r>
              <a:rPr kumimoji="1" lang="en-US" altLang="zh-CN" dirty="0"/>
              <a:t>operator&gt;&gt;</a:t>
            </a:r>
            <a:r>
              <a:rPr kumimoji="1" lang="zh-CN" altLang="en-US" dirty="0"/>
              <a:t> 和 </a:t>
            </a:r>
            <a:r>
              <a:rPr kumimoji="1" lang="en-US" altLang="zh-CN" dirty="0"/>
              <a:t>operator&lt;&lt;</a:t>
            </a:r>
            <a:r>
              <a:rPr kumimoji="1" lang="zh-CN" altLang="en-US" dirty="0"/>
              <a:t> </a:t>
            </a:r>
          </a:p>
          <a:p>
            <a:r>
              <a:rPr kumimoji="1" lang="zh-CN" altLang="en-US" dirty="0"/>
              <a:t>不修改</a:t>
            </a:r>
            <a:r>
              <a:rPr kumimoji="1" lang="en-US" altLang="zh-CN" dirty="0" err="1"/>
              <a:t>istream</a:t>
            </a:r>
            <a:r>
              <a:rPr kumimoji="1" lang="zh-CN" altLang="en-US" dirty="0"/>
              <a:t>和</a:t>
            </a:r>
            <a:r>
              <a:rPr kumimoji="1" lang="en-US" altLang="zh-CN" dirty="0" err="1"/>
              <a:t>ostream</a:t>
            </a:r>
            <a:r>
              <a:rPr kumimoji="1" lang="zh-CN" altLang="en-US" dirty="0"/>
              <a:t>类的情况下，只能使用全局函数重载</a:t>
            </a:r>
            <a:endParaRPr kumimoji="1" lang="en-US" altLang="zh-CN" dirty="0"/>
          </a:p>
          <a:p>
            <a:r>
              <a:rPr kumimoji="1" lang="zh-CN" altLang="en-US" dirty="0"/>
              <a:t>返回值为：</a:t>
            </a:r>
            <a:r>
              <a:rPr kumimoji="1" lang="en-US" altLang="zh-CN" dirty="0" err="1"/>
              <a:t>istream</a:t>
            </a:r>
            <a:r>
              <a:rPr kumimoji="1" lang="en-US" altLang="zh-CN" dirty="0"/>
              <a:t>&amp;</a:t>
            </a:r>
            <a:r>
              <a:rPr kumimoji="1" lang="zh-CN" altLang="en-US" dirty="0"/>
              <a:t> 和 </a:t>
            </a:r>
            <a:r>
              <a:rPr kumimoji="1" lang="en-US" altLang="zh-CN" dirty="0" err="1"/>
              <a:t>ostream</a:t>
            </a:r>
            <a:r>
              <a:rPr kumimoji="1" lang="en-US" altLang="zh-CN" dirty="0"/>
              <a:t>&amp;</a:t>
            </a:r>
            <a:r>
              <a:rPr kumimoji="1" lang="zh-CN" altLang="en-US" dirty="0"/>
              <a:t>，均为引用</a:t>
            </a:r>
          </a:p>
          <a:p>
            <a:r>
              <a:rPr kumimoji="1" lang="zh-CN" altLang="en-US" dirty="0"/>
              <a:t>参数分别：流对象的引用、目标对象的引用。对于输出流，目标对象一般是常量引用。</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65</a:t>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88640"/>
            <a:ext cx="8640960" cy="6986528"/>
          </a:xfrm>
          <a:prstGeom prst="rect">
            <a:avLst/>
          </a:prstGeom>
        </p:spPr>
        <p:txBody>
          <a:bodyPr wrap="square">
            <a:spAutoFit/>
          </a:bodyPr>
          <a:lstStyle/>
          <a:p>
            <a:r>
              <a:rPr lang="en-US" altLang="zh-CN" sz="1600" b="1" dirty="0">
                <a:solidFill>
                  <a:srgbClr val="6E200D"/>
                </a:solidFill>
                <a:latin typeface="Consolas" panose="020B0609020204030204" pitchFamily="49" charset="0"/>
              </a:rPr>
              <a:t>#include </a:t>
            </a:r>
            <a:r>
              <a:rPr lang="en-US" altLang="zh-CN" sz="1600" b="1" dirty="0">
                <a:solidFill>
                  <a:srgbClr val="BA0011"/>
                </a:solidFill>
                <a:latin typeface="Consolas" panose="020B0609020204030204" pitchFamily="49" charset="0"/>
              </a:rPr>
              <a:t>&lt;</a:t>
            </a:r>
            <a:r>
              <a:rPr lang="en-US" altLang="zh-CN" sz="1600" b="1" dirty="0" err="1">
                <a:solidFill>
                  <a:srgbClr val="BA0011"/>
                </a:solidFill>
                <a:latin typeface="Consolas" panose="020B0609020204030204" pitchFamily="49" charset="0"/>
              </a:rPr>
              <a:t>iostream</a:t>
            </a:r>
            <a:r>
              <a:rPr lang="en-US" altLang="zh-CN" sz="1600" b="1" dirty="0">
                <a:solidFill>
                  <a:srgbClr val="BA0011"/>
                </a:solidFill>
                <a:latin typeface="Consolas" panose="020B0609020204030204" pitchFamily="49" charset="0"/>
              </a:rPr>
              <a:t>&gt;</a:t>
            </a:r>
            <a:endParaRPr lang="en-US" altLang="zh-CN" sz="1600" b="1" dirty="0">
              <a:solidFill>
                <a:srgbClr val="6E200D"/>
              </a:solidFill>
              <a:latin typeface="Consolas" panose="020B0609020204030204" pitchFamily="49" charset="0"/>
            </a:endParaRPr>
          </a:p>
          <a:p>
            <a:r>
              <a:rPr lang="en-US" altLang="zh-CN" sz="1600" b="1" dirty="0">
                <a:solidFill>
                  <a:srgbClr val="B40062"/>
                </a:solidFill>
                <a:latin typeface="Consolas" panose="020B0609020204030204" pitchFamily="49" charset="0"/>
              </a:rPr>
              <a:t>using</a:t>
            </a:r>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namespace</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std</a:t>
            </a:r>
            <a:r>
              <a:rPr lang="en-US" altLang="zh-CN" sz="1600" b="1" dirty="0">
                <a:solidFill>
                  <a:srgbClr val="000000"/>
                </a:solidFill>
                <a:latin typeface="Consolas" panose="020B0609020204030204" pitchFamily="49" charset="0"/>
              </a:rPr>
              <a:t>;</a:t>
            </a:r>
          </a:p>
          <a:p>
            <a:endParaRPr lang="en-US" altLang="zh-CN" sz="1600" b="1" dirty="0">
              <a:solidFill>
                <a:srgbClr val="000000"/>
              </a:solidFill>
              <a:latin typeface="Consolas" panose="020B0609020204030204" pitchFamily="49" charset="0"/>
            </a:endParaRPr>
          </a:p>
          <a:p>
            <a:r>
              <a:rPr lang="en-US" altLang="zh-CN" sz="1600" b="1" dirty="0">
                <a:solidFill>
                  <a:srgbClr val="B40062"/>
                </a:solidFill>
                <a:latin typeface="Consolas" panose="020B0609020204030204" pitchFamily="49" charset="0"/>
              </a:rPr>
              <a:t>class</a:t>
            </a:r>
            <a:r>
              <a:rPr lang="en-US" altLang="zh-CN" sz="1600" b="1" dirty="0">
                <a:solidFill>
                  <a:srgbClr val="000000"/>
                </a:solidFill>
                <a:latin typeface="Consolas" panose="020B0609020204030204" pitchFamily="49" charset="0"/>
              </a:rPr>
              <a:t> Test {</a:t>
            </a:r>
          </a:p>
          <a:p>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solidFill>
                  <a:srgbClr val="000000"/>
                </a:solidFill>
                <a:latin typeface="Consolas" panose="020B0609020204030204" pitchFamily="49" charset="0"/>
              </a:rPr>
              <a:t> id;</a:t>
            </a:r>
          </a:p>
          <a:p>
            <a:r>
              <a:rPr lang="en-US" altLang="zh-CN" sz="1600" b="1" dirty="0">
                <a:solidFill>
                  <a:srgbClr val="B40062"/>
                </a:solidFill>
                <a:latin typeface="Consolas" panose="020B0609020204030204" pitchFamily="49" charset="0"/>
              </a:rPr>
              <a:t>public</a:t>
            </a:r>
            <a:r>
              <a:rPr lang="en-US" altLang="zh-CN" sz="1600" b="1" dirty="0">
                <a:solidFill>
                  <a:srgbClr val="000000"/>
                </a:solidFill>
                <a:latin typeface="Consolas" panose="020B0609020204030204" pitchFamily="49" charset="0"/>
              </a:rPr>
              <a:t>:</a:t>
            </a:r>
          </a:p>
          <a:p>
            <a:r>
              <a:rPr lang="en-US" altLang="zh-CN" sz="1600" b="1" dirty="0">
                <a:solidFill>
                  <a:srgbClr val="000000"/>
                </a:solidFill>
                <a:latin typeface="Consolas" panose="020B0609020204030204" pitchFamily="49" charset="0"/>
              </a:rPr>
              <a:t>	Test(</a:t>
            </a:r>
            <a:r>
              <a:rPr lang="en-US" altLang="zh-CN" sz="1600" b="1" dirty="0">
                <a:solidFill>
                  <a:srgbClr val="B40062"/>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 : id(</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 {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a:solidFill>
                  <a:srgbClr val="BA0011"/>
                </a:solidFill>
                <a:latin typeface="Consolas" panose="020B0609020204030204" pitchFamily="49" charset="0"/>
              </a:rPr>
              <a:t>"</a:t>
            </a:r>
            <a:r>
              <a:rPr lang="en-US" altLang="zh-CN" sz="1600" b="1" dirty="0" err="1">
                <a:solidFill>
                  <a:srgbClr val="BA0011"/>
                </a:solidFill>
                <a:latin typeface="Consolas" panose="020B0609020204030204" pitchFamily="49" charset="0"/>
              </a:rPr>
              <a:t>obj</a:t>
            </a:r>
            <a:r>
              <a:rPr lang="en-US" altLang="zh-CN" sz="1600" b="1" dirty="0">
                <a:solidFill>
                  <a:srgbClr val="BA0011"/>
                </a:solidFill>
                <a:latin typeface="Consolas" panose="020B0609020204030204" pitchFamily="49" charset="0"/>
              </a:rPr>
              <a:t>_"</a:t>
            </a:r>
            <a:r>
              <a:rPr lang="en-US" altLang="zh-CN" sz="1600" b="1" dirty="0">
                <a:solidFill>
                  <a:srgbClr val="000000"/>
                </a:solidFill>
                <a:latin typeface="Consolas" panose="020B0609020204030204" pitchFamily="49" charset="0"/>
              </a:rPr>
              <a:t> &lt;&lt; id &lt;&lt; </a:t>
            </a:r>
            <a:r>
              <a:rPr lang="en-US" altLang="zh-CN" sz="1600" b="1" dirty="0">
                <a:solidFill>
                  <a:srgbClr val="BA0011"/>
                </a:solidFill>
                <a:latin typeface="Consolas" panose="020B0609020204030204" pitchFamily="49" charset="0"/>
              </a:rPr>
              <a:t>" created\n"</a:t>
            </a:r>
            <a:r>
              <a:rPr lang="en-US" altLang="zh-CN" sz="1600" b="1" dirty="0">
                <a:solidFill>
                  <a:srgbClr val="000000"/>
                </a:solidFill>
                <a:latin typeface="Consolas" panose="020B0609020204030204" pitchFamily="49" charset="0"/>
              </a:rPr>
              <a:t>; } </a:t>
            </a:r>
          </a:p>
          <a:p>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r>
              <a:rPr lang="en-US" altLang="zh-CN" sz="1600" b="1" dirty="0">
                <a:solidFill>
                  <a:srgbClr val="FF0000"/>
                </a:solidFill>
                <a:latin typeface="Consolas" panose="020B0609020204030204" pitchFamily="49" charset="0"/>
              </a:rPr>
              <a:t>friend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&gt;&gt;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in, Test&amp; </a:t>
            </a:r>
            <a:r>
              <a:rPr lang="en-US" altLang="zh-CN" sz="1600" b="1" dirty="0" err="1">
                <a:solidFill>
                  <a:srgbClr val="000000"/>
                </a:solidFill>
                <a:latin typeface="Consolas" panose="020B0609020204030204" pitchFamily="49" charset="0"/>
              </a:rPr>
              <a:t>dst</a:t>
            </a:r>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r>
              <a:rPr lang="en-US" altLang="zh-CN" sz="1600" b="1" dirty="0">
                <a:solidFill>
                  <a:srgbClr val="FF0000"/>
                </a:solidFill>
                <a:latin typeface="Consolas" panose="020B0609020204030204" pitchFamily="49" charset="0"/>
              </a:rPr>
              <a:t>friend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ostream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&lt;&lt; (</a:t>
            </a:r>
            <a:r>
              <a:rPr lang="en-US" altLang="zh-CN" sz="1600" b="1" dirty="0" err="1">
                <a:solidFill>
                  <a:srgbClr val="000000"/>
                </a:solidFill>
                <a:latin typeface="Consolas" panose="020B0609020204030204" pitchFamily="49" charset="0"/>
              </a:rPr>
              <a:t>ostream</a:t>
            </a:r>
            <a:r>
              <a:rPr lang="en-US" altLang="zh-CN" sz="1600" b="1" dirty="0">
                <a:solidFill>
                  <a:srgbClr val="000000"/>
                </a:solidFill>
                <a:latin typeface="Consolas" panose="020B0609020204030204" pitchFamily="49" charset="0"/>
              </a:rPr>
              <a:t>&amp; out, </a:t>
            </a:r>
            <a:r>
              <a:rPr lang="en-US" altLang="zh-CN" sz="1600" b="1" dirty="0" err="1">
                <a:solidFill>
                  <a:srgbClr val="B40062"/>
                </a:solidFill>
                <a:latin typeface="Consolas" panose="020B0609020204030204" pitchFamily="49" charset="0"/>
              </a:rPr>
              <a:t>const</a:t>
            </a:r>
            <a:r>
              <a:rPr lang="en-US" altLang="zh-CN" sz="1600" b="1" dirty="0">
                <a:solidFill>
                  <a:srgbClr val="000000"/>
                </a:solidFill>
                <a:latin typeface="Consolas" panose="020B0609020204030204" pitchFamily="49" charset="0"/>
              </a:rPr>
              <a:t> Test&amp; </a:t>
            </a:r>
            <a:r>
              <a:rPr lang="en-US" altLang="zh-CN" sz="1600" b="1" dirty="0" err="1">
                <a:solidFill>
                  <a:srgbClr val="000000"/>
                </a:solidFill>
                <a:latin typeface="Consolas" panose="020B0609020204030204" pitchFamily="49" charset="0"/>
              </a:rPr>
              <a:t>src</a:t>
            </a:r>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p>
          <a:p>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&gt;&gt;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in, Test&amp; </a:t>
            </a:r>
            <a:r>
              <a:rPr lang="en-US" altLang="zh-CN" sz="1600" b="1" dirty="0" err="1">
                <a:solidFill>
                  <a:srgbClr val="000000"/>
                </a:solidFill>
                <a:latin typeface="Consolas" panose="020B0609020204030204" pitchFamily="49" charset="0"/>
              </a:rPr>
              <a:t>dst</a:t>
            </a:r>
            <a:r>
              <a:rPr lang="en-US" altLang="zh-CN" sz="1600" b="1" dirty="0">
                <a:solidFill>
                  <a:srgbClr val="000000"/>
                </a:solidFill>
                <a:latin typeface="Consolas" panose="020B0609020204030204" pitchFamily="49" charset="0"/>
              </a:rPr>
              <a:t>) {</a:t>
            </a:r>
          </a:p>
          <a:p>
            <a:r>
              <a:rPr lang="pl-PL" altLang="zh-CN" sz="1600" b="1" dirty="0">
                <a:solidFill>
                  <a:srgbClr val="000000"/>
                </a:solidFill>
                <a:latin typeface="Consolas" panose="020B0609020204030204" pitchFamily="49" charset="0"/>
              </a:rPr>
              <a:t>		in &gt;&gt; dst.id;</a:t>
            </a:r>
          </a:p>
          <a:p>
            <a:r>
              <a:rPr lang="pl-PL" altLang="zh-CN" sz="1600" b="1" dirty="0">
                <a:solidFill>
                  <a:srgbClr val="000000"/>
                </a:solidFill>
                <a:latin typeface="Consolas" panose="020B0609020204030204" pitchFamily="49" charset="0"/>
              </a:rPr>
              <a:t>		</a:t>
            </a:r>
            <a:r>
              <a:rPr lang="pl-PL" altLang="zh-CN" sz="1600" b="1" dirty="0">
                <a:solidFill>
                  <a:srgbClr val="B40062"/>
                </a:solidFill>
                <a:latin typeface="Consolas" panose="020B0609020204030204" pitchFamily="49" charset="0"/>
              </a:rPr>
              <a:t>return</a:t>
            </a:r>
            <a:r>
              <a:rPr lang="pl-PL" altLang="zh-CN" sz="1600" b="1" dirty="0">
                <a:solidFill>
                  <a:srgbClr val="000000"/>
                </a:solidFill>
                <a:latin typeface="Consolas" panose="020B0609020204030204" pitchFamily="49" charset="0"/>
              </a:rPr>
              <a:t> in;</a:t>
            </a:r>
          </a:p>
          <a:p>
            <a:r>
              <a:rPr lang="pl-PL" altLang="zh-CN" sz="1600" b="1" dirty="0">
                <a:solidFill>
                  <a:srgbClr val="000000"/>
                </a:solidFill>
                <a:latin typeface="Consolas" panose="020B0609020204030204" pitchFamily="49" charset="0"/>
              </a:rPr>
              <a:t>}</a:t>
            </a:r>
          </a:p>
          <a:p>
            <a:r>
              <a:rPr lang="pl-PL" altLang="zh-CN" sz="1600" b="1" dirty="0">
                <a:solidFill>
                  <a:srgbClr val="000000"/>
                </a:solidFill>
                <a:latin typeface="Consolas" panose="020B0609020204030204" pitchFamily="49" charset="0"/>
              </a:rPr>
              <a:t>ostream&amp; </a:t>
            </a:r>
            <a:r>
              <a:rPr lang="pl-PL" altLang="zh-CN" sz="1600" b="1" dirty="0">
                <a:solidFill>
                  <a:srgbClr val="B40062"/>
                </a:solidFill>
                <a:latin typeface="Consolas" panose="020B0609020204030204" pitchFamily="49" charset="0"/>
              </a:rPr>
              <a:t>operator</a:t>
            </a:r>
            <a:r>
              <a:rPr lang="pl-PL" altLang="zh-CN" sz="1600" b="1" dirty="0">
                <a:solidFill>
                  <a:srgbClr val="000000"/>
                </a:solidFill>
                <a:latin typeface="Consolas" panose="020B0609020204030204" pitchFamily="49" charset="0"/>
              </a:rPr>
              <a:t>&lt;&lt; (ostream&amp; out, </a:t>
            </a:r>
            <a:r>
              <a:rPr lang="pl-PL" altLang="zh-CN" sz="1600" b="1" dirty="0">
                <a:solidFill>
                  <a:srgbClr val="B40062"/>
                </a:solidFill>
                <a:latin typeface="Consolas" panose="020B0609020204030204" pitchFamily="49" charset="0"/>
              </a:rPr>
              <a:t>const</a:t>
            </a:r>
            <a:r>
              <a:rPr lang="pl-PL" altLang="zh-CN" sz="1600" b="1" dirty="0">
                <a:solidFill>
                  <a:srgbClr val="000000"/>
                </a:solidFill>
                <a:latin typeface="Consolas" panose="020B0609020204030204" pitchFamily="49" charset="0"/>
              </a:rPr>
              <a:t> Test&amp; src) {</a:t>
            </a:r>
          </a:p>
          <a:p>
            <a:r>
              <a:rPr lang="pl-PL" altLang="zh-CN" sz="1600" b="1" dirty="0">
                <a:solidFill>
                  <a:srgbClr val="000000"/>
                </a:solidFill>
                <a:latin typeface="Consolas" panose="020B0609020204030204" pitchFamily="49" charset="0"/>
              </a:rPr>
              <a:t>	out &lt;&lt; src.id &lt;&lt; endl;</a:t>
            </a:r>
          </a:p>
          <a:p>
            <a:r>
              <a:rPr lang="pl-PL" altLang="zh-CN" sz="1600" b="1" dirty="0">
                <a:solidFill>
                  <a:srgbClr val="000000"/>
                </a:solidFill>
                <a:latin typeface="Consolas" panose="020B0609020204030204" pitchFamily="49" charset="0"/>
              </a:rPr>
              <a:t>	</a:t>
            </a:r>
            <a:r>
              <a:rPr lang="pl-PL" altLang="zh-CN" sz="1600" b="1" dirty="0">
                <a:solidFill>
                  <a:srgbClr val="B40062"/>
                </a:solidFill>
                <a:latin typeface="Consolas" panose="020B0609020204030204" pitchFamily="49" charset="0"/>
              </a:rPr>
              <a:t>return</a:t>
            </a:r>
            <a:r>
              <a:rPr lang="pl-PL" altLang="zh-CN" sz="1600" b="1" dirty="0">
                <a:solidFill>
                  <a:srgbClr val="000000"/>
                </a:solidFill>
                <a:latin typeface="Consolas" panose="020B0609020204030204" pitchFamily="49" charset="0"/>
              </a:rPr>
              <a:t> out;</a:t>
            </a:r>
          </a:p>
          <a:p>
            <a:r>
              <a:rPr lang="pl-PL" altLang="zh-CN" sz="1600" b="1" dirty="0">
                <a:solidFill>
                  <a:srgbClr val="000000"/>
                </a:solidFill>
                <a:latin typeface="Consolas" panose="020B0609020204030204" pitchFamily="49" charset="0"/>
              </a:rPr>
              <a:t>} </a:t>
            </a:r>
          </a:p>
          <a:p>
            <a:endParaRPr lang="pl-PL" altLang="zh-CN" sz="1600" b="1" dirty="0">
              <a:solidFill>
                <a:srgbClr val="000000"/>
              </a:solidFill>
              <a:latin typeface="Consolas" panose="020B0609020204030204" pitchFamily="49" charset="0"/>
            </a:endParaRPr>
          </a:p>
          <a:p>
            <a:r>
              <a:rPr lang="pl-PL" altLang="zh-CN" sz="1600" b="1" dirty="0">
                <a:solidFill>
                  <a:srgbClr val="B40062"/>
                </a:solidFill>
                <a:latin typeface="Consolas" panose="020B0609020204030204" pitchFamily="49" charset="0"/>
              </a:rPr>
              <a:t>int</a:t>
            </a:r>
            <a:r>
              <a:rPr lang="pl-PL" altLang="zh-CN" sz="1600" b="1" dirty="0">
                <a:solidFill>
                  <a:srgbClr val="000000"/>
                </a:solidFill>
                <a:latin typeface="Consolas" panose="020B0609020204030204" pitchFamily="49" charset="0"/>
              </a:rPr>
              <a:t> main() {</a:t>
            </a:r>
          </a:p>
          <a:p>
            <a:r>
              <a:rPr lang="pl-PL" altLang="zh-CN" sz="1600" b="1" dirty="0">
                <a:solidFill>
                  <a:srgbClr val="000000"/>
                </a:solidFill>
                <a:latin typeface="Consolas" panose="020B0609020204030204" pitchFamily="49" charset="0"/>
              </a:rPr>
              <a:t>	Test obj(</a:t>
            </a:r>
            <a:r>
              <a:rPr lang="pl-PL" altLang="zh-CN" sz="1600" b="1" dirty="0">
                <a:solidFill>
                  <a:srgbClr val="000BFF"/>
                </a:solidFill>
                <a:latin typeface="Consolas" panose="020B0609020204030204" pitchFamily="49" charset="0"/>
              </a:rPr>
              <a:t>1</a:t>
            </a:r>
            <a:r>
              <a:rPr lang="pl-PL"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zh-CN" altLang="en-US"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 </a:t>
            </a:r>
            <a:r>
              <a:rPr lang="en-US" altLang="zh-CN" sz="1600" b="1" dirty="0">
                <a:solidFill>
                  <a:srgbClr val="008000"/>
                </a:solidFill>
                <a:latin typeface="Consolas" panose="020B0609020204030204" pitchFamily="49" charset="0"/>
              </a:rPr>
              <a:t>operator&lt;&lt;(</a:t>
            </a:r>
            <a:r>
              <a:rPr lang="en-US" altLang="zh-CN" sz="1600" b="1" dirty="0" err="1">
                <a:solidFill>
                  <a:srgbClr val="008000"/>
                </a:solidFill>
                <a:latin typeface="Consolas" panose="020B0609020204030204" pitchFamily="49" charset="0"/>
              </a:rPr>
              <a:t>cout,obj</a:t>
            </a:r>
            <a:r>
              <a:rPr lang="en-US" altLang="zh-CN" sz="1600" b="1" dirty="0">
                <a:solidFill>
                  <a:srgbClr val="008000"/>
                </a:solidFill>
                <a:latin typeface="Consolas" panose="020B0609020204030204" pitchFamily="49" charset="0"/>
              </a:rPr>
              <a:t>)</a:t>
            </a:r>
          </a:p>
          <a:p>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cin</a:t>
            </a:r>
            <a:r>
              <a:rPr lang="en-US" altLang="zh-CN" sz="1600" b="1" dirty="0">
                <a:solidFill>
                  <a:srgbClr val="000000"/>
                </a:solidFill>
                <a:latin typeface="Consolas" panose="020B0609020204030204" pitchFamily="49" charset="0"/>
              </a:rPr>
              <a:t> &gt;&gt;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r>
              <a:rPr lang="en-US" altLang="zh-CN" sz="1600" b="1" dirty="0">
                <a:solidFill>
                  <a:srgbClr val="000000"/>
                </a:solidFill>
                <a:latin typeface="Consolas" panose="020B0609020204030204" pitchFamily="49" charset="0"/>
              </a:rPr>
              <a:t> </a:t>
            </a:r>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 </a:t>
            </a:r>
            <a:r>
              <a:rPr lang="en-US" altLang="zh-CN" sz="1600" b="1" dirty="0">
                <a:solidFill>
                  <a:srgbClr val="008000"/>
                </a:solidFill>
                <a:latin typeface="Consolas" panose="020B0609020204030204" pitchFamily="49" charset="0"/>
              </a:rPr>
              <a:t>operator&gt;&gt;(</a:t>
            </a:r>
            <a:r>
              <a:rPr lang="en-US" altLang="zh-CN" sz="1600" b="1" dirty="0" err="1">
                <a:solidFill>
                  <a:srgbClr val="008000"/>
                </a:solidFill>
                <a:latin typeface="Consolas" panose="020B0609020204030204" pitchFamily="49" charset="0"/>
              </a:rPr>
              <a:t>cin,obj</a:t>
            </a:r>
            <a:r>
              <a:rPr lang="en-US" altLang="zh-CN" sz="1600" b="1" dirty="0">
                <a:solidFill>
                  <a:srgbClr val="008000"/>
                </a:solidFill>
                <a:latin typeface="Consolas" panose="020B0609020204030204" pitchFamily="49" charset="0"/>
              </a:rPr>
              <a:t>) </a:t>
            </a:r>
            <a:r>
              <a:rPr lang="zh-CN" altLang="en-US"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zh-CN" altLang="en-US"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return</a:t>
            </a:r>
            <a:r>
              <a:rPr lang="en-US" altLang="zh-CN" sz="1600" b="1" dirty="0">
                <a:solidFill>
                  <a:srgbClr val="000000"/>
                </a:solidFill>
                <a:latin typeface="Consolas" panose="020B0609020204030204" pitchFamily="49" charset="0"/>
              </a:rPr>
              <a:t> </a:t>
            </a:r>
            <a:r>
              <a:rPr lang="en-US" altLang="zh-CN" sz="1600" b="1" dirty="0">
                <a:solidFill>
                  <a:srgbClr val="000BFF"/>
                </a:solidFill>
                <a:latin typeface="Consolas" panose="020B0609020204030204" pitchFamily="49" charset="0"/>
              </a:rPr>
              <a:t>0</a:t>
            </a:r>
            <a:r>
              <a:rPr lang="en-US" altLang="zh-CN" sz="1600" b="1" dirty="0">
                <a:solidFill>
                  <a:srgbClr val="000000"/>
                </a:solidFill>
                <a:latin typeface="Consolas" panose="020B0609020204030204" pitchFamily="49" charset="0"/>
              </a:rPr>
              <a:t>;</a:t>
            </a:r>
          </a:p>
          <a:p>
            <a:r>
              <a:rPr lang="en-US" altLang="zh-CN" sz="1600" b="1" dirty="0">
                <a:solidFill>
                  <a:srgbClr val="000000"/>
                </a:solidFill>
                <a:latin typeface="Consolas" panose="020B0609020204030204" pitchFamily="49" charset="0"/>
              </a:rPr>
              <a:t>}	</a:t>
            </a:r>
          </a:p>
        </p:txBody>
      </p:sp>
      <p:sp>
        <p:nvSpPr>
          <p:cNvPr id="5"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流运算符重载示例</a:t>
            </a: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t>66</a:t>
            </a:fld>
            <a:endParaRPr lang="en-US" altLang="zh-CN"/>
          </a:p>
        </p:txBody>
      </p:sp>
      <p:sp>
        <p:nvSpPr>
          <p:cNvPr id="6" name="圆角矩形 5"/>
          <p:cNvSpPr/>
          <p:nvPr/>
        </p:nvSpPr>
        <p:spPr>
          <a:xfrm>
            <a:off x="5528757" y="5549573"/>
            <a:ext cx="349188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t>思考题：</a:t>
            </a:r>
            <a:endParaRPr kumimoji="1" lang="en-US" altLang="zh-CN" dirty="0"/>
          </a:p>
          <a:p>
            <a:r>
              <a:rPr kumimoji="1" lang="zh-CN" altLang="en-US" dirty="0"/>
              <a:t>为什么形参和返回值都是引用？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FDCEA-2624-9245-8816-14A0F1988FB9}"/>
              </a:ext>
            </a:extLst>
          </p:cNvPr>
          <p:cNvSpPr>
            <a:spLocks noGrp="1"/>
          </p:cNvSpPr>
          <p:nvPr>
            <p:ph type="title"/>
          </p:nvPr>
        </p:nvSpPr>
        <p:spPr/>
        <p:txBody>
          <a:bodyPr/>
          <a:lstStyle/>
          <a:p>
            <a:r>
              <a:rPr kumimoji="1" lang="zh-CN" altLang="en-US" dirty="0"/>
              <a:t>为什么要引用</a:t>
            </a:r>
            <a:r>
              <a:rPr kumimoji="1" lang="en-US" altLang="zh-CN" dirty="0"/>
              <a:t>?</a:t>
            </a:r>
            <a:endParaRPr kumimoji="1" lang="zh-CN" altLang="en-US" dirty="0"/>
          </a:p>
        </p:txBody>
      </p:sp>
      <p:sp>
        <p:nvSpPr>
          <p:cNvPr id="4" name="灯片编号占位符 3">
            <a:extLst>
              <a:ext uri="{FF2B5EF4-FFF2-40B4-BE49-F238E27FC236}">
                <a16:creationId xmlns:a16="http://schemas.microsoft.com/office/drawing/2014/main" id="{391102EA-3C2D-C548-A065-2B0DDB591884}"/>
              </a:ext>
            </a:extLst>
          </p:cNvPr>
          <p:cNvSpPr>
            <a:spLocks noGrp="1"/>
          </p:cNvSpPr>
          <p:nvPr>
            <p:ph type="sldNum" sz="quarter" idx="12"/>
          </p:nvPr>
        </p:nvSpPr>
        <p:spPr/>
        <p:txBody>
          <a:bodyPr/>
          <a:lstStyle/>
          <a:p>
            <a:pPr>
              <a:defRPr/>
            </a:pPr>
            <a:fld id="{BFD7BE51-03DD-4CCA-8227-D775462981B4}" type="slidenum">
              <a:rPr lang="en-US" altLang="zh-CN" smtClean="0"/>
              <a:t>67</a:t>
            </a:fld>
            <a:endParaRPr lang="en-US" altLang="zh-CN"/>
          </a:p>
        </p:txBody>
      </p:sp>
      <p:sp>
        <p:nvSpPr>
          <p:cNvPr id="5" name="矩形 4">
            <a:extLst>
              <a:ext uri="{FF2B5EF4-FFF2-40B4-BE49-F238E27FC236}">
                <a16:creationId xmlns:a16="http://schemas.microsoft.com/office/drawing/2014/main" id="{5D30B26A-2AEA-3D41-9614-71E882B31A0A}"/>
              </a:ext>
            </a:extLst>
          </p:cNvPr>
          <p:cNvSpPr/>
          <p:nvPr/>
        </p:nvSpPr>
        <p:spPr>
          <a:xfrm>
            <a:off x="896471" y="3515508"/>
            <a:ext cx="7802136" cy="2862322"/>
          </a:xfrm>
          <a:prstGeom prst="rect">
            <a:avLst/>
          </a:prstGeom>
        </p:spPr>
        <p:txBody>
          <a:bodyPr wrap="none">
            <a:spAutoFit/>
          </a:bodyPr>
          <a:lstStyle/>
          <a:p>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测试代码</a:t>
            </a:r>
            <a:endParaRPr lang="en-US" altLang="zh-CN" sz="2000" b="1" dirty="0">
              <a:solidFill>
                <a:srgbClr val="00B050"/>
              </a:solidFill>
              <a:latin typeface="Consolas" panose="020B0609020204030204" pitchFamily="49" charset="0"/>
            </a:endParaRPr>
          </a:p>
          <a:p>
            <a:r>
              <a:rPr lang="en-US" altLang="zh-CN" sz="2000" b="1" dirty="0" err="1">
                <a:solidFill>
                  <a:srgbClr val="000000"/>
                </a:solidFill>
                <a:latin typeface="Consolas" panose="020B0609020204030204" pitchFamily="49" charset="0"/>
              </a:rPr>
              <a:t>cout</a:t>
            </a:r>
            <a:r>
              <a:rPr lang="en-US" altLang="zh-CN" sz="2000" b="1" dirty="0">
                <a:solidFill>
                  <a:srgbClr val="000000"/>
                </a:solidFill>
                <a:latin typeface="Consolas" panose="020B0609020204030204" pitchFamily="49" charset="0"/>
              </a:rPr>
              <a:t> &lt;&lt; </a:t>
            </a:r>
            <a:r>
              <a:rPr lang="en-US" altLang="zh-CN" sz="2000" b="1" dirty="0" err="1">
                <a:solidFill>
                  <a:srgbClr val="000000"/>
                </a:solidFill>
                <a:latin typeface="Consolas" panose="020B0609020204030204" pitchFamily="49" charset="0"/>
              </a:rPr>
              <a:t>obj</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obj3</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endl</a:t>
            </a:r>
            <a:r>
              <a:rPr lang="en-US" altLang="zh-CN" sz="2000" b="1" dirty="0">
                <a:solidFill>
                  <a:srgbClr val="000000"/>
                </a:solidFill>
                <a:latin typeface="Consolas" panose="020B0609020204030204" pitchFamily="49" charset="0"/>
              </a:rPr>
              <a:t>;</a:t>
            </a:r>
          </a:p>
          <a:p>
            <a:endParaRPr lang="en-US" altLang="zh-CN" sz="2000" b="1" dirty="0">
              <a:solidFill>
                <a:srgbClr val="000000"/>
              </a:solidFill>
              <a:latin typeface="Consolas" panose="020B0609020204030204" pitchFamily="49" charset="0"/>
            </a:endParaRPr>
          </a:p>
          <a:p>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等价于</a:t>
            </a:r>
            <a:endParaRPr lang="en-US" altLang="zh-CN" sz="2000" b="1" dirty="0">
              <a:solidFill>
                <a:srgbClr val="00B05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operator&lt;&lt;(</a:t>
            </a:r>
            <a:r>
              <a:rPr lang="en-US" altLang="zh-CN" sz="2000" b="1" dirty="0" err="1">
                <a:solidFill>
                  <a:srgbClr val="000000"/>
                </a:solidFill>
                <a:latin typeface="Consolas" panose="020B0609020204030204" pitchFamily="49" charset="0"/>
              </a:rPr>
              <a:t>cout</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obj</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out1</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operator&lt;&lt;(out,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 operator&lt;&lt;(out1,</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obj3);</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p>
          <a:p>
            <a:endParaRPr lang="en-US" altLang="zh-CN" sz="2000" b="1" dirty="0">
              <a:solidFill>
                <a:srgbClr val="000000"/>
              </a:solidFill>
              <a:latin typeface="Consolas" panose="020B0609020204030204" pitchFamily="49" charset="0"/>
            </a:endParaRPr>
          </a:p>
          <a:p>
            <a:endParaRPr lang="zh-CN" altLang="en-US" sz="2000" dirty="0"/>
          </a:p>
        </p:txBody>
      </p:sp>
      <p:sp>
        <p:nvSpPr>
          <p:cNvPr id="6" name="矩形 5">
            <a:extLst>
              <a:ext uri="{FF2B5EF4-FFF2-40B4-BE49-F238E27FC236}">
                <a16:creationId xmlns:a16="http://schemas.microsoft.com/office/drawing/2014/main" id="{8B13253D-C3B2-C84F-AC26-09616B8DF9E9}"/>
              </a:ext>
            </a:extLst>
          </p:cNvPr>
          <p:cNvSpPr/>
          <p:nvPr/>
        </p:nvSpPr>
        <p:spPr>
          <a:xfrm>
            <a:off x="899592" y="1639372"/>
            <a:ext cx="7920880" cy="1323439"/>
          </a:xfrm>
          <a:prstGeom prst="rect">
            <a:avLst/>
          </a:prstGeom>
        </p:spPr>
        <p:txBody>
          <a:bodyPr wrap="square">
            <a:spAutoFit/>
          </a:bodyPr>
          <a:lstStyle/>
          <a:p>
            <a:r>
              <a:rPr lang="pl-PL" altLang="zh-CN" sz="2000" b="1" dirty="0" err="1">
                <a:solidFill>
                  <a:srgbClr val="000000"/>
                </a:solidFill>
                <a:latin typeface="Consolas" panose="020B0609020204030204" pitchFamily="49" charset="0"/>
              </a:rPr>
              <a:t>ostream</a:t>
            </a:r>
            <a:r>
              <a:rPr lang="pl-PL" altLang="zh-CN" sz="2000" b="1" dirty="0">
                <a:solidFill>
                  <a:srgbClr val="000000"/>
                </a:solidFill>
                <a:latin typeface="Consolas" panose="020B0609020204030204" pitchFamily="49" charset="0"/>
              </a:rPr>
              <a:t>&amp; </a:t>
            </a:r>
            <a:r>
              <a:rPr lang="pl-PL" altLang="zh-CN" sz="2000" b="1" dirty="0">
                <a:solidFill>
                  <a:srgbClr val="B40062"/>
                </a:solidFill>
                <a:latin typeface="Consolas" panose="020B0609020204030204" pitchFamily="49" charset="0"/>
              </a:rPr>
              <a:t>operator</a:t>
            </a:r>
            <a:r>
              <a:rPr lang="pl-PL" altLang="zh-CN" sz="2000" b="1" dirty="0">
                <a:solidFill>
                  <a:srgbClr val="000000"/>
                </a:solidFill>
                <a:latin typeface="Consolas" panose="020B0609020204030204" pitchFamily="49" charset="0"/>
              </a:rPr>
              <a:t>&lt;&lt; (</a:t>
            </a:r>
            <a:r>
              <a:rPr lang="pl-PL" altLang="zh-CN" sz="2000" b="1" dirty="0" err="1">
                <a:solidFill>
                  <a:srgbClr val="000000"/>
                </a:solidFill>
                <a:latin typeface="Consolas" panose="020B0609020204030204" pitchFamily="49" charset="0"/>
              </a:rPr>
              <a:t>ostream</a:t>
            </a:r>
            <a:r>
              <a:rPr lang="pl-PL" altLang="zh-CN" sz="2000" b="1" dirty="0">
                <a:solidFill>
                  <a:srgbClr val="000000"/>
                </a:solidFill>
                <a:latin typeface="Consolas" panose="020B0609020204030204" pitchFamily="49" charset="0"/>
              </a:rPr>
              <a:t>&amp; out, </a:t>
            </a:r>
            <a:r>
              <a:rPr lang="pl-PL" altLang="zh-CN" sz="2000" b="1" dirty="0" err="1">
                <a:solidFill>
                  <a:srgbClr val="B40062"/>
                </a:solidFill>
                <a:latin typeface="Consolas" panose="020B0609020204030204" pitchFamily="49" charset="0"/>
              </a:rPr>
              <a:t>const</a:t>
            </a:r>
            <a:r>
              <a:rPr lang="pl-PL" altLang="zh-CN" sz="2000" b="1" dirty="0">
                <a:solidFill>
                  <a:srgbClr val="000000"/>
                </a:solidFill>
                <a:latin typeface="Consolas" panose="020B0609020204030204" pitchFamily="49" charset="0"/>
              </a:rPr>
              <a:t> Test&amp; </a:t>
            </a:r>
            <a:r>
              <a:rPr lang="pl-PL" altLang="zh-CN" sz="2000" b="1" dirty="0" err="1">
                <a:solidFill>
                  <a:srgbClr val="000000"/>
                </a:solidFill>
                <a:latin typeface="Consolas" panose="020B0609020204030204" pitchFamily="49" charset="0"/>
              </a:rPr>
              <a:t>src</a:t>
            </a:r>
            <a:r>
              <a:rPr lang="pl-PL" altLang="zh-CN" sz="2000" b="1" dirty="0">
                <a:solidFill>
                  <a:srgbClr val="000000"/>
                </a:solidFill>
                <a:latin typeface="Consolas" panose="020B0609020204030204" pitchFamily="49" charset="0"/>
              </a:rPr>
              <a:t>) {</a:t>
            </a:r>
          </a:p>
          <a:p>
            <a:r>
              <a:rPr lang="pl-PL" altLang="zh-CN" sz="2000" b="1" dirty="0">
                <a:solidFill>
                  <a:srgbClr val="000000"/>
                </a:solidFill>
                <a:latin typeface="Consolas" panose="020B0609020204030204" pitchFamily="49" charset="0"/>
              </a:rPr>
              <a:t>	out &lt;&lt; </a:t>
            </a:r>
            <a:r>
              <a:rPr lang="pl-PL" altLang="zh-CN" sz="2000" b="1" dirty="0" err="1">
                <a:solidFill>
                  <a:srgbClr val="000000"/>
                </a:solidFill>
                <a:latin typeface="Consolas" panose="020B0609020204030204" pitchFamily="49" charset="0"/>
              </a:rPr>
              <a:t>src.id</a:t>
            </a:r>
            <a:r>
              <a:rPr lang="pl-PL" altLang="zh-CN" sz="2000" b="1" dirty="0">
                <a:solidFill>
                  <a:srgbClr val="000000"/>
                </a:solidFill>
                <a:latin typeface="Consolas" panose="020B0609020204030204" pitchFamily="49" charset="0"/>
              </a:rPr>
              <a:t> &lt;&lt; </a:t>
            </a:r>
            <a:r>
              <a:rPr lang="pl-PL" altLang="zh-CN" sz="2000" b="1" dirty="0" err="1">
                <a:solidFill>
                  <a:srgbClr val="000000"/>
                </a:solidFill>
                <a:latin typeface="Consolas" panose="020B0609020204030204" pitchFamily="49" charset="0"/>
              </a:rPr>
              <a:t>endl</a:t>
            </a:r>
            <a:r>
              <a:rPr lang="pl-PL" altLang="zh-CN" sz="2000" b="1" dirty="0">
                <a:solidFill>
                  <a:srgbClr val="000000"/>
                </a:solidFill>
                <a:latin typeface="Consolas" panose="020B0609020204030204" pitchFamily="49" charset="0"/>
              </a:rPr>
              <a:t>;</a:t>
            </a:r>
          </a:p>
          <a:p>
            <a:r>
              <a:rPr lang="pl-PL" altLang="zh-CN" sz="2000" b="1" dirty="0">
                <a:solidFill>
                  <a:srgbClr val="000000"/>
                </a:solidFill>
                <a:latin typeface="Consolas" panose="020B0609020204030204" pitchFamily="49" charset="0"/>
              </a:rPr>
              <a:t>	</a:t>
            </a:r>
            <a:r>
              <a:rPr lang="pl-PL" altLang="zh-CN" sz="2000" b="1" dirty="0">
                <a:solidFill>
                  <a:srgbClr val="B40062"/>
                </a:solidFill>
                <a:latin typeface="Consolas" panose="020B0609020204030204" pitchFamily="49" charset="0"/>
              </a:rPr>
              <a:t>return</a:t>
            </a:r>
            <a:r>
              <a:rPr lang="pl-PL" altLang="zh-CN" sz="2000" b="1" dirty="0">
                <a:solidFill>
                  <a:srgbClr val="000000"/>
                </a:solidFill>
                <a:latin typeface="Consolas" panose="020B0609020204030204" pitchFamily="49" charset="0"/>
              </a:rPr>
              <a:t> out;</a:t>
            </a:r>
          </a:p>
          <a:p>
            <a:r>
              <a:rPr lang="pl-PL" altLang="zh-CN" sz="2000" b="1" dirty="0">
                <a:solidFill>
                  <a:srgbClr val="000000"/>
                </a:solidFill>
                <a:latin typeface="Consolas" panose="020B0609020204030204" pitchFamily="49" charset="0"/>
              </a:rPr>
              <a:t>} </a:t>
            </a:r>
            <a:endParaRPr lang="zh-CN" altLang="en-US" sz="2000" dirty="0"/>
          </a:p>
        </p:txBody>
      </p:sp>
    </p:spTree>
    <p:extLst>
      <p:ext uri="{BB962C8B-B14F-4D97-AF65-F5344CB8AC3E}">
        <p14:creationId xmlns:p14="http://schemas.microsoft.com/office/powerpoint/2010/main" val="28512306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p>
        </p:txBody>
      </p:sp>
      <p:sp>
        <p:nvSpPr>
          <p:cNvPr id="3" name="内容占位符 2"/>
          <p:cNvSpPr>
            <a:spLocks noGrp="1"/>
          </p:cNvSpPr>
          <p:nvPr>
            <p:ph idx="1"/>
          </p:nvPr>
        </p:nvSpPr>
        <p:spPr/>
        <p:txBody>
          <a:bodyPr/>
          <a:lstStyle/>
          <a:p>
            <a:r>
              <a:rPr kumimoji="1" lang="en-US" altLang="zh-CN" dirty="0"/>
              <a:t>《</a:t>
            </a:r>
            <a:r>
              <a:rPr kumimoji="1" lang="en-US" altLang="zh-CN" dirty="0" err="1"/>
              <a:t>c++</a:t>
            </a:r>
            <a:r>
              <a:rPr kumimoji="1" lang="zh-CN" altLang="en-US" dirty="0"/>
              <a:t>编程思想</a:t>
            </a:r>
            <a:r>
              <a:rPr kumimoji="1" lang="en-US" altLang="zh-CN" dirty="0"/>
              <a:t>》</a:t>
            </a:r>
          </a:p>
          <a:p>
            <a:pPr lvl="1"/>
            <a:r>
              <a:rPr kumimoji="1" lang="zh-CN" altLang="en-US" dirty="0"/>
              <a:t>初始化与清除，第</a:t>
            </a:r>
            <a:r>
              <a:rPr kumimoji="1" lang="en-US" altLang="zh-CN" dirty="0"/>
              <a:t>6</a:t>
            </a:r>
            <a:r>
              <a:rPr kumimoji="1" lang="zh-CN" altLang="en-US" dirty="0"/>
              <a:t>章</a:t>
            </a:r>
            <a:endParaRPr kumimoji="1" lang="en-US" altLang="zh-CN" dirty="0"/>
          </a:p>
          <a:p>
            <a:pPr lvl="1"/>
            <a:r>
              <a:rPr kumimoji="1" lang="zh-CN" altLang="en-US" dirty="0"/>
              <a:t>运算符重载，第</a:t>
            </a:r>
            <a:r>
              <a:rPr kumimoji="1" lang="en-US" altLang="zh-CN" dirty="0"/>
              <a:t>12</a:t>
            </a:r>
            <a:r>
              <a:rPr kumimoji="1" lang="zh-CN" altLang="en-US" dirty="0"/>
              <a:t>章</a:t>
            </a:r>
            <a:endParaRPr kumimoji="1"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1793B-50BA-4B01-A4B4-67633F1FBF35}"/>
              </a:ext>
            </a:extLst>
          </p:cNvPr>
          <p:cNvSpPr>
            <a:spLocks noGrp="1"/>
          </p:cNvSpPr>
          <p:nvPr>
            <p:ph type="title"/>
          </p:nvPr>
        </p:nvSpPr>
        <p:spPr/>
        <p:txBody>
          <a:bodyPr/>
          <a:lstStyle/>
          <a:p>
            <a:r>
              <a:rPr lang="zh-CN" altLang="en-US" dirty="0"/>
              <a:t>课后练习（不需提交）</a:t>
            </a:r>
          </a:p>
        </p:txBody>
      </p:sp>
      <p:sp>
        <p:nvSpPr>
          <p:cNvPr id="3" name="内容占位符 2">
            <a:extLst>
              <a:ext uri="{FF2B5EF4-FFF2-40B4-BE49-F238E27FC236}">
                <a16:creationId xmlns:a16="http://schemas.microsoft.com/office/drawing/2014/main" id="{11132522-92B9-4DE3-97E0-4DC0B8FA16ED}"/>
              </a:ext>
            </a:extLst>
          </p:cNvPr>
          <p:cNvSpPr>
            <a:spLocks noGrp="1"/>
          </p:cNvSpPr>
          <p:nvPr>
            <p:ph idx="1"/>
          </p:nvPr>
        </p:nvSpPr>
        <p:spPr>
          <a:xfrm>
            <a:off x="548097" y="1422948"/>
            <a:ext cx="8047806" cy="4749029"/>
          </a:xfrm>
        </p:spPr>
        <p:txBody>
          <a:bodyPr/>
          <a:lstStyle/>
          <a:p>
            <a:r>
              <a:rPr lang="zh-CN" altLang="en-US" dirty="0"/>
              <a:t>不给成员变量初始化会怎样？</a:t>
            </a:r>
            <a:endParaRPr lang="en-US" altLang="zh-CN" dirty="0"/>
          </a:p>
          <a:p>
            <a:pPr lvl="1"/>
            <a:r>
              <a:rPr lang="zh-CN" altLang="en-US" dirty="0"/>
              <a:t>看下列代码，猜猜运行结果</a:t>
            </a:r>
            <a:endParaRPr lang="en-US" altLang="zh-CN" dirty="0"/>
          </a:p>
        </p:txBody>
      </p:sp>
      <p:sp>
        <p:nvSpPr>
          <p:cNvPr id="4" name="灯片编号占位符 3">
            <a:extLst>
              <a:ext uri="{FF2B5EF4-FFF2-40B4-BE49-F238E27FC236}">
                <a16:creationId xmlns:a16="http://schemas.microsoft.com/office/drawing/2014/main" id="{F3DBB2BB-D9A6-4EB0-8417-AB2C865ABFEC}"/>
              </a:ext>
            </a:extLst>
          </p:cNvPr>
          <p:cNvSpPr>
            <a:spLocks noGrp="1"/>
          </p:cNvSpPr>
          <p:nvPr>
            <p:ph type="sldNum" sz="quarter" idx="12"/>
          </p:nvPr>
        </p:nvSpPr>
        <p:spPr/>
        <p:txBody>
          <a:bodyPr/>
          <a:lstStyle/>
          <a:p>
            <a:pPr>
              <a:defRPr/>
            </a:pPr>
            <a:fld id="{BFD7BE51-03DD-4CCA-8227-D775462981B4}" type="slidenum">
              <a:rPr lang="en-US" altLang="zh-CN" smtClean="0"/>
              <a:t>69</a:t>
            </a:fld>
            <a:endParaRPr lang="en-US" altLang="zh-CN"/>
          </a:p>
        </p:txBody>
      </p:sp>
      <p:sp>
        <p:nvSpPr>
          <p:cNvPr id="5" name="文本框 4">
            <a:extLst>
              <a:ext uri="{FF2B5EF4-FFF2-40B4-BE49-F238E27FC236}">
                <a16:creationId xmlns:a16="http://schemas.microsoft.com/office/drawing/2014/main" id="{E7F285EE-996F-43E6-ADBE-FEC3775F2839}"/>
              </a:ext>
            </a:extLst>
          </p:cNvPr>
          <p:cNvSpPr txBox="1"/>
          <p:nvPr/>
        </p:nvSpPr>
        <p:spPr>
          <a:xfrm>
            <a:off x="1907704" y="2250455"/>
            <a:ext cx="5134739" cy="4524315"/>
          </a:xfrm>
          <a:prstGeom prst="rect">
            <a:avLst/>
          </a:prstGeom>
          <a:noFill/>
        </p:spPr>
        <p:txBody>
          <a:bodyPr wrap="none" rtlCol="0">
            <a:spAutoFit/>
          </a:bodyPr>
          <a:lstStyle/>
          <a:p>
            <a:r>
              <a:rPr lang="en-US" altLang="zh-CN" sz="1600" b="1" dirty="0">
                <a:solidFill>
                  <a:srgbClr val="B40062"/>
                </a:solidFill>
                <a:latin typeface="Consolas" panose="020B0609020204030204" pitchFamily="49" charset="0"/>
              </a:rPr>
              <a:t>#include &lt;iostream&gt;</a:t>
            </a:r>
          </a:p>
          <a:p>
            <a:r>
              <a:rPr lang="en-US" altLang="zh-CN" sz="1600" b="1" dirty="0">
                <a:solidFill>
                  <a:srgbClr val="B40062"/>
                </a:solidFill>
                <a:latin typeface="Consolas" panose="020B0609020204030204" pitchFamily="49" charset="0"/>
              </a:rPr>
              <a:t>using namespace </a:t>
            </a:r>
            <a:r>
              <a:rPr lang="en-US" altLang="zh-CN" sz="1600" b="1" dirty="0">
                <a:latin typeface="Consolas" panose="020B0609020204030204" pitchFamily="49" charset="0"/>
              </a:rPr>
              <a:t>std;</a:t>
            </a:r>
          </a:p>
          <a:p>
            <a:r>
              <a:rPr lang="en-US" altLang="zh-CN" sz="1600" b="1" dirty="0">
                <a:solidFill>
                  <a:srgbClr val="B40062"/>
                </a:solidFill>
                <a:latin typeface="Consolas" panose="020B0609020204030204" pitchFamily="49" charset="0"/>
              </a:rPr>
              <a:t>class</a:t>
            </a:r>
            <a:r>
              <a:rPr lang="en-US" altLang="zh-CN" sz="1600" b="1" dirty="0">
                <a:latin typeface="Consolas" panose="020B0609020204030204" pitchFamily="49" charset="0"/>
              </a:rPr>
              <a:t> A</a:t>
            </a:r>
          </a:p>
          <a:p>
            <a:r>
              <a:rPr lang="en-US" altLang="zh-CN" sz="1600" b="1" dirty="0">
                <a:latin typeface="Consolas" panose="020B0609020204030204" pitchFamily="49" charset="0"/>
              </a:rPr>
              <a:t>{</a:t>
            </a:r>
          </a:p>
          <a:p>
            <a:r>
              <a:rPr lang="en-US" altLang="zh-CN" sz="1600" b="1" dirty="0">
                <a:solidFill>
                  <a:srgbClr val="B40062"/>
                </a:solidFill>
                <a:latin typeface="Consolas" panose="020B0609020204030204" pitchFamily="49" charset="0"/>
              </a:rPr>
              <a:t>public</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a;</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b = 1;</a:t>
            </a:r>
          </a:p>
          <a:p>
            <a:r>
              <a:rPr lang="en-US" altLang="zh-CN" sz="1600" b="1" dirty="0">
                <a:latin typeface="Consolas" panose="020B0609020204030204" pitchFamily="49" charset="0"/>
              </a:rPr>
              <a:t>};</a:t>
            </a:r>
          </a:p>
          <a:p>
            <a:r>
              <a:rPr lang="en-US" altLang="zh-CN" sz="1600" b="1" dirty="0">
                <a:latin typeface="Consolas" panose="020B0609020204030204" pitchFamily="49" charset="0"/>
              </a:rPr>
              <a:t>A obj1;</a:t>
            </a:r>
          </a:p>
          <a:p>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main()</a:t>
            </a:r>
          </a:p>
          <a:p>
            <a:r>
              <a:rPr lang="en-US" altLang="zh-CN" sz="1600" b="1" dirty="0">
                <a:latin typeface="Consolas" panose="020B0609020204030204" pitchFamily="49" charset="0"/>
              </a:rPr>
              <a:t>{</a:t>
            </a:r>
          </a:p>
          <a:p>
            <a:r>
              <a:rPr lang="en-US" altLang="zh-CN" sz="1600" b="1" dirty="0">
                <a:latin typeface="Consolas" panose="020B0609020204030204" pitchFamily="49" charset="0"/>
              </a:rPr>
              <a:t>	A obj2;</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static</a:t>
            </a:r>
            <a:r>
              <a:rPr lang="en-US" altLang="zh-CN" sz="1600" b="1" dirty="0">
                <a:latin typeface="Consolas" panose="020B0609020204030204" pitchFamily="49" charset="0"/>
              </a:rPr>
              <a:t> A obj3;</a:t>
            </a: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obj1.a &lt;&lt; " " &lt;&lt; obj1.b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obj2.a &lt;&lt; " " &lt;&lt; obj3.b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obj3.a &lt;&lt; " " &lt;&lt; obj3.b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return</a:t>
            </a:r>
            <a:r>
              <a:rPr lang="en-US" altLang="zh-CN" sz="1600" b="1" dirty="0">
                <a:latin typeface="Consolas" panose="020B0609020204030204" pitchFamily="49" charset="0"/>
              </a:rPr>
              <a:t> 0;</a:t>
            </a:r>
          </a:p>
          <a:p>
            <a:r>
              <a:rPr lang="en-US" altLang="zh-CN" sz="1600" b="1" dirty="0">
                <a:latin typeface="Consolas" panose="020B0609020204030204" pitchFamily="49" charset="0"/>
              </a:rPr>
              <a:t>}</a:t>
            </a:r>
            <a:endParaRPr lang="zh-CN" altLang="en-US" sz="1600" b="1" dirty="0">
              <a:latin typeface="Consolas" panose="020B0609020204030204" pitchFamily="49" charset="0"/>
            </a:endParaRPr>
          </a:p>
        </p:txBody>
      </p:sp>
    </p:spTree>
    <p:extLst>
      <p:ext uri="{BB962C8B-B14F-4D97-AF65-F5344CB8AC3E}">
        <p14:creationId xmlns:p14="http://schemas.microsoft.com/office/powerpoint/2010/main" val="296964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a:t>
            </a:r>
          </a:p>
        </p:txBody>
      </p:sp>
      <p:sp>
        <p:nvSpPr>
          <p:cNvPr id="3" name="内容占位符 2"/>
          <p:cNvSpPr>
            <a:spLocks noGrp="1"/>
          </p:cNvSpPr>
          <p:nvPr>
            <p:ph idx="1"/>
          </p:nvPr>
        </p:nvSpPr>
        <p:spPr>
          <a:xfrm>
            <a:off x="548097" y="1442195"/>
            <a:ext cx="8047806" cy="4749029"/>
          </a:xfrm>
        </p:spPr>
        <p:txBody>
          <a:bodyPr/>
          <a:lstStyle/>
          <a:p>
            <a:r>
              <a:rPr kumimoji="1" lang="zh-CN" altLang="en-US" dirty="0"/>
              <a:t>构造函数没有返回值类型，函数名与类名相同</a:t>
            </a:r>
          </a:p>
          <a:p>
            <a:r>
              <a:rPr kumimoji="1" lang="zh-CN" altLang="en-US" dirty="0"/>
              <a:t>类的构造函数可以重载，即可以使用不同的函数参数进行对象初始化</a:t>
            </a:r>
          </a:p>
          <a:p>
            <a:pPr marL="0" indent="0">
              <a:buNone/>
            </a:pPr>
            <a:endParaRPr kumimoji="1" lang="zh-CN" altLang="en-US" dirty="0"/>
          </a:p>
        </p:txBody>
      </p:sp>
      <p:sp>
        <p:nvSpPr>
          <p:cNvPr id="5" name="矩形 4"/>
          <p:cNvSpPr/>
          <p:nvPr/>
        </p:nvSpPr>
        <p:spPr>
          <a:xfrm>
            <a:off x="2051720" y="3158966"/>
            <a:ext cx="5616624" cy="2862322"/>
          </a:xfrm>
          <a:prstGeom prst="rect">
            <a:avLst/>
          </a:prstGeom>
        </p:spPr>
        <p:txBody>
          <a:bodyPr wrap="square">
            <a:spAutoFit/>
          </a:bodyPr>
          <a:lstStyle/>
          <a:p>
            <a:r>
              <a:rPr lang="en-US" altLang="zh-CN" sz="2000" b="1" dirty="0">
                <a:solidFill>
                  <a:srgbClr val="B40062"/>
                </a:solidFill>
                <a:latin typeface="Consolas" panose="020B0609020204030204" pitchFamily="49" charset="0"/>
              </a:rPr>
              <a:t>class</a:t>
            </a:r>
            <a:r>
              <a:rPr lang="en-US" altLang="zh-CN" sz="2000" b="1" dirty="0">
                <a:solidFill>
                  <a:srgbClr val="000000"/>
                </a:solidFill>
                <a:latin typeface="Consolas" panose="020B0609020204030204" pitchFamily="49" charset="0"/>
              </a:rPr>
              <a:t> Student {</a:t>
            </a:r>
          </a:p>
          <a:p>
            <a:r>
              <a:rPr lang="en-US" altLang="zh-CN" sz="2000" b="1" dirty="0">
                <a:solidFill>
                  <a:srgbClr val="00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a:t>
            </a:r>
          </a:p>
          <a:p>
            <a:r>
              <a:rPr lang="en-US" altLang="zh-CN" sz="2000" b="1" dirty="0">
                <a:solidFill>
                  <a:srgbClr val="B40062"/>
                </a:solidFill>
                <a:latin typeface="Consolas" panose="020B0609020204030204" pitchFamily="49" charset="0"/>
              </a:rPr>
              <a:t>public</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 { ID = id; }</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order) { </a:t>
            </a:r>
          </a:p>
          <a:p>
            <a:r>
              <a:rPr lang="en-US" altLang="zh-CN" sz="2000" b="1" dirty="0">
                <a:solidFill>
                  <a:srgbClr val="000000"/>
                </a:solidFill>
                <a:latin typeface="Consolas" panose="020B0609020204030204" pitchFamily="49" charset="0"/>
              </a:rPr>
              <a:t>			</a:t>
            </a:r>
            <a:r>
              <a:rPr lang="en-US" altLang="zh-CN" sz="2000" b="1" dirty="0">
                <a:solidFill>
                  <a:srgbClr val="448993"/>
                </a:solidFill>
                <a:latin typeface="Consolas" panose="020B0609020204030204" pitchFamily="49" charset="0"/>
              </a:rPr>
              <a:t>ID</a:t>
            </a:r>
            <a:r>
              <a:rPr lang="en-US" altLang="zh-CN" sz="2000" b="1" dirty="0">
                <a:solidFill>
                  <a:srgbClr val="000000"/>
                </a:solidFill>
                <a:latin typeface="Consolas" panose="020B0609020204030204" pitchFamily="49" charset="0"/>
              </a:rPr>
              <a:t> = year * </a:t>
            </a:r>
            <a:r>
              <a:rPr lang="en-US" altLang="zh-CN" sz="2000" b="1" dirty="0">
                <a:solidFill>
                  <a:srgbClr val="000BFF"/>
                </a:solidFill>
                <a:latin typeface="Consolas" panose="020B0609020204030204" pitchFamily="49" charset="0"/>
              </a:rPr>
              <a:t>10000</a:t>
            </a:r>
            <a:r>
              <a:rPr lang="en-US" altLang="zh-CN" sz="2000" b="1" dirty="0">
                <a:solidFill>
                  <a:srgbClr val="000000"/>
                </a:solidFill>
                <a:latin typeface="Consolas" panose="020B0609020204030204" pitchFamily="49" charset="0"/>
              </a:rPr>
              <a:t> + order;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a:t>
            </a:r>
            <a:endParaRPr lang="zh-CN" altLang="en-US" sz="2000" b="1"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1793B-50BA-4B01-A4B4-67633F1FBF35}"/>
              </a:ext>
            </a:extLst>
          </p:cNvPr>
          <p:cNvSpPr>
            <a:spLocks noGrp="1"/>
          </p:cNvSpPr>
          <p:nvPr>
            <p:ph type="title"/>
          </p:nvPr>
        </p:nvSpPr>
        <p:spPr/>
        <p:txBody>
          <a:bodyPr/>
          <a:lstStyle/>
          <a:p>
            <a:r>
              <a:rPr lang="zh-CN" altLang="en-US" dirty="0"/>
              <a:t>课后练习（不需提交）</a:t>
            </a:r>
          </a:p>
        </p:txBody>
      </p:sp>
      <p:sp>
        <p:nvSpPr>
          <p:cNvPr id="3" name="内容占位符 2">
            <a:extLst>
              <a:ext uri="{FF2B5EF4-FFF2-40B4-BE49-F238E27FC236}">
                <a16:creationId xmlns:a16="http://schemas.microsoft.com/office/drawing/2014/main" id="{11132522-92B9-4DE3-97E0-4DC0B8FA16ED}"/>
              </a:ext>
            </a:extLst>
          </p:cNvPr>
          <p:cNvSpPr>
            <a:spLocks noGrp="1"/>
          </p:cNvSpPr>
          <p:nvPr>
            <p:ph idx="1"/>
          </p:nvPr>
        </p:nvSpPr>
        <p:spPr>
          <a:xfrm>
            <a:off x="548097" y="1422948"/>
            <a:ext cx="8047806" cy="4749029"/>
          </a:xfrm>
        </p:spPr>
        <p:txBody>
          <a:bodyPr/>
          <a:lstStyle/>
          <a:p>
            <a:r>
              <a:rPr lang="zh-CN" altLang="en-US" dirty="0"/>
              <a:t>提示</a:t>
            </a:r>
            <a:endParaRPr lang="en-US" altLang="zh-CN" dirty="0"/>
          </a:p>
          <a:p>
            <a:pPr lvl="1"/>
            <a:r>
              <a:rPr lang="zh-CN" altLang="en-US" dirty="0"/>
              <a:t>全局变量和函数静态变量会自动置</a:t>
            </a:r>
            <a:r>
              <a:rPr lang="en-US" altLang="zh-CN" dirty="0"/>
              <a:t>0</a:t>
            </a:r>
          </a:p>
          <a:p>
            <a:pPr lvl="1"/>
            <a:r>
              <a:rPr lang="zh-CN" altLang="en-US" dirty="0"/>
              <a:t>局部变量一般不会自动初始化，其值为未定义。具体运行结果可能会和系统、编译器有关。</a:t>
            </a:r>
            <a:endParaRPr lang="en-US" altLang="zh-CN" dirty="0"/>
          </a:p>
          <a:p>
            <a:pPr lvl="1"/>
            <a:endParaRPr lang="en-US" altLang="zh-CN" dirty="0"/>
          </a:p>
          <a:p>
            <a:r>
              <a:rPr lang="zh-CN" altLang="en-US" dirty="0"/>
              <a:t>拓展阅读</a:t>
            </a:r>
            <a:endParaRPr lang="en-US" altLang="zh-CN" dirty="0"/>
          </a:p>
          <a:p>
            <a:pPr lvl="1"/>
            <a:r>
              <a:rPr lang="en-US" altLang="zh-CN" dirty="0"/>
              <a:t>https://blog.csdn.net/dog250/article/details/107403337</a:t>
            </a:r>
          </a:p>
          <a:p>
            <a:pPr lvl="2"/>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F3DBB2BB-D9A6-4EB0-8417-AB2C865ABFEC}"/>
              </a:ext>
            </a:extLst>
          </p:cNvPr>
          <p:cNvSpPr>
            <a:spLocks noGrp="1"/>
          </p:cNvSpPr>
          <p:nvPr>
            <p:ph type="sldNum" sz="quarter" idx="12"/>
          </p:nvPr>
        </p:nvSpPr>
        <p:spPr/>
        <p:txBody>
          <a:bodyPr/>
          <a:lstStyle/>
          <a:p>
            <a:pPr>
              <a:defRPr/>
            </a:pPr>
            <a:fld id="{BFD7BE51-03DD-4CCA-8227-D775462981B4}" type="slidenum">
              <a:rPr lang="en-US" altLang="zh-CN" smtClean="0"/>
              <a:t>70</a:t>
            </a:fld>
            <a:endParaRPr lang="en-US" altLang="zh-CN"/>
          </a:p>
        </p:txBody>
      </p:sp>
    </p:spTree>
    <p:extLst>
      <p:ext uri="{BB962C8B-B14F-4D97-AF65-F5344CB8AC3E}">
        <p14:creationId xmlns:p14="http://schemas.microsoft.com/office/powerpoint/2010/main" val="15973465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54103-C218-4814-BC6F-20D41C1371C5}"/>
              </a:ext>
            </a:extLst>
          </p:cNvPr>
          <p:cNvSpPr>
            <a:spLocks noGrp="1"/>
          </p:cNvSpPr>
          <p:nvPr>
            <p:ph type="title"/>
          </p:nvPr>
        </p:nvSpPr>
        <p:spPr/>
        <p:txBody>
          <a:bodyPr/>
          <a:lstStyle/>
          <a:p>
            <a:r>
              <a:rPr lang="zh-CN" altLang="en-US" dirty="0"/>
              <a:t>课后练习（不需提交）</a:t>
            </a:r>
          </a:p>
        </p:txBody>
      </p:sp>
      <p:sp>
        <p:nvSpPr>
          <p:cNvPr id="3" name="内容占位符 2">
            <a:extLst>
              <a:ext uri="{FF2B5EF4-FFF2-40B4-BE49-F238E27FC236}">
                <a16:creationId xmlns:a16="http://schemas.microsoft.com/office/drawing/2014/main" id="{55823F0C-C3CE-4844-949A-63D07E2514ED}"/>
              </a:ext>
            </a:extLst>
          </p:cNvPr>
          <p:cNvSpPr>
            <a:spLocks noGrp="1"/>
          </p:cNvSpPr>
          <p:nvPr>
            <p:ph idx="1"/>
          </p:nvPr>
        </p:nvSpPr>
        <p:spPr/>
        <p:txBody>
          <a:bodyPr/>
          <a:lstStyle/>
          <a:p>
            <a:r>
              <a:rPr lang="zh-CN" altLang="en-US" dirty="0"/>
              <a:t>试试运算符重载吧</a:t>
            </a:r>
            <a:endParaRPr lang="en-US" altLang="zh-CN" dirty="0"/>
          </a:p>
          <a:p>
            <a:pPr lvl="1"/>
            <a:r>
              <a:rPr lang="zh-CN" altLang="en-US" dirty="0"/>
              <a:t>我们知道，</a:t>
            </a:r>
            <a:r>
              <a:rPr lang="en-US" altLang="zh-CN" dirty="0"/>
              <a:t>int</a:t>
            </a:r>
            <a:r>
              <a:rPr lang="zh-CN" altLang="en-US" dirty="0"/>
              <a:t>的范围是</a:t>
            </a:r>
            <a:r>
              <a:rPr lang="en-US" altLang="zh-CN" dirty="0"/>
              <a:t>-2^31~2^31-1</a:t>
            </a:r>
            <a:r>
              <a:rPr lang="zh-CN" altLang="en-US" dirty="0"/>
              <a:t>。请你实现一个范围更大的</a:t>
            </a:r>
            <a:r>
              <a:rPr lang="en-US" altLang="zh-CN" dirty="0"/>
              <a:t>Int</a:t>
            </a:r>
            <a:r>
              <a:rPr lang="zh-CN" altLang="en-US" dirty="0"/>
              <a:t>，定义如下</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尝试重载运算符</a:t>
            </a:r>
            <a:endParaRPr lang="en-US" altLang="zh-CN" dirty="0"/>
          </a:p>
          <a:p>
            <a:pPr lvl="2"/>
            <a:r>
              <a:rPr lang="zh-CN" altLang="en-US" dirty="0"/>
              <a:t>可以试试成员函数重载与全局重载两种方法</a:t>
            </a:r>
            <a:endParaRPr lang="en-US" altLang="zh-CN" dirty="0"/>
          </a:p>
          <a:p>
            <a:pPr lvl="2"/>
            <a:r>
              <a:rPr lang="zh-CN" altLang="en-US" dirty="0"/>
              <a:t>下一页给出几个最核心的几个运算符，更多的查看课上运算符列表</a:t>
            </a:r>
            <a:endParaRPr lang="en-US" altLang="zh-CN" dirty="0"/>
          </a:p>
        </p:txBody>
      </p:sp>
      <p:sp>
        <p:nvSpPr>
          <p:cNvPr id="4" name="灯片编号占位符 3">
            <a:extLst>
              <a:ext uri="{FF2B5EF4-FFF2-40B4-BE49-F238E27FC236}">
                <a16:creationId xmlns:a16="http://schemas.microsoft.com/office/drawing/2014/main" id="{68520AF4-1783-4AF1-BDE8-5905E9C29EC1}"/>
              </a:ext>
            </a:extLst>
          </p:cNvPr>
          <p:cNvSpPr>
            <a:spLocks noGrp="1"/>
          </p:cNvSpPr>
          <p:nvPr>
            <p:ph type="sldNum" sz="quarter" idx="12"/>
          </p:nvPr>
        </p:nvSpPr>
        <p:spPr/>
        <p:txBody>
          <a:bodyPr/>
          <a:lstStyle/>
          <a:p>
            <a:pPr>
              <a:defRPr/>
            </a:pPr>
            <a:fld id="{BFD7BE51-03DD-4CCA-8227-D775462981B4}" type="slidenum">
              <a:rPr lang="en-US" altLang="zh-CN" smtClean="0"/>
              <a:t>71</a:t>
            </a:fld>
            <a:endParaRPr lang="en-US" altLang="zh-CN"/>
          </a:p>
        </p:txBody>
      </p:sp>
      <p:sp>
        <p:nvSpPr>
          <p:cNvPr id="5" name="文本框 4">
            <a:extLst>
              <a:ext uri="{FF2B5EF4-FFF2-40B4-BE49-F238E27FC236}">
                <a16:creationId xmlns:a16="http://schemas.microsoft.com/office/drawing/2014/main" id="{E980FEF3-DB6F-4B47-8B7F-D7700F8A4279}"/>
              </a:ext>
            </a:extLst>
          </p:cNvPr>
          <p:cNvSpPr txBox="1"/>
          <p:nvPr/>
        </p:nvSpPr>
        <p:spPr>
          <a:xfrm>
            <a:off x="1619672" y="2924944"/>
            <a:ext cx="6609502" cy="1631216"/>
          </a:xfrm>
          <a:prstGeom prst="rect">
            <a:avLst/>
          </a:prstGeom>
          <a:noFill/>
        </p:spPr>
        <p:txBody>
          <a:bodyPr wrap="none" rtlCol="0">
            <a:spAutoFit/>
          </a:bodyPr>
          <a:lstStyle/>
          <a:p>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Int</a:t>
            </a:r>
          </a:p>
          <a:p>
            <a:r>
              <a:rPr lang="en-US" altLang="zh-CN" sz="2000" b="1" dirty="0">
                <a:latin typeface="Consolas" panose="020B0609020204030204" pitchFamily="49" charset="0"/>
              </a:rPr>
              <a:t>{</a:t>
            </a:r>
          </a:p>
          <a:p>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r>
              <a:rPr lang="en-US" altLang="zh-CN" sz="2000" b="1" dirty="0">
                <a:latin typeface="Consolas" panose="020B0609020204030204" pitchFamily="49" charset="0"/>
              </a:rPr>
              <a:t>	int high, low; </a:t>
            </a:r>
            <a:r>
              <a:rPr lang="en-US" altLang="zh-CN" sz="2000" b="1" dirty="0">
                <a:solidFill>
                  <a:srgbClr val="008000"/>
                </a:solidFill>
                <a:latin typeface="Consolas" panose="020B0609020204030204" pitchFamily="49" charset="0"/>
              </a:rPr>
              <a:t>//</a:t>
            </a:r>
            <a:r>
              <a:rPr lang="zh-CN" altLang="en-US" sz="2000" b="1" dirty="0">
                <a:solidFill>
                  <a:srgbClr val="008000"/>
                </a:solidFill>
                <a:latin typeface="Consolas" panose="020B0609020204030204" pitchFamily="49" charset="0"/>
              </a:rPr>
              <a:t>实际值为</a:t>
            </a:r>
            <a:r>
              <a:rPr lang="en-US" altLang="zh-CN" sz="2000" b="1" dirty="0">
                <a:solidFill>
                  <a:srgbClr val="008000"/>
                </a:solidFill>
                <a:latin typeface="Consolas" panose="020B0609020204030204" pitchFamily="49" charset="0"/>
              </a:rPr>
              <a:t>high * 10^8 + low;</a:t>
            </a:r>
          </a:p>
          <a:p>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7515561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pPr lvl="1"/>
            <a:r>
              <a:rPr lang="zh-CN" altLang="en-US" b="1" dirty="0"/>
              <a:t>精简列表</a:t>
            </a:r>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简单难度：</a:t>
            </a:r>
            <a:endParaRPr lang="en-US" altLang="zh-CN" sz="2800" dirty="0">
              <a:sym typeface="+mn-ea"/>
            </a:endParaRPr>
          </a:p>
          <a:p>
            <a:pPr lvl="1"/>
            <a:r>
              <a:rPr lang="zh-CN" altLang="en-US" dirty="0">
                <a:sym typeface="+mn-ea"/>
              </a:rPr>
              <a:t>双目算术运算符	</a:t>
            </a:r>
            <a:endParaRPr lang="zh-CN" altLang="en-US" dirty="0"/>
          </a:p>
          <a:p>
            <a:pPr lvl="2"/>
            <a:r>
              <a:rPr lang="zh-CN" altLang="en-US" sz="2400" dirty="0">
                <a:sym typeface="+mn-ea"/>
              </a:rPr>
              <a:t>+ (加)，-(减)</a:t>
            </a:r>
            <a:endParaRPr lang="zh-CN" altLang="en-US" dirty="0"/>
          </a:p>
          <a:p>
            <a:pPr lvl="1"/>
            <a:r>
              <a:rPr lang="zh-CN" altLang="en-US" sz="2800" dirty="0">
                <a:sym typeface="+mn-ea"/>
              </a:rPr>
              <a:t>关系运算符</a:t>
            </a:r>
            <a:endParaRPr lang="en-US" altLang="zh-CN" sz="2800" dirty="0">
              <a:sym typeface="+mn-ea"/>
            </a:endParaRPr>
          </a:p>
          <a:p>
            <a:pPr lvl="2"/>
            <a:r>
              <a:rPr lang="zh-CN" altLang="en-US" dirty="0">
                <a:sym typeface="+mn-ea"/>
              </a:rPr>
              <a:t>==(等于)， &lt; (小于)</a:t>
            </a:r>
            <a:endParaRPr lang="en-US" altLang="zh-CN" dirty="0">
              <a:sym typeface="+mn-ea"/>
            </a:endParaRPr>
          </a:p>
          <a:p>
            <a:r>
              <a:rPr lang="zh-CN" altLang="en-US" dirty="0">
                <a:sym typeface="+mn-ea"/>
              </a:rPr>
              <a:t>中等难度</a:t>
            </a:r>
            <a:endParaRPr lang="en-US" altLang="zh-CN" dirty="0">
              <a:sym typeface="+mn-ea"/>
            </a:endParaRPr>
          </a:p>
          <a:p>
            <a:pPr lvl="1"/>
            <a:r>
              <a:rPr lang="zh-CN" altLang="en-US" dirty="0">
                <a:sym typeface="+mn-ea"/>
              </a:rPr>
              <a:t>单目运算符 </a:t>
            </a:r>
            <a:r>
              <a:rPr lang="en-US" altLang="zh-CN" dirty="0">
                <a:sym typeface="+mn-ea"/>
              </a:rPr>
              <a:t>-</a:t>
            </a:r>
            <a:r>
              <a:rPr lang="zh-CN" altLang="en-US" dirty="0">
                <a:sym typeface="+mn-ea"/>
              </a:rPr>
              <a:t>（负号）</a:t>
            </a:r>
            <a:endParaRPr lang="en-US" altLang="zh-CN" dirty="0">
              <a:sym typeface="+mn-ea"/>
            </a:endParaRPr>
          </a:p>
          <a:p>
            <a:r>
              <a:rPr lang="zh-CN" altLang="en-US" dirty="0">
                <a:sym typeface="+mn-ea"/>
              </a:rPr>
              <a:t>高级难度</a:t>
            </a:r>
            <a:endParaRPr lang="en-US" altLang="zh-CN" dirty="0">
              <a:sym typeface="+mn-ea"/>
            </a:endParaRPr>
          </a:p>
          <a:p>
            <a:pPr lvl="1"/>
            <a:r>
              <a:rPr lang="zh-CN" altLang="en-US" dirty="0">
                <a:sym typeface="+mn-ea"/>
              </a:rPr>
              <a:t>（注意返回值是否需要引用，有什么区别？）</a:t>
            </a:r>
            <a:endParaRPr lang="en-US" altLang="zh-CN" dirty="0">
              <a:sym typeface="+mn-ea"/>
            </a:endParaRPr>
          </a:p>
          <a:p>
            <a:pPr lvl="1"/>
            <a:r>
              <a:rPr lang="zh-CN" altLang="en-US" dirty="0">
                <a:sym typeface="+mn-ea"/>
              </a:rPr>
              <a:t>自增运算符（前置和后置）两种 </a:t>
            </a:r>
            <a:r>
              <a:rPr lang="en-US" altLang="zh-CN" dirty="0">
                <a:sym typeface="+mn-ea"/>
              </a:rPr>
              <a:t>++</a:t>
            </a:r>
            <a:r>
              <a:rPr lang="zh-CN" altLang="en-US" dirty="0">
                <a:sym typeface="+mn-ea"/>
              </a:rPr>
              <a:t>（自增）</a:t>
            </a:r>
            <a:endParaRPr lang="en-US" altLang="zh-CN" dirty="0">
              <a:sym typeface="+mn-ea"/>
            </a:endParaRPr>
          </a:p>
          <a:p>
            <a:pPr lvl="1"/>
            <a:r>
              <a:rPr lang="zh-CN" altLang="en-US" dirty="0">
                <a:sym typeface="+mn-ea"/>
              </a:rPr>
              <a:t>赋值运算符 </a:t>
            </a:r>
            <a:r>
              <a:rPr lang="en-US" altLang="zh-CN" dirty="0">
                <a:sym typeface="+mn-ea"/>
              </a:rPr>
              <a:t>=, +=</a:t>
            </a:r>
          </a:p>
          <a:p>
            <a:pPr lvl="1"/>
            <a:r>
              <a:rPr lang="zh-CN" altLang="en-US" dirty="0">
                <a:sym typeface="+mn-ea"/>
              </a:rPr>
              <a:t>流运算符 </a:t>
            </a:r>
            <a:r>
              <a:rPr lang="en-US" altLang="zh-CN" dirty="0">
                <a:sym typeface="+mn-ea"/>
              </a:rPr>
              <a:t>(</a:t>
            </a:r>
            <a:r>
              <a:rPr lang="en-US" altLang="zh-CN" dirty="0" err="1">
                <a:sym typeface="+mn-ea"/>
              </a:rPr>
              <a:t>cout</a:t>
            </a:r>
            <a:r>
              <a:rPr lang="en-US" altLang="zh-CN" dirty="0">
                <a:sym typeface="+mn-ea"/>
              </a:rPr>
              <a:t>) &lt;&lt;, &gt;&gt;</a:t>
            </a:r>
          </a:p>
          <a:p>
            <a:pPr lvl="1"/>
            <a:endParaRPr lang="zh-CN" altLang="en-US" dirty="0"/>
          </a:p>
          <a:p>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72</a:t>
            </a:fld>
            <a:endParaRPr lang="en-US" altLang="zh-CN"/>
          </a:p>
        </p:txBody>
      </p:sp>
    </p:spTree>
    <p:extLst>
      <p:ext uri="{BB962C8B-B14F-4D97-AF65-F5344CB8AC3E}">
        <p14:creationId xmlns:p14="http://schemas.microsoft.com/office/powerpoint/2010/main" val="37808773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
        <p:nvSpPr>
          <p:cNvPr id="2" name="灯片编号占位符 1"/>
          <p:cNvSpPr>
            <a:spLocks noGrp="1"/>
          </p:cNvSpPr>
          <p:nvPr>
            <p:ph type="sldNum" sz="quarter" idx="12"/>
          </p:nvPr>
        </p:nvSpPr>
        <p:spPr/>
        <p:txBody>
          <a:bodyPr/>
          <a:lstStyle/>
          <a:p>
            <a:pPr>
              <a:defRPr/>
            </a:pPr>
            <a:fld id="{E5375CB7-C50A-49C3-BF10-448E10BBECBB}" type="slidenum">
              <a:rPr lang="en-US" altLang="zh-CN"/>
              <a:t>73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p>
        </p:txBody>
      </p:sp>
      <p:sp>
        <p:nvSpPr>
          <p:cNvPr id="3" name="内容占位符 2"/>
          <p:cNvSpPr>
            <a:spLocks noGrp="1"/>
          </p:cNvSpPr>
          <p:nvPr>
            <p:ph idx="1"/>
          </p:nvPr>
        </p:nvSpPr>
        <p:spPr>
          <a:xfrm>
            <a:off x="611560" y="1196752"/>
            <a:ext cx="8047806" cy="4749029"/>
          </a:xfrm>
        </p:spPr>
        <p:txBody>
          <a:bodyPr/>
          <a:lstStyle/>
          <a:p>
            <a:pPr>
              <a:lnSpc>
                <a:spcPct val="110000"/>
              </a:lnSpc>
            </a:pPr>
            <a:r>
              <a:rPr kumimoji="1" lang="zh-CN" altLang="en-US" dirty="0"/>
              <a:t>构造函数可以使用初始化列表</a:t>
            </a:r>
            <a:r>
              <a:rPr kumimoji="1" lang="zh-CN" altLang="en-US" dirty="0">
                <a:solidFill>
                  <a:srgbClr val="FF0000"/>
                </a:solidFill>
              </a:rPr>
              <a:t>初始化成员数据</a:t>
            </a:r>
            <a:endParaRPr kumimoji="1" lang="en-US" altLang="zh-CN" dirty="0">
              <a:solidFill>
                <a:srgbClr val="FF0000"/>
              </a:solidFill>
            </a:endParaRPr>
          </a:p>
          <a:p>
            <a:pPr>
              <a:lnSpc>
                <a:spcPct val="110000"/>
              </a:lnSpc>
            </a:pPr>
            <a:r>
              <a:rPr kumimoji="1" lang="zh-CN" altLang="en-US" dirty="0"/>
              <a:t>该列表在定义构造函数时使用，位置在函数体之前、函数参数列表之后，以冒号作开头。</a:t>
            </a:r>
          </a:p>
          <a:p>
            <a:pPr>
              <a:lnSpc>
                <a:spcPct val="110000"/>
              </a:lnSpc>
            </a:pPr>
            <a:r>
              <a:rPr kumimoji="1" lang="zh-CN" altLang="en-US" dirty="0"/>
              <a:t>使用“数据成员</a:t>
            </a:r>
            <a:r>
              <a:rPr kumimoji="1" lang="en-US" altLang="zh-CN" dirty="0"/>
              <a:t>(</a:t>
            </a:r>
            <a:r>
              <a:rPr kumimoji="1" lang="zh-CN" altLang="en-US" dirty="0"/>
              <a:t>初始值</a:t>
            </a:r>
            <a:r>
              <a:rPr kumimoji="1" lang="en-US" altLang="zh-CN" dirty="0"/>
              <a:t>)</a:t>
            </a:r>
            <a:r>
              <a:rPr kumimoji="1" lang="zh-CN" altLang="en-US" dirty="0"/>
              <a:t>”的形式</a:t>
            </a:r>
          </a:p>
        </p:txBody>
      </p:sp>
      <p:sp>
        <p:nvSpPr>
          <p:cNvPr id="4" name="矩形 3"/>
          <p:cNvSpPr/>
          <p:nvPr/>
        </p:nvSpPr>
        <p:spPr>
          <a:xfrm>
            <a:off x="2051720" y="3564161"/>
            <a:ext cx="5400600" cy="3120662"/>
          </a:xfrm>
          <a:prstGeom prst="rect">
            <a:avLst/>
          </a:prstGeom>
        </p:spPr>
        <p:txBody>
          <a:bodyPr wrap="square">
            <a:spAutoFit/>
          </a:bodyPr>
          <a:lstStyle/>
          <a:p>
            <a:pPr>
              <a:lnSpc>
                <a:spcPct val="110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a:lnSpc>
                <a:spcPct val="110000"/>
              </a:lnSpc>
            </a:pPr>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endParaRPr lang="en-US" altLang="zh-CN" sz="2000" b="1" dirty="0">
              <a:solidFill>
                <a:srgbClr val="00B050"/>
              </a:solidFill>
              <a:latin typeface="Consolas" panose="020B0609020204030204" pitchFamily="49" charset="0"/>
            </a:endParaRPr>
          </a:p>
          <a:p>
            <a:pPr>
              <a:lnSpc>
                <a:spcPct val="110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a:lnSpc>
                <a:spcPct val="110000"/>
              </a:lnSpc>
            </a:pPr>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Student(int id) : ID(id)</a:t>
            </a:r>
            <a:r>
              <a:rPr lang="zh-CN" altLang="en-US" sz="2000" b="1"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 }</a:t>
            </a:r>
          </a:p>
          <a:p>
            <a:pPr>
              <a:lnSpc>
                <a:spcPct val="110000"/>
              </a:lnSpc>
            </a:pPr>
            <a:r>
              <a:rPr lang="en-US" altLang="zh-CN" sz="2000" b="1" dirty="0">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order) { </a:t>
            </a:r>
          </a:p>
          <a:p>
            <a:pPr>
              <a:lnSpc>
                <a:spcPct val="110000"/>
              </a:lnSpc>
            </a:pPr>
            <a:r>
              <a:rPr lang="en-US" altLang="zh-CN" sz="2000" b="1" dirty="0">
                <a:latin typeface="Consolas" panose="020B0609020204030204" pitchFamily="49" charset="0"/>
              </a:rPr>
              <a:t>			ID = year * 10000 + order;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p>
        </p:txBody>
      </p:sp>
      <p:sp>
        <p:nvSpPr>
          <p:cNvPr id="3" name="内容占位符 2"/>
          <p:cNvSpPr>
            <a:spLocks noGrp="1"/>
          </p:cNvSpPr>
          <p:nvPr>
            <p:ph idx="1"/>
          </p:nvPr>
        </p:nvSpPr>
        <p:spPr>
          <a:xfrm>
            <a:off x="611560" y="1196752"/>
            <a:ext cx="8047806" cy="4749029"/>
          </a:xfrm>
        </p:spPr>
        <p:txBody>
          <a:bodyPr/>
          <a:lstStyle/>
          <a:p>
            <a:pPr>
              <a:lnSpc>
                <a:spcPct val="110000"/>
              </a:lnSpc>
            </a:pPr>
            <a:r>
              <a:rPr kumimoji="1" lang="zh-CN" altLang="en-US" dirty="0"/>
              <a:t>初始化列表的成员是按照</a:t>
            </a:r>
            <a:r>
              <a:rPr kumimoji="1" lang="zh-CN" altLang="en-US" dirty="0">
                <a:solidFill>
                  <a:srgbClr val="FF0000"/>
                </a:solidFill>
              </a:rPr>
              <a:t>声明的顺序初始化</a:t>
            </a:r>
            <a:r>
              <a:rPr kumimoji="1" lang="zh-CN" altLang="en-US" dirty="0"/>
              <a:t>的，而不是按照出现在初始化列表中的顺序</a:t>
            </a:r>
          </a:p>
          <a:p>
            <a:pPr>
              <a:lnSpc>
                <a:spcPct val="110000"/>
              </a:lnSpc>
            </a:pPr>
            <a:r>
              <a:rPr kumimoji="1" lang="zh-CN" altLang="en-US" dirty="0"/>
              <a:t>在下面的代码中，编译器先初始化</a:t>
            </a:r>
            <a:r>
              <a:rPr kumimoji="1" lang="en-US" altLang="zh-CN" dirty="0"/>
              <a:t>ID1</a:t>
            </a:r>
            <a:r>
              <a:rPr kumimoji="1" lang="zh-CN" altLang="en-US" dirty="0"/>
              <a:t>，再初始化</a:t>
            </a:r>
            <a:r>
              <a:rPr kumimoji="1" lang="en-US" altLang="zh-CN" dirty="0"/>
              <a:t>ID2</a:t>
            </a:r>
            <a:r>
              <a:rPr kumimoji="1" lang="zh-CN" altLang="en-US" dirty="0"/>
              <a:t>，因此</a:t>
            </a:r>
            <a:r>
              <a:rPr kumimoji="1" lang="en-US" altLang="zh-CN" dirty="0"/>
              <a:t>ID1</a:t>
            </a:r>
            <a:r>
              <a:rPr kumimoji="1" lang="zh-CN" altLang="en-US" dirty="0"/>
              <a:t>的值将不可预测</a:t>
            </a:r>
          </a:p>
        </p:txBody>
      </p:sp>
      <p:sp>
        <p:nvSpPr>
          <p:cNvPr id="4" name="矩形 3"/>
          <p:cNvSpPr/>
          <p:nvPr/>
        </p:nvSpPr>
        <p:spPr>
          <a:xfrm>
            <a:off x="1533404" y="3463739"/>
            <a:ext cx="6204118" cy="2461260"/>
          </a:xfrm>
          <a:prstGeom prst="rect">
            <a:avLst/>
          </a:prstGeom>
        </p:spPr>
        <p:txBody>
          <a:bodyPr wrap="square">
            <a:spAutoFit/>
          </a:bodyPr>
          <a:lstStyle/>
          <a:p>
            <a:pPr>
              <a:lnSpc>
                <a:spcPct val="110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a:lnSpc>
                <a:spcPct val="110000"/>
              </a:lnSpc>
            </a:pPr>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ID1;</a:t>
            </a:r>
            <a:r>
              <a:rPr lang="en-US" altLang="zh-CN" sz="2000" b="1" dirty="0">
                <a:solidFill>
                  <a:srgbClr val="00B050"/>
                </a:solidFill>
                <a:latin typeface="Consolas" panose="020B0609020204030204" pitchFamily="49" charset="0"/>
              </a:rPr>
              <a:t> //</a:t>
            </a:r>
            <a:r>
              <a:rPr lang="zh-CN" altLang="en-US" sz="2000" b="1" dirty="0">
                <a:solidFill>
                  <a:srgbClr val="00B050"/>
                </a:solidFill>
                <a:latin typeface="Consolas" panose="020B0609020204030204" pitchFamily="49" charset="0"/>
              </a:rPr>
              <a:t>声明</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sym typeface="+mn-ea"/>
              </a:rPr>
              <a:t> </a:t>
            </a:r>
            <a:r>
              <a:rPr lang="en-US" altLang="zh-CN" sz="2000" b="1" dirty="0">
                <a:solidFill>
                  <a:srgbClr val="B40062"/>
                </a:solidFill>
                <a:latin typeface="Consolas" panose="020B0609020204030204" pitchFamily="49" charset="0"/>
                <a:sym typeface="+mn-ea"/>
              </a:rPr>
              <a:t>int</a:t>
            </a:r>
            <a:r>
              <a:rPr lang="en-US" altLang="zh-CN" sz="2000" b="1" dirty="0">
                <a:latin typeface="Consolas" panose="020B0609020204030204" pitchFamily="49" charset="0"/>
                <a:sym typeface="+mn-ea"/>
              </a:rPr>
              <a:t> ID2;</a:t>
            </a:r>
            <a:r>
              <a:rPr lang="en-US" altLang="zh-CN" sz="2000" b="1" dirty="0">
                <a:solidFill>
                  <a:srgbClr val="00B050"/>
                </a:solidFill>
                <a:latin typeface="Consolas" panose="020B0609020204030204" pitchFamily="49" charset="0"/>
              </a:rPr>
              <a:t> //</a:t>
            </a:r>
            <a:r>
              <a:rPr lang="zh-CN" altLang="en-US" sz="2000" b="1" dirty="0">
                <a:solidFill>
                  <a:srgbClr val="00B050"/>
                </a:solidFill>
                <a:latin typeface="Consolas" panose="020B0609020204030204" pitchFamily="49" charset="0"/>
              </a:rPr>
              <a:t>声明</a:t>
            </a:r>
            <a:endParaRPr lang="en-US" altLang="zh-CN" sz="2000" b="1" dirty="0">
              <a:latin typeface="Consolas" panose="020B0609020204030204" pitchFamily="49" charset="0"/>
            </a:endParaRPr>
          </a:p>
          <a:p>
            <a:pPr>
              <a:lnSpc>
                <a:spcPct val="110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a:lnSpc>
                <a:spcPct val="110000"/>
              </a:lnSpc>
            </a:pPr>
            <a:r>
              <a:rPr lang="en-US" altLang="zh-CN" sz="2000" b="1" dirty="0">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 </a:t>
            </a:r>
            <a:r>
              <a:rPr lang="en-US" altLang="zh-CN" sz="2000" b="1" dirty="0">
                <a:solidFill>
                  <a:srgbClr val="FF0000"/>
                </a:solidFill>
                <a:latin typeface="Consolas" panose="020B0609020204030204" pitchFamily="49" charset="0"/>
              </a:rPr>
              <a:t>: ID2(id), </a:t>
            </a:r>
            <a:r>
              <a:rPr lang="en-US" altLang="zh-CN" sz="2000" b="1" dirty="0">
                <a:solidFill>
                  <a:srgbClr val="FF0000"/>
                </a:solidFill>
                <a:latin typeface="Consolas" panose="020B0609020204030204" pitchFamily="49" charset="0"/>
                <a:sym typeface="+mn-ea"/>
              </a:rPr>
              <a:t>ID1(ID2)</a:t>
            </a:r>
            <a:r>
              <a:rPr lang="zh-CN" altLang="en-US" sz="2000" b="1" dirty="0">
                <a:solidFill>
                  <a:srgbClr val="FF0000"/>
                </a:solidFill>
                <a:latin typeface="Consolas" panose="020B0609020204030204" pitchFamily="49" charset="0"/>
              </a:rPr>
              <a:t> </a:t>
            </a: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9</a:t>
            </a:fld>
            <a:endParaRPr lang="en-US" altLang="zh-CN"/>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func2函数返回了一个局部变量&#10;的引用，这会导致f引用非法&#10;的地址"/>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的函数返回值应为int&amp;"/>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8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680</TotalTime>
  <Words>7971</Words>
  <Application>Microsoft Macintosh PowerPoint</Application>
  <PresentationFormat>全屏显示(4:3)</PresentationFormat>
  <Paragraphs>1193</Paragraphs>
  <Slides>73</Slides>
  <Notes>20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73</vt:i4>
      </vt:variant>
    </vt:vector>
  </HeadingPairs>
  <TitlesOfParts>
    <vt:vector size="88" baseType="lpstr">
      <vt:lpstr>等线</vt:lpstr>
      <vt:lpstr>华文楷体</vt:lpstr>
      <vt:lpstr>微软雅黑</vt:lpstr>
      <vt:lpstr>微软雅黑</vt:lpstr>
      <vt:lpstr>STHeitiSC-Light</vt:lpstr>
      <vt:lpstr>AndaleMono</vt:lpstr>
      <vt:lpstr>Arial</vt:lpstr>
      <vt:lpstr>Calibri</vt:lpstr>
      <vt:lpstr>Calibri Light</vt:lpstr>
      <vt:lpstr>Consolas</vt:lpstr>
      <vt:lpstr>Courier</vt:lpstr>
      <vt:lpstr>Menlo-Regular</vt:lpstr>
      <vt:lpstr>Times New Roman</vt:lpstr>
      <vt:lpstr>Wingdings</vt:lpstr>
      <vt:lpstr>Office Theme</vt:lpstr>
      <vt:lpstr>面向对象程序设计基础 （OOP）</vt:lpstr>
      <vt:lpstr>上期要点回顾</vt:lpstr>
      <vt:lpstr>本讲内容提要</vt:lpstr>
      <vt:lpstr>如何使含有对象的程序更可靠？</vt:lpstr>
      <vt:lpstr>如何使含有对象的程序更可靠？</vt:lpstr>
      <vt:lpstr>构造函数：对象的“生”</vt:lpstr>
      <vt:lpstr>构造函数</vt:lpstr>
      <vt:lpstr>构造函数的初始化列表</vt:lpstr>
      <vt:lpstr>构造函数的初始化列表</vt:lpstr>
      <vt:lpstr>构造函数的初始化列表</vt:lpstr>
      <vt:lpstr>构造函数</vt:lpstr>
      <vt:lpstr>默认构造函数</vt:lpstr>
      <vt:lpstr>默认构造函数</vt:lpstr>
      <vt:lpstr>默认构造函数</vt:lpstr>
      <vt:lpstr>默认构造函数</vt:lpstr>
      <vt:lpstr>PowerPoint 演示文稿</vt:lpstr>
      <vt:lpstr>默认构造函数</vt:lpstr>
      <vt:lpstr>默认构造函数</vt:lpstr>
      <vt:lpstr>默认构造函数</vt:lpstr>
      <vt:lpstr>默认构造函数</vt:lpstr>
      <vt:lpstr>默认构造函数</vt:lpstr>
      <vt:lpstr>默认构造函数</vt:lpstr>
      <vt:lpstr>默认构造函数</vt:lpstr>
      <vt:lpstr>对象数组的初始化</vt:lpstr>
      <vt:lpstr>析构函数：对象的“死”</vt:lpstr>
      <vt:lpstr>析构函数</vt:lpstr>
      <vt:lpstr>析构函数</vt:lpstr>
      <vt:lpstr>析构函数</vt:lpstr>
      <vt:lpstr>析构函数</vt:lpstr>
      <vt:lpstr>局部对象的构造与析构</vt:lpstr>
      <vt:lpstr>局部对象的构造与析构</vt:lpstr>
      <vt:lpstr>全局对象的构造与析构</vt:lpstr>
      <vt:lpstr>全局对象的构造与析构</vt:lpstr>
      <vt:lpstr>PowerPoint 演示文稿</vt:lpstr>
      <vt:lpstr>引用</vt:lpstr>
      <vt:lpstr>引用</vt:lpstr>
      <vt:lpstr>引用</vt:lpstr>
      <vt:lpstr>比较：参数中的值、引用</vt:lpstr>
      <vt:lpstr>引用</vt:lpstr>
      <vt:lpstr>引用</vt:lpstr>
      <vt:lpstr>反思：为什么要“引用”？</vt:lpstr>
      <vt:lpstr>PowerPoint 演示文稿</vt:lpstr>
      <vt:lpstr>如何像基本类型一样操作</vt:lpstr>
      <vt:lpstr>类的运算符重载</vt:lpstr>
      <vt:lpstr>运算符重载</vt:lpstr>
      <vt:lpstr>运算符重载</vt:lpstr>
      <vt:lpstr>可以重载的运算符</vt:lpstr>
      <vt:lpstr>可以重载的运算符</vt:lpstr>
      <vt:lpstr>前缀与后缀的++、--</vt:lpstr>
      <vt:lpstr>++前缀、后缀语义</vt:lpstr>
      <vt:lpstr>前缀运算符++重载示例</vt:lpstr>
      <vt:lpstr>PowerPoint 演示文稿</vt:lpstr>
      <vt:lpstr>后缀运算符++重载示例</vt:lpstr>
      <vt:lpstr>前缀与后缀的++、--</vt:lpstr>
      <vt:lpstr>函数运算符 ( ) 重载</vt:lpstr>
      <vt:lpstr>函数运算符 ( ) 重载示例</vt:lpstr>
      <vt:lpstr>数组下标运算符 [ ] 重载</vt:lpstr>
      <vt:lpstr>数组下标运算符重载示例</vt:lpstr>
      <vt:lpstr>数组下标运算符重载示例</vt:lpstr>
      <vt:lpstr>只能成员函数重载的运算符</vt:lpstr>
      <vt:lpstr>只能成员函数重载的运算符</vt:lpstr>
      <vt:lpstr>假设能全局重载的例子</vt:lpstr>
      <vt:lpstr>PowerPoint 演示文稿</vt:lpstr>
      <vt:lpstr>对象输入输出 —— 流运算符重载</vt:lpstr>
      <vt:lpstr>流运算符重载函数的声明</vt:lpstr>
      <vt:lpstr>流运算符重载示例</vt:lpstr>
      <vt:lpstr>为什么要引用?</vt:lpstr>
      <vt:lpstr>课后阅读</vt:lpstr>
      <vt:lpstr>课后练习（不需提交）</vt:lpstr>
      <vt:lpstr>课后练习（不需提交）</vt:lpstr>
      <vt:lpstr>课后练习（不需提交）</vt:lpstr>
      <vt:lpstr>精简列表</vt:lpstr>
      <vt:lpstr>结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Liu Zhiyuan</cp:lastModifiedBy>
  <cp:revision>2279</cp:revision>
  <dcterms:created xsi:type="dcterms:W3CDTF">2020-03-01T12:28:10Z</dcterms:created>
  <dcterms:modified xsi:type="dcterms:W3CDTF">2021-03-14T10:23:54Z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2052-2.0.0.3163</vt:lpwstr>
  </property>
</Properties>
</file>