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Override1.xml" ContentType="application/vnd.openxmlformats-officedocument.themeOverr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8"/>
  </p:notesMasterIdLst>
  <p:sldIdLst>
    <p:sldId id="392" r:id="rId2"/>
    <p:sldId id="551" r:id="rId3"/>
    <p:sldId id="480" r:id="rId4"/>
    <p:sldId id="482" r:id="rId5"/>
    <p:sldId id="486" r:id="rId6"/>
    <p:sldId id="568" r:id="rId7"/>
    <p:sldId id="549" r:id="rId8"/>
    <p:sldId id="489" r:id="rId9"/>
    <p:sldId id="460" r:id="rId10"/>
    <p:sldId id="552" r:id="rId11"/>
    <p:sldId id="575" r:id="rId12"/>
    <p:sldId id="490" r:id="rId13"/>
    <p:sldId id="433" r:id="rId14"/>
    <p:sldId id="434" r:id="rId15"/>
    <p:sldId id="577" r:id="rId16"/>
    <p:sldId id="520" r:id="rId17"/>
    <p:sldId id="521" r:id="rId18"/>
    <p:sldId id="558" r:id="rId19"/>
    <p:sldId id="491" r:id="rId20"/>
    <p:sldId id="578" r:id="rId21"/>
    <p:sldId id="554" r:id="rId22"/>
    <p:sldId id="530" r:id="rId23"/>
    <p:sldId id="546" r:id="rId24"/>
    <p:sldId id="573" r:id="rId25"/>
    <p:sldId id="544" r:id="rId26"/>
    <p:sldId id="532" r:id="rId27"/>
    <p:sldId id="545" r:id="rId28"/>
    <p:sldId id="534" r:id="rId29"/>
    <p:sldId id="570" r:id="rId30"/>
    <p:sldId id="535" r:id="rId31"/>
    <p:sldId id="420" r:id="rId32"/>
    <p:sldId id="523" r:id="rId33"/>
    <p:sldId id="524" r:id="rId34"/>
    <p:sldId id="525" r:id="rId35"/>
    <p:sldId id="563" r:id="rId36"/>
    <p:sldId id="526" r:id="rId37"/>
    <p:sldId id="527" r:id="rId38"/>
    <p:sldId id="567" r:id="rId39"/>
    <p:sldId id="538" r:id="rId40"/>
    <p:sldId id="516" r:id="rId41"/>
    <p:sldId id="518" r:id="rId42"/>
    <p:sldId id="579" r:id="rId43"/>
    <p:sldId id="581" r:id="rId44"/>
    <p:sldId id="572" r:id="rId45"/>
    <p:sldId id="555" r:id="rId46"/>
    <p:sldId id="556" r:id="rId47"/>
    <p:sldId id="557" r:id="rId48"/>
    <p:sldId id="580" r:id="rId49"/>
    <p:sldId id="574" r:id="rId50"/>
    <p:sldId id="550" r:id="rId51"/>
    <p:sldId id="584" r:id="rId52"/>
    <p:sldId id="497" r:id="rId53"/>
    <p:sldId id="498" r:id="rId54"/>
    <p:sldId id="499" r:id="rId55"/>
    <p:sldId id="585" r:id="rId56"/>
    <p:sldId id="501" r:id="rId57"/>
    <p:sldId id="586" r:id="rId58"/>
    <p:sldId id="576" r:id="rId59"/>
    <p:sldId id="504" r:id="rId60"/>
    <p:sldId id="547" r:id="rId61"/>
    <p:sldId id="503" r:id="rId62"/>
    <p:sldId id="505" r:id="rId63"/>
    <p:sldId id="548" r:id="rId64"/>
    <p:sldId id="582" r:id="rId65"/>
    <p:sldId id="583" r:id="rId66"/>
    <p:sldId id="475" r:id="rId6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003366"/>
    <a:srgbClr val="00CC00"/>
    <a:srgbClr val="008000"/>
    <a:srgbClr val="00FF00"/>
    <a:srgbClr val="FFFFFF"/>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autoAdjust="0"/>
    <p:restoredTop sz="84337" autoAdjust="0"/>
  </p:normalViewPr>
  <p:slideViewPr>
    <p:cSldViewPr>
      <p:cViewPr varScale="1">
        <p:scale>
          <a:sx n="129" d="100"/>
          <a:sy n="129" d="100"/>
        </p:scale>
        <p:origin x="216" y="10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latin typeface="STKaiti" charset="-122"/>
                <a:ea typeface="STKaiti" charset="-122"/>
                <a:cs typeface="STKaiti" charset="-122"/>
              </a:rPr>
              <a:t>【</a:t>
            </a:r>
            <a:r>
              <a:rPr kumimoji="1" lang="zh-CN" altLang="en-US" dirty="0">
                <a:latin typeface="STKaiti" charset="-122"/>
                <a:ea typeface="STKaiti" charset="-122"/>
                <a:cs typeface="STKaiti" charset="-122"/>
              </a:rPr>
              <a:t>？？？</a:t>
            </a:r>
            <a:r>
              <a:rPr kumimoji="1" lang="en-US" altLang="zh-CN" dirty="0">
                <a:latin typeface="STKaiti" charset="-122"/>
                <a:ea typeface="STKaiti" charset="-122"/>
                <a:cs typeface="STKaiti" charset="-122"/>
              </a:rPr>
              <a:t>】</a:t>
            </a:r>
            <a:r>
              <a:rPr kumimoji="1" lang="zh-CN" altLang="en-US" dirty="0">
                <a:latin typeface="STKaiti" charset="-122"/>
                <a:ea typeface="STKaiti" charset="-122"/>
                <a:cs typeface="STKaiti" charset="-122"/>
              </a:rPr>
              <a:t>这个例子不好，即使</a:t>
            </a:r>
            <a:r>
              <a:rPr kumimoji="1" lang="en-US" altLang="zh-CN" dirty="0">
                <a:latin typeface="STKaiti" charset="-122"/>
                <a:ea typeface="STKaiti" charset="-122"/>
                <a:cs typeface="STKaiti" charset="-122"/>
              </a:rPr>
              <a:t>add</a:t>
            </a:r>
            <a:r>
              <a:rPr kumimoji="1" lang="zh-CN" altLang="en-US" dirty="0">
                <a:latin typeface="STKaiti" charset="-122"/>
                <a:ea typeface="STKaiti" charset="-122"/>
                <a:cs typeface="STKaiti" charset="-122"/>
              </a:rPr>
              <a:t>里面修改了</a:t>
            </a:r>
            <a:r>
              <a:rPr kumimoji="1" lang="en-US" altLang="zh-CN" dirty="0">
                <a:latin typeface="STKaiti" charset="-122"/>
                <a:ea typeface="STKaiti" charset="-122"/>
                <a:cs typeface="STKaiti" charset="-122"/>
              </a:rPr>
              <a:t>a</a:t>
            </a:r>
            <a:r>
              <a:rPr kumimoji="1" lang="zh-CN" altLang="en-US" dirty="0">
                <a:latin typeface="STKaiti" charset="-122"/>
                <a:ea typeface="STKaiti" charset="-122"/>
                <a:cs typeface="STKaiti" charset="-122"/>
              </a:rPr>
              <a:t>，</a:t>
            </a:r>
            <a:r>
              <a:rPr kumimoji="1" lang="en-US" altLang="zh-CN" dirty="0">
                <a:latin typeface="STKaiti" charset="-122"/>
                <a:ea typeface="STKaiti" charset="-122"/>
                <a:cs typeface="STKaiti" charset="-122"/>
              </a:rPr>
              <a:t>b</a:t>
            </a:r>
            <a:r>
              <a:rPr kumimoji="1" lang="zh-CN" altLang="en-US" dirty="0">
                <a:latin typeface="STKaiti" charset="-122"/>
                <a:ea typeface="STKaiti" charset="-122"/>
                <a:cs typeface="STKaiti" charset="-122"/>
              </a:rPr>
              <a:t>也不会影响外面的程序</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a:p>
        </p:txBody>
      </p:sp>
    </p:spTree>
    <p:extLst>
      <p:ext uri="{BB962C8B-B14F-4D97-AF65-F5344CB8AC3E}">
        <p14:creationId xmlns:p14="http://schemas.microsoft.com/office/powerpoint/2010/main" val="288352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mr-IN" altLang="zh-CN" baseline="0" dirty="0"/>
              <a:t>…</a:t>
            </a:r>
            <a:r>
              <a:rPr kumimoji="1" lang="en-US" altLang="zh-CN" baseline="0" dirty="0"/>
              <a:t>};</a:t>
            </a:r>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p>
          <a:p>
            <a:r>
              <a:rPr kumimoji="1" lang="zh-CN" altLang="en-US" baseline="0" dirty="0"/>
              <a:t>也是非常常见的形式。</a:t>
            </a:r>
            <a:endParaRPr kumimoji="1" lang="en-US" altLang="zh-CN" baseline="0"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25</a:t>
            </a:fld>
            <a:endParaRPr lang="en-US" altLang="zh-CN"/>
          </a:p>
        </p:txBody>
      </p:sp>
    </p:spTree>
    <p:extLst>
      <p:ext uri="{BB962C8B-B14F-4D97-AF65-F5344CB8AC3E}">
        <p14:creationId xmlns:p14="http://schemas.microsoft.com/office/powerpoint/2010/main" val="34905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编译器不能通过编译，在</a:t>
            </a:r>
            <a:r>
              <a:rPr kumimoji="1" lang="en-US" altLang="zh-CN" dirty="0"/>
              <a:t>f(2)</a:t>
            </a:r>
            <a:r>
              <a:rPr kumimoji="1" lang="zh-CN" altLang="en-US" dirty="0"/>
              <a:t>的地方提示出错</a:t>
            </a:r>
            <a:endParaRPr kumimoji="1" lang="en-US" altLang="zh-CN" dirty="0"/>
          </a:p>
          <a:p>
            <a:r>
              <a:rPr kumimoji="1" lang="zh-CN" altLang="en-US" dirty="0"/>
              <a:t>在</a:t>
            </a:r>
            <a:r>
              <a:rPr kumimoji="1" lang="en-US" altLang="zh-CN" dirty="0"/>
              <a:t>f</a:t>
            </a:r>
            <a:r>
              <a:rPr kumimoji="1" lang="zh-CN" altLang="en-US" dirty="0"/>
              <a:t>的地方，如果增加 </a:t>
            </a:r>
            <a:endParaRPr kumimoji="1" lang="en-US" altLang="zh-CN" dirty="0"/>
          </a:p>
          <a:p>
            <a:r>
              <a:rPr kumimoji="1" lang="en-US" altLang="zh-CN" dirty="0"/>
              <a:t>Void</a:t>
            </a:r>
            <a:r>
              <a:rPr kumimoji="1" lang="zh-CN" altLang="en-US" dirty="0"/>
              <a:t> </a:t>
            </a:r>
            <a:r>
              <a:rPr kumimoji="1" lang="en-US" altLang="zh-CN" dirty="0"/>
              <a:t>f(</a:t>
            </a:r>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&amp;x)</a:t>
            </a:r>
            <a:r>
              <a:rPr kumimoji="1" lang="zh-CN" altLang="en-US" dirty="0"/>
              <a:t> 也可以通过编译；常引用可以绑定右边的值</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26</a:t>
            </a:fld>
            <a:endParaRPr lang="en-US" altLang="zh-CN"/>
          </a:p>
        </p:txBody>
      </p:sp>
    </p:spTree>
    <p:extLst>
      <p:ext uri="{BB962C8B-B14F-4D97-AF65-F5344CB8AC3E}">
        <p14:creationId xmlns:p14="http://schemas.microsoft.com/office/powerpoint/2010/main" val="38439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常量左值引用可以绑定</a:t>
            </a:r>
            <a:r>
              <a:rPr kumimoji="1" lang="en-US" altLang="zh-CN" dirty="0" err="1"/>
              <a:t>youzhi</a:t>
            </a:r>
            <a:r>
              <a:rPr kumimoji="1" lang="zh-CN" altLang="en-US" dirty="0"/>
              <a:t>（表达式）</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29</a:t>
            </a:fld>
            <a:endParaRPr lang="en-US" altLang="zh-CN"/>
          </a:p>
        </p:txBody>
      </p:sp>
    </p:spTree>
    <p:extLst>
      <p:ext uri="{BB962C8B-B14F-4D97-AF65-F5344CB8AC3E}">
        <p14:creationId xmlns:p14="http://schemas.microsoft.com/office/powerpoint/2010/main" val="2207387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）跟之前有指针的情况有什么不同？</a:t>
            </a:r>
            <a:r>
              <a:rPr kumimoji="1" lang="en-US" altLang="zh-CN" dirty="0"/>
              <a:t>New</a:t>
            </a:r>
            <a:r>
              <a:rPr kumimoji="1" lang="zh-CN" altLang="en-US" dirty="0"/>
              <a:t> 新的指针，并且</a:t>
            </a:r>
            <a:r>
              <a:rPr kumimoji="1" lang="en-US" altLang="zh-CN" dirty="0"/>
              <a:t>copy</a:t>
            </a:r>
            <a:r>
              <a:rPr kumimoji="1" lang="zh-CN" altLang="en-US" dirty="0"/>
              <a:t>数据</a:t>
            </a:r>
            <a:endParaRPr kumimoji="1" lang="en-US" altLang="zh-CN" dirty="0"/>
          </a:p>
          <a:p>
            <a:r>
              <a:rPr kumimoji="1" lang="zh-CN" altLang="en-US" dirty="0"/>
              <a:t>注意析构函数的</a:t>
            </a:r>
            <a:r>
              <a:rPr kumimoji="1" lang="en-US" altLang="zh-CN" dirty="0"/>
              <a:t>delete</a:t>
            </a:r>
            <a:r>
              <a:rPr kumimoji="1" lang="zh-CN" altLang="en-US" dirty="0"/>
              <a:t>在</a:t>
            </a:r>
            <a:r>
              <a:rPr kumimoji="1" lang="en-US" altLang="zh-CN" dirty="0" err="1"/>
              <a:t>cout</a:t>
            </a:r>
            <a:r>
              <a:rPr kumimoji="1" lang="zh-CN" altLang="en-US" dirty="0"/>
              <a:t>之后</a:t>
            </a:r>
            <a:endParaRPr kumimoji="1" lang="en-US" altLang="zh-CN" dirty="0"/>
          </a:p>
          <a:p>
            <a:r>
              <a:rPr kumimoji="1" lang="zh-CN" altLang="en-US" dirty="0"/>
              <a:t>注意，这个类要讲一下结构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1188808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34</a:t>
            </a:fld>
            <a:endParaRPr lang="en-US" altLang="zh-CN"/>
          </a:p>
        </p:txBody>
      </p:sp>
    </p:spTree>
    <p:extLst>
      <p:ext uri="{BB962C8B-B14F-4D97-AF65-F5344CB8AC3E}">
        <p14:creationId xmlns:p14="http://schemas.microsoft.com/office/powerpoint/2010/main" val="791114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35</a:t>
            </a:fld>
            <a:endParaRPr lang="en-US" altLang="zh-CN"/>
          </a:p>
        </p:txBody>
      </p:sp>
    </p:spTree>
    <p:extLst>
      <p:ext uri="{BB962C8B-B14F-4D97-AF65-F5344CB8AC3E}">
        <p14:creationId xmlns:p14="http://schemas.microsoft.com/office/powerpoint/2010/main" val="791114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b="1" dirty="0">
              <a:solidFill>
                <a:srgbClr val="00CC00"/>
              </a:solidFill>
              <a:latin typeface="Consolas" charset="0"/>
              <a:ea typeface="Consolas" charset="0"/>
              <a:cs typeface="Consolas" charset="0"/>
            </a:endParaRPr>
          </a:p>
          <a:p>
            <a:r>
              <a:rPr kumimoji="1" lang="zh-CN" altLang="en-US" sz="1200" b="1" dirty="0">
                <a:solidFill>
                  <a:srgbClr val="00CC00"/>
                </a:solidFill>
                <a:latin typeface="Consolas" charset="0"/>
                <a:ea typeface="Consolas" charset="0"/>
                <a:cs typeface="Consolas" charset="0"/>
              </a:rPr>
              <a:t>第一个移动构造：把</a:t>
            </a:r>
            <a:r>
              <a:rPr kumimoji="1" lang="en-US" altLang="zh-CN" sz="1200" b="1" dirty="0" err="1">
                <a:solidFill>
                  <a:srgbClr val="00CC00"/>
                </a:solidFill>
                <a:latin typeface="Consolas" charset="0"/>
                <a:ea typeface="Consolas" charset="0"/>
                <a:cs typeface="Consolas" charset="0"/>
              </a:rPr>
              <a:t>tmp</a:t>
            </a:r>
            <a:r>
              <a:rPr kumimoji="1" lang="zh-CN" altLang="en-US" sz="1200" b="1" dirty="0">
                <a:solidFill>
                  <a:srgbClr val="00CC00"/>
                </a:solidFill>
                <a:latin typeface="Consolas" charset="0"/>
                <a:ea typeface="Consolas" charset="0"/>
                <a:cs typeface="Consolas" charset="0"/>
              </a:rPr>
              <a:t>的内容交给了 </a:t>
            </a:r>
            <a:r>
              <a:rPr kumimoji="1" lang="en-US" altLang="zh-CN" sz="1200" b="1" dirty="0" err="1">
                <a:solidFill>
                  <a:srgbClr val="00CC00"/>
                </a:solidFill>
                <a:latin typeface="Consolas" charset="0"/>
                <a:ea typeface="Consolas" charset="0"/>
                <a:cs typeface="Consolas" charset="0"/>
              </a:rPr>
              <a:t>GetTemp</a:t>
            </a:r>
            <a:r>
              <a:rPr kumimoji="1" lang="zh-CN" altLang="en-US" sz="1200" b="1" dirty="0">
                <a:solidFill>
                  <a:srgbClr val="00CC00"/>
                </a:solidFill>
                <a:latin typeface="Consolas" charset="0"/>
                <a:ea typeface="Consolas" charset="0"/>
                <a:cs typeface="Consolas" charset="0"/>
              </a:rPr>
              <a:t>的返回值</a:t>
            </a:r>
            <a:endParaRPr kumimoji="1" lang="en-US" altLang="zh-CN" sz="1200" b="1" dirty="0">
              <a:solidFill>
                <a:srgbClr val="00CC00"/>
              </a:solidFill>
              <a:latin typeface="Consolas" charset="0"/>
              <a:ea typeface="Consolas" charset="0"/>
              <a:cs typeface="Consolas" charset="0"/>
            </a:endParaRPr>
          </a:p>
          <a:p>
            <a:r>
              <a:rPr kumimoji="1" lang="en-US" altLang="zh-CN" sz="1200" b="1" dirty="0" err="1">
                <a:solidFill>
                  <a:srgbClr val="00CC00"/>
                </a:solidFill>
                <a:latin typeface="Consolas" charset="0"/>
                <a:ea typeface="Consolas" charset="0"/>
                <a:cs typeface="Consolas" charset="0"/>
              </a:rPr>
              <a:t>GetTemp</a:t>
            </a:r>
            <a:r>
              <a:rPr kumimoji="1" lang="zh-CN" altLang="en-US" sz="1200" b="1" dirty="0">
                <a:solidFill>
                  <a:srgbClr val="00CC00"/>
                </a:solidFill>
                <a:latin typeface="Consolas" charset="0"/>
                <a:ea typeface="Consolas" charset="0"/>
                <a:cs typeface="Consolas" charset="0"/>
              </a:rPr>
              <a:t>返回值 占用了 </a:t>
            </a:r>
            <a:r>
              <a:rPr kumimoji="1" lang="en-US" altLang="zh-CN" sz="1200" b="1" dirty="0" err="1">
                <a:solidFill>
                  <a:srgbClr val="00CC00"/>
                </a:solidFill>
                <a:latin typeface="Consolas" charset="0"/>
                <a:ea typeface="Consolas" charset="0"/>
                <a:cs typeface="Consolas" charset="0"/>
              </a:rPr>
              <a:t>tmp</a:t>
            </a:r>
            <a:r>
              <a:rPr kumimoji="1" lang="zh-CN" altLang="en-US" sz="1200" b="1" dirty="0">
                <a:solidFill>
                  <a:srgbClr val="00CC00"/>
                </a:solidFill>
                <a:latin typeface="Consolas" charset="0"/>
                <a:ea typeface="Consolas" charset="0"/>
                <a:cs typeface="Consolas" charset="0"/>
              </a:rPr>
              <a:t>的内存</a:t>
            </a:r>
            <a:endParaRPr kumimoji="1" lang="en-US" altLang="zh-CN" sz="1200" b="1" dirty="0">
              <a:solidFill>
                <a:srgbClr val="00CC00"/>
              </a:solidFill>
              <a:latin typeface="Consolas" charset="0"/>
              <a:ea typeface="Consolas" charset="0"/>
              <a:cs typeface="Consolas" charset="0"/>
            </a:endParaRPr>
          </a:p>
          <a:p>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~Test(): this-&gt;</a:t>
            </a:r>
            <a:r>
              <a:rPr kumimoji="1" lang="en-US" altLang="zh-CN" sz="1200" b="1" dirty="0" err="1">
                <a:solidFill>
                  <a:srgbClr val="00CC00"/>
                </a:solidFill>
                <a:latin typeface="Consolas" charset="0"/>
                <a:ea typeface="Consolas" charset="0"/>
                <a:cs typeface="Consolas" charset="0"/>
              </a:rPr>
              <a:t>buf</a:t>
            </a:r>
            <a:r>
              <a:rPr kumimoji="1" lang="en-US" altLang="zh-CN" sz="1200" b="1" dirty="0">
                <a:solidFill>
                  <a:srgbClr val="00CC00"/>
                </a:solidFill>
                <a:latin typeface="Consolas" charset="0"/>
                <a:ea typeface="Consolas" charset="0"/>
                <a:cs typeface="Consolas" charset="0"/>
              </a:rPr>
              <a:t> @ 0x0</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t>
            </a:r>
            <a:r>
              <a:rPr kumimoji="1" lang="en-US" altLang="zh-CN" sz="1200" b="1" dirty="0" err="1">
                <a:solidFill>
                  <a:srgbClr val="00CC00"/>
                </a:solidFill>
                <a:latin typeface="Consolas" charset="0"/>
                <a:ea typeface="Consolas" charset="0"/>
                <a:cs typeface="Consolas" charset="0"/>
              </a:rPr>
              <a:t>tmp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第一次的时候，指针为空不是被自己删除的</a:t>
            </a:r>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Test</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a:t>
            </a:r>
            <a:r>
              <a:rPr kumimoji="1" lang="en-US" altLang="zh-CN" sz="1200" b="1" dirty="0" err="1">
                <a:solidFill>
                  <a:srgbClr val="00CC00"/>
                </a:solidFill>
                <a:latin typeface="Consolas" charset="0"/>
                <a:ea typeface="Consolas" charset="0"/>
                <a:cs typeface="Consolas" charset="0"/>
              </a:rPr>
              <a:t>GetTemp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 </a:t>
            </a:r>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A</a:t>
            </a:r>
            <a:r>
              <a:rPr kumimoji="1" lang="zh-CN" altLang="en-US" sz="1200" b="1" dirty="0">
                <a:solidFill>
                  <a:srgbClr val="00CC00"/>
                </a:solidFill>
                <a:latin typeface="Consolas" charset="0"/>
                <a:ea typeface="Consolas" charset="0"/>
                <a:cs typeface="Consolas" charset="0"/>
              </a:rPr>
              <a:t>又占用了</a:t>
            </a:r>
            <a:r>
              <a:rPr kumimoji="1" lang="en-US" altLang="zh-CN" sz="1200" b="1" dirty="0" err="1">
                <a:solidFill>
                  <a:srgbClr val="00CC00"/>
                </a:solidFill>
                <a:latin typeface="Consolas" charset="0"/>
                <a:ea typeface="Consolas" charset="0"/>
                <a:cs typeface="Consolas" charset="0"/>
              </a:rPr>
              <a:t>GetTemp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的内存；</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36</a:t>
            </a:fld>
            <a:endParaRPr lang="en-US" altLang="zh-CN"/>
          </a:p>
        </p:txBody>
      </p:sp>
    </p:spTree>
    <p:extLst>
      <p:ext uri="{BB962C8B-B14F-4D97-AF65-F5344CB8AC3E}">
        <p14:creationId xmlns:p14="http://schemas.microsoft.com/office/powerpoint/2010/main" val="47293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注意：在</a:t>
            </a:r>
            <a:r>
              <a:rPr kumimoji="1" lang="en-US" altLang="zh-CN" dirty="0"/>
              <a:t>Test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err="1"/>
              <a:t>GetTemp</a:t>
            </a:r>
            <a:r>
              <a:rPr kumimoji="1" lang="en-US" altLang="zh-CN" dirty="0"/>
              <a:t>()</a:t>
            </a:r>
            <a:r>
              <a:rPr kumimoji="1" lang="zh-CN" altLang="en-US" dirty="0"/>
              <a:t>完成赋值后，</a:t>
            </a:r>
            <a:r>
              <a:rPr kumimoji="1" lang="en-US" altLang="zh-CN" dirty="0" err="1"/>
              <a:t>GetTemp</a:t>
            </a:r>
            <a:r>
              <a:rPr kumimoji="1" lang="en-US" altLang="zh-CN" dirty="0"/>
              <a:t>()</a:t>
            </a:r>
            <a:r>
              <a:rPr kumimoji="1" lang="zh-CN" altLang="en-US" dirty="0"/>
              <a:t>返回值的析构函数，即第二个。</a:t>
            </a:r>
            <a:endParaRPr kumimoji="1" lang="en-US" altLang="zh-CN" dirty="0"/>
          </a:p>
          <a:p>
            <a:r>
              <a:rPr kumimoji="1" lang="zh-CN" altLang="en-US" dirty="0"/>
              <a:t>注意这里，虽然地址只有两个，但是实际上重新分配了内存三次。</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37</a:t>
            </a:fld>
            <a:endParaRPr lang="en-US" altLang="zh-CN"/>
          </a:p>
        </p:txBody>
      </p:sp>
    </p:spTree>
    <p:extLst>
      <p:ext uri="{BB962C8B-B14F-4D97-AF65-F5344CB8AC3E}">
        <p14:creationId xmlns:p14="http://schemas.microsoft.com/office/powerpoint/2010/main" val="476856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38</a:t>
            </a:fld>
            <a:endParaRPr lang="en-US" altLang="zh-CN"/>
          </a:p>
        </p:txBody>
      </p:sp>
    </p:spTree>
    <p:extLst>
      <p:ext uri="{BB962C8B-B14F-4D97-AF65-F5344CB8AC3E}">
        <p14:creationId xmlns:p14="http://schemas.microsoft.com/office/powerpoint/2010/main" val="3374845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r>
              <a:rPr lang="zh-CN" altLang="en-US" b="1" dirty="0">
                <a:latin typeface="Consolas" panose="020B0609020204030204" pitchFamily="49" charset="0"/>
              </a:rPr>
              <a:t> </a:t>
            </a:r>
            <a:r>
              <a:rPr lang="en-US" altLang="zh-CN" b="1" dirty="0">
                <a:latin typeface="Consolas" panose="020B0609020204030204" pitchFamily="49" charset="0"/>
              </a:rPr>
              <a:t>//</a:t>
            </a:r>
            <a:r>
              <a:rPr lang="zh-CN" altLang="en-US" b="1" dirty="0">
                <a:latin typeface="Consolas" panose="020B0609020204030204" pitchFamily="49" charset="0"/>
              </a:rPr>
              <a:t>表达式，右值，移动构造</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41</a:t>
            </a:fld>
            <a:endParaRPr lang="en-US" altLang="zh-CN"/>
          </a:p>
        </p:txBody>
      </p:sp>
    </p:spTree>
    <p:extLst>
      <p:ext uri="{BB962C8B-B14F-4D97-AF65-F5344CB8AC3E}">
        <p14:creationId xmlns:p14="http://schemas.microsoft.com/office/powerpoint/2010/main" val="3309911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9</a:t>
            </a:fld>
            <a:endParaRPr lang="en-US" altLang="zh-CN"/>
          </a:p>
        </p:txBody>
      </p:sp>
    </p:spTree>
    <p:extLst>
      <p:ext uri="{BB962C8B-B14F-4D97-AF65-F5344CB8AC3E}">
        <p14:creationId xmlns:p14="http://schemas.microsoft.com/office/powerpoint/2010/main" val="1458821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42</a:t>
            </a:fld>
            <a:endParaRPr lang="en-US" altLang="zh-CN"/>
          </a:p>
        </p:txBody>
      </p:sp>
    </p:spTree>
    <p:extLst>
      <p:ext uri="{BB962C8B-B14F-4D97-AF65-F5344CB8AC3E}">
        <p14:creationId xmlns:p14="http://schemas.microsoft.com/office/powerpoint/2010/main" val="2619615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类对象</a:t>
            </a:r>
            <a:r>
              <a:rPr kumimoji="1" lang="en-US" altLang="zh-CN" dirty="0"/>
              <a:t>/</a:t>
            </a:r>
            <a:r>
              <a:rPr kumimoji="1" lang="zh-CN" altLang="en-US" dirty="0"/>
              <a:t>引用</a:t>
            </a:r>
            <a:r>
              <a:rPr kumimoji="1" lang="en-US" altLang="zh-CN" dirty="0"/>
              <a:t>/</a:t>
            </a:r>
            <a:r>
              <a:rPr kumimoji="1" lang="zh-CN" altLang="en-US" dirty="0"/>
              <a:t>常量引用均为左值，故匹配拷贝构造函数</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43</a:t>
            </a:fld>
            <a:endParaRPr lang="en-US" altLang="zh-CN"/>
          </a:p>
        </p:txBody>
      </p:sp>
    </p:spTree>
    <p:extLst>
      <p:ext uri="{BB962C8B-B14F-4D97-AF65-F5344CB8AC3E}">
        <p14:creationId xmlns:p14="http://schemas.microsoft.com/office/powerpoint/2010/main" val="3136502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 b = a; </a:t>
            </a:r>
            <a:r>
              <a:rPr lang="zh-CN" altLang="en-US" sz="1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这里</a:t>
            </a:r>
            <a:r>
              <a:rPr lang="en-US" altLang="zh-CN" sz="1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已经是左值了，所以调用拷贝构造</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44</a:t>
            </a:fld>
            <a:endParaRPr lang="en-US" altLang="zh-CN"/>
          </a:p>
        </p:txBody>
      </p:sp>
    </p:spTree>
    <p:extLst>
      <p:ext uri="{BB962C8B-B14F-4D97-AF65-F5344CB8AC3E}">
        <p14:creationId xmlns:p14="http://schemas.microsoft.com/office/powerpoint/2010/main" val="4038425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左边是赋值；右边是拷贝构造</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45</a:t>
            </a:fld>
            <a:endParaRPr lang="en-US" altLang="zh-CN"/>
          </a:p>
        </p:txBody>
      </p:sp>
    </p:spTree>
    <p:extLst>
      <p:ext uri="{BB962C8B-B14F-4D97-AF65-F5344CB8AC3E}">
        <p14:creationId xmlns:p14="http://schemas.microsoft.com/office/powerpoint/2010/main" val="2320029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为什么不能是友元函数：同类对象之间的赋值</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46</a:t>
            </a:fld>
            <a:endParaRPr lang="en-US" altLang="zh-CN"/>
          </a:p>
        </p:txBody>
      </p:sp>
    </p:spTree>
    <p:extLst>
      <p:ext uri="{BB962C8B-B14F-4D97-AF65-F5344CB8AC3E}">
        <p14:creationId xmlns:p14="http://schemas.microsoft.com/office/powerpoint/2010/main" val="156801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47</a:t>
            </a:fld>
            <a:endParaRPr lang="en-US" altLang="zh-CN"/>
          </a:p>
        </p:txBody>
      </p:sp>
    </p:spTree>
    <p:extLst>
      <p:ext uri="{BB962C8B-B14F-4D97-AF65-F5344CB8AC3E}">
        <p14:creationId xmlns:p14="http://schemas.microsoft.com/office/powerpoint/2010/main" val="3819138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48</a:t>
            </a:fld>
            <a:endParaRPr lang="en-US" altLang="zh-CN"/>
          </a:p>
        </p:txBody>
      </p:sp>
    </p:spTree>
    <p:extLst>
      <p:ext uri="{BB962C8B-B14F-4D97-AF65-F5344CB8AC3E}">
        <p14:creationId xmlns:p14="http://schemas.microsoft.com/office/powerpoint/2010/main" val="1544804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50</a:t>
            </a:fld>
            <a:endParaRPr lang="en-US" altLang="zh-CN"/>
          </a:p>
        </p:txBody>
      </p:sp>
    </p:spTree>
    <p:extLst>
      <p:ext uri="{BB962C8B-B14F-4D97-AF65-F5344CB8AC3E}">
        <p14:creationId xmlns:p14="http://schemas.microsoft.com/office/powerpoint/2010/main" val="1458821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注意，没有返回值</a:t>
            </a:r>
            <a:endParaRPr kumimoji="1" lang="en-US" altLang="zh-CN" dirty="0"/>
          </a:p>
          <a:p>
            <a:r>
              <a:rPr kumimoji="1" lang="en-US" altLang="zh-CN" dirty="0"/>
              <a:t>---</a:t>
            </a:r>
            <a:r>
              <a:rPr kumimoji="1" lang="zh-CN" altLang="en-US" dirty="0"/>
              <a:t>类型转换运算符不需要指明返回类型，因为肯定是转换后类型，也就是</a:t>
            </a:r>
            <a:r>
              <a:rPr kumimoji="1" lang="en-US" altLang="zh-CN" dirty="0" err="1"/>
              <a:t>Dst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51</a:t>
            </a:fld>
            <a:endParaRPr lang="en-US" altLang="zh-CN"/>
          </a:p>
        </p:txBody>
      </p:sp>
    </p:spTree>
    <p:extLst>
      <p:ext uri="{BB962C8B-B14F-4D97-AF65-F5344CB8AC3E}">
        <p14:creationId xmlns:p14="http://schemas.microsoft.com/office/powerpoint/2010/main" val="184232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000000"/>
                </a:solidFill>
              </a:rPr>
              <a:t>operator </a:t>
            </a:r>
            <a:r>
              <a:rPr lang="en-US" altLang="zh-CN" sz="1200" dirty="0" err="1">
                <a:solidFill>
                  <a:srgbClr val="000000"/>
                </a:solidFill>
              </a:rPr>
              <a:t>int</a:t>
            </a:r>
            <a:r>
              <a:rPr lang="en-US" altLang="zh-CN" sz="1200" dirty="0">
                <a:solidFill>
                  <a:srgbClr val="000000"/>
                </a:solidFill>
              </a:rPr>
              <a:t>*() </a:t>
            </a:r>
            <a:r>
              <a:rPr lang="en-US" altLang="zh-CN" sz="1200" dirty="0" err="1">
                <a:solidFill>
                  <a:srgbClr val="000000"/>
                </a:solidFill>
              </a:rPr>
              <a:t>const</a:t>
            </a:r>
            <a:r>
              <a:rPr lang="en-US" altLang="zh-CN" sz="1200" dirty="0">
                <a:solidFill>
                  <a:srgbClr val="000000"/>
                </a:solidFill>
              </a:rPr>
              <a:t> {return 42;}</a:t>
            </a:r>
            <a:r>
              <a:rPr lang="zh-CN" altLang="en-US" sz="1200" dirty="0">
                <a:solidFill>
                  <a:srgbClr val="000000"/>
                </a:solidFill>
              </a:rPr>
              <a:t> </a:t>
            </a:r>
            <a:r>
              <a:rPr lang="en-US" altLang="zh-CN" sz="1200" dirty="0">
                <a:solidFill>
                  <a:srgbClr val="FF0000"/>
                </a:solidFill>
              </a:rPr>
              <a:t>//</a:t>
            </a:r>
            <a:r>
              <a:rPr lang="zh-CN" altLang="en-US" sz="1200" dirty="0">
                <a:solidFill>
                  <a:srgbClr val="FF0000"/>
                </a:solidFill>
              </a:rPr>
              <a:t>错误：</a:t>
            </a:r>
            <a:r>
              <a:rPr lang="en-US" altLang="zh-CN" sz="1200" dirty="0">
                <a:solidFill>
                  <a:srgbClr val="FF0000"/>
                </a:solidFill>
              </a:rPr>
              <a:t>42</a:t>
            </a:r>
            <a:r>
              <a:rPr lang="zh-CN" altLang="en-US" sz="1200" dirty="0">
                <a:solidFill>
                  <a:srgbClr val="FF0000"/>
                </a:solidFill>
              </a:rPr>
              <a:t>不是一个指针</a:t>
            </a:r>
            <a:r>
              <a:rPr lang="en-US" altLang="zh-CN" sz="1200" dirty="0">
                <a:solidFill>
                  <a:srgbClr val="FF0000"/>
                </a:solidFill>
              </a:rPr>
              <a:t>,</a:t>
            </a:r>
            <a:r>
              <a:rPr lang="zh-CN" altLang="en-US" sz="1200" dirty="0">
                <a:solidFill>
                  <a:srgbClr val="FF0000"/>
                </a:solidFill>
              </a:rPr>
              <a:t>返回值是与转换的类型应相同 </a:t>
            </a:r>
            <a:endParaRPr lang="en-US" altLang="zh-CN" sz="1200" dirty="0">
              <a:solidFill>
                <a:srgbClr val="FF0000"/>
              </a:solidFill>
            </a:endParaRPr>
          </a:p>
          <a:p>
            <a:endParaRPr kumimoji="1" lang="en-US" altLang="zh-CN" sz="1200" dirty="0">
              <a:solidFill>
                <a:srgbClr val="FF0000"/>
              </a:solidFill>
            </a:endParaRPr>
          </a:p>
          <a:p>
            <a:r>
              <a:rPr kumimoji="1" lang="en-US" altLang="zh-CN" sz="1200" dirty="0">
                <a:solidFill>
                  <a:srgbClr val="FF0000"/>
                </a:solidFill>
              </a:rPr>
              <a:t>---</a:t>
            </a:r>
            <a:r>
              <a:rPr kumimoji="1" lang="zh-CN" altLang="en-US" sz="1200" dirty="0">
                <a:solidFill>
                  <a:srgbClr val="FF0000"/>
                </a:solidFill>
              </a:rPr>
              <a:t>将</a:t>
            </a:r>
            <a:r>
              <a:rPr kumimoji="1" lang="en-US" altLang="zh-CN" sz="1200" dirty="0">
                <a:solidFill>
                  <a:srgbClr val="FF0000"/>
                </a:solidFill>
              </a:rPr>
              <a:t>Small</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55</a:t>
            </a:fld>
            <a:endParaRPr lang="en-US" altLang="zh-CN"/>
          </a:p>
        </p:txBody>
      </p:sp>
    </p:spTree>
    <p:extLst>
      <p:ext uri="{BB962C8B-B14F-4D97-AF65-F5344CB8AC3E}">
        <p14:creationId xmlns:p14="http://schemas.microsoft.com/office/powerpoint/2010/main" val="90124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拷贝赋值运算符在这节课后面才会介绍到</a:t>
            </a:r>
            <a:endParaRPr kumimoji="1" lang="en-US" altLang="zh-CN" dirty="0"/>
          </a:p>
          <a:p>
            <a:endParaRPr kumimoji="1" lang="en-US" altLang="zh-CN" dirty="0"/>
          </a:p>
          <a:p>
            <a:r>
              <a:rPr kumimoji="1" lang="zh-CN" altLang="en-US" dirty="0"/>
              <a:t>对“位拷贝”的概念进行了修改，标准中现在已经没有位拷贝的说法，只有隐式定义的拷贝构造函数。严格来说，现在的</a:t>
            </a:r>
            <a:r>
              <a:rPr kumimoji="1" lang="en-US" altLang="zh-CN" dirty="0"/>
              <a:t>C++</a:t>
            </a:r>
            <a:r>
              <a:rPr kumimoji="1" lang="zh-CN" altLang="en-US" dirty="0"/>
              <a:t>隐式定义的拷贝构造函数不是位拷贝</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2571165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Si</a:t>
            </a:r>
            <a:r>
              <a:rPr kumimoji="1" lang="zh-CN" altLang="en-US" baseline="0" dirty="0"/>
              <a:t> </a:t>
            </a:r>
            <a:r>
              <a:rPr kumimoji="1" lang="en-US" altLang="zh-CN" baseline="0" dirty="0"/>
              <a:t>=</a:t>
            </a:r>
            <a:r>
              <a:rPr kumimoji="1" lang="zh-CN" altLang="en-US" baseline="0" dirty="0"/>
              <a:t> </a:t>
            </a:r>
            <a:r>
              <a:rPr kumimoji="1" lang="en-US" altLang="zh-CN" baseline="0" dirty="0"/>
              <a:t>4.10;</a:t>
            </a:r>
            <a:r>
              <a:rPr kumimoji="1" lang="zh-CN" altLang="en-US" baseline="0" dirty="0"/>
              <a:t>  </a:t>
            </a:r>
            <a:r>
              <a:rPr kumimoji="1" lang="en-US" altLang="zh-CN" baseline="0" dirty="0"/>
              <a:t>4.10</a:t>
            </a:r>
            <a:r>
              <a:rPr kumimoji="1" lang="zh-CN" altLang="en-US" baseline="0" dirty="0"/>
              <a:t> </a:t>
            </a:r>
            <a:r>
              <a:rPr kumimoji="1" lang="zh-CN" altLang="en-US" baseline="0" dirty="0">
                <a:sym typeface="Wingdings"/>
              </a:rPr>
              <a:t> </a:t>
            </a:r>
            <a:r>
              <a:rPr kumimoji="1" lang="en-US" altLang="zh-CN" baseline="0" dirty="0">
                <a:sym typeface="Wingdings"/>
              </a:rPr>
              <a:t>4</a:t>
            </a:r>
            <a:r>
              <a:rPr kumimoji="1" lang="zh-CN" altLang="en-US" baseline="0" dirty="0">
                <a:sym typeface="Wingdings"/>
              </a:rPr>
              <a:t>   </a:t>
            </a:r>
            <a:r>
              <a:rPr kumimoji="1" lang="en-US" altLang="zh-CN" baseline="0" dirty="0" err="1">
                <a:sym typeface="Wingdings"/>
              </a:rPr>
              <a:t>SmallInt</a:t>
            </a:r>
            <a:r>
              <a:rPr kumimoji="1" lang="en-US" altLang="zh-CN" baseline="0" dirty="0">
                <a:sym typeface="Wingdings"/>
              </a:rPr>
              <a:t>(4)</a:t>
            </a:r>
            <a:r>
              <a:rPr kumimoji="1" lang="zh-CN" altLang="en-US" baseline="0" dirty="0">
                <a:sym typeface="Wingdings"/>
              </a:rPr>
              <a:t> </a:t>
            </a:r>
            <a:r>
              <a:rPr kumimoji="1" lang="en-US" altLang="zh-CN" baseline="0" dirty="0">
                <a:sym typeface="Wingdings"/>
              </a:rPr>
              <a:t>--》</a:t>
            </a:r>
            <a:r>
              <a:rPr kumimoji="1" lang="zh-CN" altLang="en-US" baseline="0" dirty="0">
                <a:sym typeface="Wingdings"/>
              </a:rPr>
              <a:t>编译器默认的</a:t>
            </a:r>
            <a:r>
              <a:rPr kumimoji="1" lang="en-US" altLang="zh-CN" baseline="0" dirty="0">
                <a:sym typeface="Wingdings"/>
              </a:rPr>
              <a:t>=</a:t>
            </a:r>
            <a:r>
              <a:rPr kumimoji="1" lang="zh-CN" altLang="en-US" baseline="0" dirty="0">
                <a:sym typeface="Wingdings"/>
              </a:rPr>
              <a:t>赋值运算</a:t>
            </a:r>
            <a:endParaRPr kumimoji="1" lang="en-US" altLang="zh-CN" baseline="0" dirty="0">
              <a:sym typeface="Wingdings"/>
            </a:endParaRPr>
          </a:p>
          <a:p>
            <a:r>
              <a:rPr kumimoji="1" lang="en-US" altLang="zh-CN" baseline="0" dirty="0">
                <a:sym typeface="Wingdings"/>
              </a:rPr>
              <a:t>Si=</a:t>
            </a:r>
            <a:r>
              <a:rPr kumimoji="1" lang="zh-CN" altLang="en-US" baseline="0" dirty="0">
                <a:sym typeface="Wingdings"/>
              </a:rPr>
              <a:t> </a:t>
            </a:r>
            <a:r>
              <a:rPr kumimoji="1" lang="en-US" altLang="zh-CN" baseline="0" dirty="0">
                <a:sym typeface="Wingdings"/>
              </a:rPr>
              <a:t>si+3</a:t>
            </a:r>
            <a:r>
              <a:rPr kumimoji="1" lang="zh-CN" altLang="en-US" baseline="0" dirty="0">
                <a:sym typeface="Wingdings"/>
              </a:rPr>
              <a:t>  这里，为什么不能采用 </a:t>
            </a:r>
            <a:r>
              <a:rPr kumimoji="1" lang="en-US" altLang="zh-CN" baseline="0" dirty="0">
                <a:sym typeface="Wingdings"/>
              </a:rPr>
              <a:t>3SmallInt</a:t>
            </a:r>
            <a:r>
              <a:rPr kumimoji="1" lang="zh-CN" altLang="en-US" baseline="0" dirty="0">
                <a:sym typeface="Wingdings"/>
              </a:rPr>
              <a:t>（</a:t>
            </a:r>
            <a:r>
              <a:rPr kumimoji="1" lang="en-US" altLang="zh-CN" baseline="0" dirty="0">
                <a:sym typeface="Wingdings"/>
              </a:rPr>
              <a:t>3</a:t>
            </a:r>
            <a:r>
              <a:rPr kumimoji="1" lang="zh-CN" altLang="en-US" baseline="0" dirty="0">
                <a:sym typeface="Wingdings"/>
              </a:rPr>
              <a:t>）再加呢？</a:t>
            </a:r>
            <a:endParaRPr kumimoji="1" lang="en-US" altLang="zh-CN" baseline="0" dirty="0">
              <a:sym typeface="Wingdings"/>
            </a:endParaRPr>
          </a:p>
          <a:p>
            <a:r>
              <a:rPr kumimoji="1" lang="zh-CN" altLang="en-US" baseline="0" dirty="0">
                <a:sym typeface="Wingdings"/>
              </a:rPr>
              <a:t>因为： 编译器不能自动生成默认</a:t>
            </a:r>
            <a:r>
              <a:rPr kumimoji="1" lang="en-US" altLang="zh-CN" baseline="0" dirty="0">
                <a:sym typeface="Wingdings"/>
              </a:rPr>
              <a:t>+</a:t>
            </a:r>
            <a:r>
              <a:rPr kumimoji="1" lang="zh-CN" altLang="en-US" baseline="0" dirty="0">
                <a:sym typeface="Wingdings"/>
              </a:rPr>
              <a:t>的重载版本； 所以只会产生 </a:t>
            </a:r>
            <a:r>
              <a:rPr kumimoji="1" lang="en-US" altLang="zh-CN" baseline="0" dirty="0" err="1">
                <a:sym typeface="Wingdings"/>
              </a:rPr>
              <a:t>si</a:t>
            </a:r>
            <a:r>
              <a:rPr kumimoji="1" lang="zh-CN" altLang="en-US" baseline="0" dirty="0">
                <a:sym typeface="Wingdings"/>
              </a:rPr>
              <a:t> </a:t>
            </a:r>
            <a:r>
              <a:rPr kumimoji="1" lang="en-US" altLang="zh-CN" baseline="0" dirty="0">
                <a:sym typeface="Wingdings"/>
              </a:rPr>
              <a:t>--》</a:t>
            </a:r>
            <a:r>
              <a:rPr kumimoji="1" lang="zh-CN" altLang="en-US" baseline="0" dirty="0">
                <a:sym typeface="Wingdings"/>
              </a:rPr>
              <a:t> </a:t>
            </a:r>
            <a:r>
              <a:rPr kumimoji="1" lang="en-US" altLang="zh-CN" baseline="0" dirty="0" err="1">
                <a:sym typeface="Wingdings"/>
              </a:rPr>
              <a:t>int</a:t>
            </a:r>
            <a:r>
              <a:rPr kumimoji="1" lang="zh-CN" altLang="en-US" baseline="0" dirty="0">
                <a:sym typeface="Wingdings"/>
              </a:rPr>
              <a:t> 调用转换运算符</a:t>
            </a:r>
            <a:endParaRPr kumimoji="1" lang="en-US" altLang="zh-CN" baseline="0" dirty="0">
              <a:sym typeface="Wingdings"/>
            </a:endParaRPr>
          </a:p>
          <a:p>
            <a:endParaRPr kumimoji="1" lang="en-US" altLang="zh-CN" baseline="0" dirty="0">
              <a:sym typeface="Wingdings"/>
            </a:endParaRPr>
          </a:p>
          <a:p>
            <a:r>
              <a:rPr kumimoji="1" lang="zh-CN" altLang="en-US" baseline="0" dirty="0">
                <a:sym typeface="Wingdings"/>
              </a:rPr>
              <a:t>然后如果我们增加一个</a:t>
            </a:r>
            <a:r>
              <a:rPr kumimoji="1" lang="en-US" altLang="zh-CN" baseline="0" dirty="0">
                <a:sym typeface="Wingdings"/>
              </a:rPr>
              <a:t>+</a:t>
            </a:r>
            <a:r>
              <a:rPr kumimoji="1" lang="zh-CN" altLang="en-US" baseline="0" dirty="0">
                <a:sym typeface="Wingdings"/>
              </a:rPr>
              <a:t>号重载，会怎么样？ 编译器提示出错，模糊调用。</a:t>
            </a:r>
            <a:endParaRPr kumimoji="1" lang="en-US" altLang="zh-CN" baseline="0" dirty="0">
              <a:sym typeface="Wingdings"/>
            </a:endParaRPr>
          </a:p>
          <a:p>
            <a:r>
              <a:rPr kumimoji="1" lang="zh-CN" altLang="en-US" baseline="0" dirty="0">
                <a:sym typeface="Wingdings"/>
              </a:rPr>
              <a:t>当只有</a:t>
            </a:r>
            <a:r>
              <a:rPr kumimoji="1" lang="en-US" altLang="zh-CN" baseline="0" dirty="0">
                <a:sym typeface="Wingdings"/>
              </a:rPr>
              <a:t>+</a:t>
            </a:r>
            <a:r>
              <a:rPr kumimoji="1" lang="zh-CN" altLang="en-US" baseline="0" dirty="0">
                <a:sym typeface="Wingdings"/>
              </a:rPr>
              <a:t>重载的时候，所有的整数都会转换为</a:t>
            </a:r>
            <a:r>
              <a:rPr kumimoji="1" lang="en-US" altLang="zh-CN" baseline="0" dirty="0" err="1">
                <a:sym typeface="Wingdings"/>
              </a:rPr>
              <a:t>SmallInt</a:t>
            </a:r>
            <a:r>
              <a:rPr kumimoji="1" lang="zh-CN" altLang="en-US" baseline="0" dirty="0">
                <a:sym typeface="Wingdings"/>
              </a:rPr>
              <a:t> </a:t>
            </a:r>
            <a:r>
              <a:rPr kumimoji="1" lang="en-US" altLang="zh-CN" baseline="0" dirty="0">
                <a:sym typeface="Wingdings"/>
              </a:rPr>
              <a:t>(</a:t>
            </a:r>
            <a:r>
              <a:rPr kumimoji="1" lang="zh-CN" altLang="en-US" baseline="0" dirty="0">
                <a:sym typeface="Wingdings"/>
              </a:rPr>
              <a:t>调用构造函数转换），即第二种转换类型</a:t>
            </a:r>
            <a:endParaRPr kumimoji="1" lang="en-US" altLang="zh-CN" baseline="0" dirty="0">
              <a:sym typeface="Wingdings"/>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57</a:t>
            </a:fld>
            <a:endParaRPr lang="en-US" altLang="zh-CN"/>
          </a:p>
        </p:txBody>
      </p:sp>
    </p:spTree>
    <p:extLst>
      <p:ext uri="{BB962C8B-B14F-4D97-AF65-F5344CB8AC3E}">
        <p14:creationId xmlns:p14="http://schemas.microsoft.com/office/powerpoint/2010/main" val="309385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64</a:t>
            </a:fld>
            <a:endParaRPr lang="en-US" altLang="zh-CN"/>
          </a:p>
        </p:txBody>
      </p:sp>
    </p:spTree>
    <p:extLst>
      <p:ext uri="{BB962C8B-B14F-4D97-AF65-F5344CB8AC3E}">
        <p14:creationId xmlns:p14="http://schemas.microsoft.com/office/powerpoint/2010/main" val="89471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olidFill>
                  <a:srgbClr val="002060"/>
                </a:solidFill>
              </a:rPr>
              <a:t>上述</a:t>
            </a:r>
            <a:r>
              <a:rPr kumimoji="1" lang="en-US" altLang="zh-CN" dirty="0">
                <a:solidFill>
                  <a:srgbClr val="002060"/>
                </a:solidFill>
              </a:rPr>
              <a:t>Test</a:t>
            </a:r>
            <a:r>
              <a:rPr kumimoji="1" lang="zh-CN" altLang="en-US" dirty="0">
                <a:solidFill>
                  <a:srgbClr val="002060"/>
                </a:solidFill>
              </a:rPr>
              <a:t>类未显式定义拷贝构造函数，编译器将自动合成。</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11</a:t>
            </a:fld>
            <a:endParaRPr lang="en-US" altLang="zh-CN"/>
          </a:p>
        </p:txBody>
      </p:sp>
    </p:spTree>
    <p:extLst>
      <p:ext uri="{BB962C8B-B14F-4D97-AF65-F5344CB8AC3E}">
        <p14:creationId xmlns:p14="http://schemas.microsoft.com/office/powerpoint/2010/main" val="1334676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没有采用编译选项的时候，第二行的</a:t>
            </a:r>
            <a:r>
              <a:rPr lang="en-US" altLang="zh-CN" sz="1200" b="1" dirty="0">
                <a:solidFill>
                  <a:srgbClr val="FF0000"/>
                </a:solidFill>
                <a:latin typeface="Consolas" panose="020B0609020204030204" pitchFamily="49" charset="0"/>
                <a:ea typeface="Courier" charset="0"/>
                <a:cs typeface="Consolas" panose="020B0609020204030204" pitchFamily="49" charset="0"/>
              </a:rPr>
              <a:t>Test(</a:t>
            </a:r>
            <a:r>
              <a:rPr lang="en-US" altLang="zh-CN" sz="1200" b="1" dirty="0" err="1">
                <a:solidFill>
                  <a:srgbClr val="FF0000"/>
                </a:solidFill>
                <a:latin typeface="Consolas" panose="020B0609020204030204" pitchFamily="49" charset="0"/>
                <a:ea typeface="Courier" charset="0"/>
                <a:cs typeface="Consolas" panose="020B0609020204030204" pitchFamily="49" charset="0"/>
              </a:rPr>
              <a:t>const</a:t>
            </a:r>
            <a:r>
              <a:rPr lang="en-US" altLang="zh-CN" sz="1200" b="1" dirty="0">
                <a:solidFill>
                  <a:srgbClr val="FF0000"/>
                </a:solidFill>
                <a:latin typeface="Consolas" panose="020B0609020204030204" pitchFamily="49" charset="0"/>
                <a:ea typeface="Courier" charset="0"/>
                <a:cs typeface="Consolas" panose="020B0609020204030204" pitchFamily="49" charset="0"/>
              </a:rPr>
              <a:t> Test&amp;)</a:t>
            </a:r>
            <a:r>
              <a:rPr lang="zh-CN" altLang="en-US" sz="1200" b="1" dirty="0">
                <a:solidFill>
                  <a:srgbClr val="FF0000"/>
                </a:solidFill>
                <a:latin typeface="Consolas" panose="020B0609020204030204" pitchFamily="49" charset="0"/>
                <a:ea typeface="Courier" charset="0"/>
                <a:cs typeface="Consolas" panose="020B0609020204030204" pitchFamily="49" charset="0"/>
              </a:rPr>
              <a:t>不会输出出来，编译器进行了返回值优化</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14</a:t>
            </a:fld>
            <a:endParaRPr lang="en-US" altLang="zh-CN"/>
          </a:p>
        </p:txBody>
      </p:sp>
    </p:spTree>
    <p:extLst>
      <p:ext uri="{BB962C8B-B14F-4D97-AF65-F5344CB8AC3E}">
        <p14:creationId xmlns:p14="http://schemas.microsoft.com/office/powerpoint/2010/main" val="834275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三次：</a:t>
            </a:r>
            <a:endParaRPr lang="en-US" altLang="zh-CN" dirty="0"/>
          </a:p>
          <a:p>
            <a:r>
              <a:rPr lang="en-US" altLang="zh-CN" dirty="0"/>
              <a:t>Test</a:t>
            </a:r>
            <a:r>
              <a:rPr lang="zh-CN" altLang="en-US" dirty="0"/>
              <a:t> </a:t>
            </a:r>
            <a:r>
              <a:rPr lang="en-US" altLang="zh-CN" dirty="0" err="1"/>
              <a:t>obj</a:t>
            </a:r>
            <a:r>
              <a:rPr lang="en-US" altLang="zh-CN" dirty="0"/>
              <a:t>---</a:t>
            </a:r>
            <a:r>
              <a:rPr lang="zh-CN" altLang="en-US" dirty="0"/>
              <a:t>参数值构造</a:t>
            </a:r>
            <a:endParaRPr lang="en-US" altLang="zh-CN" dirty="0"/>
          </a:p>
          <a:p>
            <a:r>
              <a:rPr lang="en-US" altLang="zh-CN" dirty="0"/>
              <a:t>Return</a:t>
            </a:r>
            <a:r>
              <a:rPr lang="zh-CN" altLang="en-US" dirty="0"/>
              <a:t> </a:t>
            </a:r>
            <a:r>
              <a:rPr lang="en-US" altLang="zh-CN" dirty="0"/>
              <a:t>Test();</a:t>
            </a:r>
            <a:r>
              <a:rPr lang="zh-CN" altLang="en-US" dirty="0"/>
              <a:t> 返回值</a:t>
            </a:r>
            <a:endParaRPr lang="en-US" altLang="zh-CN" dirty="0"/>
          </a:p>
          <a:p>
            <a:r>
              <a:rPr lang="en-US" altLang="zh-CN" dirty="0"/>
              <a:t>Test</a:t>
            </a:r>
            <a:r>
              <a:rPr lang="zh-CN" altLang="en-US" dirty="0"/>
              <a:t> </a:t>
            </a:r>
            <a:r>
              <a:rPr lang="en-US" altLang="zh-CN" dirty="0"/>
              <a:t>a=</a:t>
            </a:r>
            <a:r>
              <a:rPr lang="en-US" altLang="zh-CN" dirty="0" err="1"/>
              <a:t>copyObj</a:t>
            </a:r>
            <a:r>
              <a:rPr lang="en-US" altLang="zh-CN" dirty="0"/>
              <a:t>(t)</a:t>
            </a:r>
            <a:r>
              <a:rPr lang="zh-CN" altLang="en-US" dirty="0"/>
              <a:t>； 拷贝构造</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15</a:t>
            </a:fld>
            <a:endParaRPr lang="en-US" altLang="zh-CN"/>
          </a:p>
        </p:txBody>
      </p:sp>
    </p:spTree>
    <p:extLst>
      <p:ext uri="{BB962C8B-B14F-4D97-AF65-F5344CB8AC3E}">
        <p14:creationId xmlns:p14="http://schemas.microsoft.com/office/powerpoint/2010/main" val="397692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以上代码会导致内存出错，指针删除两次；除了赋值不对之外；</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17</a:t>
            </a:fld>
            <a:endParaRPr lang="en-US" altLang="zh-CN"/>
          </a:p>
        </p:txBody>
      </p:sp>
    </p:spTree>
    <p:extLst>
      <p:ext uri="{BB962C8B-B14F-4D97-AF65-F5344CB8AC3E}">
        <p14:creationId xmlns:p14="http://schemas.microsoft.com/office/powerpoint/2010/main" val="834275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mr-IN" altLang="zh-CN" baseline="0" dirty="0"/>
              <a:t>…</a:t>
            </a:r>
            <a:r>
              <a:rPr kumimoji="1" lang="en-US" altLang="zh-CN" baseline="0" dirty="0"/>
              <a:t>};</a:t>
            </a:r>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p>
          <a:p>
            <a:r>
              <a:rPr kumimoji="1" lang="zh-CN" altLang="en-US" baseline="0" dirty="0"/>
              <a:t>也是非常常见的形式。</a:t>
            </a:r>
            <a:endParaRPr kumimoji="1" lang="en-US" altLang="zh-CN" baseline="0" dirty="0"/>
          </a:p>
          <a:p>
            <a:endParaRPr kumimoji="1" lang="en-US" altLang="zh-CN" baseline="0"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因为以前根本就没有左值引用的说法。所有的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&amp;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都叫</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引用</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，命名上根本不关心绑的是左值还是右值。</a:t>
            </a:r>
            <a:br>
              <a:rPr lang="zh-CN" altLang="en-US" dirty="0"/>
            </a:br>
            <a:r>
              <a:rPr lang="zh-CN" altLang="en-US" sz="1200" b="0" i="0" kern="1200" dirty="0">
                <a:solidFill>
                  <a:schemeClr val="tx1"/>
                </a:solidFill>
                <a:effectLst/>
                <a:latin typeface="Arial" panose="020B0604020202020204" pitchFamily="34" charset="0"/>
                <a:ea typeface="宋体" panose="02010600030101010101" pitchFamily="2" charset="-122"/>
                <a:cs typeface="+mn-cs"/>
              </a:rPr>
              <a:t>所以这个规则应该叫“常引用可以绑定到右值”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23</a:t>
            </a:fld>
            <a:endParaRPr lang="en-US" altLang="zh-CN"/>
          </a:p>
        </p:txBody>
      </p:sp>
    </p:spTree>
    <p:extLst>
      <p:ext uri="{BB962C8B-B14F-4D97-AF65-F5344CB8AC3E}">
        <p14:creationId xmlns:p14="http://schemas.microsoft.com/office/powerpoint/2010/main" val="1604099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2;</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24</a:t>
            </a:fld>
            <a:endParaRPr lang="en-US" altLang="zh-CN"/>
          </a:p>
        </p:txBody>
      </p:sp>
    </p:spTree>
    <p:extLst>
      <p:ext uri="{BB962C8B-B14F-4D97-AF65-F5344CB8AC3E}">
        <p14:creationId xmlns:p14="http://schemas.microsoft.com/office/powerpoint/2010/main" val="327775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zhihu.com/question/22111546"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zhihu.com/question/40238995"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justsoftwaresolutions.co.uk/cplusplus/core-c++-lvalues-and-rvalues.html#lvalue-referenc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tags" Target="../tags/tag43.xml"/><Relationship Id="rId3" Type="http://schemas.openxmlformats.org/officeDocument/2006/relationships/tags" Target="../tags/tag20.xml"/><Relationship Id="rId21" Type="http://schemas.openxmlformats.org/officeDocument/2006/relationships/tags" Target="../tags/tag38.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tags" Target="../tags/tag42.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29" Type="http://schemas.openxmlformats.org/officeDocument/2006/relationships/notesSlide" Target="../notesSlides/notesSlide12.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tags" Target="../tags/tag41.xml"/><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tags" Target="../tags/tag40.xml"/><Relationship Id="rId28" Type="http://schemas.openxmlformats.org/officeDocument/2006/relationships/slideLayout" Target="../slideLayouts/slideLayout7.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tags" Target="../tags/tag39.xml"/><Relationship Id="rId27" Type="http://schemas.openxmlformats.org/officeDocument/2006/relationships/tags" Target="../tags/tag44.xml"/><Relationship Id="rId30" Type="http://schemas.openxmlformats.org/officeDocument/2006/relationships/image" Target="../media/image1.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zhihu.com/question/27000013/answer/3484661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blog.csdn.net/swartz_lubel/article/details/59620868"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tags" Target="../tags/tag62.xml"/><Relationship Id="rId26" Type="http://schemas.openxmlformats.org/officeDocument/2006/relationships/tags" Target="../tags/tag70.xml"/><Relationship Id="rId3" Type="http://schemas.openxmlformats.org/officeDocument/2006/relationships/tags" Target="../tags/tag47.xml"/><Relationship Id="rId21" Type="http://schemas.openxmlformats.org/officeDocument/2006/relationships/tags" Target="../tags/tag65.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5" Type="http://schemas.openxmlformats.org/officeDocument/2006/relationships/tags" Target="../tags/tag69.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tags" Target="../tags/tag64.xml"/><Relationship Id="rId29" Type="http://schemas.openxmlformats.org/officeDocument/2006/relationships/notesSlide" Target="../notesSlides/notesSlide22.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24" Type="http://schemas.openxmlformats.org/officeDocument/2006/relationships/tags" Target="../tags/tag68.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tags" Target="../tags/tag67.xml"/><Relationship Id="rId28" Type="http://schemas.openxmlformats.org/officeDocument/2006/relationships/slideLayout" Target="../slideLayouts/slideLayout7.xml"/><Relationship Id="rId10" Type="http://schemas.openxmlformats.org/officeDocument/2006/relationships/tags" Target="../tags/tag54.xml"/><Relationship Id="rId19" Type="http://schemas.openxmlformats.org/officeDocument/2006/relationships/tags" Target="../tags/tag63.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tags" Target="../tags/tag66.xml"/><Relationship Id="rId27" Type="http://schemas.openxmlformats.org/officeDocument/2006/relationships/tags" Target="../tags/tag71.xml"/><Relationship Id="rId30" Type="http://schemas.openxmlformats.org/officeDocument/2006/relationships/image" Target="../media/image1.tmp"/></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zh.cppreference.com/w/cpp/language/clas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18" Type="http://schemas.openxmlformats.org/officeDocument/2006/relationships/tags" Target="../tags/tag89.xml"/><Relationship Id="rId3" Type="http://schemas.openxmlformats.org/officeDocument/2006/relationships/tags" Target="../tags/tag74.xml"/><Relationship Id="rId21" Type="http://schemas.openxmlformats.org/officeDocument/2006/relationships/image" Target="../media/image1.tmp"/><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tags" Target="../tags/tag86.xml"/><Relationship Id="rId10" Type="http://schemas.openxmlformats.org/officeDocument/2006/relationships/tags" Target="../tags/tag81.xml"/><Relationship Id="rId19" Type="http://schemas.openxmlformats.org/officeDocument/2006/relationships/tags" Target="../tags/tag90.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p>
        </p:txBody>
      </p:sp>
    </p:spTree>
    <p:extLst>
      <p:ext uri="{BB962C8B-B14F-4D97-AF65-F5344CB8AC3E}">
        <p14:creationId xmlns:p14="http://schemas.microsoft.com/office/powerpoint/2010/main" val="124877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10</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548097" y="1340768"/>
            <a:ext cx="8047806" cy="3240360"/>
          </a:xfrm>
        </p:spPr>
        <p:txBody>
          <a:bodyPr/>
          <a:lstStyle/>
          <a:p>
            <a:pPr>
              <a:lnSpc>
                <a:spcPct val="100000"/>
              </a:lnSpc>
            </a:pPr>
            <a:r>
              <a:rPr kumimoji="1" lang="zh-CN" altLang="en-US" dirty="0"/>
              <a:t>类的新对象被定义后，会调用构造函数或拷贝构造函数。如果调用拷贝构造函数且当前没有给类显式定义拷贝构造函数，</a:t>
            </a:r>
            <a:r>
              <a:rPr kumimoji="1" lang="zh-CN" altLang="en-US" dirty="0">
                <a:solidFill>
                  <a:srgbClr val="002060"/>
                </a:solidFill>
              </a:rPr>
              <a:t>编译器将</a:t>
            </a:r>
            <a:r>
              <a:rPr kumimoji="1" lang="zh-CN" altLang="en-US" dirty="0">
                <a:solidFill>
                  <a:srgbClr val="FF0000"/>
                </a:solidFill>
              </a:rPr>
              <a:t>自动合成“隐式定义的拷贝构造函数”</a:t>
            </a:r>
            <a:r>
              <a:rPr kumimoji="1" lang="zh-CN" altLang="en-US" dirty="0">
                <a:solidFill>
                  <a:srgbClr val="002060"/>
                </a:solidFill>
              </a:rPr>
              <a:t>，其功能是调用所有数据成员的</a:t>
            </a:r>
            <a:r>
              <a:rPr kumimoji="1" lang="zh-CN" altLang="en-US" dirty="0">
                <a:solidFill>
                  <a:srgbClr val="FF0000"/>
                </a:solidFill>
              </a:rPr>
              <a:t>拷贝构造函数</a:t>
            </a:r>
            <a:r>
              <a:rPr kumimoji="1" lang="zh-CN" altLang="en-US" dirty="0">
                <a:solidFill>
                  <a:srgbClr val="002060"/>
                </a:solidFill>
              </a:rPr>
              <a:t>或</a:t>
            </a:r>
            <a:r>
              <a:rPr kumimoji="1" lang="zh-CN" altLang="en-US" dirty="0">
                <a:solidFill>
                  <a:srgbClr val="FF0000"/>
                </a:solidFill>
              </a:rPr>
              <a:t>拷贝赋值运算符</a:t>
            </a:r>
            <a:r>
              <a:rPr kumimoji="1" lang="zh-CN" altLang="en-US" dirty="0">
                <a:solidFill>
                  <a:srgbClr val="002060"/>
                </a:solidFill>
              </a:rPr>
              <a:t>。</a:t>
            </a:r>
            <a:endParaRPr kumimoji="1" lang="en-US" altLang="zh-CN" dirty="0">
              <a:solidFill>
                <a:srgbClr val="002060"/>
              </a:solidFill>
            </a:endParaRPr>
          </a:p>
          <a:p>
            <a:pPr>
              <a:lnSpc>
                <a:spcPct val="100000"/>
              </a:lnSpc>
            </a:pPr>
            <a:r>
              <a:rPr kumimoji="1" lang="zh-CN" altLang="en-US" dirty="0">
                <a:solidFill>
                  <a:srgbClr val="002060"/>
                </a:solidFill>
              </a:rPr>
              <a:t>对于基础类型来说，默认的拷贝方式为</a:t>
            </a:r>
            <a:r>
              <a:rPr kumimoji="1" lang="zh-CN" altLang="en-US" dirty="0">
                <a:solidFill>
                  <a:srgbClr val="FF0000"/>
                </a:solidFill>
              </a:rPr>
              <a:t>位拷贝</a:t>
            </a:r>
            <a:r>
              <a:rPr kumimoji="1" lang="en-US" altLang="zh-CN" dirty="0">
                <a:solidFill>
                  <a:srgbClr val="FF0000"/>
                </a:solidFill>
              </a:rPr>
              <a:t>(Bitwise Copy)</a:t>
            </a:r>
            <a:r>
              <a:rPr kumimoji="1" lang="zh-CN" altLang="en-US" dirty="0">
                <a:solidFill>
                  <a:srgbClr val="002060"/>
                </a:solidFill>
              </a:rPr>
              <a:t>，即直接对整块内存进行复制。</a:t>
            </a:r>
            <a:endParaRPr kumimoji="1" lang="en-US" altLang="zh-CN" dirty="0">
              <a:solidFill>
                <a:srgbClr val="002060"/>
              </a:solidFill>
            </a:endParaRPr>
          </a:p>
        </p:txBody>
      </p:sp>
      <p:sp>
        <p:nvSpPr>
          <p:cNvPr id="2" name="矩形: 圆角 1">
            <a:extLst>
              <a:ext uri="{FF2B5EF4-FFF2-40B4-BE49-F238E27FC236}">
                <a16:creationId xmlns:a16="http://schemas.microsoft.com/office/drawing/2014/main" id="{B797AC23-94D2-4203-AE6A-6BCBA84991BB}"/>
              </a:ext>
            </a:extLst>
          </p:cNvPr>
          <p:cNvSpPr/>
          <p:nvPr/>
        </p:nvSpPr>
        <p:spPr>
          <a:xfrm>
            <a:off x="755576" y="4941168"/>
            <a:ext cx="7488832" cy="158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位拷贝原本是</a:t>
            </a:r>
            <a:r>
              <a:rPr lang="en-US" altLang="zh-CN" sz="2000" dirty="0"/>
              <a:t>C</a:t>
            </a:r>
            <a:r>
              <a:rPr lang="zh-CN" altLang="en-US" sz="2000" dirty="0"/>
              <a:t>中的概念。在</a:t>
            </a:r>
            <a:r>
              <a:rPr lang="en-US" altLang="zh-CN" sz="2000" dirty="0"/>
              <a:t>C++</a:t>
            </a:r>
            <a:r>
              <a:rPr lang="zh-CN" altLang="en-US" sz="2000" dirty="0"/>
              <a:t>中，只有基础类型（</a:t>
            </a:r>
            <a:r>
              <a:rPr lang="en-US" altLang="zh-CN" sz="2000" dirty="0"/>
              <a:t>int, double</a:t>
            </a:r>
            <a:r>
              <a:rPr lang="zh-CN" altLang="en-US" sz="2000" dirty="0"/>
              <a:t>等）才会进行位拷贝；对于自定义类，编译器会递归调用所有数据成员的拷贝构造函数或拷贝赋值运算符。但一些教材中仍然把这种行为称为“位拷贝”，以区别用户自定义的拷贝方法。</a:t>
            </a:r>
          </a:p>
        </p:txBody>
      </p:sp>
    </p:spTree>
    <p:extLst>
      <p:ext uri="{BB962C8B-B14F-4D97-AF65-F5344CB8AC3E}">
        <p14:creationId xmlns:p14="http://schemas.microsoft.com/office/powerpoint/2010/main" val="885665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83568" y="1412776"/>
            <a:ext cx="8280920" cy="5256584"/>
          </a:xfrm>
        </p:spPr>
        <p:txBody>
          <a:bodyPr/>
          <a:lstStyle/>
          <a:p>
            <a:pPr>
              <a:lnSpc>
                <a:spcPct val="100000"/>
              </a:lnSpc>
            </a:pPr>
            <a:r>
              <a:rPr kumimoji="1" lang="zh-CN" altLang="en-US" dirty="0">
                <a:solidFill>
                  <a:srgbClr val="002060"/>
                </a:solidFill>
              </a:rPr>
              <a:t>隐式定义的拷贝构造函数示例</a:t>
            </a:r>
            <a:endParaRPr kumimoji="1" lang="en-US" altLang="zh-CN" dirty="0">
              <a:solidFill>
                <a:srgbClr val="002060"/>
              </a:solidFill>
            </a:endParaRPr>
          </a:p>
          <a:p>
            <a:pPr lvl="1"/>
            <a:endParaRPr lang="en-US" altLang="zh-CN" dirty="0"/>
          </a:p>
          <a:p>
            <a:pPr lvl="1"/>
            <a:endParaRPr lang="en-US" altLang="zh-CN" dirty="0"/>
          </a:p>
          <a:p>
            <a:pPr lvl="1"/>
            <a:endParaRPr lang="en-US" altLang="zh-CN" dirty="0"/>
          </a:p>
          <a:p>
            <a:pPr marL="457200" lvl="1" indent="0">
              <a:buNone/>
            </a:pPr>
            <a:endParaRPr lang="en-US" altLang="zh-CN" dirty="0"/>
          </a:p>
          <a:p>
            <a:pPr lvl="1"/>
            <a:endParaRPr kumimoji="1" lang="en-US" altLang="zh-CN" dirty="0">
              <a:solidFill>
                <a:srgbClr val="002060"/>
              </a:solidFill>
            </a:endParaRPr>
          </a:p>
          <a:p>
            <a:pPr lvl="1"/>
            <a:r>
              <a:rPr kumimoji="1" lang="zh-CN" altLang="en-US" dirty="0">
                <a:solidFill>
                  <a:srgbClr val="002060"/>
                </a:solidFill>
              </a:rPr>
              <a:t>当定义</a:t>
            </a:r>
            <a:r>
              <a:rPr kumimoji="1" lang="en-US" altLang="zh-CN" dirty="0">
                <a:solidFill>
                  <a:srgbClr val="002060"/>
                </a:solidFill>
              </a:rPr>
              <a:t>Test</a:t>
            </a:r>
            <a:r>
              <a:rPr kumimoji="1" lang="zh-CN" altLang="en-US" dirty="0">
                <a:solidFill>
                  <a:srgbClr val="002060"/>
                </a:solidFill>
              </a:rPr>
              <a:t>类的对象时</a:t>
            </a:r>
            <a:r>
              <a:rPr kumimoji="1" lang="en-US" altLang="zh-CN" sz="2000" dirty="0"/>
              <a:t>(Test a; Test b=a;)</a:t>
            </a:r>
            <a:r>
              <a:rPr kumimoji="1" lang="zh-CN" altLang="en-US" sz="2000" dirty="0"/>
              <a:t>，</a:t>
            </a:r>
            <a:r>
              <a:rPr kumimoji="1" lang="zh-CN" altLang="en-US" dirty="0">
                <a:solidFill>
                  <a:srgbClr val="002060"/>
                </a:solidFill>
              </a:rPr>
              <a:t>使用自动合成的</a:t>
            </a:r>
            <a:r>
              <a:rPr kumimoji="1" lang="zh-CN" altLang="en-US" dirty="0">
                <a:solidFill>
                  <a:srgbClr val="FF0000"/>
                </a:solidFill>
              </a:rPr>
              <a:t>隐式定义的拷贝构造函数</a:t>
            </a:r>
            <a:endParaRPr kumimoji="1" lang="en-US" altLang="zh-CN" dirty="0">
              <a:solidFill>
                <a:srgbClr val="FF0000"/>
              </a:solidFill>
            </a:endParaRPr>
          </a:p>
          <a:p>
            <a:pPr lvl="1"/>
            <a:r>
              <a:rPr kumimoji="1" lang="zh-CN" altLang="en-US" dirty="0">
                <a:solidFill>
                  <a:schemeClr val="accent4">
                    <a:lumMod val="50000"/>
                  </a:schemeClr>
                </a:solidFill>
              </a:rPr>
              <a:t>编译器使用</a:t>
            </a:r>
            <a:r>
              <a:rPr kumimoji="1" lang="zh-CN" altLang="en-US" dirty="0">
                <a:solidFill>
                  <a:srgbClr val="FF0000"/>
                </a:solidFill>
              </a:rPr>
              <a:t>位拷贝</a:t>
            </a:r>
            <a:r>
              <a:rPr kumimoji="1" lang="zh-CN" altLang="en-US" dirty="0">
                <a:solidFill>
                  <a:schemeClr val="accent4">
                    <a:lumMod val="50000"/>
                  </a:schemeClr>
                </a:solidFill>
              </a:rPr>
              <a:t>初始化</a:t>
            </a:r>
            <a:r>
              <a:rPr kumimoji="1" lang="en-US" altLang="zh-CN" dirty="0">
                <a:solidFill>
                  <a:schemeClr val="accent4">
                    <a:lumMod val="50000"/>
                  </a:schemeClr>
                </a:solidFill>
              </a:rPr>
              <a:t>b</a:t>
            </a:r>
            <a:r>
              <a:rPr kumimoji="1" lang="zh-CN" altLang="en-US" dirty="0">
                <a:solidFill>
                  <a:schemeClr val="accent4">
                    <a:lumMod val="50000"/>
                  </a:schemeClr>
                </a:solidFill>
              </a:rPr>
              <a:t>的数据成员</a:t>
            </a:r>
            <a:r>
              <a:rPr kumimoji="1" lang="en-US" altLang="zh-CN" dirty="0" err="1">
                <a:solidFill>
                  <a:schemeClr val="accent4">
                    <a:lumMod val="50000"/>
                  </a:schemeClr>
                </a:solidFill>
              </a:rPr>
              <a:t>b.data</a:t>
            </a:r>
            <a:r>
              <a:rPr kumimoji="1" lang="en-US" altLang="zh-CN" dirty="0">
                <a:solidFill>
                  <a:schemeClr val="accent4">
                    <a:lumMod val="50000"/>
                  </a:schemeClr>
                </a:solidFill>
              </a:rPr>
              <a:t> = </a:t>
            </a:r>
            <a:r>
              <a:rPr kumimoji="1" lang="en-US" altLang="zh-CN" dirty="0" err="1">
                <a:solidFill>
                  <a:schemeClr val="accent4">
                    <a:lumMod val="50000"/>
                  </a:schemeClr>
                </a:solidFill>
              </a:rPr>
              <a:t>a.data</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b.buffer</a:t>
            </a:r>
            <a:r>
              <a:rPr kumimoji="1" lang="zh-CN" altLang="en-US" dirty="0">
                <a:solidFill>
                  <a:schemeClr val="accent4">
                    <a:lumMod val="50000"/>
                  </a:schemeClr>
                </a:solidFill>
              </a:rPr>
              <a:t> </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a.buffer</a:t>
            </a:r>
            <a:endParaRPr kumimoji="1" lang="en-US" altLang="zh-CN" dirty="0">
              <a:solidFill>
                <a:srgbClr val="002060"/>
              </a:solidFill>
            </a:endParaRPr>
          </a:p>
          <a:p>
            <a:pPr>
              <a:lnSpc>
                <a:spcPct val="100000"/>
              </a:lnSpc>
            </a:pPr>
            <a:r>
              <a:rPr kumimoji="1" lang="zh-CN" altLang="en-US" dirty="0">
                <a:solidFill>
                  <a:srgbClr val="002060"/>
                </a:solidFill>
              </a:rPr>
              <a:t>注意：隐式定义拷贝构造函数在遇到</a:t>
            </a:r>
            <a:r>
              <a:rPr kumimoji="1" lang="zh-CN" altLang="en-US" dirty="0">
                <a:solidFill>
                  <a:srgbClr val="FF0000"/>
                </a:solidFill>
              </a:rPr>
              <a:t>指针类型成员</a:t>
            </a:r>
            <a:r>
              <a:rPr kumimoji="1" lang="zh-CN" altLang="en-US" dirty="0">
                <a:solidFill>
                  <a:srgbClr val="002060"/>
                </a:solidFill>
              </a:rPr>
              <a:t>时可能会出错</a:t>
            </a:r>
            <a:r>
              <a:rPr kumimoji="1" lang="en-US" altLang="zh-CN" dirty="0">
                <a:solidFill>
                  <a:srgbClr val="002060"/>
                </a:solidFill>
              </a:rPr>
              <a:t>,</a:t>
            </a:r>
            <a:r>
              <a:rPr kumimoji="1" lang="zh-CN" altLang="en-US" dirty="0">
                <a:solidFill>
                  <a:srgbClr val="002060"/>
                </a:solidFill>
              </a:rPr>
              <a:t>导致多个指针类型的变量指向同一个地址</a:t>
            </a:r>
          </a:p>
        </p:txBody>
      </p:sp>
      <p:sp>
        <p:nvSpPr>
          <p:cNvPr id="5" name="矩形 4">
            <a:extLst>
              <a:ext uri="{FF2B5EF4-FFF2-40B4-BE49-F238E27FC236}">
                <a16:creationId xmlns:a16="http://schemas.microsoft.com/office/drawing/2014/main" id="{F361A3A5-9420-4CE8-BBA0-DA4C14DDA3DC}"/>
              </a:ext>
            </a:extLst>
          </p:cNvPr>
          <p:cNvSpPr/>
          <p:nvPr/>
        </p:nvSpPr>
        <p:spPr>
          <a:xfrm>
            <a:off x="2915816" y="1878687"/>
            <a:ext cx="3816424"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Test {</a:t>
            </a:r>
          </a:p>
          <a:p>
            <a:r>
              <a:rPr lang="en-US" altLang="zh-CN" b="1" dirty="0">
                <a:latin typeface="Consolas" panose="020B0609020204030204" pitchFamily="49" charset="0"/>
                <a:cs typeface="Consolas" panose="020B0609020204030204" pitchFamily="49" charset="0"/>
              </a:rPr>
              <a:t>    int data;</a:t>
            </a:r>
          </a:p>
          <a:p>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char</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buffer;</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默认构造函数</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析构函数</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07285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拷贝构造函数：执行顺序</a:t>
            </a:r>
          </a:p>
        </p:txBody>
      </p:sp>
      <p:sp>
        <p:nvSpPr>
          <p:cNvPr id="7" name="Text Box 2"/>
          <p:cNvSpPr txBox="1">
            <a:spLocks noChangeArrowheads="1"/>
          </p:cNvSpPr>
          <p:nvPr/>
        </p:nvSpPr>
        <p:spPr bwMode="auto">
          <a:xfrm>
            <a:off x="1851099" y="2308810"/>
            <a:ext cx="45354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err="1"/>
              <a:t>Myclass</a:t>
            </a:r>
            <a:r>
              <a:rPr kumimoji="0" lang="en-US" altLang="zh-CN" sz="2000" b="1" dirty="0"/>
              <a:t> </a:t>
            </a:r>
            <a:r>
              <a:rPr kumimoji="0" lang="en-US" altLang="zh-CN" sz="2000" b="1" dirty="0" err="1"/>
              <a:t>func</a:t>
            </a:r>
            <a:r>
              <a:rPr kumimoji="0" lang="en-US" altLang="zh-CN" sz="2000" b="1" dirty="0"/>
              <a:t>(</a:t>
            </a:r>
            <a:r>
              <a:rPr kumimoji="0" lang="en-US" altLang="zh-CN" sz="2000" b="1" dirty="0" err="1"/>
              <a:t>Myclass</a:t>
            </a:r>
            <a:r>
              <a:rPr kumimoji="0" lang="en-US" altLang="zh-CN" sz="2000" b="1" dirty="0"/>
              <a:t> c) {</a:t>
            </a:r>
          </a:p>
          <a:p>
            <a:pPr eaLnBrk="1" hangingPunct="1">
              <a:spcBef>
                <a:spcPct val="50000"/>
              </a:spcBef>
            </a:pPr>
            <a:r>
              <a:rPr kumimoji="0" lang="en-US" altLang="zh-CN" sz="2000" b="1" dirty="0"/>
              <a:t>	</a:t>
            </a:r>
            <a:r>
              <a:rPr kumimoji="0" lang="en-US" altLang="zh-CN" sz="2000" b="1" dirty="0" err="1">
                <a:solidFill>
                  <a:srgbClr val="C00000"/>
                </a:solidFill>
              </a:rPr>
              <a:t>Myclass</a:t>
            </a:r>
            <a:r>
              <a:rPr kumimoji="0" lang="en-US" altLang="zh-CN" sz="2000" b="1" dirty="0">
                <a:solidFill>
                  <a:srgbClr val="C00000"/>
                </a:solidFill>
              </a:rPr>
              <a:t> </a:t>
            </a:r>
            <a:r>
              <a:rPr kumimoji="0" lang="en-US" altLang="zh-CN" sz="2000" b="1" dirty="0" err="1">
                <a:solidFill>
                  <a:srgbClr val="C00000"/>
                </a:solidFill>
              </a:rPr>
              <a:t>tmp</a:t>
            </a:r>
            <a:r>
              <a:rPr kumimoji="0" lang="en-US" altLang="zh-CN" sz="2000" b="1" dirty="0">
                <a:solidFill>
                  <a:srgbClr val="C00000"/>
                </a:solidFill>
              </a:rPr>
              <a:t>;	</a:t>
            </a:r>
          </a:p>
          <a:p>
            <a:pPr eaLnBrk="1" hangingPunct="1">
              <a:spcBef>
                <a:spcPct val="50000"/>
              </a:spcBef>
            </a:pPr>
            <a:r>
              <a:rPr kumimoji="0" lang="en-US" altLang="zh-CN" sz="2000" b="1" dirty="0">
                <a:solidFill>
                  <a:srgbClr val="C00000"/>
                </a:solidFill>
              </a:rPr>
              <a:t>	return </a:t>
            </a:r>
            <a:r>
              <a:rPr kumimoji="0" lang="en-US" altLang="zh-CN" sz="2000" b="1" dirty="0" err="1">
                <a:solidFill>
                  <a:srgbClr val="C00000"/>
                </a:solidFill>
              </a:rPr>
              <a:t>tmp</a:t>
            </a:r>
            <a:r>
              <a:rPr kumimoji="0" lang="en-US" altLang="zh-CN" sz="2000" b="1" dirty="0">
                <a:solidFill>
                  <a:srgbClr val="C00000"/>
                </a:solidFill>
              </a:rPr>
              <a:t>;</a:t>
            </a:r>
          </a:p>
          <a:p>
            <a:pPr eaLnBrk="1" hangingPunct="1">
              <a:spcBef>
                <a:spcPct val="50000"/>
              </a:spcBef>
            </a:pPr>
            <a:r>
              <a:rPr kumimoji="0" lang="en-US" altLang="zh-CN" sz="2000" b="1" dirty="0"/>
              <a:t>}</a:t>
            </a:r>
          </a:p>
        </p:txBody>
      </p:sp>
      <p:sp>
        <p:nvSpPr>
          <p:cNvPr id="9" name="Line 3"/>
          <p:cNvSpPr>
            <a:spLocks noChangeShapeType="1"/>
          </p:cNvSpPr>
          <p:nvPr/>
        </p:nvSpPr>
        <p:spPr bwMode="auto">
          <a:xfrm flipH="1" flipV="1">
            <a:off x="4695899" y="2596146"/>
            <a:ext cx="0" cy="93662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 name="Text Box 4"/>
          <p:cNvSpPr txBox="1">
            <a:spLocks noChangeArrowheads="1"/>
          </p:cNvSpPr>
          <p:nvPr/>
        </p:nvSpPr>
        <p:spPr bwMode="auto">
          <a:xfrm>
            <a:off x="4400623" y="3532773"/>
            <a:ext cx="4180953"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1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以类的对象为形参</a:t>
            </a:r>
            <a:r>
              <a:rPr kumimoji="0" lang="en-US" altLang="zh-CN" sz="2000" b="1" dirty="0">
                <a:solidFill>
                  <a:srgbClr val="0000FF"/>
                </a:solidFill>
              </a:rPr>
              <a:t>)</a:t>
            </a:r>
          </a:p>
        </p:txBody>
      </p:sp>
      <p:sp>
        <p:nvSpPr>
          <p:cNvPr id="11" name="Line 5"/>
          <p:cNvSpPr>
            <a:spLocks noChangeShapeType="1"/>
          </p:cNvSpPr>
          <p:nvPr/>
        </p:nvSpPr>
        <p:spPr bwMode="auto">
          <a:xfrm flipH="1" flipV="1">
            <a:off x="4139951" y="3027946"/>
            <a:ext cx="0" cy="11127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 name="Text Box 6"/>
          <p:cNvSpPr txBox="1">
            <a:spLocks noChangeArrowheads="1"/>
          </p:cNvSpPr>
          <p:nvPr/>
        </p:nvSpPr>
        <p:spPr bwMode="auto">
          <a:xfrm>
            <a:off x="3923927" y="4140725"/>
            <a:ext cx="1946367"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2 </a:t>
            </a:r>
            <a:r>
              <a:rPr kumimoji="0" lang="zh-CN" altLang="en-US" sz="2000" b="1" dirty="0">
                <a:solidFill>
                  <a:srgbClr val="0000FF"/>
                </a:solidFill>
              </a:rPr>
              <a:t>默认构造函数</a:t>
            </a:r>
            <a:endParaRPr kumimoji="0" lang="en-US" altLang="zh-CN" sz="2000" b="1" dirty="0">
              <a:solidFill>
                <a:srgbClr val="0000FF"/>
              </a:solidFill>
            </a:endParaRPr>
          </a:p>
        </p:txBody>
      </p:sp>
      <p:sp>
        <p:nvSpPr>
          <p:cNvPr id="13" name="Line 7"/>
          <p:cNvSpPr>
            <a:spLocks noChangeShapeType="1"/>
          </p:cNvSpPr>
          <p:nvPr/>
        </p:nvSpPr>
        <p:spPr bwMode="auto">
          <a:xfrm flipV="1">
            <a:off x="3802136" y="3532773"/>
            <a:ext cx="0" cy="116757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 name="Text Box 8"/>
          <p:cNvSpPr txBox="1">
            <a:spLocks noChangeArrowheads="1"/>
          </p:cNvSpPr>
          <p:nvPr/>
        </p:nvSpPr>
        <p:spPr bwMode="auto">
          <a:xfrm>
            <a:off x="2533798" y="4700349"/>
            <a:ext cx="3406703" cy="40011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3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返回类对象</a:t>
            </a:r>
            <a:r>
              <a:rPr kumimoji="0" lang="en-US" altLang="zh-CN" sz="2000" b="1" dirty="0">
                <a:solidFill>
                  <a:srgbClr val="0000FF"/>
                </a:solidFill>
              </a:rPr>
              <a:t>)</a:t>
            </a:r>
          </a:p>
        </p:txBody>
      </p:sp>
      <p:sp>
        <p:nvSpPr>
          <p:cNvPr id="15" name="Text Box 9"/>
          <p:cNvSpPr txBox="1">
            <a:spLocks noChangeArrowheads="1"/>
          </p:cNvSpPr>
          <p:nvPr/>
        </p:nvSpPr>
        <p:spPr bwMode="auto">
          <a:xfrm>
            <a:off x="1828705" y="5263460"/>
            <a:ext cx="2157963" cy="86177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solidFill>
                  <a:srgbClr val="0000FF"/>
                </a:solidFill>
              </a:rPr>
              <a:t>4 </a:t>
            </a:r>
            <a:r>
              <a:rPr kumimoji="0" lang="en-US" altLang="zh-CN" sz="2000" b="1" dirty="0" err="1">
                <a:solidFill>
                  <a:srgbClr val="0000FF"/>
                </a:solidFill>
              </a:rPr>
              <a:t>tmp</a:t>
            </a:r>
            <a:r>
              <a:rPr kumimoji="0" lang="zh-CN" altLang="en-US" sz="2000" b="1" dirty="0">
                <a:solidFill>
                  <a:srgbClr val="0000FF"/>
                </a:solidFill>
              </a:rPr>
              <a:t>的析构函数</a:t>
            </a:r>
            <a:endParaRPr kumimoji="0" lang="en-US" altLang="zh-CN" sz="2000" b="1" dirty="0">
              <a:solidFill>
                <a:srgbClr val="0000FF"/>
              </a:solidFill>
            </a:endParaRPr>
          </a:p>
          <a:p>
            <a:pPr eaLnBrk="1" hangingPunct="1">
              <a:spcBef>
                <a:spcPct val="50000"/>
              </a:spcBef>
            </a:pPr>
            <a:r>
              <a:rPr kumimoji="0" lang="en-US" altLang="zh-CN" sz="2000" b="1" dirty="0">
                <a:solidFill>
                  <a:srgbClr val="0000FF"/>
                </a:solidFill>
              </a:rPr>
              <a:t>5 c</a:t>
            </a:r>
            <a:r>
              <a:rPr kumimoji="0" lang="zh-CN" altLang="en-US" sz="2000" b="1" dirty="0">
                <a:solidFill>
                  <a:srgbClr val="0000FF"/>
                </a:solidFill>
              </a:rPr>
              <a:t>的析构函数</a:t>
            </a:r>
            <a:endParaRPr kumimoji="0" lang="en-US" altLang="zh-CN" sz="2000" b="1" dirty="0">
              <a:solidFill>
                <a:srgbClr val="0000FF"/>
              </a:solidFill>
            </a:endParaRPr>
          </a:p>
        </p:txBody>
      </p:sp>
      <p:sp>
        <p:nvSpPr>
          <p:cNvPr id="17" name="Line 13"/>
          <p:cNvSpPr>
            <a:spLocks noChangeShapeType="1"/>
          </p:cNvSpPr>
          <p:nvPr/>
        </p:nvSpPr>
        <p:spPr bwMode="auto">
          <a:xfrm flipH="1" flipV="1">
            <a:off x="1962224" y="4036010"/>
            <a:ext cx="0" cy="12274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 name="内容占位符 2"/>
          <p:cNvSpPr txBox="1">
            <a:spLocks/>
          </p:cNvSpPr>
          <p:nvPr/>
        </p:nvSpPr>
        <p:spPr bwMode="auto">
          <a:xfrm>
            <a:off x="628650" y="1268760"/>
            <a:ext cx="826383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以下述的</a:t>
            </a:r>
            <a:r>
              <a:rPr kumimoji="1" lang="en-US" altLang="zh-CN" dirty="0" err="1">
                <a:solidFill>
                  <a:srgbClr val="002060"/>
                </a:solidFill>
              </a:rPr>
              <a:t>func</a:t>
            </a:r>
            <a:r>
              <a:rPr kumimoji="1" lang="zh-CN" altLang="en-US" dirty="0">
                <a:solidFill>
                  <a:srgbClr val="002060"/>
                </a:solidFill>
              </a:rPr>
              <a:t>函数为例，调用该函数时，函数中各类构造函数和析构函数的执行顺序如下：</a:t>
            </a:r>
          </a:p>
        </p:txBody>
      </p:sp>
    </p:spTree>
    <p:extLst>
      <p:ext uri="{BB962C8B-B14F-4D97-AF65-F5344CB8AC3E}">
        <p14:creationId xmlns:p14="http://schemas.microsoft.com/office/powerpoint/2010/main" val="151707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Bottom)">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Bottom)">
                                      <p:cBhvr>
                                        <p:cTn id="15" dur="500"/>
                                        <p:tgtEl>
                                          <p:spTgt spid="1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Bottom)">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Bottom)">
                                      <p:cBhvr>
                                        <p:cTn id="31" dur="500"/>
                                        <p:tgtEl>
                                          <p:spTgt spid="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lide(fromBottom)">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414702"/>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a:p>
        </p:txBody>
      </p:sp>
      <p:sp>
        <p:nvSpPr>
          <p:cNvPr id="6" name="矩形 5"/>
          <p:cNvSpPr/>
          <p:nvPr/>
        </p:nvSpPr>
        <p:spPr>
          <a:xfrm>
            <a:off x="107504" y="1988840"/>
            <a:ext cx="4968552" cy="452431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#include &lt;</a:t>
            </a:r>
            <a:r>
              <a:rPr lang="en-US" altLang="zh-CN" b="1" dirty="0" err="1">
                <a:latin typeface="Consolas" panose="020B0609020204030204" pitchFamily="49" charset="0"/>
                <a:cs typeface="Consolas" panose="020B0609020204030204" pitchFamily="49" charset="0"/>
              </a:rPr>
              <a:t>iostream</a:t>
            </a:r>
            <a:r>
              <a:rPr lang="en-US" altLang="zh-CN" b="1" dirty="0">
                <a:latin typeface="Consolas" panose="020B0609020204030204" pitchFamily="49" charset="0"/>
                <a:cs typeface="Consolas" panose="020B0609020204030204" pitchFamily="49" charset="0"/>
              </a:rPr>
              <a:t>&gt;</a:t>
            </a:r>
          </a:p>
          <a:p>
            <a:r>
              <a:rPr lang="en-US" altLang="zh-CN" b="1" dirty="0">
                <a:latin typeface="Consolas" panose="020B0609020204030204" pitchFamily="49" charset="0"/>
                <a:cs typeface="Consolas" panose="020B0609020204030204" pitchFamily="49" charset="0"/>
              </a:rPr>
              <a:t>using namespace </a:t>
            </a:r>
            <a:r>
              <a:rPr lang="en-US" altLang="zh-CN" b="1" dirty="0" err="1">
                <a:latin typeface="Consolas" panose="020B0609020204030204" pitchFamily="49" charset="0"/>
                <a:cs typeface="Consolas" panose="020B0609020204030204" pitchFamily="49" charset="0"/>
              </a:rPr>
              <a:t>std</a:t>
            </a:r>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class Test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构造函数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a:t>
            </a:r>
            <a:r>
              <a:rPr lang="en-US" altLang="zh-CN" b="1" dirty="0" err="1">
                <a:solidFill>
                  <a:srgbClr val="0070C0"/>
                </a:solidFill>
                <a:latin typeface="Consolas" panose="020B0609020204030204" pitchFamily="49" charset="0"/>
                <a:cs typeface="Consolas" panose="020B0609020204030204" pitchFamily="49" charset="0"/>
              </a:rPr>
              <a:t>const</a:t>
            </a:r>
            <a:r>
              <a:rPr lang="en-US" altLang="zh-CN" b="1" dirty="0">
                <a:solidFill>
                  <a:srgbClr val="0070C0"/>
                </a:solidFill>
                <a:latin typeface="Consolas" panose="020B0609020204030204" pitchFamily="49" charset="0"/>
                <a:cs typeface="Consolas" panose="020B0609020204030204" pitchFamily="49" charset="0"/>
              </a:rPr>
              <a:t> Test&amp; </a:t>
            </a:r>
            <a:r>
              <a:rPr lang="en-US" altLang="zh-CN" b="1" dirty="0" err="1">
                <a:solidFill>
                  <a:srgbClr val="0070C0"/>
                </a:solidFill>
                <a:latin typeface="Consolas" panose="020B0609020204030204" pitchFamily="49" charset="0"/>
                <a:cs typeface="Consolas" panose="020B0609020204030204" pitchFamily="49" charset="0"/>
              </a:rPr>
              <a:t>src</a:t>
            </a:r>
            <a:r>
              <a:rPr lang="en-US" altLang="zh-CN" b="1" dirty="0">
                <a:latin typeface="Consolas" panose="020B0609020204030204" pitchFamily="49" charset="0"/>
                <a:cs typeface="Consolas" panose="020B0609020204030204" pitchFamily="49" charset="0"/>
              </a:rPr>
              <a: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拷贝构造</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a:t>
            </a:r>
            <a:r>
              <a:rPr lang="en-US" altLang="zh-CN" b="1" dirty="0" err="1">
                <a:latin typeface="Consolas" panose="020B0609020204030204" pitchFamily="49" charset="0"/>
                <a:cs typeface="Consolas" panose="020B0609020204030204" pitchFamily="49" charset="0"/>
              </a:rPr>
              <a:t>const</a:t>
            </a:r>
            <a:r>
              <a:rPr lang="en-US" altLang="zh-CN" b="1" dirty="0">
                <a:latin typeface="Consolas" panose="020B0609020204030204" pitchFamily="49" charset="0"/>
                <a:cs typeface="Consolas" panose="020B0609020204030204" pitchFamily="49" charset="0"/>
              </a:rPr>
              <a:t> Test&amp;)"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析构函数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8" name="矩形 7"/>
          <p:cNvSpPr/>
          <p:nvPr/>
        </p:nvSpPr>
        <p:spPr>
          <a:xfrm>
            <a:off x="5436096" y="1967929"/>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a:t>
            </a:r>
            <a:r>
              <a:rPr lang="en-US" altLang="zh-CN" b="1" dirty="0">
                <a:solidFill>
                  <a:srgbClr val="0070C0"/>
                </a:solidFill>
                <a:latin typeface="Consolas" panose="020B0609020204030204" pitchFamily="49" charset="0"/>
                <a:cs typeface="Consolas" panose="020B0609020204030204" pitchFamily="49" charset="0"/>
              </a:rPr>
              <a:t>Test </a:t>
            </a:r>
            <a:r>
              <a:rPr lang="en-US" altLang="zh-CN" b="1" dirty="0" err="1">
                <a:solidFill>
                  <a:srgbClr val="0070C0"/>
                </a:solidFill>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5076056" y="1984910"/>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Tree>
    <p:extLst>
      <p:ext uri="{BB962C8B-B14F-4D97-AF65-F5344CB8AC3E}">
        <p14:creationId xmlns:p14="http://schemas.microsoft.com/office/powerpoint/2010/main" val="427816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sp>
        <p:nvSpPr>
          <p:cNvPr id="7" name="矩形 6"/>
          <p:cNvSpPr/>
          <p:nvPr/>
        </p:nvSpPr>
        <p:spPr>
          <a:xfrm>
            <a:off x="4067944" y="2132856"/>
            <a:ext cx="5076056" cy="3170099"/>
          </a:xfrm>
          <a:prstGeom prst="rect">
            <a:avLst/>
          </a:prstGeom>
        </p:spPr>
        <p:txBody>
          <a:bodyPr wrap="square">
            <a:spAutoFit/>
          </a:bodyPr>
          <a:lstStyle/>
          <a:p>
            <a:r>
              <a:rPr lang="en-US" altLang="zh-CN" sz="2000" b="1" dirty="0">
                <a:latin typeface="Consolas" panose="020B0609020204030204" pitchFamily="49" charset="0"/>
                <a:ea typeface="Courier" charset="0"/>
                <a:cs typeface="Consolas" panose="020B0609020204030204" pitchFamily="49" charset="0"/>
              </a:rPr>
              <a:t>main()...</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//main</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函数内初始化 </a:t>
            </a:r>
            <a:r>
              <a:rPr lang="en-US" altLang="zh-CN" sz="2000" b="1" dirty="0">
                <a:solidFill>
                  <a:srgbClr val="00B050"/>
                </a:solidFill>
                <a:latin typeface="微软雅黑" panose="020B0503020204020204" pitchFamily="34" charset="-122"/>
                <a:ea typeface="微软雅黑" panose="020B0503020204020204" pitchFamily="34" charset="-122"/>
                <a:cs typeface="Consolas" panose="020B0609020204030204" pitchFamily="49" charset="0"/>
              </a:rPr>
              <a:t>Test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0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func</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参数 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err="1">
                <a:latin typeface="Consolas" panose="020B0609020204030204" pitchFamily="49" charset="0"/>
                <a:ea typeface="Courier" charset="0"/>
                <a:cs typeface="Consolas" panose="020B0609020204030204" pitchFamily="49" charset="0"/>
              </a:rPr>
              <a:t>func</a:t>
            </a:r>
            <a:r>
              <a:rPr lang="en-US" altLang="zh-CN" sz="2000" b="1" dirty="0">
                <a:latin typeface="Consolas" panose="020B0609020204030204" pitchFamily="49" charset="0"/>
                <a:ea typeface="Courier" charset="0"/>
                <a:cs typeface="Consolas" panose="020B0609020204030204" pitchFamily="49" charset="0"/>
              </a:rPr>
              <a: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a:solidFill>
                  <a:srgbClr val="00B050"/>
                </a:solidFill>
                <a:latin typeface="Consolas" panose="020B0609020204030204" pitchFamily="49" charset="0"/>
                <a:ea typeface="Courier" charset="0"/>
                <a:cs typeface="Consolas" panose="020B0609020204030204" pitchFamily="49" charset="0"/>
              </a:rPr>
              <a:t>	</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初始化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Test</a:t>
            </a:r>
            <a:r>
              <a:rPr lang="zh-CN" altLang="en-US"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类的对象</a:t>
            </a:r>
            <a:endPar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返回时拷贝构造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endParaRPr lang="zh-CN" altLang="en-US" sz="2000" b="1" dirty="0">
              <a:latin typeface="Consolas" panose="020B0609020204030204" pitchFamily="49" charset="0"/>
              <a:ea typeface="Courier" charset="0"/>
              <a:cs typeface="Consolas" panose="020B0609020204030204" pitchFamily="49"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
        <p:nvSpPr>
          <p:cNvPr id="6" name="矩形 5"/>
          <p:cNvSpPr/>
          <p:nvPr/>
        </p:nvSpPr>
        <p:spPr>
          <a:xfrm>
            <a:off x="179512" y="2103598"/>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10" name="直线箭头连接符 9"/>
          <p:cNvCxnSpPr/>
          <p:nvPr/>
        </p:nvCxnSpPr>
        <p:spPr>
          <a:xfrm flipV="1">
            <a:off x="1619672" y="2683351"/>
            <a:ext cx="2503190" cy="20934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2411760" y="2348880"/>
            <a:ext cx="1779612" cy="6145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a:off x="2411760" y="3139929"/>
            <a:ext cx="1711102" cy="4032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cxnSpLocks/>
          </p:cNvCxnSpPr>
          <p:nvPr/>
        </p:nvCxnSpPr>
        <p:spPr>
          <a:xfrm>
            <a:off x="1331640" y="3212976"/>
            <a:ext cx="2791222" cy="657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内容占位符 2"/>
          <p:cNvSpPr txBox="1">
            <a:spLocks/>
          </p:cNvSpPr>
          <p:nvPr/>
        </p:nvSpPr>
        <p:spPr bwMode="auto">
          <a:xfrm>
            <a:off x="395536" y="5974549"/>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mr-IN"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extLst>
      <p:ext uri="{BB962C8B-B14F-4D97-AF65-F5344CB8AC3E}">
        <p14:creationId xmlns:p14="http://schemas.microsoft.com/office/powerpoint/2010/main" val="183643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a:p>
        </p:txBody>
      </p:sp>
      <p:sp>
        <p:nvSpPr>
          <p:cNvPr id="9" name="标题 1"/>
          <p:cNvSpPr>
            <a:spLocks noGrp="1"/>
          </p:cNvSpPr>
          <p:nvPr>
            <p:ph type="title"/>
          </p:nvPr>
        </p:nvSpPr>
        <p:spPr>
          <a:xfrm>
            <a:off x="179512" y="116632"/>
            <a:ext cx="8712968" cy="1325563"/>
          </a:xfrm>
        </p:spPr>
        <p:txBody>
          <a:bodyPr/>
          <a:lstStyle/>
          <a:p>
            <a:r>
              <a:rPr kumimoji="1" lang="zh-CN" altLang="en-US" dirty="0"/>
              <a:t>拷贝构造函数的调用时机</a:t>
            </a:r>
          </a:p>
        </p:txBody>
      </p:sp>
      <p:sp>
        <p:nvSpPr>
          <p:cNvPr id="6" name="矩形 5"/>
          <p:cNvSpPr/>
          <p:nvPr/>
        </p:nvSpPr>
        <p:spPr>
          <a:xfrm>
            <a:off x="1907704" y="1861712"/>
            <a:ext cx="4896544" cy="3139321"/>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Test</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a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修改代码</a:t>
            </a:r>
            <a:endParaRPr lang="en-US" altLang="zh-CN" b="1" dirty="0">
              <a:solidFill>
                <a:srgbClr val="FF0000"/>
              </a:solidFill>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sp>
        <p:nvSpPr>
          <p:cNvPr id="11" name="内容占位符 2"/>
          <p:cNvSpPr txBox="1">
            <a:spLocks/>
          </p:cNvSpPr>
          <p:nvPr/>
        </p:nvSpPr>
        <p:spPr bwMode="auto">
          <a:xfrm>
            <a:off x="446956" y="5420550"/>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mr-IN"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extLst>
      <p:ext uri="{BB962C8B-B14F-4D97-AF65-F5344CB8AC3E}">
        <p14:creationId xmlns:p14="http://schemas.microsoft.com/office/powerpoint/2010/main" val="2380658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105580"/>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a:p>
        </p:txBody>
      </p:sp>
      <p:sp>
        <p:nvSpPr>
          <p:cNvPr id="6" name="矩形 5"/>
          <p:cNvSpPr/>
          <p:nvPr/>
        </p:nvSpPr>
        <p:spPr>
          <a:xfrm>
            <a:off x="107504" y="1668941"/>
            <a:ext cx="4752528" cy="4524315"/>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#include &lt;iostream&gt;</a:t>
            </a:r>
          </a:p>
          <a:p>
            <a:r>
              <a:rPr lang="en-US" altLang="zh-CN" sz="1600" b="1" dirty="0">
                <a:latin typeface="Consolas" panose="020B0609020204030204" pitchFamily="49" charset="0"/>
                <a:cs typeface="Consolas" panose="020B0609020204030204" pitchFamily="49" charset="0"/>
              </a:rPr>
              <a:t>#include &lt;</a:t>
            </a:r>
            <a:r>
              <a:rPr lang="en-US" altLang="zh-CN" sz="1600" b="1" dirty="0" err="1">
                <a:latin typeface="Consolas" panose="020B0609020204030204" pitchFamily="49" charset="0"/>
                <a:cs typeface="Consolas" panose="020B0609020204030204" pitchFamily="49" charset="0"/>
              </a:rPr>
              <a:t>cstring</a:t>
            </a:r>
            <a:r>
              <a:rPr lang="en-US" altLang="zh-CN" sz="1600" b="1" dirty="0">
                <a:latin typeface="Consolas" panose="020B0609020204030204" pitchFamily="49" charset="0"/>
                <a:cs typeface="Consolas" panose="020B0609020204030204" pitchFamily="49" charset="0"/>
              </a:rPr>
              <a:t>&gt;</a:t>
            </a:r>
          </a:p>
          <a:p>
            <a:r>
              <a:rPr lang="en-US" altLang="zh-CN" sz="1600" b="1" dirty="0">
                <a:latin typeface="Consolas" panose="020B0609020204030204" pitchFamily="49" charset="0"/>
                <a:cs typeface="Consolas" panose="020B0609020204030204" pitchFamily="49" charset="0"/>
              </a:rPr>
              <a:t>using namespace std;</a:t>
            </a:r>
          </a:p>
          <a:p>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class Pointer {</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int</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public:</a:t>
            </a:r>
          </a:p>
          <a:p>
            <a:r>
              <a:rPr lang="en-US" altLang="zh-CN" sz="1600" b="1" dirty="0">
                <a:latin typeface="Consolas" panose="020B0609020204030204" pitchFamily="49" charset="0"/>
                <a:cs typeface="Consolas" panose="020B0609020204030204" pitchFamily="49" charset="0"/>
              </a:rPr>
              <a:t>    Pointer(int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构造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 new int[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400" b="1" dirty="0" err="1">
                <a:latin typeface="Consolas" panose="020B0609020204030204" pitchFamily="49" charset="0"/>
                <a:cs typeface="Consolas" panose="020B0609020204030204" pitchFamily="49" charset="0"/>
              </a:rPr>
              <a:t>memset</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m_arr</a:t>
            </a:r>
            <a:r>
              <a:rPr lang="en-US" altLang="zh-CN" sz="1400" b="1" dirty="0">
                <a:latin typeface="Consolas" panose="020B0609020204030204" pitchFamily="49" charset="0"/>
                <a:cs typeface="Consolas" panose="020B0609020204030204" pitchFamily="49" charset="0"/>
              </a:rPr>
              <a:t>, 0, </a:t>
            </a:r>
            <a:r>
              <a:rPr lang="en-US" altLang="zh-CN" sz="1400" b="1" dirty="0" err="1">
                <a:latin typeface="Consolas" panose="020B0609020204030204" pitchFamily="49" charset="0"/>
                <a:cs typeface="Consolas" panose="020B0609020204030204" pitchFamily="49" charset="0"/>
              </a:rPr>
              <a:t>m_size</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sizeof</a:t>
            </a:r>
            <a:r>
              <a:rPr lang="en-US" altLang="zh-CN" sz="1400" b="1" dirty="0">
                <a:latin typeface="Consolas" panose="020B0609020204030204" pitchFamily="49" charset="0"/>
                <a:cs typeface="Consolas" panose="020B0609020204030204" pitchFamily="49" charset="0"/>
              </a:rPr>
              <a:t>(int));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~Pointer(){delete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析构</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void set(</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index,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value)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[index] = value;</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void print();</a:t>
            </a:r>
          </a:p>
          <a:p>
            <a:r>
              <a:rPr lang="en-US" altLang="zh-CN" sz="1600" b="1" dirty="0">
                <a:latin typeface="Consolas" panose="020B0609020204030204" pitchFamily="49" charset="0"/>
                <a:cs typeface="Consolas" panose="020B0609020204030204" pitchFamily="49" charset="0"/>
              </a:rPr>
              <a:t>};</a:t>
            </a:r>
          </a:p>
        </p:txBody>
      </p:sp>
      <p:sp>
        <p:nvSpPr>
          <p:cNvPr id="8" name="矩形 7"/>
          <p:cNvSpPr/>
          <p:nvPr/>
        </p:nvSpPr>
        <p:spPr>
          <a:xfrm>
            <a:off x="4860032" y="1652602"/>
            <a:ext cx="4392487" cy="5016758"/>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void Pointer::print()</a:t>
            </a:r>
          </a:p>
          <a:p>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for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0;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&lt;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 ++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 "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endl</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a:t>
            </a:r>
          </a:p>
          <a:p>
            <a:endParaRPr lang="en-US" altLang="zh-CN" sz="1600" b="1" dirty="0">
              <a:latin typeface="Consolas" panose="020B0609020204030204" pitchFamily="49" charset="0"/>
              <a:cs typeface="Consolas" panose="020B0609020204030204" pitchFamily="49" charset="0"/>
            </a:endParaRPr>
          </a:p>
          <a:p>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main() {</a:t>
            </a:r>
          </a:p>
          <a:p>
            <a:r>
              <a:rPr lang="en-US" altLang="zh-CN" sz="1600" b="1" dirty="0">
                <a:latin typeface="Consolas" panose="020B0609020204030204" pitchFamily="49" charset="0"/>
                <a:cs typeface="Consolas" panose="020B0609020204030204" pitchFamily="49" charset="0"/>
              </a:rPr>
              <a:t> 	Pointer a(5);</a:t>
            </a:r>
          </a:p>
          <a:p>
            <a:r>
              <a:rPr lang="en-US" altLang="zh-CN" sz="1600" b="1" dirty="0">
                <a:latin typeface="Consolas" panose="020B0609020204030204" pitchFamily="49" charset="0"/>
                <a:cs typeface="Consolas" panose="020B0609020204030204" pitchFamily="49" charset="0"/>
              </a:rPr>
              <a:t> 	Pointer b = a;</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调用默认的拷贝构造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b.set</a:t>
            </a:r>
            <a:r>
              <a:rPr lang="en-US" altLang="zh-CN" sz="1600" b="1" dirty="0">
                <a:solidFill>
                  <a:srgbClr val="FF0000"/>
                </a:solidFill>
                <a:latin typeface="Consolas" panose="020B0609020204030204" pitchFamily="49" charset="0"/>
                <a:cs typeface="Consolas" panose="020B0609020204030204" pitchFamily="49" charset="0"/>
              </a:rPr>
              <a:t>(2, 3);</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return 0;</a:t>
            </a:r>
          </a:p>
          <a:p>
            <a:r>
              <a:rPr lang="en-US" altLang="zh-CN" sz="1600"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4788024" y="1762039"/>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Tree>
    <p:extLst>
      <p:ext uri="{BB962C8B-B14F-4D97-AF65-F5344CB8AC3E}">
        <p14:creationId xmlns:p14="http://schemas.microsoft.com/office/powerpoint/2010/main" val="451031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a:p>
        </p:txBody>
      </p:sp>
      <p:sp>
        <p:nvSpPr>
          <p:cNvPr id="7" name="矩形 6"/>
          <p:cNvSpPr/>
          <p:nvPr/>
        </p:nvSpPr>
        <p:spPr>
          <a:xfrm>
            <a:off x="4572000" y="1704064"/>
            <a:ext cx="4680520" cy="1569660"/>
          </a:xfrm>
          <a:prstGeom prst="rect">
            <a:avLst/>
          </a:prstGeom>
        </p:spPr>
        <p:txBody>
          <a:bodyPr wrap="square">
            <a:spAutoFit/>
          </a:bodyPr>
          <a:lstStyle/>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a:t>
            </a:r>
            <a:r>
              <a:rPr lang="en-US" altLang="zh-CN" sz="2400" dirty="0">
                <a:solidFill>
                  <a:srgbClr val="FF0000"/>
                </a:solidFill>
                <a:cs typeface="宋体" charset="0"/>
              </a:rPr>
              <a:t>3</a:t>
            </a:r>
            <a:r>
              <a:rPr lang="en-US" altLang="zh-CN" sz="2400" dirty="0">
                <a:cs typeface="宋体" charset="0"/>
              </a:rPr>
              <a:t>,</a:t>
            </a:r>
            <a:r>
              <a:rPr lang="zh-CN" altLang="en-US" sz="2400" dirty="0">
                <a:cs typeface="宋体" charset="0"/>
              </a:rPr>
              <a:t> </a:t>
            </a:r>
            <a:r>
              <a:rPr lang="sv-SE" altLang="zh-CN" sz="2400" dirty="0">
                <a:cs typeface="宋体" charset="0"/>
              </a:rPr>
              <a:t>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a:t>
            </a:r>
            <a:r>
              <a:rPr lang="en-US" altLang="zh-CN" sz="2400" dirty="0">
                <a:solidFill>
                  <a:srgbClr val="FF0000"/>
                </a:solidFill>
                <a:cs typeface="宋体" charset="0"/>
              </a:rPr>
              <a:t>3</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
        <p:nvSpPr>
          <p:cNvPr id="8" name="内容占位符 2"/>
          <p:cNvSpPr txBox="1">
            <a:spLocks/>
          </p:cNvSpPr>
          <p:nvPr/>
        </p:nvSpPr>
        <p:spPr bwMode="auto">
          <a:xfrm>
            <a:off x="467544" y="4616176"/>
            <a:ext cx="8064896"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STKaiti" charset="-122"/>
                <a:ea typeface="STKaiti" charset="-122"/>
                <a:cs typeface="STKaiti" charset="-122"/>
              </a:rPr>
              <a:t>隐式定义拷贝会使得对象</a:t>
            </a:r>
            <a:r>
              <a:rPr kumimoji="1" lang="en-US" altLang="zh-CN" dirty="0">
                <a:latin typeface="STKaiti" charset="-122"/>
                <a:ea typeface="STKaiti" charset="-122"/>
                <a:cs typeface="STKaiti" charset="-122"/>
              </a:rPr>
              <a:t>a, b</a:t>
            </a:r>
            <a:r>
              <a:rPr kumimoji="1" lang="zh-CN" altLang="en-US" dirty="0">
                <a:latin typeface="STKaiti" charset="-122"/>
                <a:ea typeface="STKaiti" charset="-122"/>
                <a:cs typeface="STKaiti" charset="-122"/>
              </a:rPr>
              <a:t>的指针成员</a:t>
            </a:r>
            <a:r>
              <a:rPr kumimoji="1" lang="en-US" altLang="zh-CN" dirty="0" err="1">
                <a:latin typeface="STKaiti" charset="-122"/>
                <a:ea typeface="STKaiti" charset="-122"/>
                <a:cs typeface="STKaiti" charset="-122"/>
              </a:rPr>
              <a:t>m_arr</a:t>
            </a:r>
            <a:r>
              <a:rPr kumimoji="1" lang="zh-CN" altLang="en-US" dirty="0">
                <a:solidFill>
                  <a:srgbClr val="FF0000"/>
                </a:solidFill>
                <a:latin typeface="STKaiti" charset="-122"/>
                <a:ea typeface="STKaiti" charset="-122"/>
                <a:cs typeface="STKaiti" charset="-122"/>
              </a:rPr>
              <a:t>指向同一个内存地址</a:t>
            </a:r>
            <a:endParaRPr kumimoji="1" lang="en-US" altLang="zh-CN" sz="2400" dirty="0">
              <a:solidFill>
                <a:srgbClr val="FF0000"/>
              </a:solidFill>
              <a:latin typeface="STKaiti" charset="-122"/>
              <a:ea typeface="STKaiti" charset="-122"/>
              <a:cs typeface="STKaiti" charset="-122"/>
            </a:endParaRPr>
          </a:p>
          <a:p>
            <a:r>
              <a:rPr kumimoji="1" lang="zh-CN" altLang="en-US" dirty="0">
                <a:latin typeface="STKaiti" charset="-122"/>
                <a:ea typeface="STKaiti" charset="-122"/>
                <a:cs typeface="STKaiti" charset="-122"/>
              </a:rPr>
              <a:t>当类内含</a:t>
            </a:r>
            <a:r>
              <a:rPr kumimoji="1" lang="zh-CN" altLang="en-US" dirty="0">
                <a:solidFill>
                  <a:srgbClr val="FF0000"/>
                </a:solidFill>
                <a:latin typeface="STKaiti" charset="-122"/>
                <a:ea typeface="STKaiti" charset="-122"/>
                <a:cs typeface="STKaiti" charset="-122"/>
              </a:rPr>
              <a:t>指针类型的成员</a:t>
            </a:r>
            <a:r>
              <a:rPr kumimoji="1" lang="zh-CN" altLang="en-US" dirty="0">
                <a:latin typeface="STKaiti" charset="-122"/>
                <a:ea typeface="STKaiti" charset="-122"/>
                <a:cs typeface="STKaiti" charset="-122"/>
              </a:rPr>
              <a:t>时，为避免指针被重复删除，不应使用隐式定义的拷贝构造函数</a:t>
            </a:r>
            <a:endParaRPr kumimoji="1" lang="en-US" altLang="zh-CN" sz="3600" dirty="0">
              <a:latin typeface="STKaiti" charset="-122"/>
              <a:ea typeface="STKaiti" charset="-122"/>
              <a:cs typeface="STKaiti" charset="-122"/>
            </a:endParaRPr>
          </a:p>
        </p:txBody>
      </p:sp>
      <p:sp>
        <p:nvSpPr>
          <p:cNvPr id="6" name="矩形 5"/>
          <p:cNvSpPr/>
          <p:nvPr/>
        </p:nvSpPr>
        <p:spPr>
          <a:xfrm>
            <a:off x="35496" y="1430774"/>
            <a:ext cx="4536504" cy="3139321"/>
          </a:xfrm>
          <a:prstGeom prst="rect">
            <a:avLst/>
          </a:prstGeom>
        </p:spPr>
        <p:txBody>
          <a:bodyPr wrap="square">
            <a:spAutoFit/>
          </a:bodyPr>
          <a:lstStyle/>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Pointer a(5);</a:t>
            </a:r>
          </a:p>
          <a:p>
            <a:r>
              <a:rPr lang="en-US" altLang="zh-CN" b="1" dirty="0">
                <a:latin typeface="Consolas" panose="020B0609020204030204" pitchFamily="49" charset="0"/>
                <a:cs typeface="Consolas" panose="020B0609020204030204" pitchFamily="49" charset="0"/>
              </a:rPr>
              <a:t> Pointer b = a;</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solidFill>
                  <a:srgbClr val="FF0000"/>
                </a:solidFill>
                <a:latin typeface="Consolas" panose="020B0609020204030204" pitchFamily="49" charset="0"/>
                <a:cs typeface="Consolas" panose="020B0609020204030204" pitchFamily="49" charset="0"/>
              </a:rPr>
              <a:t>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调用隐式定义的拷贝构造</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b.set</a:t>
            </a:r>
            <a:r>
              <a:rPr lang="en-US" altLang="zh-CN" b="1" dirty="0">
                <a:solidFill>
                  <a:srgbClr val="FF0000"/>
                </a:solidFill>
                <a:latin typeface="Consolas" panose="020B0609020204030204" pitchFamily="49" charset="0"/>
                <a:cs typeface="Consolas" panose="020B0609020204030204" pitchFamily="49" charset="0"/>
              </a:rPr>
              <a:t>(2, 3);</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a:t>
            </a:r>
          </a:p>
        </p:txBody>
      </p:sp>
      <p:sp>
        <p:nvSpPr>
          <p:cNvPr id="2" name="圆角矩形 1"/>
          <p:cNvSpPr/>
          <p:nvPr/>
        </p:nvSpPr>
        <p:spPr>
          <a:xfrm>
            <a:off x="4429696" y="3643236"/>
            <a:ext cx="309463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b="1" dirty="0"/>
              <a:t>以上代码有什么问题？</a:t>
            </a:r>
            <a:endParaRPr kumimoji="1" lang="en-US" altLang="zh-CN" sz="2000" b="1" dirty="0"/>
          </a:p>
          <a:p>
            <a:r>
              <a:rPr kumimoji="1" lang="zh-CN" altLang="en-US" sz="2000" b="1" dirty="0"/>
              <a:t>为什么会有这样的结果？</a:t>
            </a:r>
          </a:p>
        </p:txBody>
      </p:sp>
    </p:spTree>
    <p:extLst>
      <p:ext uri="{BB962C8B-B14F-4D97-AF65-F5344CB8AC3E}">
        <p14:creationId xmlns:p14="http://schemas.microsoft.com/office/powerpoint/2010/main" val="32192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solidFill>
                  <a:srgbClr val="002060"/>
                </a:solidFill>
              </a:rPr>
              <a:t>拷贝构造有什么问题？</a:t>
            </a:r>
            <a:endParaRPr kumimoji="1" lang="en-US" altLang="zh-CN" dirty="0">
              <a:solidFill>
                <a:srgbClr val="002060"/>
              </a:solidFill>
            </a:endParaRPr>
          </a:p>
          <a:p>
            <a:pPr lvl="1">
              <a:lnSpc>
                <a:spcPct val="100000"/>
              </a:lnSpc>
            </a:pPr>
            <a:r>
              <a:rPr kumimoji="1" lang="zh-CN" altLang="en-US" dirty="0">
                <a:solidFill>
                  <a:srgbClr val="002060"/>
                </a:solidFill>
              </a:rPr>
              <a:t>当对象很大的时候？</a:t>
            </a:r>
            <a:endParaRPr kumimoji="1" lang="en-US" altLang="zh-CN" dirty="0">
              <a:solidFill>
                <a:srgbClr val="002060"/>
              </a:solidFill>
            </a:endParaRPr>
          </a:p>
          <a:p>
            <a:pPr lvl="1">
              <a:lnSpc>
                <a:spcPct val="100000"/>
              </a:lnSpc>
            </a:pPr>
            <a:r>
              <a:rPr kumimoji="1" lang="zh-CN" altLang="en-US" dirty="0">
                <a:solidFill>
                  <a:srgbClr val="002060"/>
                </a:solidFill>
              </a:rPr>
              <a:t>当对象含有指针的时候？</a:t>
            </a:r>
            <a:endParaRPr kumimoji="1" lang="en-US" altLang="zh-CN" dirty="0">
              <a:solidFill>
                <a:srgbClr val="002060"/>
              </a:solidFill>
            </a:endParaRPr>
          </a:p>
          <a:p>
            <a:pPr>
              <a:lnSpc>
                <a:spcPct val="100000"/>
              </a:lnSpc>
            </a:pPr>
            <a:r>
              <a:rPr kumimoji="1" lang="zh-CN" altLang="en-US" dirty="0">
                <a:solidFill>
                  <a:srgbClr val="002060"/>
                </a:solidFill>
              </a:rPr>
              <a:t>频繁的拷贝构造会造成程序效率的显著下降</a:t>
            </a:r>
          </a:p>
        </p:txBody>
      </p:sp>
    </p:spTree>
    <p:extLst>
      <p:ext uri="{BB962C8B-B14F-4D97-AF65-F5344CB8AC3E}">
        <p14:creationId xmlns:p14="http://schemas.microsoft.com/office/powerpoint/2010/main" val="377201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t>正常情况下，应尽可能避免使用拷贝构造函数</a:t>
            </a:r>
            <a:endParaRPr kumimoji="1" lang="en-US" altLang="zh-CN" dirty="0"/>
          </a:p>
          <a:p>
            <a:pPr>
              <a:lnSpc>
                <a:spcPct val="100000"/>
              </a:lnSpc>
            </a:pPr>
            <a:r>
              <a:rPr kumimoji="1" lang="zh-CN" altLang="en-US" dirty="0">
                <a:solidFill>
                  <a:srgbClr val="002060"/>
                </a:solidFill>
              </a:rPr>
              <a:t>解决方法：</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1</a:t>
            </a:r>
            <a:r>
              <a:rPr kumimoji="1" lang="zh-CN" altLang="en-US" dirty="0">
                <a:solidFill>
                  <a:srgbClr val="002060"/>
                </a:solidFill>
              </a:rPr>
              <a:t>）使用</a:t>
            </a:r>
            <a:r>
              <a:rPr kumimoji="1" lang="zh-CN" altLang="en-US" dirty="0">
                <a:solidFill>
                  <a:srgbClr val="FF0000"/>
                </a:solidFill>
              </a:rPr>
              <a:t>引用</a:t>
            </a:r>
            <a:r>
              <a:rPr kumimoji="1" lang="en-US" altLang="zh-CN" dirty="0">
                <a:solidFill>
                  <a:srgbClr val="FF0000"/>
                </a:solidFill>
              </a:rPr>
              <a:t>/</a:t>
            </a:r>
            <a:r>
              <a:rPr kumimoji="1" lang="zh-CN" altLang="en-US" dirty="0">
                <a:solidFill>
                  <a:srgbClr val="FF0000"/>
                </a:solidFill>
              </a:rPr>
              <a:t>常量引用</a:t>
            </a:r>
            <a:r>
              <a:rPr kumimoji="1" lang="zh-CN" altLang="en-US" dirty="0">
                <a:solidFill>
                  <a:srgbClr val="002060"/>
                </a:solidFill>
              </a:rPr>
              <a:t>传参数或返回对象；</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2</a:t>
            </a:r>
            <a:r>
              <a:rPr kumimoji="1" lang="zh-CN" altLang="en-US" dirty="0">
                <a:solidFill>
                  <a:srgbClr val="002060"/>
                </a:solidFill>
              </a:rPr>
              <a:t>）将拷贝构造函数声明为</a:t>
            </a:r>
            <a:r>
              <a:rPr kumimoji="1" lang="en-US" altLang="zh-CN" dirty="0">
                <a:solidFill>
                  <a:srgbClr val="FF0000"/>
                </a:solidFill>
              </a:rPr>
              <a:t>private</a:t>
            </a:r>
            <a:r>
              <a:rPr kumimoji="1" lang="zh-CN" altLang="en-US" dirty="0">
                <a:solidFill>
                  <a:srgbClr val="002060"/>
                </a:solidFill>
              </a:rPr>
              <a:t>；</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3</a:t>
            </a:r>
            <a:r>
              <a:rPr kumimoji="1" lang="zh-CN" altLang="en-US" dirty="0">
                <a:solidFill>
                  <a:srgbClr val="002060"/>
                </a:solidFill>
              </a:rPr>
              <a:t>）用</a:t>
            </a:r>
            <a:r>
              <a:rPr kumimoji="1" lang="en-US" altLang="zh-CN" dirty="0">
                <a:solidFill>
                  <a:srgbClr val="FF0000"/>
                </a:solidFill>
              </a:rPr>
              <a:t>delete</a:t>
            </a:r>
            <a:r>
              <a:rPr kumimoji="1" lang="zh-CN" altLang="en-US" dirty="0">
                <a:solidFill>
                  <a:srgbClr val="002060"/>
                </a:solidFill>
              </a:rPr>
              <a:t>关键字让编译器不生成拷贝构造函数的隐式定义版本。</a:t>
            </a:r>
          </a:p>
        </p:txBody>
      </p:sp>
    </p:spTree>
    <p:extLst>
      <p:ext uri="{BB962C8B-B14F-4D97-AF65-F5344CB8AC3E}">
        <p14:creationId xmlns:p14="http://schemas.microsoft.com/office/powerpoint/2010/main" val="124076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上期要点回顾</a:t>
            </a:r>
            <a:endParaRPr lang="en-US" dirty="0"/>
          </a:p>
        </p:txBody>
      </p:sp>
      <p:sp>
        <p:nvSpPr>
          <p:cNvPr id="4" name="内容占位符 3"/>
          <p:cNvSpPr>
            <a:spLocks noGrp="1"/>
          </p:cNvSpPr>
          <p:nvPr>
            <p:ph idx="1"/>
          </p:nvPr>
        </p:nvSpPr>
        <p:spPr/>
        <p:txBody>
          <a:bodyPr/>
          <a:lstStyle/>
          <a:p>
            <a:r>
              <a:rPr lang="zh-CN" altLang="en-US" dirty="0"/>
              <a:t>友元</a:t>
            </a:r>
            <a:endParaRPr lang="en-US" altLang="zh-CN" dirty="0"/>
          </a:p>
          <a:p>
            <a:r>
              <a:rPr lang="zh-CN" altLang="en-US" dirty="0"/>
              <a:t>静态成员与常量成员</a:t>
            </a:r>
            <a:endParaRPr lang="en-US" altLang="zh-CN" dirty="0"/>
          </a:p>
          <a:p>
            <a:pPr lvl="1"/>
            <a:r>
              <a:rPr lang="zh-CN" altLang="en-US" dirty="0"/>
              <a:t>初始化方法和初始化依赖</a:t>
            </a:r>
            <a:endParaRPr lang="en-US" altLang="zh-CN" dirty="0"/>
          </a:p>
          <a:p>
            <a:r>
              <a:rPr lang="zh-CN" altLang="en-US" dirty="0"/>
              <a:t>对象的构造与析构时机</a:t>
            </a:r>
            <a:endParaRPr lang="en-US" altLang="zh-CN" dirty="0"/>
          </a:p>
          <a:p>
            <a:pPr lvl="1"/>
            <a:r>
              <a:rPr lang="zh-CN" altLang="en-US" dirty="0"/>
              <a:t>常量</a:t>
            </a:r>
            <a:r>
              <a:rPr lang="en-US" altLang="zh-CN" dirty="0"/>
              <a:t>/</a:t>
            </a:r>
            <a:r>
              <a:rPr lang="zh-CN" altLang="en-US" dirty="0"/>
              <a:t>静态对象的构造</a:t>
            </a:r>
            <a:r>
              <a:rPr lang="en-US" altLang="zh-CN" dirty="0"/>
              <a:t>/</a:t>
            </a:r>
            <a:r>
              <a:rPr lang="zh-CN" altLang="en-US" dirty="0"/>
              <a:t>析构顺序</a:t>
            </a:r>
            <a:endParaRPr lang="en-US" altLang="zh-CN" dirty="0"/>
          </a:p>
          <a:p>
            <a:pPr lvl="1"/>
            <a:r>
              <a:rPr lang="zh-CN" altLang="en-US" dirty="0"/>
              <a:t>参数对象的构造</a:t>
            </a:r>
            <a:r>
              <a:rPr lang="en-US" altLang="zh-CN" dirty="0"/>
              <a:t>/</a:t>
            </a:r>
            <a:r>
              <a:rPr lang="zh-CN" altLang="en-US" dirty="0"/>
              <a:t>析构顺序</a:t>
            </a:r>
          </a:p>
          <a:p>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2082079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7" name="矩形 6"/>
          <p:cNvSpPr/>
          <p:nvPr/>
        </p:nvSpPr>
        <p:spPr>
          <a:xfrm>
            <a:off x="4309891" y="4529067"/>
            <a:ext cx="4695773"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&amp;)=delete;</a:t>
            </a:r>
            <a:br>
              <a:rPr lang="en-US" altLang="zh-CN" b="1" dirty="0">
                <a:solidFill>
                  <a:srgbClr val="FF0000"/>
                </a:solidFill>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p:txBody>
      </p:sp>
      <p:sp>
        <p:nvSpPr>
          <p:cNvPr id="9" name="矩形 8">
            <a:extLst>
              <a:ext uri="{FF2B5EF4-FFF2-40B4-BE49-F238E27FC236}">
                <a16:creationId xmlns:a16="http://schemas.microsoft.com/office/drawing/2014/main" id="{A9AE1F91-B9CB-844E-8C3E-4CF04E4FA291}"/>
              </a:ext>
            </a:extLst>
          </p:cNvPr>
          <p:cNvSpPr/>
          <p:nvPr/>
        </p:nvSpPr>
        <p:spPr>
          <a:xfrm>
            <a:off x="407237" y="4555098"/>
            <a:ext cx="4020747"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p:txBody>
      </p:sp>
      <p:sp>
        <p:nvSpPr>
          <p:cNvPr id="3" name="内容占位符 2">
            <a:extLst>
              <a:ext uri="{FF2B5EF4-FFF2-40B4-BE49-F238E27FC236}">
                <a16:creationId xmlns:a16="http://schemas.microsoft.com/office/drawing/2014/main" id="{FC7E2FB6-592B-324B-A012-7BFFA0CEEBB0}"/>
              </a:ext>
            </a:extLst>
          </p:cNvPr>
          <p:cNvSpPr>
            <a:spLocks noGrp="1"/>
          </p:cNvSpPr>
          <p:nvPr>
            <p:ph idx="1"/>
          </p:nvPr>
        </p:nvSpPr>
        <p:spPr>
          <a:xfrm>
            <a:off x="628650" y="1628801"/>
            <a:ext cx="8047806" cy="2016224"/>
          </a:xfrm>
        </p:spPr>
        <p:txBody>
          <a:bodyPr/>
          <a:lstStyle/>
          <a:p>
            <a:r>
              <a:rPr lang="zh-CN" altLang="en-US" dirty="0"/>
              <a:t>引用或常量引用传递参数</a:t>
            </a:r>
            <a:endParaRPr lang="en-US" altLang="zh-CN" dirty="0"/>
          </a:p>
          <a:p>
            <a:pPr lvl="1"/>
            <a:r>
              <a:rPr lang="en-US" altLang="zh-CN" sz="2000" dirty="0" err="1"/>
              <a:t>func</a:t>
            </a:r>
            <a:r>
              <a:rPr lang="en-US" altLang="zh-CN" sz="2000" dirty="0"/>
              <a:t>(</a:t>
            </a:r>
            <a:r>
              <a:rPr lang="en-US" altLang="zh-CN" sz="2000" dirty="0" err="1"/>
              <a:t>MyClass</a:t>
            </a:r>
            <a:r>
              <a:rPr lang="zh-CN" altLang="en-US" sz="2000" dirty="0"/>
              <a:t> </a:t>
            </a:r>
            <a:r>
              <a:rPr lang="en-US" altLang="zh-CN" sz="2000" dirty="0"/>
              <a:t>a)</a:t>
            </a:r>
            <a:r>
              <a:rPr lang="zh-CN" altLang="en-US" sz="2000" dirty="0"/>
              <a:t> </a:t>
            </a:r>
            <a:r>
              <a:rPr lang="en-US" altLang="zh-CN" sz="2000" dirty="0">
                <a:sym typeface="Wingdings" pitchFamily="2" charset="2"/>
              </a:rPr>
              <a:t></a:t>
            </a:r>
            <a:r>
              <a:rPr lang="zh-CN" altLang="en-US" sz="2000" dirty="0">
                <a:sym typeface="Wingdings" pitchFamily="2" charset="2"/>
              </a:rPr>
              <a:t> </a:t>
            </a:r>
            <a:r>
              <a:rPr lang="en-US" altLang="zh-CN" sz="2000" dirty="0" err="1">
                <a:sym typeface="Wingdings" pitchFamily="2" charset="2"/>
              </a:rPr>
              <a:t>func</a:t>
            </a:r>
            <a:r>
              <a:rPr lang="en-US" altLang="zh-CN" sz="2000" dirty="0">
                <a:sym typeface="Wingdings" pitchFamily="2" charset="2"/>
              </a:rPr>
              <a:t>(</a:t>
            </a:r>
            <a:r>
              <a:rPr lang="en-US" altLang="zh-CN" sz="2000" dirty="0" err="1">
                <a:solidFill>
                  <a:srgbClr val="C00000"/>
                </a:solidFill>
                <a:sym typeface="Wingdings" pitchFamily="2" charset="2"/>
              </a:rPr>
              <a:t>const</a:t>
            </a:r>
            <a:r>
              <a:rPr lang="zh-CN" altLang="en-US" sz="2000" dirty="0">
                <a:sym typeface="Wingdings" pitchFamily="2" charset="2"/>
              </a:rPr>
              <a:t> </a:t>
            </a:r>
            <a:r>
              <a:rPr lang="en-US" altLang="zh-CN" sz="2000" dirty="0" err="1">
                <a:sym typeface="Wingdings" pitchFamily="2" charset="2"/>
              </a:rPr>
              <a:t>MyClass</a:t>
            </a:r>
            <a:r>
              <a:rPr lang="en-US" altLang="zh-CN" sz="2000" dirty="0">
                <a:solidFill>
                  <a:srgbClr val="C00000"/>
                </a:solidFill>
                <a:sym typeface="Wingdings" pitchFamily="2" charset="2"/>
              </a:rPr>
              <a:t>&amp;</a:t>
            </a:r>
            <a:r>
              <a:rPr lang="zh-CN" altLang="en-US" sz="2000" dirty="0">
                <a:sym typeface="Wingdings" pitchFamily="2" charset="2"/>
              </a:rPr>
              <a:t> </a:t>
            </a:r>
            <a:r>
              <a:rPr lang="en-US" altLang="zh-CN" sz="2000" dirty="0">
                <a:sym typeface="Wingdings" pitchFamily="2" charset="2"/>
              </a:rPr>
              <a:t>a)</a:t>
            </a:r>
          </a:p>
          <a:p>
            <a:r>
              <a:rPr lang="zh-CN" altLang="en-US" dirty="0"/>
              <a:t>返回值为引用</a:t>
            </a:r>
            <a:endParaRPr lang="en-US" altLang="zh-CN" dirty="0"/>
          </a:p>
          <a:p>
            <a:pPr lvl="1"/>
            <a:r>
              <a:rPr lang="en-US" altLang="zh-CN" sz="2000" dirty="0" err="1"/>
              <a:t>MyClass</a:t>
            </a:r>
            <a:r>
              <a:rPr lang="zh-CN" altLang="en-US" sz="2000" dirty="0"/>
              <a:t> </a:t>
            </a:r>
            <a:r>
              <a:rPr lang="en-US" altLang="zh-CN" sz="2000" dirty="0" err="1"/>
              <a:t>func</a:t>
            </a:r>
            <a:r>
              <a:rPr lang="en-US" altLang="zh-CN" sz="2000" dirty="0"/>
              <a:t>(…)</a:t>
            </a:r>
            <a:r>
              <a:rPr lang="zh-CN" altLang="en-US" sz="2000" dirty="0"/>
              <a:t> </a:t>
            </a:r>
            <a:r>
              <a:rPr lang="en-US" altLang="zh-CN" sz="2000" dirty="0">
                <a:sym typeface="Wingdings" pitchFamily="2" charset="2"/>
              </a:rPr>
              <a:t></a:t>
            </a:r>
            <a:r>
              <a:rPr lang="zh-CN" altLang="en-US" sz="2000" dirty="0">
                <a:sym typeface="Wingdings" pitchFamily="2" charset="2"/>
              </a:rPr>
              <a:t> </a:t>
            </a:r>
            <a:r>
              <a:rPr lang="en-US" altLang="zh-CN" sz="2000" dirty="0" err="1">
                <a:sym typeface="Wingdings" pitchFamily="2" charset="2"/>
              </a:rPr>
              <a:t>MyClass</a:t>
            </a:r>
            <a:r>
              <a:rPr lang="en-US" altLang="zh-CN" sz="2000" dirty="0">
                <a:solidFill>
                  <a:srgbClr val="C00000"/>
                </a:solidFill>
                <a:sym typeface="Wingdings" pitchFamily="2" charset="2"/>
              </a:rPr>
              <a:t>&amp;</a:t>
            </a:r>
            <a:r>
              <a:rPr lang="zh-CN" altLang="en-US" sz="2000" dirty="0">
                <a:sym typeface="Wingdings" pitchFamily="2" charset="2"/>
              </a:rPr>
              <a:t> </a:t>
            </a:r>
            <a:r>
              <a:rPr lang="en-US" altLang="zh-CN" sz="2000" dirty="0" err="1">
                <a:sym typeface="Wingdings" pitchFamily="2" charset="2"/>
              </a:rPr>
              <a:t>func</a:t>
            </a:r>
            <a:r>
              <a:rPr lang="en-US" altLang="zh-CN" sz="2000" dirty="0">
                <a:sym typeface="Wingdings" pitchFamily="2" charset="2"/>
              </a:rPr>
              <a:t>(…)</a:t>
            </a:r>
            <a:endParaRPr lang="zh-CN" altLang="en-US" sz="2000" dirty="0"/>
          </a:p>
        </p:txBody>
      </p:sp>
      <p:sp>
        <p:nvSpPr>
          <p:cNvPr id="5" name="文本框 4">
            <a:extLst>
              <a:ext uri="{FF2B5EF4-FFF2-40B4-BE49-F238E27FC236}">
                <a16:creationId xmlns:a16="http://schemas.microsoft.com/office/drawing/2014/main" id="{2B39F424-F879-094B-AADA-D0AC2E62CFC0}"/>
              </a:ext>
            </a:extLst>
          </p:cNvPr>
          <p:cNvSpPr txBox="1"/>
          <p:nvPr/>
        </p:nvSpPr>
        <p:spPr>
          <a:xfrm>
            <a:off x="395536" y="4103701"/>
            <a:ext cx="2492990" cy="400110"/>
          </a:xfrm>
          <a:prstGeom prst="rect">
            <a:avLst/>
          </a:prstGeom>
          <a:noFill/>
        </p:spPr>
        <p:txBody>
          <a:bodyPr wrap="none" rtlCol="0">
            <a:spAutoFit/>
          </a:bodyPr>
          <a:lstStyle/>
          <a:p>
            <a:r>
              <a:rPr kumimoji="1" lang="zh-CN" altLang="en-US" sz="2000" b="1" dirty="0">
                <a:solidFill>
                  <a:srgbClr val="0066CC"/>
                </a:solidFill>
              </a:rPr>
              <a:t>拷贝构造函数私有化</a:t>
            </a:r>
          </a:p>
        </p:txBody>
      </p:sp>
      <p:sp>
        <p:nvSpPr>
          <p:cNvPr id="10" name="文本框 9">
            <a:extLst>
              <a:ext uri="{FF2B5EF4-FFF2-40B4-BE49-F238E27FC236}">
                <a16:creationId xmlns:a16="http://schemas.microsoft.com/office/drawing/2014/main" id="{42CCAAC2-CADD-EB45-B36C-B1978C477436}"/>
              </a:ext>
            </a:extLst>
          </p:cNvPr>
          <p:cNvSpPr txBox="1"/>
          <p:nvPr/>
        </p:nvSpPr>
        <p:spPr>
          <a:xfrm>
            <a:off x="4309891" y="4103701"/>
            <a:ext cx="2749471" cy="400110"/>
          </a:xfrm>
          <a:prstGeom prst="rect">
            <a:avLst/>
          </a:prstGeom>
          <a:noFill/>
        </p:spPr>
        <p:txBody>
          <a:bodyPr wrap="none" rtlCol="0">
            <a:spAutoFit/>
          </a:bodyPr>
          <a:lstStyle/>
          <a:p>
            <a:r>
              <a:rPr kumimoji="1" lang="zh-CN" altLang="en-US" sz="2000" b="1" dirty="0">
                <a:solidFill>
                  <a:srgbClr val="0066CC"/>
                </a:solidFill>
              </a:rPr>
              <a:t>拷贝构造函数显式删除</a:t>
            </a:r>
          </a:p>
        </p:txBody>
      </p:sp>
    </p:spTree>
    <p:extLst>
      <p:ext uri="{BB962C8B-B14F-4D97-AF65-F5344CB8AC3E}">
        <p14:creationId xmlns:p14="http://schemas.microsoft.com/office/powerpoint/2010/main" val="3928255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a:p>
        </p:txBody>
      </p:sp>
      <p:sp>
        <p:nvSpPr>
          <p:cNvPr id="5" name="内容占位符 2"/>
          <p:cNvSpPr txBox="1">
            <a:spLocks/>
          </p:cNvSpPr>
          <p:nvPr/>
        </p:nvSpPr>
        <p:spPr bwMode="auto">
          <a:xfrm>
            <a:off x="395536" y="1484784"/>
            <a:ext cx="874846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dirty="0"/>
          </a:p>
          <a:p>
            <a:r>
              <a:rPr kumimoji="1" lang="zh-CN" altLang="en-US" dirty="0"/>
              <a:t>多数情况下，我们更需要对象的“</a:t>
            </a:r>
            <a:r>
              <a:rPr kumimoji="1" lang="zh-CN" altLang="en-US" dirty="0">
                <a:solidFill>
                  <a:srgbClr val="FF0000"/>
                </a:solidFill>
              </a:rPr>
              <a:t>移动</a:t>
            </a:r>
            <a:r>
              <a:rPr kumimoji="1" lang="zh-CN" altLang="en-US" dirty="0"/>
              <a:t>”，而非对象的“</a:t>
            </a:r>
            <a:r>
              <a:rPr kumimoji="1" lang="zh-CN" altLang="en-US" dirty="0">
                <a:solidFill>
                  <a:srgbClr val="FF0000"/>
                </a:solidFill>
              </a:rPr>
              <a:t>拷贝</a:t>
            </a:r>
            <a:r>
              <a:rPr kumimoji="1" lang="zh-CN" altLang="en-US" dirty="0"/>
              <a:t>”。</a:t>
            </a:r>
            <a:r>
              <a:rPr kumimoji="1" lang="en-US" altLang="zh-CN" dirty="0"/>
              <a:t>C++11</a:t>
            </a:r>
            <a:r>
              <a:rPr kumimoji="1" lang="zh-CN" altLang="en-US" dirty="0"/>
              <a:t>为此提供了一种新的构造函数，即</a:t>
            </a:r>
            <a:r>
              <a:rPr kumimoji="1" lang="zh-CN" altLang="en-US" dirty="0">
                <a:solidFill>
                  <a:srgbClr val="FF0000"/>
                </a:solidFill>
              </a:rPr>
              <a:t>移动构造函数</a:t>
            </a:r>
            <a:r>
              <a:rPr kumimoji="1" lang="zh-CN" altLang="en-US" dirty="0"/>
              <a:t>。</a:t>
            </a:r>
            <a:endParaRPr kumimoji="1" lang="en-US" altLang="zh-CN" dirty="0"/>
          </a:p>
          <a:p>
            <a:r>
              <a:rPr kumimoji="1" lang="zh-CN" altLang="en-US" dirty="0"/>
              <a:t>为理解移动构造函数的工作原理，首先要引入</a:t>
            </a:r>
            <a:r>
              <a:rPr kumimoji="1" lang="en-US" altLang="zh-CN" dirty="0"/>
              <a:t>C++11</a:t>
            </a:r>
            <a:r>
              <a:rPr kumimoji="1" lang="zh-CN" altLang="en-US" dirty="0"/>
              <a:t>的另一个新特性</a:t>
            </a:r>
            <a:r>
              <a:rPr kumimoji="1" lang="en-US" altLang="zh-CN" dirty="0"/>
              <a:t>——</a:t>
            </a:r>
            <a:r>
              <a:rPr kumimoji="1" lang="zh-CN" altLang="en-US" dirty="0"/>
              <a:t>右值引用。</a:t>
            </a:r>
          </a:p>
        </p:txBody>
      </p:sp>
      <p:sp>
        <p:nvSpPr>
          <p:cNvPr id="6" name="标题 1"/>
          <p:cNvSpPr>
            <a:spLocks noGrp="1"/>
          </p:cNvSpPr>
          <p:nvPr>
            <p:ph type="title"/>
          </p:nvPr>
        </p:nvSpPr>
        <p:spPr>
          <a:xfrm>
            <a:off x="179512" y="116632"/>
            <a:ext cx="7886700" cy="1325563"/>
          </a:xfrm>
        </p:spPr>
        <p:txBody>
          <a:bodyPr/>
          <a:lstStyle/>
          <a:p>
            <a:r>
              <a:rPr kumimoji="1" lang="zh-CN" altLang="en-US" dirty="0"/>
              <a:t>右值引用</a:t>
            </a:r>
          </a:p>
        </p:txBody>
      </p:sp>
    </p:spTree>
    <p:extLst>
      <p:ext uri="{BB962C8B-B14F-4D97-AF65-F5344CB8AC3E}">
        <p14:creationId xmlns:p14="http://schemas.microsoft.com/office/powerpoint/2010/main" val="1127901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a:t>
            </a:r>
          </a:p>
        </p:txBody>
      </p:sp>
      <p:sp>
        <p:nvSpPr>
          <p:cNvPr id="3" name="内容占位符 2"/>
          <p:cNvSpPr>
            <a:spLocks noGrp="1"/>
          </p:cNvSpPr>
          <p:nvPr>
            <p:ph idx="1"/>
          </p:nvPr>
        </p:nvSpPr>
        <p:spPr>
          <a:xfrm>
            <a:off x="395536" y="1268760"/>
            <a:ext cx="8496944" cy="5252430"/>
          </a:xfrm>
        </p:spPr>
        <p:txBody>
          <a:bodyPr/>
          <a:lstStyle/>
          <a:p>
            <a:r>
              <a:rPr kumimoji="1" lang="zh-CN" altLang="en-US" dirty="0"/>
              <a:t>左值和右值</a:t>
            </a:r>
          </a:p>
          <a:p>
            <a:pPr lvl="1"/>
            <a:r>
              <a:rPr kumimoji="1" lang="zh-CN" altLang="en-US" dirty="0"/>
              <a:t>左值：可以取地址、有名字的值。</a:t>
            </a:r>
          </a:p>
          <a:p>
            <a:pPr lvl="1"/>
            <a:r>
              <a:rPr kumimoji="1" lang="zh-CN" altLang="en-US" dirty="0"/>
              <a:t>右值：不能取地址、没有名字的值</a:t>
            </a:r>
            <a:r>
              <a:rPr kumimoji="1" lang="en-US" altLang="zh-CN" dirty="0"/>
              <a:t>;</a:t>
            </a:r>
            <a:r>
              <a:rPr kumimoji="1" lang="zh-CN" altLang="en-US" dirty="0"/>
              <a:t>常见于</a:t>
            </a:r>
            <a:r>
              <a:rPr kumimoji="1" lang="zh-CN" altLang="en-US" b="1" dirty="0"/>
              <a:t>常值、函数返回值、表达式</a:t>
            </a:r>
            <a:endParaRPr kumimoji="1" lang="en-US" altLang="zh-CN" b="1" dirty="0"/>
          </a:p>
          <a:p>
            <a:pPr lvl="1"/>
            <a:endParaRPr kumimoji="1" lang="en-US" altLang="zh-CN" dirty="0"/>
          </a:p>
          <a:p>
            <a:pPr lvl="1"/>
            <a:endParaRPr kumimoji="1" lang="en-US" altLang="zh-CN" dirty="0"/>
          </a:p>
          <a:p>
            <a:pPr lvl="1"/>
            <a:endParaRPr kumimoji="1" lang="en-US" altLang="zh-CN" dirty="0"/>
          </a:p>
          <a:p>
            <a:pPr lvl="1"/>
            <a:r>
              <a:rPr kumimoji="1" lang="zh-CN" altLang="en-US" dirty="0"/>
              <a:t>其中</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为左值，</a:t>
            </a:r>
            <a:r>
              <a:rPr kumimoji="1" lang="en-US" altLang="zh-CN" dirty="0"/>
              <a:t>1</a:t>
            </a:r>
            <a:r>
              <a:rPr kumimoji="1" lang="zh-CN" altLang="en-US" dirty="0"/>
              <a:t>、</a:t>
            </a:r>
            <a:r>
              <a:rPr kumimoji="1" lang="en-US" altLang="zh-CN" dirty="0" err="1"/>
              <a:t>func</a:t>
            </a:r>
            <a:r>
              <a:rPr kumimoji="1" lang="zh-CN" altLang="en-US" dirty="0"/>
              <a:t>函数返回值、</a:t>
            </a:r>
            <a:r>
              <a:rPr kumimoji="1" lang="en-US" altLang="zh-CN" dirty="0" err="1"/>
              <a:t>a+b</a:t>
            </a:r>
            <a:r>
              <a:rPr kumimoji="1" lang="zh-CN" altLang="en-US" dirty="0"/>
              <a:t>的结果为右值。</a:t>
            </a:r>
            <a:endParaRPr kumimoji="1" lang="en-US" altLang="zh-CN" dirty="0"/>
          </a:p>
          <a:p>
            <a:pPr lvl="1"/>
            <a:r>
              <a:rPr kumimoji="1" lang="zh-CN" altLang="en-US" dirty="0"/>
              <a:t>左值可以取地址，并且可以被</a:t>
            </a:r>
            <a:r>
              <a:rPr kumimoji="1" lang="en-US" altLang="zh-CN" dirty="0"/>
              <a:t>&amp;</a:t>
            </a:r>
            <a:r>
              <a:rPr kumimoji="1" lang="zh-CN" altLang="en-US" dirty="0"/>
              <a:t>引用</a:t>
            </a:r>
            <a:r>
              <a:rPr kumimoji="1" lang="en-US" altLang="zh-CN" dirty="0"/>
              <a:t>(</a:t>
            </a:r>
            <a:r>
              <a:rPr kumimoji="1" lang="zh-CN" altLang="en-US" dirty="0"/>
              <a:t>左值引用</a:t>
            </a:r>
            <a:r>
              <a:rPr kumimoji="1" lang="en-US" altLang="zh-CN" dirty="0"/>
              <a:t>)</a:t>
            </a:r>
          </a:p>
          <a:p>
            <a:pPr lvl="1"/>
            <a:endParaRPr kumimoji="1" lang="en-US" altLang="zh-CN" dirty="0"/>
          </a:p>
          <a:p>
            <a:pPr lvl="1"/>
            <a:endParaRPr kumimoji="1" lang="en-US" altLang="zh-CN" dirty="0"/>
          </a:p>
        </p:txBody>
      </p:sp>
      <p:sp>
        <p:nvSpPr>
          <p:cNvPr id="4" name="矩形 3"/>
          <p:cNvSpPr/>
          <p:nvPr/>
        </p:nvSpPr>
        <p:spPr>
          <a:xfrm>
            <a:off x="2867411" y="2852936"/>
            <a:ext cx="3000733"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a = 1;</a:t>
            </a:r>
          </a:p>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b = </a:t>
            </a:r>
            <a:r>
              <a:rPr kumimoji="1" lang="en-US" altLang="zh-CN" sz="2000" b="1" dirty="0" err="1">
                <a:solidFill>
                  <a:schemeClr val="accent1"/>
                </a:solidFill>
                <a:latin typeface="Consolas" panose="020B0609020204030204" pitchFamily="49" charset="0"/>
              </a:rPr>
              <a:t>func</a:t>
            </a:r>
            <a:r>
              <a:rPr kumimoji="1" lang="en-US" altLang="zh-CN" sz="2000" b="1" dirty="0">
                <a:solidFill>
                  <a:schemeClr val="accent1"/>
                </a:solidFill>
                <a:latin typeface="Consolas" panose="020B0609020204030204" pitchFamily="49" charset="0"/>
              </a:rPr>
              <a:t>();</a:t>
            </a:r>
          </a:p>
          <a:p>
            <a:pPr lvl="1"/>
            <a:r>
              <a:rPr kumimoji="1" lang="en-US" altLang="zh-CN" sz="2000" b="1" dirty="0">
                <a:solidFill>
                  <a:schemeClr val="accent1"/>
                </a:solidFill>
                <a:latin typeface="Consolas" panose="020B0609020204030204" pitchFamily="49" charset="0"/>
              </a:rPr>
              <a:t>int c = a + b;</a:t>
            </a:r>
            <a:endParaRPr kumimoji="1" lang="zh-CN" altLang="en-US" sz="2000" b="1" dirty="0">
              <a:solidFill>
                <a:schemeClr val="accent1"/>
              </a:solidFill>
              <a:latin typeface="Consolas" panose="020B0609020204030204" pitchFamily="49" charset="0"/>
            </a:endParaRPr>
          </a:p>
        </p:txBody>
      </p:sp>
      <p:sp>
        <p:nvSpPr>
          <p:cNvPr id="5" name="矩形 4"/>
          <p:cNvSpPr/>
          <p:nvPr/>
        </p:nvSpPr>
        <p:spPr>
          <a:xfrm>
            <a:off x="1187623" y="5301208"/>
            <a:ext cx="7353269"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*d = &amp;a; 		  </a:t>
            </a:r>
            <a:r>
              <a:rPr kumimoji="1" lang="en-US" altLang="zh-CN" sz="2000" b="1" dirty="0">
                <a:solidFill>
                  <a:schemeClr val="accent1"/>
                </a:solidFill>
                <a:latin typeface="Consolas" panose="020B0609020204030204" pitchFamily="49" charset="0"/>
                <a:sym typeface="Wingdings" panose="05000000000000000000" pitchFamily="2" charset="2"/>
              </a:rPr>
              <a:t>	</a:t>
            </a:r>
            <a:r>
              <a:rPr kumimoji="1" lang="en-US" altLang="zh-CN" sz="2000" b="1" dirty="0" err="1">
                <a:solidFill>
                  <a:schemeClr val="accent1"/>
                </a:solidFill>
                <a:latin typeface="Consolas" panose="020B0609020204030204" pitchFamily="49" charset="0"/>
                <a:sym typeface="Wingdings" panose="05000000000000000000" pitchFamily="2" charset="2"/>
              </a:rPr>
              <a:t>int</a:t>
            </a:r>
            <a:r>
              <a:rPr kumimoji="1" lang="en-US" altLang="zh-CN" sz="2000" b="1" dirty="0">
                <a:solidFill>
                  <a:schemeClr val="accent1"/>
                </a:solidFill>
                <a:latin typeface="Consolas" panose="020B0609020204030204" pitchFamily="49" charset="0"/>
                <a:sym typeface="Wingdings" panose="05000000000000000000" pitchFamily="2" charset="2"/>
              </a:rPr>
              <a:t> &amp;d = a;</a:t>
            </a:r>
            <a:r>
              <a:rPr kumimoji="1" lang="en-US" altLang="zh-CN" sz="2000" b="1" dirty="0">
                <a:solidFill>
                  <a:schemeClr val="accent1"/>
                </a:solidFill>
                <a:latin typeface="Consolas" panose="020B0609020204030204" pitchFamily="49" charset="0"/>
              </a:rPr>
              <a:t>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a:p>
            <a:pPr lvl="1"/>
            <a:endParaRPr kumimoji="1" lang="en-US" altLang="zh-CN" sz="2000" b="1" dirty="0">
              <a:solidFill>
                <a:srgbClr val="FF0000"/>
              </a:solidFill>
              <a:latin typeface="Consolas" panose="020B0609020204030204" pitchFamily="49" charset="0"/>
            </a:endParaRPr>
          </a:p>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*e = &amp;(a + b); </a:t>
            </a:r>
            <a:r>
              <a:rPr kumimoji="1" lang="en-US" altLang="zh-CN" sz="2000" b="1" dirty="0">
                <a:solidFill>
                  <a:srgbClr val="FF0000"/>
                </a:solidFill>
                <a:latin typeface="Consolas" panose="020B0609020204030204" pitchFamily="49" charset="0"/>
                <a:sym typeface="Wingdings" panose="05000000000000000000" pitchFamily="2" charset="2"/>
              </a:rPr>
              <a:t>	</a:t>
            </a:r>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&amp;e = a + b; </a:t>
            </a:r>
            <a:r>
              <a:rPr kumimoji="1" lang="en-US" altLang="zh-CN" sz="2000" b="1" dirty="0">
                <a:solidFill>
                  <a:srgbClr val="FF0000"/>
                </a:solidFill>
                <a:latin typeface="Consolas" panose="020B0609020204030204" pitchFamily="49" charset="0"/>
                <a:sym typeface="Wingdings" panose="05000000000000000000" pitchFamily="2" charset="2"/>
              </a:rPr>
              <a:t></a:t>
            </a:r>
            <a:endParaRPr kumimoji="1" lang="en-US" altLang="zh-CN"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186618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70597-7110-4883-96BE-FB5F6E1F1AAD}"/>
              </a:ext>
            </a:extLst>
          </p:cNvPr>
          <p:cNvSpPr>
            <a:spLocks noGrp="1"/>
          </p:cNvSpPr>
          <p:nvPr>
            <p:ph type="title"/>
          </p:nvPr>
        </p:nvSpPr>
        <p:spPr/>
        <p:txBody>
          <a:bodyPr/>
          <a:lstStyle/>
          <a:p>
            <a:r>
              <a:rPr lang="zh-CN" altLang="en-US" dirty="0"/>
              <a:t>右值引用</a:t>
            </a:r>
          </a:p>
        </p:txBody>
      </p:sp>
      <p:sp>
        <p:nvSpPr>
          <p:cNvPr id="3" name="内容占位符 2">
            <a:extLst>
              <a:ext uri="{FF2B5EF4-FFF2-40B4-BE49-F238E27FC236}">
                <a16:creationId xmlns:a16="http://schemas.microsoft.com/office/drawing/2014/main" id="{57F657C9-C487-404D-B192-C57579AFD0AC}"/>
              </a:ext>
            </a:extLst>
          </p:cNvPr>
          <p:cNvSpPr>
            <a:spLocks noGrp="1"/>
          </p:cNvSpPr>
          <p:nvPr>
            <p:ph idx="1"/>
          </p:nvPr>
        </p:nvSpPr>
        <p:spPr>
          <a:xfrm>
            <a:off x="628650" y="1340768"/>
            <a:ext cx="8047806" cy="4749029"/>
          </a:xfrm>
        </p:spPr>
        <p:txBody>
          <a:bodyPr/>
          <a:lstStyle/>
          <a:p>
            <a:r>
              <a:rPr lang="zh-CN" altLang="en-US" dirty="0"/>
              <a:t>右值引用</a:t>
            </a:r>
            <a:endParaRPr lang="en-US" altLang="zh-CN" dirty="0"/>
          </a:p>
          <a:p>
            <a:pPr lvl="1"/>
            <a:r>
              <a:rPr kumimoji="1" lang="zh-CN" altLang="en-US" dirty="0"/>
              <a:t>虽然右值无法取地址，但可以被</a:t>
            </a:r>
            <a:r>
              <a:rPr kumimoji="1" lang="en-US" altLang="zh-CN" dirty="0"/>
              <a:t>&amp;&amp;</a:t>
            </a:r>
            <a:r>
              <a:rPr kumimoji="1" lang="zh-CN" altLang="en-US" dirty="0"/>
              <a:t>引用</a:t>
            </a:r>
            <a:r>
              <a:rPr kumimoji="1" lang="en-US" altLang="zh-CN" dirty="0"/>
              <a:t>(</a:t>
            </a:r>
            <a:r>
              <a:rPr kumimoji="1" lang="zh-CN" altLang="en-US" dirty="0"/>
              <a:t>右值引用</a:t>
            </a:r>
            <a:r>
              <a:rPr kumimoji="1" lang="en-US" altLang="zh-CN" dirty="0"/>
              <a:t>)</a:t>
            </a:r>
          </a:p>
          <a:p>
            <a:pPr lvl="1"/>
            <a:endParaRPr kumimoji="1" lang="en-US" altLang="zh-CN" dirty="0"/>
          </a:p>
          <a:p>
            <a:pPr lvl="1"/>
            <a:r>
              <a:rPr kumimoji="1" lang="zh-CN" altLang="en-US" dirty="0"/>
              <a:t>右值引用无法绑定左值</a:t>
            </a:r>
          </a:p>
          <a:p>
            <a:endParaRPr lang="en-US" altLang="zh-CN" dirty="0"/>
          </a:p>
          <a:p>
            <a:r>
              <a:rPr lang="zh-CN" altLang="en-US" dirty="0"/>
              <a:t>总结</a:t>
            </a:r>
            <a:endParaRPr lang="en-US" altLang="zh-CN" dirty="0"/>
          </a:p>
          <a:p>
            <a:pPr lvl="1"/>
            <a:r>
              <a:rPr lang="zh-CN" altLang="en-US" dirty="0"/>
              <a:t>左值引用能绑定左值，右值引用能绑定右值</a:t>
            </a:r>
            <a:endParaRPr lang="en-US" altLang="zh-CN" dirty="0"/>
          </a:p>
          <a:p>
            <a:pPr lvl="1"/>
            <a:r>
              <a:rPr lang="zh-CN" altLang="en-US" b="1" dirty="0">
                <a:solidFill>
                  <a:srgbClr val="FF0000"/>
                </a:solidFill>
              </a:rPr>
              <a:t>例外：常量左值引用能也绑定右值</a:t>
            </a:r>
            <a:r>
              <a:rPr lang="zh-CN" altLang="en-US" sz="1800" dirty="0"/>
              <a:t>（</a:t>
            </a:r>
            <a:r>
              <a:rPr lang="zh-CN" altLang="en-US" sz="2000" b="1" dirty="0">
                <a:solidFill>
                  <a:srgbClr val="FF0000"/>
                </a:solidFill>
              </a:rPr>
              <a:t>为什么这么设计？</a:t>
            </a:r>
            <a:r>
              <a:rPr lang="zh-CN" altLang="en-US" sz="1800" dirty="0"/>
              <a:t>）</a:t>
            </a:r>
            <a:endParaRPr lang="zh-CN" altLang="en-US" dirty="0"/>
          </a:p>
        </p:txBody>
      </p:sp>
      <p:sp>
        <p:nvSpPr>
          <p:cNvPr id="4" name="灯片编号占位符 3">
            <a:extLst>
              <a:ext uri="{FF2B5EF4-FFF2-40B4-BE49-F238E27FC236}">
                <a16:creationId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pPr>
                <a:defRPr/>
              </a:pPr>
              <a:t>23</a:t>
            </a:fld>
            <a:endParaRPr lang="en-US" altLang="zh-CN" dirty="0"/>
          </a:p>
        </p:txBody>
      </p:sp>
      <p:sp>
        <p:nvSpPr>
          <p:cNvPr id="5" name="矩形 4">
            <a:extLst>
              <a:ext uri="{FF2B5EF4-FFF2-40B4-BE49-F238E27FC236}">
                <a16:creationId xmlns:a16="http://schemas.microsoft.com/office/drawing/2014/main" id="{5090E2D4-E829-4035-8E3C-F0CFE5CA7897}"/>
              </a:ext>
            </a:extLst>
          </p:cNvPr>
          <p:cNvSpPr/>
          <p:nvPr/>
        </p:nvSpPr>
        <p:spPr>
          <a:xfrm>
            <a:off x="1331640" y="2164794"/>
            <a:ext cx="4053765"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&amp;&amp;e = a + 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p:txBody>
      </p:sp>
      <p:sp>
        <p:nvSpPr>
          <p:cNvPr id="6" name="矩形 5">
            <a:extLst>
              <a:ext uri="{FF2B5EF4-FFF2-40B4-BE49-F238E27FC236}">
                <a16:creationId xmlns:a16="http://schemas.microsoft.com/office/drawing/2014/main" id="{8EE77F5E-588D-402A-AA47-304AEF694E33}"/>
              </a:ext>
            </a:extLst>
          </p:cNvPr>
          <p:cNvSpPr/>
          <p:nvPr/>
        </p:nvSpPr>
        <p:spPr>
          <a:xfrm>
            <a:off x="1356618" y="2996952"/>
            <a:ext cx="3172579" cy="400110"/>
          </a:xfrm>
          <a:prstGeom prst="rect">
            <a:avLst/>
          </a:prstGeom>
        </p:spPr>
        <p:txBody>
          <a:bodyPr wrap="square">
            <a:spAutoFit/>
          </a:bodyPr>
          <a:lstStyle/>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&amp;&amp;e = a;    </a:t>
            </a:r>
            <a:r>
              <a:rPr kumimoji="1" lang="en-US" altLang="zh-CN" sz="2000" b="1" dirty="0">
                <a:solidFill>
                  <a:srgbClr val="FF0000"/>
                </a:solidFill>
                <a:latin typeface="Consolas" panose="020B0609020204030204" pitchFamily="49" charset="0"/>
                <a:sym typeface="Wingdings" panose="05000000000000000000" pitchFamily="2" charset="2"/>
              </a:rPr>
              <a:t></a:t>
            </a:r>
            <a:r>
              <a:rPr kumimoji="1" lang="en-US" altLang="zh-CN" sz="2000" b="1" dirty="0">
                <a:solidFill>
                  <a:srgbClr val="FF0000"/>
                </a:solidFill>
                <a:latin typeface="Consolas" panose="020B0609020204030204" pitchFamily="49" charset="0"/>
              </a:rPr>
              <a:t> </a:t>
            </a:r>
          </a:p>
        </p:txBody>
      </p:sp>
      <p:sp>
        <p:nvSpPr>
          <p:cNvPr id="7" name="矩形 6">
            <a:extLst>
              <a:ext uri="{FF2B5EF4-FFF2-40B4-BE49-F238E27FC236}">
                <a16:creationId xmlns:a16="http://schemas.microsoft.com/office/drawing/2014/main" id="{ABE1F079-09FA-4B75-810E-DCDECBDE23F0}"/>
              </a:ext>
            </a:extLst>
          </p:cNvPr>
          <p:cNvSpPr/>
          <p:nvPr/>
        </p:nvSpPr>
        <p:spPr>
          <a:xfrm>
            <a:off x="1370333" y="5009677"/>
            <a:ext cx="4295502" cy="1015663"/>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3;  </a:t>
            </a:r>
            <a:r>
              <a:rPr kumimoji="1" lang="en-US" altLang="zh-CN" sz="2000" b="1" dirty="0">
                <a:solidFill>
                  <a:schemeClr val="accent1"/>
                </a:solidFill>
                <a:latin typeface="Consolas" panose="020B0609020204030204" pitchFamily="49" charset="0"/>
                <a:sym typeface="Wingdings" panose="05000000000000000000" pitchFamily="2" charset="2"/>
              </a:rPr>
              <a:t></a:t>
            </a:r>
          </a:p>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a</a:t>
            </a:r>
            <a:r>
              <a:rPr kumimoji="1" lang="zh-CN" altLang="en-US" sz="2000" b="1" dirty="0">
                <a:solidFill>
                  <a:schemeClr val="accent1"/>
                </a:solidFill>
                <a:latin typeface="Consolas" panose="020B0609020204030204" pitchFamily="49" charset="0"/>
              </a:rPr>
              <a:t>*</a:t>
            </a:r>
            <a:r>
              <a:rPr kumimoji="1" lang="en-US" altLang="zh-CN" sz="2000" b="1" dirty="0">
                <a:solidFill>
                  <a:schemeClr val="accent1"/>
                </a:solidFill>
                <a:latin typeface="Consolas" panose="020B0609020204030204" pitchFamily="49" charset="0"/>
              </a:rPr>
              <a:t>b;  </a:t>
            </a:r>
            <a:r>
              <a:rPr kumimoji="1" lang="en-US" altLang="zh-CN" sz="2000" b="1" dirty="0">
                <a:solidFill>
                  <a:schemeClr val="accent1"/>
                </a:solidFill>
                <a:latin typeface="Consolas" panose="020B0609020204030204" pitchFamily="49" charset="0"/>
                <a:sym typeface="Wingdings" panose="05000000000000000000" pitchFamily="2" charset="2"/>
              </a:rPr>
              <a:t></a:t>
            </a:r>
          </a:p>
          <a:p>
            <a:pPr lvl="1"/>
            <a:r>
              <a:rPr kumimoji="1" lang="en-US" altLang="zh-CN" sz="2000" b="1" dirty="0">
                <a:solidFill>
                  <a:schemeClr val="accent1"/>
                </a:solidFill>
                <a:latin typeface="Consolas" panose="020B0609020204030204" pitchFamily="49" charset="0"/>
              </a:rPr>
              <a:t> </a:t>
            </a:r>
          </a:p>
        </p:txBody>
      </p:sp>
      <p:sp>
        <p:nvSpPr>
          <p:cNvPr id="8" name="矩形 7"/>
          <p:cNvSpPr/>
          <p:nvPr/>
        </p:nvSpPr>
        <p:spPr>
          <a:xfrm>
            <a:off x="1031713" y="5877272"/>
            <a:ext cx="4459491" cy="923330"/>
          </a:xfrm>
          <a:prstGeom prst="rect">
            <a:avLst/>
          </a:prstGeom>
        </p:spPr>
        <p:txBody>
          <a:bodyPr wrap="none">
            <a:spAutoFit/>
          </a:bodyPr>
          <a:lstStyle/>
          <a:p>
            <a:r>
              <a:rPr lang="zh-CN" altLang="en-US" b="1" dirty="0">
                <a:solidFill>
                  <a:srgbClr val="FF0000"/>
                </a:solidFill>
              </a:rPr>
              <a:t>进一步阅读</a:t>
            </a:r>
            <a:r>
              <a:rPr lang="zh-CN" altLang="en-US" dirty="0"/>
              <a:t>：</a:t>
            </a:r>
            <a:endParaRPr lang="en-US" altLang="zh-CN" dirty="0"/>
          </a:p>
          <a:p>
            <a:r>
              <a:rPr lang="zh-CN" altLang="en-US" dirty="0">
                <a:hlinkClick r:id="rId3"/>
              </a:rPr>
              <a:t>https://www.zhihu.com/question/22111546</a:t>
            </a:r>
            <a:endParaRPr lang="en-US" altLang="zh-CN" dirty="0"/>
          </a:p>
          <a:p>
            <a:r>
              <a:rPr lang="en-US" altLang="zh-CN" dirty="0">
                <a:hlinkClick r:id="rId4"/>
              </a:rPr>
              <a:t>https://www.zhihu.com/question/40238995</a:t>
            </a:r>
            <a:r>
              <a:rPr lang="zh-CN" altLang="en-US" dirty="0"/>
              <a:t>  </a:t>
            </a:r>
          </a:p>
        </p:txBody>
      </p:sp>
    </p:spTree>
    <p:extLst>
      <p:ext uri="{BB962C8B-B14F-4D97-AF65-F5344CB8AC3E}">
        <p14:creationId xmlns:p14="http://schemas.microsoft.com/office/powerpoint/2010/main" val="103727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70597-7110-4883-96BE-FB5F6E1F1AAD}"/>
              </a:ext>
            </a:extLst>
          </p:cNvPr>
          <p:cNvSpPr>
            <a:spLocks noGrp="1"/>
          </p:cNvSpPr>
          <p:nvPr>
            <p:ph type="title"/>
          </p:nvPr>
        </p:nvSpPr>
        <p:spPr/>
        <p:txBody>
          <a:bodyPr/>
          <a:lstStyle/>
          <a:p>
            <a:r>
              <a:rPr lang="zh-CN" altLang="en-US" dirty="0"/>
              <a:t>引用的绑定</a:t>
            </a:r>
          </a:p>
        </p:txBody>
      </p:sp>
      <p:sp>
        <p:nvSpPr>
          <p:cNvPr id="3" name="内容占位符 2">
            <a:extLst>
              <a:ext uri="{FF2B5EF4-FFF2-40B4-BE49-F238E27FC236}">
                <a16:creationId xmlns:a16="http://schemas.microsoft.com/office/drawing/2014/main" id="{57F657C9-C487-404D-B192-C57579AFD0AC}"/>
              </a:ext>
            </a:extLst>
          </p:cNvPr>
          <p:cNvSpPr>
            <a:spLocks noGrp="1"/>
          </p:cNvSpPr>
          <p:nvPr>
            <p:ph idx="1"/>
          </p:nvPr>
        </p:nvSpPr>
        <p:spPr>
          <a:xfrm>
            <a:off x="628650" y="1340769"/>
            <a:ext cx="8335838" cy="3960440"/>
          </a:xfrm>
        </p:spPr>
        <p:txBody>
          <a:bodyPr/>
          <a:lstStyle/>
          <a:p>
            <a:r>
              <a:rPr lang="zh-CN" altLang="en-US" dirty="0"/>
              <a:t>常见的引用绑定规则</a:t>
            </a:r>
            <a:endParaRPr lang="en-US" altLang="zh-CN" dirty="0"/>
          </a:p>
          <a:p>
            <a:endParaRPr lang="en-US" altLang="zh-CN" dirty="0"/>
          </a:p>
          <a:p>
            <a:endParaRPr lang="en-US" altLang="zh-CN" dirty="0"/>
          </a:p>
          <a:p>
            <a:endParaRPr lang="en-US" altLang="zh-CN" dirty="0"/>
          </a:p>
          <a:p>
            <a:endParaRPr lang="en-US" altLang="zh-CN" dirty="0"/>
          </a:p>
          <a:p>
            <a:r>
              <a:rPr lang="zh-CN" altLang="en-US" dirty="0"/>
              <a:t>注意：</a:t>
            </a:r>
            <a:r>
              <a:rPr lang="zh-CN" altLang="en-US" dirty="0">
                <a:solidFill>
                  <a:srgbClr val="FF0000"/>
                </a:solidFill>
              </a:rPr>
              <a:t>所有的引用（包括右值引用）本身都是左值</a:t>
            </a:r>
            <a:r>
              <a:rPr lang="zh-CN" altLang="en-US" dirty="0"/>
              <a:t>，结合该规则和上表便可判断各种构造函数、赋值运算符中传递参数和取返回值的引用绑定情况。</a:t>
            </a: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pPr>
                <a:defRPr/>
              </a:pPr>
              <a:t>24</a:t>
            </a:fld>
            <a:endParaRPr lang="en-US" altLang="zh-CN" dirty="0"/>
          </a:p>
        </p:txBody>
      </p:sp>
      <p:sp>
        <p:nvSpPr>
          <p:cNvPr id="8" name="矩形 7"/>
          <p:cNvSpPr/>
          <p:nvPr/>
        </p:nvSpPr>
        <p:spPr>
          <a:xfrm>
            <a:off x="213867" y="5445224"/>
            <a:ext cx="8877367" cy="646331"/>
          </a:xfrm>
          <a:prstGeom prst="rect">
            <a:avLst/>
          </a:prstGeom>
        </p:spPr>
        <p:txBody>
          <a:bodyPr wrap="none">
            <a:spAutoFit/>
          </a:bodyPr>
          <a:lstStyle/>
          <a:p>
            <a:r>
              <a:rPr lang="zh-CN" altLang="en-US" sz="2000" b="1" dirty="0">
                <a:solidFill>
                  <a:srgbClr val="FF0000"/>
                </a:solidFill>
              </a:rPr>
              <a:t>进一步阅读</a:t>
            </a:r>
            <a:r>
              <a:rPr lang="zh-CN" altLang="en-US" sz="1600" dirty="0"/>
              <a:t>：</a:t>
            </a:r>
            <a:endParaRPr lang="en-US" altLang="zh-CN" sz="1600" dirty="0"/>
          </a:p>
          <a:p>
            <a:r>
              <a:rPr lang="en-US" altLang="zh-CN" sz="1600" dirty="0">
                <a:hlinkClick r:id="rId3"/>
              </a:rPr>
              <a:t>https://www.justsoftwaresolutions.co.uk/cplusplus/core-c++-lvalues-and-rvalues.html#lvalue-references</a:t>
            </a:r>
            <a:endParaRPr lang="en-US" altLang="zh-CN" sz="1600" dirty="0"/>
          </a:p>
        </p:txBody>
      </p:sp>
      <p:graphicFrame>
        <p:nvGraphicFramePr>
          <p:cNvPr id="9" name="表格 8">
            <a:extLst>
              <a:ext uri="{FF2B5EF4-FFF2-40B4-BE49-F238E27FC236}">
                <a16:creationId xmlns:a16="http://schemas.microsoft.com/office/drawing/2014/main" id="{87CB09C6-31FB-4760-A1BA-1064899A0D5B}"/>
              </a:ext>
            </a:extLst>
          </p:cNvPr>
          <p:cNvGraphicFramePr>
            <a:graphicFrameLocks noGrp="1"/>
          </p:cNvGraphicFramePr>
          <p:nvPr>
            <p:extLst>
              <p:ext uri="{D42A27DB-BD31-4B8C-83A1-F6EECF244321}">
                <p14:modId xmlns:p14="http://schemas.microsoft.com/office/powerpoint/2010/main" val="2178476287"/>
              </p:ext>
            </p:extLst>
          </p:nvPr>
        </p:nvGraphicFramePr>
        <p:xfrm>
          <a:off x="1040731" y="2060064"/>
          <a:ext cx="7223641" cy="1584960"/>
        </p:xfrm>
        <a:graphic>
          <a:graphicData uri="http://schemas.openxmlformats.org/drawingml/2006/table">
            <a:tbl>
              <a:tblPr firstRow="1" bandRow="1">
                <a:tableStyleId>{5C22544A-7EE6-4342-B048-85BDC9FD1C3A}</a:tableStyleId>
              </a:tblPr>
              <a:tblGrid>
                <a:gridCol w="2111072">
                  <a:extLst>
                    <a:ext uri="{9D8B030D-6E8A-4147-A177-3AD203B41FA5}">
                      <a16:colId xmlns:a16="http://schemas.microsoft.com/office/drawing/2014/main" val="4294695868"/>
                    </a:ext>
                  </a:extLst>
                </a:gridCol>
                <a:gridCol w="1728192">
                  <a:extLst>
                    <a:ext uri="{9D8B030D-6E8A-4147-A177-3AD203B41FA5}">
                      <a16:colId xmlns:a16="http://schemas.microsoft.com/office/drawing/2014/main" val="1855087411"/>
                    </a:ext>
                  </a:extLst>
                </a:gridCol>
                <a:gridCol w="1636221">
                  <a:extLst>
                    <a:ext uri="{9D8B030D-6E8A-4147-A177-3AD203B41FA5}">
                      <a16:colId xmlns:a16="http://schemas.microsoft.com/office/drawing/2014/main" val="237225540"/>
                    </a:ext>
                  </a:extLst>
                </a:gridCol>
                <a:gridCol w="1748156">
                  <a:extLst>
                    <a:ext uri="{9D8B030D-6E8A-4147-A177-3AD203B41FA5}">
                      <a16:colId xmlns:a16="http://schemas.microsoft.com/office/drawing/2014/main" val="684257848"/>
                    </a:ext>
                  </a:extLst>
                </a:gridCol>
              </a:tblGrid>
              <a:tr h="370840">
                <a:tc>
                  <a:txBody>
                    <a:bodyPr/>
                    <a:lstStyle/>
                    <a:p>
                      <a:pPr algn="ct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非常量左值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常量左值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右值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1723093"/>
                  </a:ext>
                </a:extLst>
              </a:tr>
              <a:tr h="370840">
                <a:tc>
                  <a:txBody>
                    <a:bodyPr/>
                    <a:lstStyle/>
                    <a:p>
                      <a:pPr algn="ctr"/>
                      <a:r>
                        <a:rPr lang="zh-CN" altLang="en-US" sz="2000" dirty="0">
                          <a:latin typeface="华文楷体" pitchFamily="2" charset="-122"/>
                          <a:ea typeface="华文楷体" pitchFamily="2" charset="-122"/>
                        </a:rPr>
                        <a:t>非常量左值引用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5738066"/>
                  </a:ext>
                </a:extLst>
              </a:tr>
              <a:tr h="370840">
                <a:tc>
                  <a:txBody>
                    <a:bodyPr/>
                    <a:lstStyle/>
                    <a:p>
                      <a:pPr algn="ctr"/>
                      <a:r>
                        <a:rPr lang="zh-CN" altLang="en-US" sz="2000" dirty="0">
                          <a:latin typeface="华文楷体" pitchFamily="2" charset="-122"/>
                          <a:ea typeface="华文楷体" pitchFamily="2" charset="-122"/>
                        </a:rPr>
                        <a:t>常量左值引用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5910374"/>
                  </a:ext>
                </a:extLst>
              </a:tr>
              <a:tr h="370840">
                <a:tc>
                  <a:txBody>
                    <a:bodyPr/>
                    <a:lstStyle/>
                    <a:p>
                      <a:pPr algn="ctr"/>
                      <a:r>
                        <a:rPr lang="zh-CN" altLang="en-US" sz="2000" dirty="0">
                          <a:latin typeface="华文楷体" pitchFamily="2" charset="-122"/>
                          <a:ea typeface="华文楷体" pitchFamily="2" charset="-122"/>
                        </a:rPr>
                        <a:t>右值引用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9121327"/>
                  </a:ext>
                </a:extLst>
              </a:tr>
            </a:tbl>
          </a:graphicData>
        </a:graphic>
      </p:graphicFrame>
    </p:spTree>
    <p:extLst>
      <p:ext uri="{BB962C8B-B14F-4D97-AF65-F5344CB8AC3E}">
        <p14:creationId xmlns:p14="http://schemas.microsoft.com/office/powerpoint/2010/main" val="2080226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ref(a);</a:t>
            </a:r>
          </a:p>
          <a:p>
            <a:r>
              <a:rPr lang="en-US" altLang="zh-CN" sz="2000" b="1" dirty="0">
                <a:solidFill>
                  <a:srgbClr val="6E200D"/>
                </a:solidFill>
                <a:latin typeface="Consolas" panose="020B0609020204030204" pitchFamily="49" charset="0"/>
              </a:rPr>
              <a:t>	ref(2);</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//2</a:t>
            </a:r>
            <a:r>
              <a:rPr lang="zh-CN" altLang="en-US" sz="2000" b="1" dirty="0">
                <a:solidFill>
                  <a:srgbClr val="00B050"/>
                </a:solidFill>
                <a:latin typeface="Consolas" panose="020B0609020204030204" pitchFamily="49" charset="0"/>
              </a:rPr>
              <a:t>是一个常量</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165369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r>
              <a:rPr lang="en-US" altLang="zh-CN" sz="2000" b="1" dirty="0">
                <a:solidFill>
                  <a:srgbClr val="6E200D"/>
                </a:solidFill>
                <a:latin typeface="Consolas" panose="020B0609020204030204" pitchFamily="49" charset="0"/>
              </a:rPr>
              <a:t>using namespace std;</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ref(a);</a:t>
            </a:r>
          </a:p>
          <a:p>
            <a:r>
              <a:rPr lang="en-US" altLang="zh-CN" sz="2000" b="1" dirty="0">
                <a:solidFill>
                  <a:srgbClr val="6E200D"/>
                </a:solidFill>
                <a:latin typeface="Consolas" panose="020B0609020204030204" pitchFamily="49" charset="0"/>
              </a:rPr>
              <a:t>	ref(2);</a:t>
            </a:r>
            <a:r>
              <a:rPr lang="en-US" altLang="zh-CN" sz="2000" b="1" dirty="0">
                <a:solidFill>
                  <a:srgbClr val="00B050"/>
                </a:solidFill>
                <a:latin typeface="Consolas" panose="020B0609020204030204" pitchFamily="49" charset="0"/>
              </a:rPr>
              <a:t> //2</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392912" y="2118335"/>
            <a:ext cx="3581920" cy="2246769"/>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left 1</a:t>
            </a:r>
          </a:p>
          <a:p>
            <a:r>
              <a:rPr lang="en-US" altLang="zh-CN" sz="2000" dirty="0">
                <a:latin typeface="Menlo-Regular" charset="0"/>
              </a:rPr>
              <a:t>right 2</a:t>
            </a:r>
          </a:p>
          <a:p>
            <a:endParaRPr lang="en-US" altLang="zh-CN" sz="2000" dirty="0">
              <a:latin typeface="Menlo-Regular" charset="0"/>
            </a:endParaRPr>
          </a:p>
          <a:p>
            <a:r>
              <a:rPr lang="en-US" altLang="zh-CN" sz="2000" dirty="0">
                <a:solidFill>
                  <a:srgbClr val="FF0000"/>
                </a:solidFill>
                <a:latin typeface="Menlo-Regular" charset="0"/>
              </a:rPr>
              <a:t>int &amp;x</a:t>
            </a:r>
            <a:r>
              <a:rPr lang="zh-CN" altLang="en-US" sz="2000" dirty="0">
                <a:latin typeface="Menlo-Regular" charset="0"/>
              </a:rPr>
              <a:t>代表左值引用参数；</a:t>
            </a:r>
            <a:endParaRPr lang="en-US" altLang="zh-CN" sz="2000" dirty="0">
              <a:latin typeface="Menlo-Regular" charset="0"/>
            </a:endParaRPr>
          </a:p>
          <a:p>
            <a:r>
              <a:rPr lang="en-US" altLang="zh-CN" sz="2000" dirty="0" err="1">
                <a:solidFill>
                  <a:srgbClr val="FF0000"/>
                </a:solidFill>
                <a:latin typeface="Menlo-Regular" charset="0"/>
              </a:rPr>
              <a:t>int</a:t>
            </a:r>
            <a:r>
              <a:rPr lang="en-US" altLang="zh-CN" sz="2000" dirty="0">
                <a:solidFill>
                  <a:srgbClr val="FF0000"/>
                </a:solidFill>
                <a:latin typeface="Menlo-Regular" charset="0"/>
              </a:rPr>
              <a:t> &amp;&amp;x</a:t>
            </a:r>
            <a:r>
              <a:rPr lang="zh-CN" altLang="en-US" sz="2000" dirty="0">
                <a:latin typeface="Menlo-Regular" charset="0"/>
              </a:rPr>
              <a:t>代表右值引用参数，</a:t>
            </a:r>
            <a:endParaRPr lang="en-US" altLang="zh-CN" sz="2000" dirty="0">
              <a:latin typeface="Menlo-Regular" charset="0"/>
            </a:endParaRPr>
          </a:p>
          <a:p>
            <a:r>
              <a:rPr lang="zh-CN" altLang="en-US" sz="2000" dirty="0">
                <a:latin typeface="Menlo-Regular" charset="0"/>
              </a:rPr>
              <a:t>对</a:t>
            </a:r>
            <a:r>
              <a:rPr lang="en-US" altLang="zh-CN" sz="2000" dirty="0">
                <a:solidFill>
                  <a:srgbClr val="FF0000"/>
                </a:solidFill>
                <a:latin typeface="Menlo-Regular" charset="0"/>
              </a:rPr>
              <a:t>2</a:t>
            </a:r>
            <a:r>
              <a:rPr lang="zh-CN" altLang="en-US" sz="2000" dirty="0">
                <a:latin typeface="Menlo-Regular" charset="0"/>
              </a:rPr>
              <a:t>的引用是右值引用。</a:t>
            </a:r>
            <a:endParaRPr lang="en-US" altLang="zh-CN" sz="2000" dirty="0">
              <a:latin typeface="Menlo-Regular" charset="0"/>
            </a:endParaRPr>
          </a:p>
        </p:txBody>
      </p:sp>
      <p:sp>
        <p:nvSpPr>
          <p:cNvPr id="2" name="圆角矩形 1"/>
          <p:cNvSpPr/>
          <p:nvPr/>
        </p:nvSpPr>
        <p:spPr>
          <a:xfrm>
            <a:off x="3851920" y="4528045"/>
            <a:ext cx="5254252" cy="666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如果没有定义 </a:t>
            </a:r>
            <a:r>
              <a:rPr kumimoji="1" lang="en-US" altLang="zh-CN" sz="2000" b="1" dirty="0"/>
              <a:t>ref(int</a:t>
            </a:r>
            <a:r>
              <a:rPr kumimoji="1" lang="zh-CN" altLang="en-US" sz="2000" b="1" dirty="0"/>
              <a:t> </a:t>
            </a:r>
            <a:r>
              <a:rPr kumimoji="1" lang="en-US" altLang="zh-CN" sz="2000" b="1" dirty="0"/>
              <a:t>&amp;&amp;x)</a:t>
            </a:r>
            <a:r>
              <a:rPr kumimoji="1" lang="zh-CN" altLang="en-US" sz="2000" b="1" dirty="0"/>
              <a:t> 函数会发生什么？</a:t>
            </a:r>
          </a:p>
        </p:txBody>
      </p:sp>
      <p:sp>
        <p:nvSpPr>
          <p:cNvPr id="8" name="矩形 7">
            <a:extLst>
              <a:ext uri="{FF2B5EF4-FFF2-40B4-BE49-F238E27FC236}">
                <a16:creationId xmlns:a16="http://schemas.microsoft.com/office/drawing/2014/main" id="{65EC060D-F427-4098-BF36-E65E9ACBAF58}"/>
              </a:ext>
            </a:extLst>
          </p:cNvPr>
          <p:cNvSpPr/>
          <p:nvPr/>
        </p:nvSpPr>
        <p:spPr>
          <a:xfrm>
            <a:off x="3633564" y="5510325"/>
            <a:ext cx="5472608" cy="1015663"/>
          </a:xfrm>
          <a:prstGeom prst="rect">
            <a:avLst/>
          </a:prstGeom>
          <a:solidFill>
            <a:schemeClr val="bg1"/>
          </a:solidFill>
          <a:ln w="19050">
            <a:noFill/>
          </a:ln>
        </p:spPr>
        <p:txBody>
          <a:bodyPr wrap="square">
            <a:spAutoFit/>
          </a:bodyPr>
          <a:lstStyle/>
          <a:p>
            <a:r>
              <a:rPr lang="zh-CN" altLang="en-US" sz="2000" b="1" dirty="0">
                <a:latin typeface="Menlo-Regular" charset="0"/>
              </a:rPr>
              <a:t>编译错误：</a:t>
            </a:r>
            <a:endParaRPr lang="en-US" altLang="zh-CN" sz="2000" b="1" dirty="0">
              <a:latin typeface="Menlo-Regular" charset="0"/>
            </a:endParaRPr>
          </a:p>
          <a:p>
            <a:r>
              <a:rPr lang="en-US" altLang="zh-CN" sz="2000" dirty="0">
                <a:solidFill>
                  <a:srgbClr val="FF0000"/>
                </a:solidFill>
                <a:latin typeface="Menlo-Regular" charset="0"/>
              </a:rPr>
              <a:t>[Error] invalid initialization of non-const reference of type 'int&amp;' from an </a:t>
            </a:r>
            <a:r>
              <a:rPr lang="en-US" altLang="zh-CN" sz="2000" dirty="0" err="1">
                <a:solidFill>
                  <a:srgbClr val="FF0000"/>
                </a:solidFill>
                <a:latin typeface="Menlo-Regular" charset="0"/>
              </a:rPr>
              <a:t>rvalue</a:t>
            </a:r>
            <a:r>
              <a:rPr lang="en-US" altLang="zh-CN" sz="2000" dirty="0">
                <a:solidFill>
                  <a:srgbClr val="FF0000"/>
                </a:solidFill>
                <a:latin typeface="Menlo-Regular" charset="0"/>
              </a:rPr>
              <a:t> of type 'int'</a:t>
            </a:r>
          </a:p>
        </p:txBody>
      </p:sp>
    </p:spTree>
    <p:extLst>
      <p:ext uri="{BB962C8B-B14F-4D97-AF65-F5344CB8AC3E}">
        <p14:creationId xmlns:p14="http://schemas.microsoft.com/office/powerpoint/2010/main" val="98782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调用哪一个函数？</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674891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FF0000"/>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调用哪一个函数？</a:t>
            </a:r>
            <a:endParaRPr lang="en-US" altLang="zh-CN" sz="2000" b="1" dirty="0">
              <a:solidFill>
                <a:srgbClr val="FF000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148064" y="2686503"/>
            <a:ext cx="3886100" cy="2862322"/>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right 1</a:t>
            </a:r>
          </a:p>
          <a:p>
            <a:r>
              <a:rPr lang="en-US" altLang="zh-CN" sz="2000" dirty="0">
                <a:latin typeface="Menlo-Regular" charset="0"/>
              </a:rPr>
              <a:t>left 1</a:t>
            </a:r>
          </a:p>
          <a:p>
            <a:endParaRPr lang="en-US" altLang="zh-CN" sz="2000" dirty="0">
              <a:latin typeface="Menlo-Regular" charset="0"/>
            </a:endParaRPr>
          </a:p>
          <a:p>
            <a:r>
              <a:rPr lang="en-US" altLang="zh-CN" sz="2000" dirty="0">
                <a:solidFill>
                  <a:srgbClr val="FF0000"/>
                </a:solidFill>
                <a:latin typeface="Menlo-Regular" charset="0"/>
              </a:rPr>
              <a:t>ref(1)</a:t>
            </a:r>
            <a:r>
              <a:rPr lang="zh-CN" altLang="en-US" sz="2000" dirty="0">
                <a:latin typeface="Menlo-Regular" charset="0"/>
              </a:rPr>
              <a:t>首先调用</a:t>
            </a:r>
            <a:r>
              <a:rPr lang="en-US" altLang="zh-CN" sz="2000" dirty="0">
                <a:solidFill>
                  <a:srgbClr val="FF0000"/>
                </a:solidFill>
                <a:latin typeface="Menlo-Regular" charset="0"/>
              </a:rPr>
              <a:t>ref(int &amp;&amp;x)</a:t>
            </a:r>
            <a:r>
              <a:rPr lang="zh-CN" altLang="en-US" sz="2000" dirty="0">
                <a:latin typeface="Menlo-Regular" charset="0"/>
              </a:rPr>
              <a:t>函数，此时右值引用</a:t>
            </a:r>
            <a:r>
              <a:rPr lang="en-US" altLang="zh-CN" sz="2000" dirty="0">
                <a:solidFill>
                  <a:srgbClr val="FF0000"/>
                </a:solidFill>
                <a:latin typeface="Menlo-Regular" charset="0"/>
              </a:rPr>
              <a:t>x</a:t>
            </a:r>
            <a:r>
              <a:rPr lang="zh-CN" altLang="en-US" sz="2000" dirty="0">
                <a:latin typeface="Menlo-Regular" charset="0"/>
              </a:rPr>
              <a:t>为左值，因此</a:t>
            </a:r>
            <a:r>
              <a:rPr lang="en-US" altLang="zh-CN" sz="2000" dirty="0">
                <a:solidFill>
                  <a:srgbClr val="FF0000"/>
                </a:solidFill>
                <a:latin typeface="Menlo-Regular" charset="0"/>
              </a:rPr>
              <a:t>ref(x)</a:t>
            </a:r>
            <a:r>
              <a:rPr lang="zh-CN" altLang="en-US" sz="2000" dirty="0">
                <a:latin typeface="Menlo-Regular" charset="0"/>
              </a:rPr>
              <a:t>调用</a:t>
            </a:r>
            <a:r>
              <a:rPr lang="en-US" altLang="zh-CN" sz="2000" dirty="0">
                <a:solidFill>
                  <a:srgbClr val="FF0000"/>
                </a:solidFill>
                <a:latin typeface="Menlo-Regular" charset="0"/>
              </a:rPr>
              <a:t>ref(int &amp;x)</a:t>
            </a:r>
            <a:r>
              <a:rPr lang="zh-CN" altLang="en-US" sz="2000" dirty="0">
                <a:latin typeface="Menlo-Regular" charset="0"/>
              </a:rPr>
              <a:t>函数。</a:t>
            </a:r>
            <a:endParaRPr lang="en-US" altLang="zh-CN" sz="2000" dirty="0">
              <a:latin typeface="Menlo-Regular" charset="0"/>
            </a:endParaRPr>
          </a:p>
          <a:p>
            <a:endParaRPr lang="en-US" altLang="zh-CN" sz="2000" dirty="0">
              <a:latin typeface="Menlo-Regular" charset="0"/>
            </a:endParaRPr>
          </a:p>
        </p:txBody>
      </p:sp>
    </p:spTree>
    <p:extLst>
      <p:ext uri="{BB962C8B-B14F-4D97-AF65-F5344CB8AC3E}">
        <p14:creationId xmlns:p14="http://schemas.microsoft.com/office/powerpoint/2010/main" val="3122079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C288455-0AD7-4A4E-830F-3BEF1515C15D}"/>
              </a:ext>
            </a:extLst>
          </p:cNvPr>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a:p>
        </p:txBody>
      </p:sp>
      <p:sp>
        <p:nvSpPr>
          <p:cNvPr id="7" name="文本框 6">
            <a:extLst>
              <a:ext uri="{FF2B5EF4-FFF2-40B4-BE49-F238E27FC236}">
                <a16:creationId xmlns:a16="http://schemas.microsoft.com/office/drawing/2014/main" id="{1DB0BBE6-E06C-48D4-B90F-8B4120A3811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关于左值引用和右值引用，下列说法正确的是</a:t>
            </a:r>
          </a:p>
        </p:txBody>
      </p:sp>
      <p:sp>
        <p:nvSpPr>
          <p:cNvPr id="8" name="文本框 7">
            <a:extLst>
              <a:ext uri="{FF2B5EF4-FFF2-40B4-BE49-F238E27FC236}">
                <a16:creationId xmlns:a16="http://schemas.microsoft.com/office/drawing/2014/main" id="{C551FC8A-B1AD-4FAE-AB96-5854AC3104D2}"/>
              </a:ext>
            </a:extLst>
          </p:cNvPr>
          <p:cNvSpPr txBox="1"/>
          <p:nvPr>
            <p:custDataLst>
              <p:tags r:id="rId3"/>
            </p:custDataLst>
          </p:nvPr>
        </p:nvSpPr>
        <p:spPr>
          <a:xfrm>
            <a:off x="1483568" y="2658127"/>
            <a:ext cx="6400800" cy="642938"/>
          </a:xfrm>
          <a:prstGeom prst="rect">
            <a:avLst/>
          </a:prstGeom>
          <a:noFill/>
        </p:spPr>
        <p:txBody>
          <a:bodyPr vert="horz" wrap="none" rtlCol="0" anchor="ctr" anchorCtr="0">
            <a:noAutofit/>
          </a:bodyPr>
          <a:lstStyle/>
          <a:p>
            <a:r>
              <a:rPr lang="zh-CN" altLang="en-US" sz="2400" dirty="0">
                <a:latin typeface="Times New Roman" pitchFamily="18" charset="0"/>
                <a:ea typeface="STKaiti" charset="-122"/>
                <a:cs typeface="Times New Roman" pitchFamily="18" charset="0"/>
              </a:rPr>
              <a:t>非常量左值引用与常量左值引用既可以绑定左值，</a:t>
            </a:r>
            <a:endParaRPr lang="en-US" altLang="zh-CN" sz="2400" dirty="0">
              <a:latin typeface="Times New Roman" pitchFamily="18" charset="0"/>
              <a:ea typeface="STKaiti" charset="-122"/>
              <a:cs typeface="Times New Roman" pitchFamily="18" charset="0"/>
            </a:endParaRPr>
          </a:p>
          <a:p>
            <a:r>
              <a:rPr lang="zh-CN" altLang="en-US" sz="2400" dirty="0">
                <a:latin typeface="Times New Roman" pitchFamily="18" charset="0"/>
                <a:ea typeface="STKaiti" charset="-122"/>
                <a:cs typeface="Times New Roman" pitchFamily="18" charset="0"/>
              </a:rPr>
              <a:t>也可以绑定右值</a:t>
            </a:r>
            <a:endParaRPr lang="zh-CN" altLang="en-US" sz="2400" b="1"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217E894D-A46A-4166-A396-CF680DD32697}"/>
              </a:ext>
            </a:extLst>
          </p:cNvPr>
          <p:cNvSpPr txBox="1"/>
          <p:nvPr>
            <p:custDataLst>
              <p:tags r:id="rId4"/>
            </p:custDataLst>
          </p:nvPr>
        </p:nvSpPr>
        <p:spPr>
          <a:xfrm>
            <a:off x="1483568" y="3573016"/>
            <a:ext cx="6400800" cy="642938"/>
          </a:xfrm>
          <a:prstGeom prst="rect">
            <a:avLst/>
          </a:prstGeom>
          <a:noFill/>
        </p:spPr>
        <p:txBody>
          <a:bodyPr vert="horz" wrap="none" rtlCol="0" anchor="ctr" anchorCtr="0">
            <a:noAutofit/>
          </a:bodyPr>
          <a:lstStyle/>
          <a:p>
            <a:r>
              <a:rPr lang="en-US" altLang="zh-CN" sz="2400" dirty="0">
                <a:solidFill>
                  <a:prstClr val="black"/>
                </a:solidFill>
                <a:latin typeface="Times New Roman" pitchFamily="18" charset="0"/>
                <a:ea typeface="STKaiti" charset="-122"/>
                <a:cs typeface="Times New Roman" pitchFamily="18" charset="0"/>
              </a:rPr>
              <a:t>int y = 2, z = 3; int&amp;&amp; w = y * z; </a:t>
            </a:r>
            <a:r>
              <a:rPr lang="zh-CN" altLang="en-US" sz="2400" dirty="0">
                <a:solidFill>
                  <a:prstClr val="black"/>
                </a:solidFill>
                <a:latin typeface="Times New Roman" pitchFamily="18" charset="0"/>
                <a:ea typeface="STKaiti" charset="-122"/>
                <a:cs typeface="Times New Roman" pitchFamily="18" charset="0"/>
              </a:rPr>
              <a:t>不能够正常运行</a:t>
            </a:r>
            <a:endPar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30688BBE-9BF2-4135-A7B6-A342C6AB50FE}"/>
              </a:ext>
            </a:extLst>
          </p:cNvPr>
          <p:cNvSpPr txBox="1"/>
          <p:nvPr>
            <p:custDataLst>
              <p:tags r:id="rId5"/>
            </p:custDataLst>
          </p:nvPr>
        </p:nvSpPr>
        <p:spPr>
          <a:xfrm>
            <a:off x="1483568" y="4430266"/>
            <a:ext cx="6400800" cy="642938"/>
          </a:xfrm>
          <a:prstGeom prst="rect">
            <a:avLst/>
          </a:prstGeom>
          <a:noFill/>
        </p:spPr>
        <p:txBody>
          <a:bodyPr vert="horz" wrap="none" rtlCol="0" anchor="ctr" anchorCtr="0">
            <a:noAutofit/>
          </a:bodyPr>
          <a:lstStyle/>
          <a:p>
            <a:r>
              <a:rPr lang="en-US" altLang="zh-CN" sz="2400" dirty="0">
                <a:solidFill>
                  <a:prstClr val="black"/>
                </a:solidFill>
                <a:latin typeface="Times New Roman" pitchFamily="18" charset="0"/>
                <a:ea typeface="STKaiti" charset="-122"/>
                <a:cs typeface="Times New Roman" pitchFamily="18" charset="0"/>
              </a:rPr>
              <a:t>int y = 3, z = 3; const int&amp; w = y * z; </a:t>
            </a:r>
            <a:r>
              <a:rPr lang="zh-CN" altLang="en-US" sz="2400" dirty="0">
                <a:solidFill>
                  <a:prstClr val="black"/>
                </a:solidFill>
                <a:latin typeface="Times New Roman" pitchFamily="18" charset="0"/>
                <a:ea typeface="STKaiti" charset="-122"/>
                <a:cs typeface="Times New Roman" pitchFamily="18" charset="0"/>
              </a:rPr>
              <a:t>能够正常运行</a:t>
            </a:r>
            <a:endPar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1D4B16B0-206A-4452-B853-6E339C56ECD5}"/>
              </a:ext>
            </a:extLst>
          </p:cNvPr>
          <p:cNvSpPr txBox="1"/>
          <p:nvPr>
            <p:custDataLst>
              <p:tags r:id="rId6"/>
            </p:custDataLst>
          </p:nvPr>
        </p:nvSpPr>
        <p:spPr>
          <a:xfrm>
            <a:off x="1483568" y="5287516"/>
            <a:ext cx="6400800" cy="642938"/>
          </a:xfrm>
          <a:prstGeom prst="rect">
            <a:avLst/>
          </a:prstGeom>
          <a:noFill/>
        </p:spPr>
        <p:txBody>
          <a:bodyPr vert="horz" wrap="none" rtlCol="0" anchor="ctr" anchorCtr="0">
            <a:noAutofit/>
          </a:bodyPr>
          <a:lstStyle/>
          <a:p>
            <a:r>
              <a:rPr lang="zh-CN" altLang="en-US" sz="2400" dirty="0">
                <a:solidFill>
                  <a:prstClr val="black"/>
                </a:solidFill>
                <a:latin typeface="Times New Roman" pitchFamily="18" charset="0"/>
                <a:ea typeface="STKaiti" charset="-122"/>
                <a:cs typeface="Times New Roman" pitchFamily="18" charset="0"/>
              </a:rPr>
              <a:t>在函数中的临时左值引用可以先定义，再赋值。</a:t>
            </a:r>
            <a:endPar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36F8709-76A7-44DA-BFCA-C3951A10736E}"/>
              </a:ext>
            </a:extLst>
          </p:cNvPr>
          <p:cNvSpPr>
            <a:spLocks noChangeAspect="1"/>
          </p:cNvSpPr>
          <p:nvPr>
            <p:custDataLst>
              <p:tags r:id="rId7"/>
            </p:custDataLst>
          </p:nvPr>
        </p:nvSpPr>
        <p:spPr>
          <a:xfrm>
            <a:off x="769193" y="258286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6DB22C07-47A3-44FE-8F48-D0AA462B74FE}"/>
              </a:ext>
            </a:extLst>
          </p:cNvPr>
          <p:cNvSpPr>
            <a:spLocks noChangeAspect="1"/>
          </p:cNvSpPr>
          <p:nvPr>
            <p:custDataLst>
              <p:tags r:id="rId8"/>
            </p:custDataLst>
          </p:nvPr>
        </p:nvSpPr>
        <p:spPr>
          <a:xfrm>
            <a:off x="769193" y="363730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0492655A-225D-4CE1-A926-E2EAA5DC7305}"/>
              </a:ext>
            </a:extLst>
          </p:cNvPr>
          <p:cNvSpPr>
            <a:spLocks noChangeAspect="1"/>
          </p:cNvSpPr>
          <p:nvPr>
            <p:custDataLst>
              <p:tags r:id="rId9"/>
            </p:custDataLst>
          </p:nvPr>
        </p:nvSpPr>
        <p:spPr>
          <a:xfrm>
            <a:off x="769193" y="4494559"/>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93B6429D-5554-4526-A1BB-6CF6606E2C2C}"/>
              </a:ext>
            </a:extLst>
          </p:cNvPr>
          <p:cNvSpPr>
            <a:spLocks noChangeAspect="1"/>
          </p:cNvSpPr>
          <p:nvPr>
            <p:custDataLst>
              <p:tags r:id="rId10"/>
            </p:custDataLst>
          </p:nvPr>
        </p:nvSpPr>
        <p:spPr>
          <a:xfrm>
            <a:off x="769193" y="535180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9449CC30-51F0-45F6-8922-77A15E535EF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BD8F582C-4C64-4476-B793-F14583BA246A}"/>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27C5505E-F9E7-414A-B23E-2DAA2CF7341D}"/>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a:extLst>
              <a:ext uri="{FF2B5EF4-FFF2-40B4-BE49-F238E27FC236}">
                <a16:creationId xmlns:a16="http://schemas.microsoft.com/office/drawing/2014/main" id="{0AB04045-A662-45C3-8490-CCD49C21B4FE}"/>
              </a:ext>
            </a:extLst>
          </p:cNvPr>
          <p:cNvSpPr txBox="1"/>
          <p:nvPr>
            <p:custDataLst>
              <p:tags r:id="rId14"/>
            </p:custDataLst>
          </p:nvPr>
        </p:nvSpPr>
        <p:spPr>
          <a:xfrm>
            <a:off x="9779000" y="1270000"/>
            <a:ext cx="3586238" cy="1631216"/>
          </a:xfrm>
          <a:prstGeom prst="rect">
            <a:avLst/>
          </a:prstGeom>
          <a:noFill/>
        </p:spPr>
        <p:txBody>
          <a:bodyPr vert="horz" wrap="none" rtlCol="0" anchor="t" anchorCtr="0">
            <a:spAutoFit/>
          </a:bodyPr>
          <a:lstStyle/>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非常量左值引用不能绑定</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右值</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右值引用可以绑定右值</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 </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常量左值引用可以绑定右值</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 </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引用在定义时就要初始化</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 name="组合 26">
            <a:extLst>
              <a:ext uri="{FF2B5EF4-FFF2-40B4-BE49-F238E27FC236}">
                <a16:creationId xmlns:a16="http://schemas.microsoft.com/office/drawing/2014/main" id="{68F54A8C-B198-425F-B74F-220894611D96}"/>
              </a:ext>
            </a:extLst>
          </p:cNvPr>
          <p:cNvGrpSpPr/>
          <p:nvPr>
            <p:custDataLst>
              <p:tags r:id="rId15"/>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E7C54321-042C-4DDE-8B99-3F1363DB69EC}"/>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8D66ECB7-E4CD-4CE5-A818-824B75AA5645}"/>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FFC0EC58-4354-4DAA-95FF-38FB79AD5778}"/>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E46325BC-682A-4C84-A150-921A031695A3}"/>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D67BDDE8-45D1-4EEA-BF09-37B100BDB86A}"/>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DB61C792-BFD5-436A-9774-01AB740FF838}"/>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id="{C947B09B-8799-4398-B687-FAA2A295F833}"/>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2A6038C6-5729-4FBB-B24E-02E7406F3373}"/>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127A347C-1944-4598-8856-CD95CFE3EB9F}"/>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0A73D488-9D00-4F0D-983F-E2770CAED010}"/>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E04B80C8-5321-451F-B73E-A77009ABC13C}"/>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A1D97D75-B227-44AD-A4D1-779E7E48C234}"/>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7321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en-US" altLang="zh-CN" dirty="0"/>
              <a:t>6.1 </a:t>
            </a:r>
            <a:r>
              <a:rPr lang="zh-CN" altLang="en-US" dirty="0"/>
              <a:t>常量引用</a:t>
            </a:r>
          </a:p>
          <a:p>
            <a:r>
              <a:rPr lang="en-US" altLang="zh-CN" dirty="0"/>
              <a:t>6.2 </a:t>
            </a:r>
            <a:r>
              <a:rPr lang="zh-CN" altLang="en-US" dirty="0"/>
              <a:t>拷贝构造函数</a:t>
            </a:r>
            <a:endParaRPr lang="en-US" altLang="zh-CN" dirty="0"/>
          </a:p>
          <a:p>
            <a:r>
              <a:rPr lang="en-US" altLang="zh-CN" dirty="0"/>
              <a:t>6.3 </a:t>
            </a:r>
            <a:r>
              <a:rPr lang="zh-CN" altLang="en-US" dirty="0"/>
              <a:t>右值引用</a:t>
            </a:r>
            <a:endParaRPr lang="en-US" altLang="zh-CN" dirty="0"/>
          </a:p>
          <a:p>
            <a:r>
              <a:rPr lang="en-US" altLang="zh-CN" dirty="0"/>
              <a:t>6.4 </a:t>
            </a:r>
            <a:r>
              <a:rPr lang="zh-CN" altLang="en-US" dirty="0"/>
              <a:t>移动构造函数</a:t>
            </a:r>
          </a:p>
          <a:p>
            <a:r>
              <a:rPr lang="en-US" altLang="zh-CN" dirty="0"/>
              <a:t>6.5 </a:t>
            </a:r>
            <a:r>
              <a:rPr lang="zh-CN" altLang="en-US" dirty="0"/>
              <a:t>赋值运算符</a:t>
            </a:r>
            <a:endParaRPr lang="en-US" altLang="zh-CN" dirty="0"/>
          </a:p>
          <a:p>
            <a:r>
              <a:rPr lang="en-US" altLang="zh-CN" dirty="0"/>
              <a:t>6.6 </a:t>
            </a:r>
            <a:r>
              <a:rPr lang="zh-CN" altLang="en-US" dirty="0"/>
              <a:t>类型转换</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618854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移动构造函数</a:t>
            </a:r>
          </a:p>
        </p:txBody>
      </p:sp>
      <p:sp>
        <p:nvSpPr>
          <p:cNvPr id="40" name="内容占位符 2"/>
          <p:cNvSpPr>
            <a:spLocks noGrp="1"/>
          </p:cNvSpPr>
          <p:nvPr>
            <p:ph idx="1"/>
          </p:nvPr>
        </p:nvSpPr>
        <p:spPr>
          <a:xfrm>
            <a:off x="628650" y="1628801"/>
            <a:ext cx="8047806" cy="3456384"/>
          </a:xfrm>
        </p:spPr>
        <p:txBody>
          <a:bodyPr/>
          <a:lstStyle/>
          <a:p>
            <a:r>
              <a:rPr kumimoji="1" lang="zh-CN" altLang="en-US" dirty="0">
                <a:latin typeface="STKaiti" charset="-122"/>
                <a:ea typeface="STKaiti" charset="-122"/>
                <a:cs typeface="STKaiti" charset="-122"/>
              </a:rPr>
              <a:t>右值引用可以延续即将销毁变量的生命周期，用于构造函数可以</a:t>
            </a:r>
            <a:r>
              <a:rPr kumimoji="1" lang="zh-CN" altLang="en-US" dirty="0">
                <a:solidFill>
                  <a:srgbClr val="FF0000"/>
                </a:solidFill>
                <a:latin typeface="STKaiti" charset="-122"/>
                <a:ea typeface="STKaiti" charset="-122"/>
                <a:cs typeface="STKaiti" charset="-122"/>
              </a:rPr>
              <a:t>提升处理效率</a:t>
            </a:r>
            <a:r>
              <a:rPr kumimoji="1" lang="zh-CN" altLang="en-US" dirty="0">
                <a:latin typeface="STKaiti" charset="-122"/>
                <a:ea typeface="STKaiti" charset="-122"/>
                <a:cs typeface="STKaiti" charset="-122"/>
              </a:rPr>
              <a:t>，在此过程中尽可能少地进行拷贝。</a:t>
            </a:r>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使用右值引用作为参数的构造函数叫做</a:t>
            </a:r>
            <a:r>
              <a:rPr kumimoji="1" lang="zh-CN" altLang="en-US" dirty="0">
                <a:solidFill>
                  <a:srgbClr val="FF0000"/>
                </a:solidFill>
                <a:latin typeface="STKaiti" charset="-122"/>
                <a:ea typeface="STKaiti" charset="-122"/>
                <a:cs typeface="STKaiti" charset="-122"/>
              </a:rPr>
              <a:t>移动构造函数。</a:t>
            </a:r>
            <a:endParaRPr kumimoji="1" lang="en-US" altLang="zh-CN" dirty="0">
              <a:solidFill>
                <a:srgbClr val="FF0000"/>
              </a:solidFill>
              <a:latin typeface="STKaiti" charset="-122"/>
              <a:ea typeface="STKaiti" charset="-122"/>
              <a:cs typeface="STKaiti" charset="-122"/>
            </a:endParaRPr>
          </a:p>
          <a:p>
            <a:endParaRPr kumimoji="1" lang="en-US" altLang="zh-CN" dirty="0">
              <a:solidFill>
                <a:srgbClr val="FF0000"/>
              </a:solidFill>
              <a:latin typeface="STKaiti" charset="-122"/>
              <a:ea typeface="STKaiti" charset="-122"/>
              <a:cs typeface="STKaiti" charset="-122"/>
            </a:endParaRPr>
          </a:p>
          <a:p>
            <a:r>
              <a:rPr kumimoji="1" lang="zh-CN" altLang="en-US" dirty="0">
                <a:latin typeface="STKaiti" charset="-122"/>
                <a:ea typeface="STKaiti" charset="-122"/>
                <a:cs typeface="STKaiti" charset="-122"/>
              </a:rPr>
              <a:t>拷贝构造函数</a:t>
            </a:r>
          </a:p>
          <a:p>
            <a:pPr lvl="1"/>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t>
            </a:r>
            <a:r>
              <a:rPr kumimoji="1" lang="en-US" altLang="zh-CN" b="1" dirty="0" err="1">
                <a:latin typeface="Consolas" charset="0"/>
                <a:ea typeface="Consolas" charset="0"/>
                <a:cs typeface="Consolas" charset="0"/>
              </a:rPr>
              <a:t>const</a:t>
            </a:r>
            <a:r>
              <a:rPr kumimoji="1" lang="zh-CN" altLang="en-US" b="1" dirty="0">
                <a:latin typeface="Consolas" charset="0"/>
                <a:ea typeface="Consolas" charset="0"/>
                <a:cs typeface="Consolas" charset="0"/>
              </a:rPr>
              <a:t> </a:t>
            </a:r>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&amp; </a:t>
            </a:r>
            <a:r>
              <a:rPr kumimoji="1" lang="en-US" altLang="zh-CN" b="1" dirty="0" err="1">
                <a:latin typeface="Consolas" charset="0"/>
                <a:ea typeface="Consolas" charset="0"/>
                <a:cs typeface="Consolas" charset="0"/>
              </a:rPr>
              <a:t>VariableName</a:t>
            </a:r>
            <a:r>
              <a:rPr kumimoji="1" lang="en-US" altLang="zh-CN" b="1" dirty="0">
                <a:latin typeface="Consolas" charset="0"/>
                <a:ea typeface="Consolas" charset="0"/>
                <a:cs typeface="Consolas" charset="0"/>
              </a:rPr>
              <a:t>);</a:t>
            </a:r>
          </a:p>
          <a:p>
            <a:pPr lvl="1"/>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移动构造函数</a:t>
            </a:r>
          </a:p>
          <a:p>
            <a:pPr lvl="1"/>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t>
            </a:r>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&amp;&amp; </a:t>
            </a:r>
            <a:r>
              <a:rPr kumimoji="1" lang="en-US" altLang="zh-CN" b="1" dirty="0" err="1">
                <a:solidFill>
                  <a:srgbClr val="FF0000"/>
                </a:solidFill>
                <a:latin typeface="Consolas" charset="0"/>
                <a:ea typeface="Consolas" charset="0"/>
                <a:cs typeface="Consolas" charset="0"/>
              </a:rPr>
              <a:t>VariableName</a:t>
            </a:r>
            <a:r>
              <a:rPr kumimoji="1" lang="en-US" altLang="zh-CN" b="1" dirty="0">
                <a:solidFill>
                  <a:srgbClr val="FF0000"/>
                </a:solidFill>
                <a:latin typeface="Consolas" charset="0"/>
                <a:ea typeface="Consolas" charset="0"/>
                <a:cs typeface="Consolas" charset="0"/>
              </a:rPr>
              <a:t>);</a:t>
            </a:r>
            <a:endParaRPr kumimoji="1" lang="zh-CN" altLang="en-US" b="1" dirty="0">
              <a:solidFill>
                <a:srgbClr val="FF0000"/>
              </a:solidFill>
              <a:latin typeface="Consolas" charset="0"/>
              <a:ea typeface="Consolas" charset="0"/>
              <a:cs typeface="Consolas" charset="0"/>
            </a:endParaRPr>
          </a:p>
          <a:p>
            <a:pPr marL="0" indent="0">
              <a:buNone/>
            </a:pPr>
            <a:endParaRPr kumimoji="1" lang="zh-CN" altLang="en-US" dirty="0">
              <a:solidFill>
                <a:srgbClr val="FF0000"/>
              </a:solidFill>
              <a:latin typeface="STKaiti" charset="-122"/>
              <a:ea typeface="STKaiti" charset="-122"/>
              <a:cs typeface="STKaiti" charset="-122"/>
            </a:endParaRPr>
          </a:p>
        </p:txBody>
      </p:sp>
    </p:spTree>
    <p:extLst>
      <p:ext uri="{BB962C8B-B14F-4D97-AF65-F5344CB8AC3E}">
        <p14:creationId xmlns:p14="http://schemas.microsoft.com/office/powerpoint/2010/main" val="929099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a:t>移动构造函数</a:t>
            </a:r>
          </a:p>
        </p:txBody>
      </p:sp>
      <p:grpSp>
        <p:nvGrpSpPr>
          <p:cNvPr id="8" name="组 18"/>
          <p:cNvGrpSpPr/>
          <p:nvPr/>
        </p:nvGrpSpPr>
        <p:grpSpPr>
          <a:xfrm>
            <a:off x="683160" y="4580768"/>
            <a:ext cx="4320480" cy="1584176"/>
            <a:chOff x="1043608" y="1844824"/>
            <a:chExt cx="4320480" cy="1584176"/>
          </a:xfrm>
        </p:grpSpPr>
        <p:grpSp>
          <p:nvGrpSpPr>
            <p:cNvPr id="9" name="组 5"/>
            <p:cNvGrpSpPr/>
            <p:nvPr/>
          </p:nvGrpSpPr>
          <p:grpSpPr>
            <a:xfrm>
              <a:off x="1043608" y="1844824"/>
              <a:ext cx="1944624" cy="504056"/>
              <a:chOff x="1043608" y="1844824"/>
              <a:chExt cx="1944624" cy="504056"/>
            </a:xfrm>
          </p:grpSpPr>
          <p:sp>
            <p:nvSpPr>
              <p:cNvPr id="19" name="矩形 18"/>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20" name="文本框 19"/>
              <p:cNvSpPr txBox="1"/>
              <p:nvPr/>
            </p:nvSpPr>
            <p:spPr>
              <a:xfrm>
                <a:off x="1116024"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10" name="组 6"/>
            <p:cNvGrpSpPr/>
            <p:nvPr/>
          </p:nvGrpSpPr>
          <p:grpSpPr>
            <a:xfrm>
              <a:off x="1064731" y="2924944"/>
              <a:ext cx="2067517" cy="504056"/>
              <a:chOff x="1043608" y="1844824"/>
              <a:chExt cx="2067517" cy="504056"/>
            </a:xfrm>
          </p:grpSpPr>
          <p:sp>
            <p:nvSpPr>
              <p:cNvPr id="17" name="矩形 16"/>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8" name="文本框 17"/>
              <p:cNvSpPr txBox="1"/>
              <p:nvPr/>
            </p:nvSpPr>
            <p:spPr>
              <a:xfrm>
                <a:off x="1238917"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11" name="组 9"/>
            <p:cNvGrpSpPr/>
            <p:nvPr/>
          </p:nvGrpSpPr>
          <p:grpSpPr>
            <a:xfrm>
              <a:off x="3275856" y="1844824"/>
              <a:ext cx="2088232" cy="504056"/>
              <a:chOff x="1043608" y="1844824"/>
              <a:chExt cx="2088232" cy="504056"/>
            </a:xfrm>
          </p:grpSpPr>
          <p:sp>
            <p:nvSpPr>
              <p:cNvPr id="15" name="矩形 1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6" name="文本框 15"/>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12" name="直线箭头连接符 13"/>
            <p:cNvCxnSpPr>
              <a:endCxn id="15" idx="1"/>
            </p:cNvCxnSpPr>
            <p:nvPr/>
          </p:nvCxnSpPr>
          <p:spPr>
            <a:xfrm>
              <a:off x="2411760" y="209685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5"/>
            <p:cNvCxnSpPr>
              <a:stCxn id="19" idx="2"/>
            </p:cNvCxnSpPr>
            <p:nvPr/>
          </p:nvCxnSpPr>
          <p:spPr>
            <a:xfrm>
              <a:off x="1727684" y="234888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7"/>
            <p:cNvCxnSpPr>
              <a:stCxn id="15" idx="2"/>
            </p:cNvCxnSpPr>
            <p:nvPr/>
          </p:nvCxnSpPr>
          <p:spPr>
            <a:xfrm flipH="1">
              <a:off x="2432883" y="2348880"/>
              <a:ext cx="1527049" cy="8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组 37"/>
          <p:cNvGrpSpPr/>
          <p:nvPr/>
        </p:nvGrpSpPr>
        <p:grpSpPr>
          <a:xfrm>
            <a:off x="683568" y="2060768"/>
            <a:ext cx="4320480" cy="1584176"/>
            <a:chOff x="906706" y="1698393"/>
            <a:chExt cx="4320480" cy="1584176"/>
          </a:xfrm>
        </p:grpSpPr>
        <p:grpSp>
          <p:nvGrpSpPr>
            <p:cNvPr id="22" name="组 20"/>
            <p:cNvGrpSpPr/>
            <p:nvPr/>
          </p:nvGrpSpPr>
          <p:grpSpPr>
            <a:xfrm>
              <a:off x="906706" y="1698393"/>
              <a:ext cx="1944216" cy="504056"/>
              <a:chOff x="1043608" y="1844824"/>
              <a:chExt cx="1944216" cy="504056"/>
            </a:xfrm>
          </p:grpSpPr>
          <p:sp>
            <p:nvSpPr>
              <p:cNvPr id="35" name="矩形 3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6" name="文本框 35"/>
              <p:cNvSpPr txBox="1"/>
              <p:nvPr/>
            </p:nvSpPr>
            <p:spPr>
              <a:xfrm>
                <a:off x="1115616"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23" name="组 21"/>
            <p:cNvGrpSpPr/>
            <p:nvPr/>
          </p:nvGrpSpPr>
          <p:grpSpPr>
            <a:xfrm>
              <a:off x="927829" y="2778513"/>
              <a:ext cx="2067109" cy="504056"/>
              <a:chOff x="1043608" y="1844824"/>
              <a:chExt cx="2067109" cy="504056"/>
            </a:xfrm>
          </p:grpSpPr>
          <p:sp>
            <p:nvSpPr>
              <p:cNvPr id="33" name="矩形 32"/>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4" name="文本框 33"/>
              <p:cNvSpPr txBox="1"/>
              <p:nvPr/>
            </p:nvSpPr>
            <p:spPr>
              <a:xfrm>
                <a:off x="1238509" y="187684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24" name="组 22"/>
            <p:cNvGrpSpPr/>
            <p:nvPr/>
          </p:nvGrpSpPr>
          <p:grpSpPr>
            <a:xfrm>
              <a:off x="3138954" y="1698393"/>
              <a:ext cx="2088232" cy="504056"/>
              <a:chOff x="1043608" y="1844824"/>
              <a:chExt cx="2088232" cy="504056"/>
            </a:xfrm>
          </p:grpSpPr>
          <p:sp>
            <p:nvSpPr>
              <p:cNvPr id="31" name="矩形 30"/>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2" name="文本框 31"/>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25" name="直线箭头连接符 23"/>
            <p:cNvCxnSpPr>
              <a:endCxn id="33" idx="1"/>
            </p:cNvCxnSpPr>
            <p:nvPr/>
          </p:nvCxnSpPr>
          <p:spPr>
            <a:xfrm>
              <a:off x="2274858" y="1950421"/>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4"/>
            <p:cNvCxnSpPr>
              <a:stCxn id="23" idx="2"/>
            </p:cNvCxnSpPr>
            <p:nvPr/>
          </p:nvCxnSpPr>
          <p:spPr>
            <a:xfrm>
              <a:off x="1590782" y="220244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组 32"/>
            <p:cNvGrpSpPr/>
            <p:nvPr/>
          </p:nvGrpSpPr>
          <p:grpSpPr>
            <a:xfrm>
              <a:off x="3152963" y="2774604"/>
              <a:ext cx="2074223" cy="504056"/>
              <a:chOff x="1043608" y="1844824"/>
              <a:chExt cx="2074223" cy="504056"/>
            </a:xfrm>
          </p:grpSpPr>
          <p:sp>
            <p:nvSpPr>
              <p:cNvPr id="29" name="矩形 28"/>
              <p:cNvSpPr/>
              <p:nvPr/>
            </p:nvSpPr>
            <p:spPr>
              <a:xfrm>
                <a:off x="1043608" y="1844824"/>
                <a:ext cx="136815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30" name="文本框 29"/>
              <p:cNvSpPr txBox="1"/>
              <p:nvPr/>
            </p:nvSpPr>
            <p:spPr>
              <a:xfrm>
                <a:off x="1245623" y="1880751"/>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cxnSp>
          <p:nvCxnSpPr>
            <p:cNvPr id="28" name="直线箭头连接符 36"/>
            <p:cNvCxnSpPr>
              <a:stCxn id="31" idx="2"/>
            </p:cNvCxnSpPr>
            <p:nvPr/>
          </p:nvCxnSpPr>
          <p:spPr>
            <a:xfrm flipH="1">
              <a:off x="3815916" y="2202449"/>
              <a:ext cx="7114" cy="5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683568" y="386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移动构造函数</a:t>
            </a:r>
          </a:p>
        </p:txBody>
      </p:sp>
      <p:sp>
        <p:nvSpPr>
          <p:cNvPr id="38" name="文本框 37"/>
          <p:cNvSpPr txBox="1"/>
          <p:nvPr/>
        </p:nvSpPr>
        <p:spPr>
          <a:xfrm>
            <a:off x="683568" y="134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拷贝构造函数</a:t>
            </a:r>
          </a:p>
        </p:txBody>
      </p:sp>
      <p:sp>
        <p:nvSpPr>
          <p:cNvPr id="39" name="内容占位符 2"/>
          <p:cNvSpPr>
            <a:spLocks noGrp="1"/>
          </p:cNvSpPr>
          <p:nvPr>
            <p:ph idx="1"/>
          </p:nvPr>
        </p:nvSpPr>
        <p:spPr>
          <a:xfrm>
            <a:off x="4629127" y="1696819"/>
            <a:ext cx="4376537" cy="3888432"/>
          </a:xfrm>
        </p:spPr>
        <p:txBody>
          <a:bodyPr/>
          <a:lstStyle/>
          <a:p>
            <a:r>
              <a:rPr kumimoji="1" lang="zh-CN" altLang="en-US" sz="2400" b="0" dirty="0">
                <a:latin typeface="STKaiti" charset="-122"/>
                <a:ea typeface="STKaiti" charset="-122"/>
                <a:cs typeface="STKaiti" charset="-122"/>
              </a:rPr>
              <a:t>移动构造函数与拷贝构造函数最主要的差别就是类中堆内存是重新开辟并拷贝，还是直接将指针指向那块地址。</a:t>
            </a:r>
          </a:p>
          <a:p>
            <a:endParaRPr kumimoji="1" lang="zh-CN" altLang="en-US" sz="2400" b="0" dirty="0">
              <a:latin typeface="STKaiti" charset="-122"/>
              <a:ea typeface="STKaiti" charset="-122"/>
              <a:cs typeface="STKaiti" charset="-122"/>
            </a:endParaRPr>
          </a:p>
          <a:p>
            <a:r>
              <a:rPr kumimoji="1" lang="zh-CN" altLang="en-US" sz="2400" b="0" dirty="0">
                <a:latin typeface="STKaiti" charset="-122"/>
                <a:ea typeface="STKaiti" charset="-122"/>
                <a:cs typeface="STKaiti" charset="-122"/>
              </a:rPr>
              <a:t>对于一些即将析构的临时类，移动构造函数</a:t>
            </a:r>
            <a:r>
              <a:rPr kumimoji="1" lang="zh-CN" altLang="en-US" sz="2400" b="0" dirty="0">
                <a:solidFill>
                  <a:srgbClr val="FF0000"/>
                </a:solidFill>
                <a:latin typeface="STKaiti" charset="-122"/>
                <a:ea typeface="STKaiti" charset="-122"/>
                <a:cs typeface="STKaiti" charset="-122"/>
              </a:rPr>
              <a:t>直接利用</a:t>
            </a:r>
            <a:r>
              <a:rPr kumimoji="1" lang="zh-CN" altLang="en-US" sz="2400" b="0" dirty="0">
                <a:latin typeface="STKaiti" charset="-122"/>
                <a:ea typeface="STKaiti" charset="-122"/>
                <a:cs typeface="STKaiti" charset="-122"/>
              </a:rPr>
              <a:t>了原来临时对象中的</a:t>
            </a:r>
            <a:r>
              <a:rPr kumimoji="1" lang="zh-CN" altLang="en-US" sz="2400" b="0" dirty="0">
                <a:solidFill>
                  <a:srgbClr val="FF0000"/>
                </a:solidFill>
                <a:latin typeface="STKaiti" charset="-122"/>
                <a:ea typeface="STKaiti" charset="-122"/>
                <a:cs typeface="STKaiti" charset="-122"/>
              </a:rPr>
              <a:t>堆内存</a:t>
            </a:r>
            <a:r>
              <a:rPr kumimoji="1" lang="zh-CN" altLang="en-US" sz="2400" b="0" dirty="0">
                <a:latin typeface="STKaiti" charset="-122"/>
                <a:ea typeface="STKaiti" charset="-122"/>
                <a:cs typeface="STKaiti" charset="-122"/>
              </a:rPr>
              <a:t>，新的对象无需开辟内存，临时对象无需释放内存，从而大大</a:t>
            </a:r>
            <a:r>
              <a:rPr kumimoji="1" lang="zh-CN" altLang="en-US" sz="2400" b="0" dirty="0">
                <a:solidFill>
                  <a:srgbClr val="FF0000"/>
                </a:solidFill>
                <a:latin typeface="STKaiti" charset="-122"/>
                <a:ea typeface="STKaiti" charset="-122"/>
                <a:cs typeface="STKaiti" charset="-122"/>
              </a:rPr>
              <a:t>提高计算效率</a:t>
            </a:r>
            <a:r>
              <a:rPr kumimoji="1" lang="zh-CN" altLang="en-US" sz="2400" b="0" dirty="0">
                <a:latin typeface="STKaiti" charset="-122"/>
                <a:ea typeface="STKaiti" charset="-122"/>
                <a:cs typeface="STKaiti" charset="-122"/>
              </a:rPr>
              <a:t>。</a:t>
            </a:r>
          </a:p>
        </p:txBody>
      </p:sp>
    </p:spTree>
    <p:extLst>
      <p:ext uri="{BB962C8B-B14F-4D97-AF65-F5344CB8AC3E}">
        <p14:creationId xmlns:p14="http://schemas.microsoft.com/office/powerpoint/2010/main" val="54410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179512" y="1124744"/>
            <a:ext cx="8748464" cy="5616624"/>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class Test {</a:t>
            </a:r>
          </a:p>
          <a:p>
            <a:pPr marL="457200" lvl="1" indent="0">
              <a:lnSpc>
                <a:spcPct val="100000"/>
              </a:lnSpc>
              <a:spcBef>
                <a:spcPts val="0"/>
              </a:spcBef>
              <a:buNone/>
            </a:pPr>
            <a:r>
              <a:rPr kumimoji="1" lang="en-US" altLang="zh-CN" sz="1600" b="1" dirty="0">
                <a:latin typeface="Consolas" charset="0"/>
                <a:ea typeface="Consolas" charset="0"/>
                <a:cs typeface="Consolas" charset="0"/>
              </a:rPr>
              <a:t>public:</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only for demo.</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new int[10];</a:t>
            </a: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申请一块内存</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if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delete[]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Test(const Test&amp;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(new int[10])</a:t>
            </a:r>
            <a:r>
              <a:rPr kumimoji="1" lang="en-US" altLang="zh-CN" sz="1600" b="1" dirty="0">
                <a:solidFill>
                  <a:srgbClr val="0070C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for(int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=0;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&lt;10;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 </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拷贝数据</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a:t>
            </a:r>
            <a:r>
              <a:rPr kumimoji="1" lang="en-US" altLang="zh-CN" sz="1600" b="1" dirty="0" err="1">
                <a:solidFill>
                  <a:srgbClr val="0070C0"/>
                </a:solidFill>
                <a:latin typeface="Consolas" charset="0"/>
                <a:ea typeface="Consolas" charset="0"/>
                <a:cs typeface="Consolas" charset="0"/>
              </a:rPr>
              <a:t>cout</a:t>
            </a:r>
            <a:r>
              <a:rPr kumimoji="1" lang="en-US" altLang="zh-CN" sz="1600" b="1" dirty="0">
                <a:solidFill>
                  <a:srgbClr val="0070C0"/>
                </a:solidFill>
                <a:latin typeface="Consolas" charset="0"/>
                <a:ea typeface="Consolas" charset="0"/>
                <a:cs typeface="Consolas" charset="0"/>
              </a:rPr>
              <a:t> &lt;&lt; "Test(</a:t>
            </a:r>
            <a:r>
              <a:rPr kumimoji="1" lang="en-US" altLang="zh-CN" sz="1600" b="1" dirty="0" err="1">
                <a:solidFill>
                  <a:srgbClr val="0070C0"/>
                </a:solidFill>
                <a:latin typeface="Consolas" charset="0"/>
                <a:ea typeface="Consolas" charset="0"/>
                <a:cs typeface="Consolas" charset="0"/>
              </a:rPr>
              <a:t>const</a:t>
            </a:r>
            <a:r>
              <a:rPr kumimoji="1" lang="en-US" altLang="zh-CN" sz="1600" b="1" dirty="0">
                <a:solidFill>
                  <a:srgbClr val="0070C0"/>
                </a:solidFill>
                <a:latin typeface="Consolas" charset="0"/>
                <a:ea typeface="Consolas" charset="0"/>
                <a:cs typeface="Consolas" charset="0"/>
              </a:rPr>
              <a:t> Test&amp;) called. this-&gt;</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&lt;&lt; hex &lt;&lt;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&lt;&lt; </a:t>
            </a:r>
            <a:r>
              <a:rPr kumimoji="1" lang="en-US" altLang="zh-CN" sz="1600" b="1" dirty="0" err="1">
                <a:solidFill>
                  <a:srgbClr val="0070C0"/>
                </a:solidFill>
                <a:latin typeface="Consolas" charset="0"/>
                <a:ea typeface="Consolas" charset="0"/>
                <a:cs typeface="Consolas" charset="0"/>
              </a:rPr>
              <a:t>endl</a:t>
            </a:r>
            <a:r>
              <a:rPr kumimoji="1" lang="en-US" altLang="zh-CN" sz="1600" b="1" dirty="0">
                <a:solidFill>
                  <a:srgbClr val="0070C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Test(Test&amp;&amp;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直接复制地址，避免拷贝</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0070C0"/>
                </a:solidFill>
                <a:latin typeface="Consolas" charset="0"/>
                <a:ea typeface="Consolas" charset="0"/>
                <a:cs typeface="Consolas" charset="0"/>
              </a:rPr>
              <a:t>cout</a:t>
            </a:r>
            <a:r>
              <a:rPr kumimoji="1" lang="en-US" altLang="zh-CN" sz="1600" b="1" dirty="0">
                <a:solidFill>
                  <a:srgbClr val="0070C0"/>
                </a:solidFill>
                <a:latin typeface="Consolas" charset="0"/>
                <a:ea typeface="Consolas" charset="0"/>
                <a:cs typeface="Consolas" charset="0"/>
              </a:rPr>
              <a:t> &lt;&lt; "Test(Test&amp;&amp;) called. this-&gt;</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&lt;&lt; hex &lt;&lt;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&lt;&lt; </a:t>
            </a:r>
            <a:r>
              <a:rPr kumimoji="1" lang="en-US" altLang="zh-CN" sz="1600" b="1" dirty="0" err="1">
                <a:solidFill>
                  <a:srgbClr val="0070C0"/>
                </a:solidFill>
                <a:latin typeface="Consolas" charset="0"/>
                <a:ea typeface="Consolas" charset="0"/>
                <a:cs typeface="Consolas" charset="0"/>
              </a:rPr>
              <a:t>endl</a:t>
            </a:r>
            <a:r>
              <a:rPr kumimoji="1" lang="en-US" altLang="zh-CN" sz="1600" b="1" dirty="0">
                <a:solidFill>
                  <a:srgbClr val="0070C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 </a:t>
            </a:r>
            <a:r>
              <a:rPr kumimoji="1" lang="en-US" altLang="zh-CN" sz="1600" b="1" dirty="0" err="1">
                <a:solidFill>
                  <a:srgbClr val="FF0000"/>
                </a:solidFill>
                <a:latin typeface="Consolas" charset="0"/>
                <a:ea typeface="Consolas" charset="0"/>
                <a:cs typeface="Consolas" charset="0"/>
              </a:rPr>
              <a:t>nullptr</a:t>
            </a:r>
            <a:r>
              <a:rPr kumimoji="1" lang="en-US" altLang="zh-CN"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将</a:t>
            </a:r>
            <a:r>
              <a:rPr kumimoji="1" lang="en-US" altLang="zh-CN" sz="1600" b="1" dirty="0" err="1">
                <a:solidFill>
                  <a:srgbClr val="008000"/>
                </a:solidFill>
                <a:latin typeface="Consolas" charset="0"/>
                <a:ea typeface="Consolas" charset="0"/>
                <a:cs typeface="Consolas" charset="0"/>
              </a:rPr>
              <a:t>t.buf</a:t>
            </a:r>
            <a:r>
              <a:rPr kumimoji="1" lang="zh-CN" altLang="en-US" sz="1600" b="1" dirty="0">
                <a:solidFill>
                  <a:srgbClr val="008000"/>
                </a:solidFill>
                <a:latin typeface="Consolas" charset="0"/>
                <a:ea typeface="Consolas" charset="0"/>
                <a:cs typeface="Consolas" charset="0"/>
              </a:rPr>
              <a:t>改为</a:t>
            </a:r>
            <a:r>
              <a:rPr kumimoji="1" lang="en-US" altLang="zh-CN" sz="1600" b="1" dirty="0" err="1">
                <a:solidFill>
                  <a:srgbClr val="008000"/>
                </a:solidFill>
                <a:latin typeface="Consolas" charset="0"/>
                <a:ea typeface="Consolas" charset="0"/>
                <a:cs typeface="Consolas" charset="0"/>
              </a:rPr>
              <a:t>nullptr</a:t>
            </a:r>
            <a:r>
              <a:rPr kumimoji="1" lang="zh-CN" altLang="en-US" sz="1600" b="1" dirty="0">
                <a:solidFill>
                  <a:srgbClr val="008000"/>
                </a:solidFill>
                <a:latin typeface="Consolas" charset="0"/>
                <a:ea typeface="Consolas" charset="0"/>
                <a:cs typeface="Consolas" charset="0"/>
              </a:rPr>
              <a:t>，使其不再指向原来内存区域</a:t>
            </a:r>
            <a:endParaRPr kumimoji="1" lang="en-US" altLang="zh-CN" sz="1600" b="1" dirty="0">
              <a:solidFill>
                <a:srgbClr val="FF0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Tree>
    <p:extLst>
      <p:ext uri="{BB962C8B-B14F-4D97-AF65-F5344CB8AC3E}">
        <p14:creationId xmlns:p14="http://schemas.microsoft.com/office/powerpoint/2010/main" val="2083193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395536" y="1484784"/>
            <a:ext cx="8424936" cy="4320480"/>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return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a:lnSpc>
                <a:spcPct val="100000"/>
              </a:lnSpc>
              <a:spcBef>
                <a:spcPts val="0"/>
              </a:spcBef>
              <a:buNone/>
            </a:pPr>
            <a:r>
              <a:rPr kumimoji="1" lang="en-US" altLang="zh-CN" sz="1600" b="1" dirty="0">
                <a:latin typeface="Consolas" charset="0"/>
                <a:ea typeface="Consolas" charset="0"/>
                <a:cs typeface="Consolas" charset="0"/>
              </a:rPr>
              <a:t>	Test a =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fun(a);</a:t>
            </a:r>
          </a:p>
          <a:p>
            <a:pPr marL="457200" lvl="1" indent="0">
              <a:lnSpc>
                <a:spcPct val="100000"/>
              </a:lnSpc>
              <a:spcBef>
                <a:spcPts val="0"/>
              </a:spcBef>
              <a:buNone/>
            </a:pPr>
            <a:r>
              <a:rPr kumimoji="1" lang="en-US" altLang="zh-CN" sz="1600" b="1" dirty="0">
                <a:latin typeface="Consolas" charset="0"/>
                <a:ea typeface="Consolas" charset="0"/>
                <a:cs typeface="Consolas" charset="0"/>
              </a:rPr>
              <a:t>	return 0;</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Tree>
    <p:extLst>
      <p:ext uri="{BB962C8B-B14F-4D97-AF65-F5344CB8AC3E}">
        <p14:creationId xmlns:p14="http://schemas.microsoft.com/office/powerpoint/2010/main" val="2894893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p>
          <a:p>
            <a:pPr marL="457200" lvl="1" indent="0">
              <a:lnSpc>
                <a:spcPct val="100000"/>
              </a:lnSpc>
              <a:spcBef>
                <a:spcPts val="0"/>
              </a:spcBef>
              <a:buNone/>
            </a:pPr>
            <a:r>
              <a:rPr kumimoji="1" lang="zh-CN" altLang="en-US" sz="1800" b="1" dirty="0">
                <a:solidFill>
                  <a:srgbClr val="FF0000"/>
                </a:solidFill>
                <a:latin typeface="Consolas" charset="0"/>
                <a:ea typeface="Consolas" charset="0"/>
                <a:cs typeface="Consolas" charset="0"/>
              </a:rPr>
              <a:t>     </a:t>
            </a:r>
            <a:r>
              <a:rPr kumimoji="1" lang="en-US" altLang="zh-CN" sz="1800" b="1" dirty="0">
                <a:solidFill>
                  <a:srgbClr val="FF0000"/>
                </a:solidFill>
                <a:latin typeface="Consolas" charset="0"/>
                <a:ea typeface="Consolas" charset="0"/>
                <a:cs typeface="Consolas" charset="0"/>
              </a:rPr>
              <a:t>this-&gt;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930209"/>
            <a:ext cx="4132299"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2000" dirty="0">
                <a:solidFill>
                  <a:schemeClr val="tx1"/>
                </a:solidFill>
              </a:rPr>
              <a:t>Q:</a:t>
            </a:r>
            <a:r>
              <a:rPr kumimoji="1" lang="zh-CN" altLang="en-US" sz="2000" dirty="0">
                <a:solidFill>
                  <a:schemeClr val="tx1"/>
                </a:solidFill>
              </a:rPr>
              <a:t>为什么</a:t>
            </a:r>
            <a:r>
              <a:rPr kumimoji="1" lang="zh-CN" altLang="en-US" sz="2000" dirty="0">
                <a:solidFill>
                  <a:srgbClr val="FF0000"/>
                </a:solidFill>
              </a:rPr>
              <a:t>没有调用</a:t>
            </a:r>
            <a:r>
              <a:rPr kumimoji="1" lang="zh-CN" altLang="en-US" sz="2000" dirty="0">
                <a:solidFill>
                  <a:schemeClr val="tx1"/>
                </a:solidFill>
              </a:rPr>
              <a:t>移动构造函数？也少调用了几次拷贝构造函数？</a:t>
            </a:r>
            <a:endParaRPr kumimoji="1" lang="en-US" altLang="zh-CN" sz="2000" dirty="0">
              <a:solidFill>
                <a:schemeClr val="tx1"/>
              </a:solidFill>
            </a:endParaRPr>
          </a:p>
          <a:p>
            <a:pPr marL="0" indent="0">
              <a:lnSpc>
                <a:spcPct val="100000"/>
              </a:lnSpc>
              <a:buNone/>
            </a:pPr>
            <a:r>
              <a:rPr kumimoji="1" lang="en-US" altLang="zh-CN" sz="2000" dirty="0">
                <a:solidFill>
                  <a:schemeClr val="tx1"/>
                </a:solidFill>
              </a:rPr>
              <a:t>A:</a:t>
            </a:r>
            <a:r>
              <a:rPr kumimoji="1" lang="zh-CN" altLang="en-US" sz="2000" dirty="0">
                <a:solidFill>
                  <a:schemeClr val="tx1"/>
                </a:solidFill>
              </a:rPr>
              <a:t>编译器进行了</a:t>
            </a:r>
            <a:r>
              <a:rPr kumimoji="1" lang="zh-CN" altLang="en-US" sz="2000" dirty="0">
                <a:solidFill>
                  <a:srgbClr val="FF0000"/>
                </a:solidFill>
              </a:rPr>
              <a:t>返回值优化</a:t>
            </a:r>
            <a:r>
              <a:rPr kumimoji="1" lang="zh-CN" altLang="en-US" sz="2000" dirty="0">
                <a:solidFill>
                  <a:schemeClr val="tx1"/>
                </a:solidFill>
              </a:rPr>
              <a:t>。</a:t>
            </a:r>
          </a:p>
        </p:txBody>
      </p:sp>
      <p:sp>
        <p:nvSpPr>
          <p:cNvPr id="7" name="内容占位符 2"/>
          <p:cNvSpPr txBox="1">
            <a:spLocks/>
          </p:cNvSpPr>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583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p>
          <a:p>
            <a:pPr marL="457200" lvl="1" indent="0">
              <a:lnSpc>
                <a:spcPct val="100000"/>
              </a:lnSpc>
              <a:spcBef>
                <a:spcPts val="0"/>
              </a:spcBef>
              <a:buNone/>
            </a:pPr>
            <a:r>
              <a:rPr kumimoji="1" lang="zh-CN" altLang="en-US" sz="1800" b="1" dirty="0">
                <a:solidFill>
                  <a:srgbClr val="FF0000"/>
                </a:solidFill>
                <a:latin typeface="Consolas" charset="0"/>
                <a:ea typeface="Consolas" charset="0"/>
                <a:cs typeface="Consolas" charset="0"/>
              </a:rPr>
              <a:t>     </a:t>
            </a:r>
            <a:r>
              <a:rPr kumimoji="1" lang="en-US" altLang="zh-CN" sz="1800" b="1" dirty="0">
                <a:solidFill>
                  <a:srgbClr val="FF0000"/>
                </a:solidFill>
                <a:latin typeface="Consolas" charset="0"/>
                <a:ea typeface="Consolas" charset="0"/>
                <a:cs typeface="Consolas" charset="0"/>
              </a:rPr>
              <a:t>this-&gt;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751145"/>
            <a:ext cx="4320480"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dirty="0">
                <a:solidFill>
                  <a:srgbClr val="FF0000"/>
                </a:solidFill>
              </a:rPr>
              <a:t>返回值优化</a:t>
            </a:r>
            <a:r>
              <a:rPr kumimoji="1" lang="zh-CN" altLang="en-US" sz="2000" dirty="0">
                <a:solidFill>
                  <a:schemeClr val="tx1"/>
                </a:solidFill>
              </a:rPr>
              <a:t>的两个条件：</a:t>
            </a:r>
            <a:endParaRPr kumimoji="1" lang="en-US" altLang="zh-CN" sz="2000" dirty="0">
              <a:solidFill>
                <a:schemeClr val="tx1"/>
              </a:solidFill>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 </a:t>
            </a:r>
            <a:r>
              <a:rPr lang="zh-CN" altLang="en-US" sz="1800" dirty="0">
                <a:solidFill>
                  <a:schemeClr val="tx1"/>
                </a:solidFill>
                <a:latin typeface="Arial" panose="020B0604020202020204" pitchFamily="34" charset="0"/>
                <a:ea typeface="宋体" panose="02010600030101010101" pitchFamily="2" charset="-122"/>
              </a:rPr>
              <a:t>的值类型与函数签名的返回值类型相同；</a:t>
            </a:r>
            <a:endParaRPr lang="en-US" altLang="zh-CN" sz="1800" dirty="0">
              <a:solidFill>
                <a:schemeClr val="tx1"/>
              </a:solidFill>
              <a:latin typeface="Arial" panose="020B0604020202020204" pitchFamily="34" charset="0"/>
              <a:ea typeface="宋体" panose="02010600030101010101" pitchFamily="2" charset="-122"/>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a:t>
            </a:r>
            <a:r>
              <a:rPr lang="zh-CN" altLang="en-US" sz="1800" dirty="0">
                <a:solidFill>
                  <a:schemeClr val="tx1"/>
                </a:solidFill>
                <a:latin typeface="Arial" panose="020B0604020202020204" pitchFamily="34" charset="0"/>
                <a:ea typeface="宋体" panose="02010600030101010101" pitchFamily="2" charset="-122"/>
              </a:rPr>
              <a:t>的是一个局部对象。</a:t>
            </a:r>
          </a:p>
          <a:p>
            <a:pPr marL="0" indent="0">
              <a:lnSpc>
                <a:spcPct val="100000"/>
              </a:lnSpc>
              <a:buNone/>
            </a:pPr>
            <a:r>
              <a:rPr kumimoji="1" lang="zh-CN" altLang="en-US" sz="2000" dirty="0">
                <a:solidFill>
                  <a:schemeClr val="tx1"/>
                </a:solidFill>
              </a:rPr>
              <a:t> </a:t>
            </a:r>
          </a:p>
        </p:txBody>
      </p:sp>
      <p:sp>
        <p:nvSpPr>
          <p:cNvPr id="7" name="内容占位符 2"/>
          <p:cNvSpPr txBox="1">
            <a:spLocks/>
          </p:cNvSpPr>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 name="矩形 1"/>
          <p:cNvSpPr/>
          <p:nvPr/>
        </p:nvSpPr>
        <p:spPr>
          <a:xfrm>
            <a:off x="940578" y="6239053"/>
            <a:ext cx="7231822" cy="646331"/>
          </a:xfrm>
          <a:prstGeom prst="rect">
            <a:avLst/>
          </a:prstGeom>
        </p:spPr>
        <p:txBody>
          <a:bodyPr wrap="square">
            <a:spAutoFit/>
          </a:bodyPr>
          <a:lstStyle/>
          <a:p>
            <a:pPr algn="just"/>
            <a:r>
              <a:rPr lang="zh-CN" altLang="en-US" b="1" dirty="0">
                <a:latin typeface="Consolas" charset="0"/>
                <a:ea typeface="Consolas" charset="0"/>
                <a:cs typeface="Consolas" charset="0"/>
              </a:rPr>
              <a:t>*返回值优化的进一步说明可参考：</a:t>
            </a:r>
            <a:endParaRPr lang="en-US" altLang="zh-CN" b="1" dirty="0">
              <a:latin typeface="Consolas" charset="0"/>
              <a:ea typeface="Consolas" charset="0"/>
              <a:cs typeface="Consolas" charset="0"/>
            </a:endParaRPr>
          </a:p>
          <a:p>
            <a:pPr algn="ctr"/>
            <a:r>
              <a:rPr lang="en-US" altLang="zh-CN" b="1" dirty="0">
                <a:latin typeface="Consolas" charset="0"/>
                <a:ea typeface="Consolas" charset="0"/>
                <a:cs typeface="Consolas" charset="0"/>
                <a:hlinkClick r:id="rId3"/>
              </a:rPr>
              <a:t>https://www.zhihu.com/question/27000013/answer/34846612</a:t>
            </a:r>
            <a:r>
              <a:rPr lang="zh-CN" altLang="en-US" b="1">
                <a:latin typeface="Consolas" charset="0"/>
                <a:ea typeface="Consolas" charset="0"/>
                <a:cs typeface="Consolas" charset="0"/>
              </a:rPr>
              <a:t> </a:t>
            </a:r>
            <a:endParaRPr lang="zh-CN" altLang="en-US" dirty="0"/>
          </a:p>
        </p:txBody>
      </p:sp>
    </p:spTree>
    <p:extLst>
      <p:ext uri="{BB962C8B-B14F-4D97-AF65-F5344CB8AC3E}">
        <p14:creationId xmlns:p14="http://schemas.microsoft.com/office/powerpoint/2010/main" val="38933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338228" y="1543195"/>
            <a:ext cx="5220072"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0x7f8951c04b90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0x0</a:t>
            </a: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a:t>
            </a:r>
            <a:r>
              <a:rPr kumimoji="1" lang="en-US" altLang="zh-CN" sz="1600" b="1" dirty="0" err="1">
                <a:solidFill>
                  <a:srgbClr val="00CC00"/>
                </a:solidFill>
                <a:latin typeface="Consolas" charset="0"/>
                <a:ea typeface="Consolas" charset="0"/>
                <a:cs typeface="Consolas" charset="0"/>
              </a:rPr>
              <a:t>tmp</a:t>
            </a:r>
            <a:r>
              <a:rPr kumimoji="1" lang="en-US" altLang="zh-CN" sz="1600" b="1" dirty="0">
                <a:solidFill>
                  <a:srgbClr val="00CC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0x7f8951c04b90</a:t>
            </a: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~a=</a:t>
            </a:r>
            <a:r>
              <a:rPr kumimoji="1" lang="en-US" altLang="zh-CN" sz="1600" b="1" dirty="0" err="1">
                <a:solidFill>
                  <a:srgbClr val="FF0000"/>
                </a:solidFill>
                <a:latin typeface="Consolas" charset="0"/>
                <a:ea typeface="Consolas" charset="0"/>
                <a:cs typeface="Consolas" charset="0"/>
              </a:rPr>
              <a:t>GetTemp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0x0</a:t>
            </a: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a:t>
            </a: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a:t>
            </a:r>
            <a:r>
              <a:rPr kumimoji="1" lang="en-US" altLang="zh-CN" sz="1600" b="1" dirty="0" err="1">
                <a:solidFill>
                  <a:srgbClr val="FF0000"/>
                </a:solidFill>
                <a:latin typeface="Consolas" charset="0"/>
                <a:ea typeface="Consolas" charset="0"/>
                <a:cs typeface="Consolas" charset="0"/>
              </a:rPr>
              <a:t>const</a:t>
            </a:r>
            <a:r>
              <a:rPr kumimoji="1" lang="en-US" altLang="zh-CN" sz="1600" b="1" dirty="0">
                <a:solidFill>
                  <a:srgbClr val="FF0000"/>
                </a:solidFill>
                <a:latin typeface="Consolas" charset="0"/>
                <a:ea typeface="Consolas" charset="0"/>
                <a:cs typeface="Consolas" charset="0"/>
              </a:rPr>
              <a:t> Test&amp;)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p:txBody>
      </p:sp>
      <p:sp>
        <p:nvSpPr>
          <p:cNvPr id="6" name="内容占位符 2"/>
          <p:cNvSpPr txBox="1">
            <a:spLocks/>
          </p:cNvSpPr>
          <p:nvPr/>
        </p:nvSpPr>
        <p:spPr bwMode="auto">
          <a:xfrm>
            <a:off x="1009428" y="5729758"/>
            <a:ext cx="705678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增加编译选项，禁止编译器进行返回值优化</a:t>
            </a:r>
          </a:p>
        </p:txBody>
      </p:sp>
      <p:sp>
        <p:nvSpPr>
          <p:cNvPr id="7" name="内容占位符 2"/>
          <p:cNvSpPr txBox="1">
            <a:spLocks/>
          </p:cNvSpPr>
          <p:nvPr/>
        </p:nvSpPr>
        <p:spPr bwMode="auto">
          <a:xfrm>
            <a:off x="1033340" y="6185589"/>
            <a:ext cx="8010152"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右值表达式</a:t>
            </a:r>
            <a:endParaRPr kumimoji="1" lang="en-US" altLang="zh-CN" sz="1600" b="1" dirty="0">
              <a:solidFill>
                <a:srgbClr val="008000"/>
              </a:solidFill>
              <a:latin typeface="Consolas" charset="0"/>
              <a:ea typeface="Consolas" charset="0"/>
              <a:cs typeface="Consolas"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a:cxnSpLocks/>
          </p:cNvCxnSpPr>
          <p:nvPr/>
        </p:nvCxnSpPr>
        <p:spPr>
          <a:xfrm flipV="1">
            <a:off x="2915816" y="3068961"/>
            <a:ext cx="1944216" cy="1152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V="1">
            <a:off x="2331461" y="2362478"/>
            <a:ext cx="2509657" cy="483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206359" y="1682068"/>
            <a:ext cx="2509657" cy="2223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6"/>
          <p:cNvCxnSpPr/>
          <p:nvPr/>
        </p:nvCxnSpPr>
        <p:spPr>
          <a:xfrm>
            <a:off x="4699248" y="1117316"/>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437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499992" y="1613761"/>
            <a:ext cx="5004048"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 0x7fabf8c04b50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p:txBody>
      </p:sp>
      <p:sp>
        <p:nvSpPr>
          <p:cNvPr id="6" name="内容占位符 2"/>
          <p:cNvSpPr txBox="1">
            <a:spLocks/>
          </p:cNvSpPr>
          <p:nvPr/>
        </p:nvSpPr>
        <p:spPr bwMode="auto">
          <a:xfrm>
            <a:off x="858888" y="5830170"/>
            <a:ext cx="849694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删除移动构造函数、并且禁止编译器优化的输出结果</a:t>
            </a:r>
            <a:endParaRPr kumimoji="1" lang="en-US" altLang="zh-CN" sz="2400" dirty="0">
              <a:solidFill>
                <a:schemeClr val="tx1"/>
              </a:solidFill>
            </a:endParaRPr>
          </a:p>
        </p:txBody>
      </p:sp>
      <p:sp>
        <p:nvSpPr>
          <p:cNvPr id="7" name="内容占位符 2"/>
          <p:cNvSpPr txBox="1">
            <a:spLocks/>
          </p:cNvSpPr>
          <p:nvPr/>
        </p:nvSpPr>
        <p:spPr bwMode="auto">
          <a:xfrm>
            <a:off x="884040" y="6318506"/>
            <a:ext cx="8064896"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24" name="直接连接符 6"/>
          <p:cNvCxnSpPr/>
          <p:nvPr/>
        </p:nvCxnSpPr>
        <p:spPr>
          <a:xfrm>
            <a:off x="4716016" y="121772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518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p>
        </p:txBody>
      </p:sp>
      <p:sp>
        <p:nvSpPr>
          <p:cNvPr id="3" name="内容占位符 2"/>
          <p:cNvSpPr>
            <a:spLocks noGrp="1"/>
          </p:cNvSpPr>
          <p:nvPr>
            <p:ph idx="1"/>
          </p:nvPr>
        </p:nvSpPr>
        <p:spPr>
          <a:xfrm>
            <a:off x="107504" y="1268760"/>
            <a:ext cx="8856984" cy="5544616"/>
          </a:xfrm>
        </p:spPr>
        <p:txBody>
          <a:bodyPr/>
          <a:lstStyle/>
          <a:p>
            <a:r>
              <a:rPr kumimoji="1" lang="zh-CN" altLang="en-US" dirty="0"/>
              <a:t>如何加快左值初始化的构造速度</a:t>
            </a:r>
          </a:p>
          <a:p>
            <a:pPr lvl="1"/>
            <a:r>
              <a:rPr kumimoji="1" lang="zh-CN" altLang="en-US" dirty="0"/>
              <a:t>移动构造函数加快了右值初始化的构造速度。</a:t>
            </a:r>
            <a:endParaRPr kumimoji="1" lang="en-US" altLang="zh-CN" dirty="0"/>
          </a:p>
          <a:p>
            <a:pPr lvl="1"/>
            <a:r>
              <a:rPr kumimoji="1" lang="zh-CN" altLang="en-US" dirty="0"/>
              <a:t>如何对左值调用移动构造函数以加快左值初始化的构造速度？</a:t>
            </a:r>
            <a:endParaRPr kumimoji="1" lang="en-US" altLang="zh-CN" dirty="0"/>
          </a:p>
          <a:p>
            <a:r>
              <a:rPr kumimoji="1" lang="en-US" altLang="zh-CN" dirty="0" err="1">
                <a:latin typeface="STKaiti" charset="-122"/>
                <a:ea typeface="STKaiti" charset="-122"/>
                <a:cs typeface="STKaiti" charset="-122"/>
              </a:rPr>
              <a:t>std</a:t>
            </a:r>
            <a:r>
              <a:rPr kumimoji="1" lang="en-US" altLang="zh-CN" dirty="0">
                <a:latin typeface="STKaiti" charset="-122"/>
                <a:ea typeface="STKaiti" charset="-122"/>
                <a:cs typeface="STKaiti" charset="-122"/>
              </a:rPr>
              <a:t>::move</a:t>
            </a:r>
            <a:r>
              <a:rPr kumimoji="1" lang="zh-CN" altLang="en-US" dirty="0">
                <a:latin typeface="STKaiti" charset="-122"/>
                <a:ea typeface="STKaiti" charset="-122"/>
                <a:cs typeface="STKaiti" charset="-122"/>
              </a:rPr>
              <a:t>函数</a:t>
            </a:r>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输入：左值（包括变量等，该左值一般不再使用）</a:t>
            </a:r>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返回值：该左值对应的右值</a:t>
            </a:r>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注意：</a:t>
            </a:r>
            <a:r>
              <a:rPr kumimoji="1" lang="en-US" altLang="zh-CN" b="1" dirty="0">
                <a:solidFill>
                  <a:srgbClr val="FF0000"/>
                </a:solidFill>
                <a:latin typeface="STKaiti" charset="-122"/>
                <a:ea typeface="STKaiti" charset="-122"/>
                <a:cs typeface="STKaiti" charset="-122"/>
              </a:rPr>
              <a:t>move</a:t>
            </a:r>
            <a:r>
              <a:rPr kumimoji="1" lang="zh-CN" altLang="en-US" b="1" dirty="0">
                <a:solidFill>
                  <a:srgbClr val="FF0000"/>
                </a:solidFill>
                <a:latin typeface="STKaiti" charset="-122"/>
                <a:ea typeface="STKaiti" charset="-122"/>
                <a:cs typeface="STKaiti" charset="-122"/>
              </a:rPr>
              <a:t>函数本身不对对象做任何操作，仅做类型转换，</a:t>
            </a:r>
            <a:r>
              <a:rPr kumimoji="1" lang="zh-CN" altLang="en-US" dirty="0">
                <a:latin typeface="STKaiti" charset="-122"/>
                <a:ea typeface="STKaiti" charset="-122"/>
                <a:cs typeface="STKaiti" charset="-122"/>
              </a:rPr>
              <a:t>即转换为右值。移动的具体操作在移动构造函数内实现。</a:t>
            </a:r>
            <a:endParaRPr lang="zh-CN" altLang="en-US" dirty="0"/>
          </a:p>
          <a:p>
            <a:pPr marL="457200" lvl="1" indent="0">
              <a:buNone/>
            </a:pPr>
            <a:endParaRPr kumimoji="1" lang="en-US" altLang="zh-CN" dirty="0">
              <a:latin typeface="STKaiti" charset="-122"/>
              <a:ea typeface="STKaiti" charset="-122"/>
              <a:cs typeface="STKaiti" charset="-122"/>
            </a:endParaRPr>
          </a:p>
          <a:p>
            <a:pPr marL="0" indent="0">
              <a:buNone/>
            </a:pPr>
            <a:endParaRPr kumimoji="1" lang="en-US" altLang="zh-CN" sz="2400" b="0" dirty="0">
              <a:solidFill>
                <a:srgbClr val="003366"/>
              </a:solidFill>
              <a:latin typeface="STKaiti" charset="-122"/>
              <a:ea typeface="STKaiti" charset="-122"/>
              <a:cs typeface="STKaiti" charset="-122"/>
            </a:endParaRPr>
          </a:p>
          <a:p>
            <a:pPr marL="0" indent="0">
              <a:spcBef>
                <a:spcPts val="600"/>
              </a:spcBef>
              <a:buNone/>
            </a:pPr>
            <a:r>
              <a:rPr lang="en-US" altLang="zh-CN" sz="1400" dirty="0">
                <a:solidFill>
                  <a:srgbClr val="6E200D"/>
                </a:solidFill>
                <a:latin typeface="Menlo-Regular" charset="0"/>
              </a:rPr>
              <a:t>                 </a:t>
            </a:r>
            <a:endParaRPr kumimoji="1" lang="en-US" altLang="zh-CN" sz="2400" b="0" dirty="0">
              <a:solidFill>
                <a:srgbClr val="003366"/>
              </a:solidFill>
              <a:latin typeface="STKaiti" charset="-122"/>
              <a:ea typeface="STKaiti" charset="-122"/>
              <a:cs typeface="STKaiti" charset="-122"/>
            </a:endParaRPr>
          </a:p>
          <a:p>
            <a:pPr lvl="1"/>
            <a:endParaRPr kumimoji="1" lang="zh-CN" altLang="en-US" dirty="0">
              <a:solidFill>
                <a:srgbClr val="003366"/>
              </a:solidFill>
              <a:latin typeface="STKaiti" charset="-122"/>
              <a:ea typeface="STKaiti" charset="-122"/>
              <a:cs typeface="STKaiti" charset="-122"/>
            </a:endParaRPr>
          </a:p>
          <a:p>
            <a:pPr marL="457200" lvl="1" indent="0">
              <a:buNone/>
            </a:pPr>
            <a:endParaRPr kumimoji="1" lang="en-US" altLang="zh-CN" dirty="0">
              <a:solidFill>
                <a:srgbClr val="FF0000"/>
              </a:solidFill>
            </a:endParaRPr>
          </a:p>
        </p:txBody>
      </p:sp>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5" name="矩形 4">
            <a:extLst>
              <a:ext uri="{FF2B5EF4-FFF2-40B4-BE49-F238E27FC236}">
                <a16:creationId xmlns:a16="http://schemas.microsoft.com/office/drawing/2014/main" id="{69E512E6-0AE7-3040-8558-801CBAFAD9D9}"/>
              </a:ext>
            </a:extLst>
          </p:cNvPr>
          <p:cNvSpPr/>
          <p:nvPr/>
        </p:nvSpPr>
        <p:spPr>
          <a:xfrm>
            <a:off x="1124744" y="6093296"/>
            <a:ext cx="7213910" cy="369332"/>
          </a:xfrm>
          <a:prstGeom prst="rect">
            <a:avLst/>
          </a:prstGeom>
        </p:spPr>
        <p:txBody>
          <a:bodyPr wrap="square">
            <a:spAutoFit/>
          </a:bodyPr>
          <a:lstStyle/>
          <a:p>
            <a:r>
              <a:rPr lang="zh-CN" altLang="en-US" b="1" dirty="0">
                <a:solidFill>
                  <a:srgbClr val="FF0000"/>
                </a:solidFill>
              </a:rPr>
              <a:t>详细阅读：</a:t>
            </a:r>
            <a:r>
              <a:rPr lang="zh-CN" altLang="en-US" b="1" dirty="0">
                <a:hlinkClick r:id="rId3"/>
              </a:rPr>
              <a:t>https://blog.csdn.net/swartz_lubel/article/details/59620868</a:t>
            </a:r>
            <a:endParaRPr lang="en-US" altLang="zh-CN" b="1" dirty="0"/>
          </a:p>
        </p:txBody>
      </p:sp>
      <p:sp>
        <p:nvSpPr>
          <p:cNvPr id="8" name="文本框 7">
            <a:extLst>
              <a:ext uri="{FF2B5EF4-FFF2-40B4-BE49-F238E27FC236}">
                <a16:creationId xmlns:a16="http://schemas.microsoft.com/office/drawing/2014/main" id="{7CDA0ECC-7444-4609-9FE0-A992EED1C291}"/>
              </a:ext>
            </a:extLst>
          </p:cNvPr>
          <p:cNvSpPr txBox="1"/>
          <p:nvPr/>
        </p:nvSpPr>
        <p:spPr>
          <a:xfrm>
            <a:off x="1331640" y="3789040"/>
            <a:ext cx="7725192" cy="1015663"/>
          </a:xfrm>
          <a:prstGeom prst="rect">
            <a:avLst/>
          </a:prstGeom>
          <a:noFill/>
        </p:spPr>
        <p:txBody>
          <a:bodyPr wrap="none" rtlCol="0">
            <a:spAutoFit/>
          </a:bodyPr>
          <a:lstStyle/>
          <a:p>
            <a:r>
              <a:rPr lang="en-US" altLang="zh-CN" sz="2000" b="1" dirty="0">
                <a:latin typeface="Consolas" panose="020B0609020204030204" pitchFamily="49" charset="0"/>
              </a:rPr>
              <a:t>Test a;</a:t>
            </a:r>
          </a:p>
          <a:p>
            <a:r>
              <a:rPr lang="en-US" altLang="zh-CN" sz="2000" b="1" dirty="0">
                <a:latin typeface="Consolas" panose="020B0609020204030204" pitchFamily="49" charset="0"/>
              </a:rPr>
              <a:t>Test b = std::move(a)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对于上个实例中定义的</a:t>
            </a:r>
            <a:r>
              <a:rPr lang="en-US" altLang="zh-CN" sz="2000" b="1" dirty="0">
                <a:solidFill>
                  <a:srgbClr val="008000"/>
                </a:solidFill>
                <a:latin typeface="Consolas" panose="020B0609020204030204" pitchFamily="49" charset="0"/>
              </a:rPr>
              <a:t>Test</a:t>
            </a:r>
            <a:r>
              <a:rPr lang="zh-CN" altLang="en-US" sz="2000" b="1" dirty="0">
                <a:solidFill>
                  <a:srgbClr val="008000"/>
                </a:solidFill>
                <a:latin typeface="Consolas" panose="020B0609020204030204" pitchFamily="49" charset="0"/>
              </a:rPr>
              <a:t>类，该处</a:t>
            </a:r>
            <a:endParaRPr lang="en-US" altLang="zh-CN" sz="2000" b="1" dirty="0">
              <a:solidFill>
                <a:srgbClr val="008000"/>
              </a:solidFill>
              <a:latin typeface="Consolas" panose="020B0609020204030204" pitchFamily="49" charset="0"/>
            </a:endParaRPr>
          </a:p>
          <a:p>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调用移动构造函数对</a:t>
            </a:r>
            <a:r>
              <a:rPr lang="en-US" altLang="zh-CN" sz="2000" b="1" dirty="0">
                <a:solidFill>
                  <a:srgbClr val="008000"/>
                </a:solidFill>
                <a:latin typeface="Consolas" panose="020B0609020204030204" pitchFamily="49" charset="0"/>
              </a:rPr>
              <a:t>b</a:t>
            </a:r>
            <a:r>
              <a:rPr lang="zh-CN" altLang="en-US" sz="2000" b="1" dirty="0">
                <a:solidFill>
                  <a:srgbClr val="008000"/>
                </a:solidFill>
                <a:latin typeface="Consolas" panose="020B0609020204030204" pitchFamily="49" charset="0"/>
              </a:rPr>
              <a:t>进行初始化</a:t>
            </a:r>
          </a:p>
        </p:txBody>
      </p:sp>
    </p:spTree>
    <p:extLst>
      <p:ext uri="{BB962C8B-B14F-4D97-AF65-F5344CB8AC3E}">
        <p14:creationId xmlns:p14="http://schemas.microsoft.com/office/powerpoint/2010/main" val="873179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a:p>
        </p:txBody>
      </p:sp>
      <p:sp>
        <p:nvSpPr>
          <p:cNvPr id="4" name="内容占位符 3"/>
          <p:cNvSpPr>
            <a:spLocks noGrp="1"/>
          </p:cNvSpPr>
          <p:nvPr>
            <p:ph idx="1"/>
          </p:nvPr>
        </p:nvSpPr>
        <p:spPr>
          <a:xfrm>
            <a:off x="628650" y="1628800"/>
            <a:ext cx="8047806" cy="1440160"/>
          </a:xfrm>
        </p:spPr>
        <p:txBody>
          <a:bodyPr/>
          <a:lstStyle/>
          <a:p>
            <a:r>
              <a:rPr lang="zh-CN" altLang="en-US" dirty="0"/>
              <a:t>右值引用结合</a:t>
            </a:r>
            <a:r>
              <a:rPr lang="en-US" altLang="zh-CN" dirty="0" err="1"/>
              <a:t>std</a:t>
            </a:r>
            <a:r>
              <a:rPr lang="en-US" altLang="zh-CN" dirty="0"/>
              <a:t>::move</a:t>
            </a:r>
            <a:r>
              <a:rPr lang="zh-CN" altLang="en-US" dirty="0"/>
              <a:t>可以显著提高</a:t>
            </a:r>
            <a:r>
              <a:rPr lang="en-US" altLang="zh-CN" dirty="0"/>
              <a:t>swap</a:t>
            </a:r>
            <a:r>
              <a:rPr lang="zh-CN" altLang="en-US" dirty="0"/>
              <a:t>函数的性能。</a:t>
            </a:r>
            <a:endParaRPr lang="en-US" altLang="zh-CN" dirty="0"/>
          </a:p>
          <a:p>
            <a:pPr lvl="1"/>
            <a:r>
              <a:rPr lang="en-US" altLang="zh-CN" dirty="0" err="1"/>
              <a:t>std</a:t>
            </a:r>
            <a:r>
              <a:rPr lang="en-US" altLang="zh-CN" dirty="0"/>
              <a:t>::move</a:t>
            </a:r>
            <a:r>
              <a:rPr lang="zh-CN" altLang="en-US" dirty="0"/>
              <a:t>引起移动构造函数或移动赋值运算的调用</a:t>
            </a:r>
          </a:p>
        </p:txBody>
      </p:sp>
      <p:sp>
        <p:nvSpPr>
          <p:cNvPr id="6" name="内容占位符 3"/>
          <p:cNvSpPr txBox="1">
            <a:spLocks/>
          </p:cNvSpPr>
          <p:nvPr/>
        </p:nvSpPr>
        <p:spPr bwMode="auto">
          <a:xfrm>
            <a:off x="395536"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 </a:t>
            </a:r>
            <a:r>
              <a:rPr lang="en-US" altLang="zh-CN" sz="2000" b="0" dirty="0">
                <a:solidFill>
                  <a:srgbClr val="00CC00"/>
                </a:solidFill>
              </a:rPr>
              <a:t>//copy a to </a:t>
            </a:r>
            <a:r>
              <a:rPr lang="en-US" altLang="zh-CN" sz="2000" b="0" dirty="0" err="1">
                <a:solidFill>
                  <a:srgbClr val="00CC00"/>
                </a:solidFill>
              </a:rPr>
              <a:t>tmp</a:t>
            </a:r>
            <a:r>
              <a:rPr lang="en-US" altLang="zh-CN" sz="2000" b="0" dirty="0">
                <a:solidFill>
                  <a:srgbClr val="00CC00"/>
                </a:solidFill>
              </a:rPr>
              <a:t> </a:t>
            </a:r>
          </a:p>
          <a:p>
            <a:pPr marL="0" indent="0">
              <a:buNone/>
            </a:pPr>
            <a:r>
              <a:rPr lang="en-US" altLang="zh-CN" sz="2000" b="0" dirty="0"/>
              <a:t>     a = b; </a:t>
            </a:r>
            <a:r>
              <a:rPr lang="en-US" altLang="zh-CN" sz="2000" b="0" dirty="0">
                <a:solidFill>
                  <a:srgbClr val="00CC00"/>
                </a:solidFill>
              </a:rPr>
              <a:t>//copy b to a </a:t>
            </a:r>
          </a:p>
          <a:p>
            <a:pPr marL="0" indent="0">
              <a:buNone/>
            </a:pPr>
            <a:r>
              <a:rPr lang="en-US" altLang="zh-CN" sz="2000" b="0" dirty="0"/>
              <a:t>     b = </a:t>
            </a:r>
            <a:r>
              <a:rPr lang="en-US" altLang="zh-CN" sz="2000" b="0" dirty="0" err="1"/>
              <a:t>tmp</a:t>
            </a:r>
            <a:r>
              <a:rPr lang="en-US" altLang="zh-CN" sz="2000" b="0" dirty="0"/>
              <a:t>; </a:t>
            </a:r>
            <a:r>
              <a:rPr lang="en-US" altLang="zh-CN" sz="2000" b="0" dirty="0">
                <a:solidFill>
                  <a:srgbClr val="00CC00"/>
                </a:solidFill>
              </a:rPr>
              <a:t>//copy </a:t>
            </a:r>
            <a:r>
              <a:rPr lang="en-US" altLang="zh-CN" sz="2000" b="0" dirty="0" err="1">
                <a:solidFill>
                  <a:srgbClr val="00CC00"/>
                </a:solidFill>
              </a:rPr>
              <a:t>tmp</a:t>
            </a:r>
            <a:r>
              <a:rPr lang="en-US" altLang="zh-CN" sz="2000" b="0" dirty="0">
                <a:solidFill>
                  <a:srgbClr val="00CC00"/>
                </a:solidFill>
              </a:rPr>
              <a:t> to b </a:t>
            </a:r>
          </a:p>
          <a:p>
            <a:pPr marL="0" indent="0">
              <a:buNone/>
            </a:pPr>
            <a:r>
              <a:rPr lang="en-US" altLang="zh-CN" sz="2000" b="0" dirty="0"/>
              <a:t>}</a:t>
            </a:r>
          </a:p>
        </p:txBody>
      </p:sp>
      <p:cxnSp>
        <p:nvCxnSpPr>
          <p:cNvPr id="7" name="直接连接符 6"/>
          <p:cNvCxnSpPr/>
          <p:nvPr/>
        </p:nvCxnSpPr>
        <p:spPr>
          <a:xfrm>
            <a:off x="4850295" y="2996952"/>
            <a:ext cx="0" cy="295232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内容占位符 3"/>
          <p:cNvSpPr txBox="1">
            <a:spLocks/>
          </p:cNvSpPr>
          <p:nvPr/>
        </p:nvSpPr>
        <p:spPr bwMode="auto">
          <a:xfrm>
            <a:off x="5148064"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t>
            </a:r>
            <a:r>
              <a:rPr lang="en-US" altLang="zh-CN" sz="2000" b="0" dirty="0" err="1">
                <a:solidFill>
                  <a:srgbClr val="FF0000"/>
                </a:solidFill>
              </a:rPr>
              <a:t>std</a:t>
            </a:r>
            <a:r>
              <a:rPr lang="en-US" altLang="zh-CN" sz="2000" b="0" dirty="0">
                <a:solidFill>
                  <a:srgbClr val="FF0000"/>
                </a:solidFill>
              </a:rPr>
              <a:t>::move(a)</a:t>
            </a:r>
            <a:r>
              <a:rPr lang="en-US" altLang="zh-CN" sz="2000" b="0" dirty="0">
                <a:solidFill>
                  <a:srgbClr val="002060"/>
                </a:solidFill>
              </a:rPr>
              <a:t>)</a:t>
            </a:r>
            <a:r>
              <a:rPr lang="en-US" altLang="zh-CN" sz="2000" b="0" dirty="0">
                <a:solidFill>
                  <a:schemeClr val="tx1"/>
                </a:solidFill>
              </a:rPr>
              <a:t>;</a:t>
            </a:r>
          </a:p>
          <a:p>
            <a:pPr marL="0" indent="0">
              <a:buNone/>
            </a:pPr>
            <a:r>
              <a:rPr lang="en-US" altLang="zh-CN" sz="2000" b="0" dirty="0"/>
              <a:t>     a = </a:t>
            </a:r>
            <a:r>
              <a:rPr lang="en-US" altLang="zh-CN" sz="2000" b="0" dirty="0" err="1">
                <a:solidFill>
                  <a:srgbClr val="FF0000"/>
                </a:solidFill>
              </a:rPr>
              <a:t>std</a:t>
            </a:r>
            <a:r>
              <a:rPr lang="en-US" altLang="zh-CN" sz="2000" b="0" dirty="0">
                <a:solidFill>
                  <a:srgbClr val="FF0000"/>
                </a:solidFill>
              </a:rPr>
              <a:t>::move(b)</a:t>
            </a:r>
            <a:r>
              <a:rPr lang="en-US" altLang="zh-CN" sz="2000" b="0" dirty="0">
                <a:solidFill>
                  <a:schemeClr val="tx1"/>
                </a:solidFill>
              </a:rPr>
              <a:t>;</a:t>
            </a:r>
          </a:p>
          <a:p>
            <a:pPr marL="0" indent="0">
              <a:buNone/>
            </a:pPr>
            <a:r>
              <a:rPr lang="en-US" altLang="zh-CN" sz="2000" b="0" dirty="0"/>
              <a:t>     b = </a:t>
            </a:r>
            <a:r>
              <a:rPr lang="en-US" altLang="zh-CN" sz="2000" b="0" dirty="0" err="1">
                <a:solidFill>
                  <a:srgbClr val="FF0000"/>
                </a:solidFill>
              </a:rPr>
              <a:t>std</a:t>
            </a:r>
            <a:r>
              <a:rPr lang="en-US" altLang="zh-CN" sz="2000" b="0" dirty="0">
                <a:solidFill>
                  <a:srgbClr val="FF0000"/>
                </a:solidFill>
              </a:rPr>
              <a:t>::move(</a:t>
            </a:r>
            <a:r>
              <a:rPr lang="en-US" altLang="zh-CN" sz="2000" b="0" dirty="0" err="1">
                <a:solidFill>
                  <a:srgbClr val="FF0000"/>
                </a:solidFill>
              </a:rPr>
              <a:t>tmp</a:t>
            </a:r>
            <a:r>
              <a:rPr lang="en-US" altLang="zh-CN" sz="2000" b="0" dirty="0">
                <a:solidFill>
                  <a:srgbClr val="FF0000"/>
                </a:solidFill>
              </a:rPr>
              <a:t>)</a:t>
            </a:r>
            <a:r>
              <a:rPr lang="en-US" altLang="zh-CN" sz="2000" b="0" dirty="0">
                <a:solidFill>
                  <a:schemeClr val="tx1"/>
                </a:solidFill>
              </a:rPr>
              <a:t>;</a:t>
            </a:r>
          </a:p>
          <a:p>
            <a:pPr marL="0" indent="0">
              <a:buNone/>
            </a:pPr>
            <a:r>
              <a:rPr lang="en-US" altLang="zh-CN" sz="2000" b="0" dirty="0"/>
              <a:t>}</a:t>
            </a:r>
          </a:p>
        </p:txBody>
      </p:sp>
      <p:sp>
        <p:nvSpPr>
          <p:cNvPr id="12" name="内容占位符 3"/>
          <p:cNvSpPr txBox="1">
            <a:spLocks/>
          </p:cNvSpPr>
          <p:nvPr/>
        </p:nvSpPr>
        <p:spPr bwMode="auto">
          <a:xfrm>
            <a:off x="2401427" y="6093296"/>
            <a:ext cx="432167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rPr>
              <a:t>避免</a:t>
            </a:r>
            <a:r>
              <a:rPr lang="en-US" altLang="zh-CN" dirty="0">
                <a:solidFill>
                  <a:srgbClr val="FF0000"/>
                </a:solidFill>
              </a:rPr>
              <a:t>3</a:t>
            </a:r>
            <a:r>
              <a:rPr lang="zh-CN" altLang="en-US" dirty="0">
                <a:solidFill>
                  <a:srgbClr val="FF0000"/>
                </a:solidFill>
              </a:rPr>
              <a:t>次不必要的拷贝操作</a:t>
            </a:r>
          </a:p>
        </p:txBody>
      </p:sp>
    </p:spTree>
    <p:extLst>
      <p:ext uri="{BB962C8B-B14F-4D97-AF65-F5344CB8AC3E}">
        <p14:creationId xmlns:p14="http://schemas.microsoft.com/office/powerpoint/2010/main" val="73308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extLst>
              <a:ext uri="{FF2B5EF4-FFF2-40B4-BE49-F238E27FC236}">
                <a16:creationId xmlns:a16="http://schemas.microsoft.com/office/drawing/2014/main" id="{1869FD80-2244-3E42-9429-29E69E4D7011}"/>
              </a:ext>
            </a:extLst>
          </p:cNvPr>
          <p:cNvSpPr/>
          <p:nvPr/>
        </p:nvSpPr>
        <p:spPr>
          <a:xfrm>
            <a:off x="647056" y="4581128"/>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93B7995F-57F4-F242-8C54-AFB67897F36A}"/>
              </a:ext>
            </a:extLst>
          </p:cNvPr>
          <p:cNvSpPr/>
          <p:nvPr/>
        </p:nvSpPr>
        <p:spPr>
          <a:xfrm>
            <a:off x="487825" y="1776056"/>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回顾：引用</a:t>
            </a:r>
            <a:endParaRPr lang="en-US" altLang="zh-CN" dirty="0"/>
          </a:p>
        </p:txBody>
      </p:sp>
      <p:sp>
        <p:nvSpPr>
          <p:cNvPr id="3" name="内容占位符 2"/>
          <p:cNvSpPr>
            <a:spLocks noGrp="1"/>
          </p:cNvSpPr>
          <p:nvPr>
            <p:ph idx="1"/>
          </p:nvPr>
        </p:nvSpPr>
        <p:spPr>
          <a:xfrm>
            <a:off x="611560" y="1196752"/>
            <a:ext cx="8352928" cy="5472608"/>
          </a:xfrm>
        </p:spPr>
        <p:txBody>
          <a:bodyPr>
            <a:normAutofit fontScale="92500"/>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200" dirty="0"/>
              <a:t>例：</a:t>
            </a:r>
            <a:r>
              <a:rPr lang="en-US" altLang="zh-CN" sz="2200" dirty="0"/>
              <a:t>int v0; </a:t>
            </a:r>
            <a:r>
              <a:rPr lang="en-US" altLang="zh-CN" sz="2200" dirty="0">
                <a:solidFill>
                  <a:srgbClr val="FF0000"/>
                </a:solidFill>
              </a:rPr>
              <a:t>int&amp; v1 = v0; </a:t>
            </a:r>
            <a:r>
              <a:rPr lang="en-US" altLang="zh-CN" sz="2200" dirty="0"/>
              <a:t>v1</a:t>
            </a:r>
            <a:r>
              <a:rPr lang="zh-CN" altLang="en-US" sz="2200" dirty="0"/>
              <a:t>是变量</a:t>
            </a:r>
            <a:r>
              <a:rPr lang="en-US" altLang="zh-CN" sz="2200" dirty="0"/>
              <a:t>v0</a:t>
            </a:r>
            <a:r>
              <a:rPr lang="zh-CN" altLang="en-US" sz="22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引用必须在定义时进行初始化，且不能修改引用指向</a:t>
            </a:r>
            <a:endParaRPr lang="en-US" altLang="zh-CN" dirty="0">
              <a:solidFill>
                <a:srgbClr val="FF0000"/>
              </a:solidFill>
            </a:endParaRPr>
          </a:p>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a:t>
            </a:r>
            <a:r>
              <a:rPr lang="en-US" altLang="zh-CN" sz="2200" dirty="0"/>
              <a:t>void swap(</a:t>
            </a:r>
            <a:r>
              <a:rPr lang="en-US" altLang="zh-CN" sz="2200" dirty="0" err="1"/>
              <a:t>int</a:t>
            </a:r>
            <a:r>
              <a:rPr lang="en-US" altLang="zh-CN" sz="2200" dirty="0"/>
              <a:t>&amp; a, </a:t>
            </a:r>
            <a:r>
              <a:rPr lang="en-US" altLang="zh-CN" sz="2200" dirty="0" err="1"/>
              <a:t>int</a:t>
            </a:r>
            <a:r>
              <a:rPr lang="en-US" altLang="zh-CN" sz="2200" dirty="0"/>
              <a:t>&amp; b)</a:t>
            </a:r>
          </a:p>
          <a:p>
            <a:pPr marL="0" indent="0">
              <a:lnSpc>
                <a:spcPct val="110000"/>
              </a:lnSpc>
              <a:buNone/>
            </a:pPr>
            <a:r>
              <a:rPr lang="en-US" altLang="zh-CN" sz="2200" dirty="0"/>
              <a:t>  {  </a:t>
            </a:r>
            <a:r>
              <a:rPr lang="en-US" altLang="zh-CN" sz="2200" dirty="0" err="1"/>
              <a:t>int</a:t>
            </a:r>
            <a:r>
              <a:rPr lang="en-US" altLang="zh-CN" sz="2200" dirty="0"/>
              <a:t> </a:t>
            </a:r>
            <a:r>
              <a:rPr lang="en-US" altLang="zh-CN" sz="2200" dirty="0" err="1"/>
              <a:t>tmp</a:t>
            </a:r>
            <a:r>
              <a:rPr lang="en-US" altLang="zh-CN" sz="2200" dirty="0"/>
              <a:t> = b; b = a; a = </a:t>
            </a:r>
            <a:r>
              <a:rPr lang="en-US" altLang="zh-CN" sz="2200" dirty="0" err="1"/>
              <a:t>tmp</a:t>
            </a:r>
            <a:r>
              <a:rPr lang="en-US" altLang="zh-CN" sz="2200" dirty="0"/>
              <a:t>; }</a:t>
            </a:r>
          </a:p>
          <a:p>
            <a:pPr>
              <a:lnSpc>
                <a:spcPct val="110000"/>
              </a:lnSpc>
            </a:pPr>
            <a:r>
              <a:rPr lang="zh-CN" altLang="en-US" dirty="0"/>
              <a:t>函数返回值可以是引用类型，但不得是函数的临时变量</a:t>
            </a:r>
            <a:endParaRPr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a:t>
            </a:fld>
            <a:endParaRPr lang="en-US" altLang="zh-CN"/>
          </a:p>
        </p:txBody>
      </p:sp>
    </p:spTree>
    <p:extLst>
      <p:ext uri="{BB962C8B-B14F-4D97-AF65-F5344CB8AC3E}">
        <p14:creationId xmlns:p14="http://schemas.microsoft.com/office/powerpoint/2010/main" val="3658560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构造函数综合实例</a:t>
            </a:r>
          </a:p>
        </p:txBody>
      </p:sp>
      <p:sp>
        <p:nvSpPr>
          <p:cNvPr id="4" name="矩形 3"/>
          <p:cNvSpPr/>
          <p:nvPr/>
        </p:nvSpPr>
        <p:spPr>
          <a:xfrm>
            <a:off x="404081" y="1249596"/>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写出以下代码的运行结果：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40</a:t>
            </a:fld>
            <a:endParaRPr lang="en-US" altLang="zh-CN"/>
          </a:p>
        </p:txBody>
      </p:sp>
      <p:sp>
        <p:nvSpPr>
          <p:cNvPr id="6" name="矩形 5"/>
          <p:cNvSpPr/>
          <p:nvPr/>
        </p:nvSpPr>
        <p:spPr>
          <a:xfrm>
            <a:off x="35496" y="2204864"/>
            <a:ext cx="5112568" cy="3785652"/>
          </a:xfrm>
          <a:prstGeom prst="rect">
            <a:avLst/>
          </a:prstGeom>
        </p:spPr>
        <p:txBody>
          <a:bodyPr wrap="square">
            <a:spAutoFit/>
          </a:bodyPr>
          <a:lstStyle/>
          <a:p>
            <a:r>
              <a:rPr lang="en-US" altLang="zh-CN" sz="1600" b="1" dirty="0">
                <a:latin typeface="Consolas" panose="020B0609020204030204" pitchFamily="49" charset="0"/>
              </a:rPr>
              <a:t>#include &lt;</a:t>
            </a:r>
            <a:r>
              <a:rPr lang="en-US" altLang="zh-CN" sz="1600" b="1" dirty="0" err="1">
                <a:latin typeface="Consolas" panose="020B0609020204030204" pitchFamily="49" charset="0"/>
              </a:rPr>
              <a:t>iostream</a:t>
            </a:r>
            <a:r>
              <a:rPr lang="en-US" altLang="zh-CN" sz="1600" b="1" dirty="0">
                <a:latin typeface="Consolas" panose="020B0609020204030204" pitchFamily="49" charset="0"/>
              </a:rPr>
              <a:t>&gt;</a:t>
            </a:r>
          </a:p>
          <a:p>
            <a:endParaRPr lang="en-US" altLang="zh-CN" sz="1600" b="1" dirty="0">
              <a:latin typeface="Consolas" panose="020B0609020204030204" pitchFamily="49" charset="0"/>
            </a:endParaRPr>
          </a:p>
          <a:p>
            <a:r>
              <a:rPr lang="en-US" altLang="zh-CN" sz="1600" b="1" dirty="0">
                <a:latin typeface="Consolas" panose="020B0609020204030204" pitchFamily="49" charset="0"/>
              </a:rPr>
              <a:t>class Test {</a:t>
            </a:r>
            <a:endParaRPr lang="zh-CN" altLang="en-US" sz="1600" b="1" dirty="0">
              <a:latin typeface="Consolas" panose="020B0609020204030204" pitchFamily="49" charset="0"/>
            </a:endParaRPr>
          </a:p>
          <a:p>
            <a:r>
              <a:rPr lang="en-US" altLang="zh-CN" sz="1600" b="1" dirty="0">
                <a:latin typeface="Consolas" panose="020B0609020204030204" pitchFamily="49" charset="0"/>
              </a:rPr>
              <a:t>public:</a:t>
            </a:r>
          </a:p>
          <a:p>
            <a:r>
              <a:rPr lang="en-US" altLang="zh-CN" sz="1600" b="1" dirty="0">
                <a:latin typeface="Consolas" panose="020B0609020204030204" pitchFamily="49" charset="0"/>
              </a:rPr>
              <a:t>	Test()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默认构造函数</a:t>
            </a:r>
            <a:endParaRPr lang="zh-CN" altLang="en-US" sz="1600" b="1" dirty="0">
              <a:latin typeface="Consolas" panose="020B0609020204030204" pitchFamily="49" charset="0"/>
            </a:endParaRPr>
          </a:p>
          <a:p>
            <a:r>
              <a:rPr lang="en-US" altLang="zh-CN" sz="1600" b="1" dirty="0">
                <a:latin typeface="Consolas" panose="020B0609020204030204" pitchFamily="49" charset="0"/>
              </a:rPr>
              <a:t>	</a:t>
            </a:r>
          </a:p>
          <a:p>
            <a:r>
              <a:rPr lang="en-US" altLang="zh-CN" sz="1600" b="1" dirty="0">
                <a:latin typeface="Consolas" panose="020B0609020204030204" pitchFamily="49" charset="0"/>
              </a:rPr>
              <a:t>	~Test()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析构函数</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p>
          <a:p>
            <a:r>
              <a:rPr lang="en-US" altLang="zh-CN" sz="1600" b="1" dirty="0">
                <a:latin typeface="Consolas" panose="020B0609020204030204" pitchFamily="49" charset="0"/>
              </a:rPr>
              <a:t>	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拷贝构造函数</a:t>
            </a:r>
            <a:r>
              <a:rPr lang="en-US" altLang="zh-CN" sz="1600" b="1" dirty="0">
                <a:latin typeface="Consolas" panose="020B0609020204030204" pitchFamily="49" charset="0"/>
              </a:rPr>
              <a:t>	</a:t>
            </a:r>
          </a:p>
        </p:txBody>
      </p:sp>
      <p:sp>
        <p:nvSpPr>
          <p:cNvPr id="8" name="矩形 7"/>
          <p:cNvSpPr/>
          <p:nvPr/>
        </p:nvSpPr>
        <p:spPr>
          <a:xfrm>
            <a:off x="4884166" y="1992377"/>
            <a:ext cx="5016426" cy="4154984"/>
          </a:xfrm>
          <a:prstGeom prst="rect">
            <a:avLst/>
          </a:prstGeom>
        </p:spPr>
        <p:txBody>
          <a:bodyPr wrap="square">
            <a:spAutoFit/>
          </a:bodyPr>
          <a:lstStyle/>
          <a:p>
            <a:endParaRPr lang="zh-CN" altLang="en-US" sz="1600" b="1" dirty="0">
              <a:latin typeface="Consolas" panose="020B0609020204030204" pitchFamily="49" charset="0"/>
            </a:endParaRPr>
          </a:p>
          <a:p>
            <a:r>
              <a:rPr lang="en-US" altLang="zh-CN" sz="1600" b="1" dirty="0">
                <a:latin typeface="Consolas" panose="020B0609020204030204" pitchFamily="49" charset="0"/>
              </a:rPr>
              <a:t>	Test(Test &amp;&amp;con)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("Test(Test &amp;&amp;con)\n");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移动构造函数</a:t>
            </a:r>
            <a:endParaRPr lang="en-US" altLang="zh-CN" sz="1600" b="1" dirty="0">
              <a:latin typeface="Consolas" panose="020B0609020204030204" pitchFamily="49" charset="0"/>
            </a:endParaRPr>
          </a:p>
          <a:p>
            <a:endParaRPr lang="zh-CN" altLang="en-US" sz="1600" b="1" dirty="0">
              <a:latin typeface="Consolas" panose="020B0609020204030204" pitchFamily="49" charset="0"/>
            </a:endParaRPr>
          </a:p>
          <a:p>
            <a:r>
              <a:rPr lang="en-US" altLang="zh-CN" sz="1600" b="1" dirty="0">
                <a:latin typeface="Consolas" panose="020B0609020204030204" pitchFamily="49" charset="0"/>
              </a:rPr>
              <a:t>};</a:t>
            </a:r>
          </a:p>
          <a:p>
            <a:endParaRPr lang="zh-CN" altLang="en-US" sz="1600" b="1" dirty="0">
              <a:latin typeface="Consolas" panose="020B0609020204030204" pitchFamily="49" charset="0"/>
            </a:endParaRPr>
          </a:p>
          <a:p>
            <a:r>
              <a:rPr lang="en-US" altLang="zh-CN" sz="1600" b="1" dirty="0">
                <a:latin typeface="Consolas" panose="020B0609020204030204" pitchFamily="49" charset="0"/>
              </a:rPr>
              <a:t>Test </a:t>
            </a:r>
            <a:r>
              <a:rPr lang="en-US" altLang="zh-CN" sz="1600" b="1" dirty="0" err="1">
                <a:latin typeface="Consolas" panose="020B0609020204030204" pitchFamily="49" charset="0"/>
              </a:rPr>
              <a:t>func</a:t>
            </a:r>
            <a:r>
              <a:rPr lang="en-US" altLang="zh-CN" sz="1600" b="1" dirty="0">
                <a:latin typeface="Consolas" panose="020B0609020204030204" pitchFamily="49" charset="0"/>
              </a:rPr>
              <a:t>(Test a) {</a:t>
            </a:r>
          </a:p>
          <a:p>
            <a:r>
              <a:rPr lang="en-US" altLang="zh-CN" sz="1600" b="1" dirty="0">
                <a:latin typeface="Consolas" panose="020B0609020204030204" pitchFamily="49" charset="0"/>
              </a:rPr>
              <a:t>	return Test();</a:t>
            </a:r>
          </a:p>
          <a:p>
            <a:r>
              <a:rPr lang="en-US" altLang="zh-CN" sz="1600" b="1" dirty="0">
                <a:latin typeface="Consolas" panose="020B0609020204030204" pitchFamily="49" charset="0"/>
              </a:rPr>
              <a:t>}</a:t>
            </a:r>
          </a:p>
          <a:p>
            <a:endParaRPr lang="zh-CN" altLang="en-US" sz="1600" b="1" dirty="0">
              <a:latin typeface="Consolas" panose="020B0609020204030204" pitchFamily="49" charset="0"/>
            </a:endParaRPr>
          </a:p>
          <a:p>
            <a:r>
              <a:rPr lang="en-US" altLang="zh-CN" sz="1600" b="1" dirty="0" err="1">
                <a:latin typeface="Consolas" panose="020B0609020204030204" pitchFamily="49" charset="0"/>
              </a:rPr>
              <a:t>int</a:t>
            </a:r>
            <a:r>
              <a:rPr lang="en-US" altLang="zh-CN" sz="1600" b="1" dirty="0">
                <a:latin typeface="Consolas" panose="020B0609020204030204" pitchFamily="49" charset="0"/>
              </a:rPr>
              <a:t> main() {</a:t>
            </a:r>
          </a:p>
          <a:p>
            <a:r>
              <a:rPr lang="en-US" altLang="zh-CN" sz="1600" b="1" dirty="0">
                <a:latin typeface="Consolas" panose="020B0609020204030204" pitchFamily="49" charset="0"/>
              </a:rPr>
              <a:t>	Test a;</a:t>
            </a:r>
          </a:p>
          <a:p>
            <a:r>
              <a:rPr lang="en-US" altLang="zh-CN" sz="1600" b="1" dirty="0">
                <a:latin typeface="Consolas" panose="020B0609020204030204" pitchFamily="49" charset="0"/>
              </a:rPr>
              <a:t>	Test b = </a:t>
            </a:r>
            <a:r>
              <a:rPr lang="en-US" altLang="zh-CN" sz="1600" b="1" dirty="0" err="1">
                <a:latin typeface="Consolas" panose="020B0609020204030204" pitchFamily="49" charset="0"/>
              </a:rPr>
              <a:t>func</a:t>
            </a:r>
            <a:r>
              <a:rPr lang="en-US" altLang="zh-CN" sz="1600" b="1" dirty="0">
                <a:latin typeface="Consolas" panose="020B0609020204030204" pitchFamily="49" charset="0"/>
              </a:rPr>
              <a:t>(a);</a:t>
            </a:r>
          </a:p>
          <a:p>
            <a:r>
              <a:rPr lang="en-US" altLang="zh-CN" sz="1600" b="1" dirty="0">
                <a:latin typeface="Consolas" panose="020B0609020204030204" pitchFamily="49" charset="0"/>
              </a:rPr>
              <a:t>	return 0;</a:t>
            </a:r>
          </a:p>
          <a:p>
            <a:r>
              <a:rPr lang="en-US" altLang="zh-CN" sz="1600" b="1" dirty="0">
                <a:latin typeface="Consolas" panose="020B0609020204030204" pitchFamily="49" charset="0"/>
              </a:rPr>
              <a:t>}</a:t>
            </a:r>
            <a:endParaRPr lang="is-IS" altLang="zh-CN" sz="1600"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4860032" y="2132856"/>
            <a:ext cx="0" cy="4104456"/>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300850" y="910235"/>
            <a:ext cx="2871550" cy="1077218"/>
          </a:xfrm>
          <a:prstGeom prst="rect">
            <a:avLst/>
          </a:prstGeom>
          <a:noFill/>
        </p:spPr>
        <p:txBody>
          <a:bodyPr wrap="square" rtlCol="0">
            <a:spAutoFit/>
          </a:bodyPr>
          <a:lstStyle/>
          <a:p>
            <a:r>
              <a:rPr lang="zh-CN" altLang="en-US" b="1" dirty="0">
                <a:solidFill>
                  <a:srgbClr val="FF0000"/>
                </a:solidFill>
                <a:latin typeface="华文楷体" panose="02010600040101010101" pitchFamily="2" charset="-122"/>
                <a:ea typeface="华文楷体" panose="02010600040101010101" pitchFamily="2" charset="-122"/>
              </a:rPr>
              <a:t>编译指令加 </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std</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c++</a:t>
            </a:r>
            <a:r>
              <a:rPr lang="en-US" altLang="zh-CN" b="1" dirty="0">
                <a:solidFill>
                  <a:srgbClr val="FF0000"/>
                </a:solidFill>
                <a:latin typeface="华文楷体" panose="02010600040101010101" pitchFamily="2" charset="-122"/>
                <a:ea typeface="华文楷体" panose="02010600040101010101" pitchFamily="2" charset="-122"/>
              </a:rPr>
              <a:t>11</a:t>
            </a:r>
          </a:p>
          <a:p>
            <a:r>
              <a:rPr lang="en-US" altLang="zh-CN" b="1" dirty="0">
                <a:solidFill>
                  <a:srgbClr val="FF0000"/>
                </a:solidFill>
                <a:latin typeface="华文楷体" panose="02010600040101010101" pitchFamily="2" charset="-122"/>
                <a:ea typeface="华文楷体" panose="02010600040101010101" pitchFamily="2" charset="-122"/>
              </a:rPr>
              <a:t> -</a:t>
            </a:r>
            <a:r>
              <a:rPr lang="en-US" altLang="zh-CN" b="1" dirty="0" err="1">
                <a:solidFill>
                  <a:srgbClr val="FF0000"/>
                </a:solidFill>
                <a:latin typeface="华文楷体" panose="02010600040101010101" pitchFamily="2" charset="-122"/>
                <a:ea typeface="华文楷体" panose="02010600040101010101" pitchFamily="2" charset="-122"/>
              </a:rPr>
              <a:t>fno</a:t>
            </a:r>
            <a:r>
              <a:rPr lang="en-US" altLang="zh-CN" b="1" dirty="0">
                <a:solidFill>
                  <a:srgbClr val="FF0000"/>
                </a:solidFill>
                <a:latin typeface="华文楷体" panose="02010600040101010101" pitchFamily="2" charset="-122"/>
                <a:ea typeface="华文楷体" panose="02010600040101010101" pitchFamily="2" charset="-122"/>
              </a:rPr>
              <a:t>-elide-constructors</a:t>
            </a:r>
          </a:p>
          <a:p>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05928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答案</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a:p>
        </p:txBody>
      </p:sp>
      <p:sp>
        <p:nvSpPr>
          <p:cNvPr id="7" name="矩形 6"/>
          <p:cNvSpPr/>
          <p:nvPr/>
        </p:nvSpPr>
        <p:spPr>
          <a:xfrm>
            <a:off x="2627784" y="1112301"/>
            <a:ext cx="8928992" cy="5632311"/>
          </a:xfrm>
          <a:prstGeom prst="rect">
            <a:avLst/>
          </a:prstGeom>
        </p:spPr>
        <p:txBody>
          <a:bodyPr wrap="square">
            <a:spAutoFit/>
          </a:bodyPr>
          <a:lstStyle/>
          <a:p>
            <a:r>
              <a:rPr lang="zh-CN" altLang="en-US" b="1" dirty="0">
                <a:latin typeface="华文楷体" panose="02010600040101010101" pitchFamily="2" charset="-122"/>
                <a:ea typeface="华文楷体" panose="02010600040101010101" pitchFamily="2" charset="-122"/>
              </a:rPr>
              <a:t>我们用</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这样的形式来对应类的构造和析构。</a:t>
            </a:r>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执行</a:t>
            </a:r>
            <a:r>
              <a:rPr lang="en-US" altLang="zh-CN" b="1" dirty="0">
                <a:solidFill>
                  <a:srgbClr val="008000"/>
                </a:solidFill>
                <a:latin typeface="Consolas" panose="020B0609020204030204" pitchFamily="49" charset="0"/>
              </a:rPr>
              <a:t>Test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a:t>
            </a:r>
            <a:endParaRPr lang="en-US" altLang="zh-CN" b="1" dirty="0">
              <a:solidFill>
                <a:srgbClr val="008000"/>
              </a:solidFill>
              <a:latin typeface="Consolas" panose="020B0609020204030204" pitchFamily="49" charset="0"/>
            </a:endParaRPr>
          </a:p>
          <a:p>
            <a:r>
              <a:rPr lang="en-US" altLang="zh-CN" b="1" dirty="0">
                <a:solidFill>
                  <a:srgbClr val="FF0000"/>
                </a:solidFill>
                <a:latin typeface="Consolas" panose="020B0609020204030204" pitchFamily="49" charset="0"/>
              </a:rPr>
              <a:t>Test(</a:t>
            </a:r>
            <a:r>
              <a:rPr lang="en-US" altLang="zh-CN" b="1" dirty="0" err="1">
                <a:solidFill>
                  <a:srgbClr val="FF0000"/>
                </a:solidFill>
                <a:latin typeface="Consolas" panose="020B0609020204030204" pitchFamily="49" charset="0"/>
              </a:rPr>
              <a:t>const</a:t>
            </a:r>
            <a:r>
              <a:rPr lang="en-US" altLang="zh-CN" b="1" dirty="0">
                <a:solidFill>
                  <a:srgbClr val="FF0000"/>
                </a:solidFill>
                <a:latin typeface="Consolas" panose="020B0609020204030204" pitchFamily="49" charset="0"/>
              </a:rPr>
              <a:t> Test &amp;con)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传参调用拷贝构造函数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//(4+)return Test();</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为了传值调用的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//(5+)Test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中给</a:t>
            </a:r>
            <a:r>
              <a:rPr lang="en-US" altLang="zh-CN" b="1" dirty="0">
                <a:solidFill>
                  <a:srgbClr val="008000"/>
                </a:solidFill>
                <a:latin typeface="Consolas" panose="020B0609020204030204" pitchFamily="49" charset="0"/>
              </a:rPr>
              <a:t>b</a:t>
            </a:r>
            <a:r>
              <a:rPr lang="zh-CN" altLang="en-US" b="1" dirty="0">
                <a:solidFill>
                  <a:srgbClr val="008000"/>
                </a:solidFill>
                <a:latin typeface="华文楷体" panose="02010600040101010101" pitchFamily="2" charset="-122"/>
                <a:ea typeface="华文楷体" panose="02010600040101010101" pitchFamily="2" charset="-122"/>
              </a:rPr>
              <a:t>传值时调用的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en-US" altLang="zh-CN" b="1" dirty="0">
                <a:solidFill>
                  <a:srgbClr val="008000"/>
                </a:solidFill>
                <a:latin typeface="Consolas" panose="020B0609020204030204" pitchFamily="49" charset="0"/>
              </a:rPr>
              <a:t>//(4-)Test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完成赋值后</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返回值</a:t>
            </a:r>
            <a:br>
              <a:rPr lang="en-US" altLang="zh-CN" b="1" dirty="0">
                <a:solidFill>
                  <a:srgbClr val="008000"/>
                </a:solidFill>
                <a:latin typeface="华文楷体" panose="02010600040101010101" pitchFamily="2" charset="-122"/>
                <a:ea typeface="华文楷体" panose="02010600040101010101" pitchFamily="2" charset="-122"/>
              </a:rPr>
            </a:br>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参数释放对应的析构函数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//(5-)</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b</a:t>
            </a: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a</a:t>
            </a:r>
          </a:p>
        </p:txBody>
      </p:sp>
      <p:sp>
        <p:nvSpPr>
          <p:cNvPr id="8" name="矩形 7"/>
          <p:cNvSpPr/>
          <p:nvPr/>
        </p:nvSpPr>
        <p:spPr>
          <a:xfrm>
            <a:off x="568446" y="1347356"/>
            <a:ext cx="7437563" cy="523220"/>
          </a:xfrm>
          <a:prstGeom prst="rect">
            <a:avLst/>
          </a:prstGeom>
        </p:spPr>
        <p:txBody>
          <a:bodyPr wrap="square">
            <a:spAutoFit/>
          </a:bodyPr>
          <a:lstStyle/>
          <a:p>
            <a:r>
              <a:rPr kumimoji="1" lang="en-US" altLang="zh-CN" sz="2800" dirty="0">
                <a:latin typeface="Microsoft YaHei" charset="-122"/>
                <a:ea typeface="Microsoft YaHei" charset="-122"/>
                <a:cs typeface="Microsoft YaHei" charset="-122"/>
              </a:rPr>
              <a:t>       </a:t>
            </a:r>
          </a:p>
        </p:txBody>
      </p:sp>
      <p:sp>
        <p:nvSpPr>
          <p:cNvPr id="6" name="矩形 5"/>
          <p:cNvSpPr/>
          <p:nvPr/>
        </p:nvSpPr>
        <p:spPr>
          <a:xfrm>
            <a:off x="2208" y="1870576"/>
            <a:ext cx="2769592" cy="3416320"/>
          </a:xfrm>
          <a:prstGeom prst="rect">
            <a:avLst/>
          </a:prstGeom>
        </p:spPr>
        <p:txBody>
          <a:bodyPr wrap="square">
            <a:spAutoFit/>
          </a:bodyPr>
          <a:lstStyle/>
          <a:p>
            <a:endParaRPr lang="zh-CN" altLang="en-US" b="1" dirty="0">
              <a:latin typeface="Consolas" panose="020B0609020204030204" pitchFamily="49" charset="0"/>
            </a:endParaRPr>
          </a:p>
          <a:p>
            <a:endParaRPr lang="zh-CN" altLang="en-US" b="1" dirty="0">
              <a:latin typeface="Consolas" panose="020B0609020204030204" pitchFamily="49" charset="0"/>
            </a:endParaRPr>
          </a:p>
          <a:p>
            <a:r>
              <a:rPr lang="en-US" altLang="zh-CN" b="1" dirty="0">
                <a:latin typeface="Consolas" panose="020B0609020204030204" pitchFamily="49" charset="0"/>
              </a:rPr>
              <a:t>Test </a:t>
            </a:r>
            <a:r>
              <a:rPr lang="en-US" altLang="zh-CN" b="1" dirty="0" err="1">
                <a:latin typeface="Consolas" panose="020B0609020204030204" pitchFamily="49" charset="0"/>
              </a:rPr>
              <a:t>func</a:t>
            </a:r>
            <a:r>
              <a:rPr lang="en-US" altLang="zh-CN" b="1" dirty="0">
                <a:latin typeface="Consolas" panose="020B0609020204030204" pitchFamily="49" charset="0"/>
              </a:rPr>
              <a:t>(Test a) </a:t>
            </a:r>
          </a:p>
          <a:p>
            <a:r>
              <a:rPr lang="en-US" altLang="zh-CN" b="1" dirty="0">
                <a:latin typeface="Consolas" panose="020B0609020204030204" pitchFamily="49" charset="0"/>
              </a:rPr>
              <a:t>{</a:t>
            </a:r>
          </a:p>
          <a:p>
            <a:r>
              <a:rPr lang="zh-CN" altLang="en-US" b="1" dirty="0">
                <a:latin typeface="Consolas" panose="020B0609020204030204" pitchFamily="49" charset="0"/>
              </a:rPr>
              <a:t>  </a:t>
            </a:r>
            <a:r>
              <a:rPr lang="en-US" altLang="zh-CN" b="1" dirty="0">
                <a:latin typeface="Consolas" panose="020B0609020204030204" pitchFamily="49" charset="0"/>
              </a:rPr>
              <a:t>return Test();</a:t>
            </a:r>
          </a:p>
          <a:p>
            <a:r>
              <a:rPr lang="en-US" altLang="zh-CN" b="1" dirty="0">
                <a:latin typeface="Consolas" panose="020B0609020204030204" pitchFamily="49" charset="0"/>
              </a:rPr>
              <a:t>}</a:t>
            </a:r>
          </a:p>
          <a:p>
            <a:endParaRPr lang="zh-CN" altLang="en-US"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zh-CN" altLang="en-US" b="1" dirty="0">
                <a:latin typeface="Consolas" panose="020B0609020204030204" pitchFamily="49" charset="0"/>
              </a:rPr>
              <a:t>  </a:t>
            </a:r>
            <a:r>
              <a:rPr lang="en-US" altLang="zh-CN" b="1" dirty="0">
                <a:latin typeface="Consolas" panose="020B0609020204030204" pitchFamily="49" charset="0"/>
              </a:rPr>
              <a:t>Test a;</a:t>
            </a:r>
          </a:p>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p>
          <a:p>
            <a:r>
              <a:rPr lang="zh-CN" altLang="en-US" b="1" dirty="0">
                <a:latin typeface="Consolas" panose="020B0609020204030204" pitchFamily="49" charset="0"/>
              </a:rPr>
              <a:t>  </a:t>
            </a:r>
            <a:r>
              <a:rPr lang="en-US" altLang="zh-CN" b="1" dirty="0">
                <a:latin typeface="Consolas" panose="020B0609020204030204" pitchFamily="49" charset="0"/>
              </a:rPr>
              <a:t>return 0;</a:t>
            </a:r>
          </a:p>
          <a:p>
            <a:r>
              <a:rPr lang="en-US" altLang="zh-CN" b="1" dirty="0">
                <a:latin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9" name="直接连接符 6"/>
          <p:cNvCxnSpPr/>
          <p:nvPr/>
        </p:nvCxnSpPr>
        <p:spPr>
          <a:xfrm>
            <a:off x="2483768" y="1442195"/>
            <a:ext cx="0" cy="530076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3364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a:p>
        </p:txBody>
      </p:sp>
      <p:sp>
        <p:nvSpPr>
          <p:cNvPr id="3" name="标题 1"/>
          <p:cNvSpPr>
            <a:spLocks noGrp="1"/>
          </p:cNvSpPr>
          <p:nvPr>
            <p:ph type="title"/>
          </p:nvPr>
        </p:nvSpPr>
        <p:spPr>
          <a:xfrm>
            <a:off x="179512" y="116632"/>
            <a:ext cx="8208912" cy="1325563"/>
          </a:xfrm>
        </p:spPr>
        <p:txBody>
          <a:bodyPr/>
          <a:lstStyle/>
          <a:p>
            <a:r>
              <a:rPr kumimoji="1" lang="zh-CN" altLang="en-US" dirty="0"/>
              <a:t>拷贝</a:t>
            </a:r>
            <a:r>
              <a:rPr kumimoji="1" lang="en-US" altLang="zh-CN" dirty="0"/>
              <a:t>/</a:t>
            </a:r>
            <a:r>
              <a:rPr kumimoji="1" lang="zh-CN" altLang="en-US" dirty="0"/>
              <a:t>移动构造函数的调用时机</a:t>
            </a:r>
          </a:p>
        </p:txBody>
      </p:sp>
      <p:sp>
        <p:nvSpPr>
          <p:cNvPr id="4" name="内容占位符 2"/>
          <p:cNvSpPr>
            <a:spLocks noGrp="1"/>
          </p:cNvSpPr>
          <p:nvPr>
            <p:ph idx="1"/>
          </p:nvPr>
        </p:nvSpPr>
        <p:spPr>
          <a:xfrm>
            <a:off x="323528" y="1488938"/>
            <a:ext cx="8208912" cy="5252430"/>
          </a:xfrm>
        </p:spPr>
        <p:txBody>
          <a:bodyPr/>
          <a:lstStyle/>
          <a:p>
            <a:r>
              <a:rPr kumimoji="1" lang="zh-CN" altLang="en-US" dirty="0">
                <a:solidFill>
                  <a:srgbClr val="002060"/>
                </a:solidFill>
                <a:latin typeface="Consolas" charset="0"/>
                <a:ea typeface="Consolas" charset="0"/>
                <a:cs typeface="Consolas" charset="0"/>
              </a:rPr>
              <a:t>判断依据：</a:t>
            </a:r>
            <a:r>
              <a:rPr kumimoji="1" lang="zh-CN" altLang="en-US" dirty="0">
                <a:solidFill>
                  <a:srgbClr val="FF0000"/>
                </a:solidFill>
                <a:latin typeface="Consolas" charset="0"/>
                <a:ea typeface="Consolas" charset="0"/>
                <a:cs typeface="Consolas" charset="0"/>
              </a:rPr>
              <a:t>引用的绑定规则</a:t>
            </a:r>
            <a:endParaRPr kumimoji="1" lang="en-US" altLang="zh-CN" dirty="0">
              <a:solidFill>
                <a:srgbClr val="FF0000"/>
              </a:solidFill>
              <a:latin typeface="Consolas" charset="0"/>
              <a:ea typeface="Consolas" charset="0"/>
              <a:cs typeface="Consolas" charset="0"/>
            </a:endParaRPr>
          </a:p>
          <a:p>
            <a:pPr lvl="1">
              <a:lnSpc>
                <a:spcPct val="100000"/>
              </a:lnSpc>
            </a:pPr>
            <a:r>
              <a:rPr kumimoji="1" lang="zh-CN" altLang="en-US" dirty="0">
                <a:solidFill>
                  <a:srgbClr val="002060"/>
                </a:solidFill>
              </a:rPr>
              <a:t>拷贝构造函数的形参类型为</a:t>
            </a:r>
            <a:r>
              <a:rPr kumimoji="1" lang="zh-CN" altLang="en-US" dirty="0">
                <a:solidFill>
                  <a:srgbClr val="FF0000"/>
                </a:solidFill>
              </a:rPr>
              <a:t>常量左值引用</a:t>
            </a:r>
            <a:r>
              <a:rPr kumimoji="1" lang="zh-CN" altLang="en-US" dirty="0">
                <a:solidFill>
                  <a:srgbClr val="002060"/>
                </a:solidFill>
              </a:rPr>
              <a:t>，可以绑定常量左值、左值和右值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移动构造函数的形参类型为</a:t>
            </a:r>
            <a:r>
              <a:rPr kumimoji="1" lang="zh-CN" altLang="en-US" dirty="0">
                <a:solidFill>
                  <a:srgbClr val="FF0000"/>
                </a:solidFill>
              </a:rPr>
              <a:t>右值引用</a:t>
            </a:r>
            <a:r>
              <a:rPr kumimoji="1" lang="zh-CN" altLang="en-US" dirty="0">
                <a:solidFill>
                  <a:srgbClr val="002060"/>
                </a:solidFill>
              </a:rPr>
              <a:t>，可以绑定右值</a:t>
            </a:r>
            <a:endParaRPr kumimoji="1" lang="en-US" altLang="zh-CN" dirty="0">
              <a:solidFill>
                <a:srgbClr val="002060"/>
              </a:solidFill>
            </a:endParaRPr>
          </a:p>
          <a:p>
            <a:pPr lvl="1">
              <a:lnSpc>
                <a:spcPct val="100000"/>
              </a:lnSpc>
            </a:pPr>
            <a:r>
              <a:rPr kumimoji="1" lang="zh-CN" altLang="en-US" dirty="0">
                <a:solidFill>
                  <a:srgbClr val="002060"/>
                </a:solidFill>
              </a:rPr>
              <a:t>引用的绑定存在</a:t>
            </a:r>
            <a:r>
              <a:rPr kumimoji="1" lang="zh-CN" altLang="en-US" dirty="0">
                <a:solidFill>
                  <a:srgbClr val="FF0000"/>
                </a:solidFill>
              </a:rPr>
              <a:t>优先级</a:t>
            </a:r>
            <a:r>
              <a:rPr kumimoji="1" lang="zh-CN" altLang="en-US" dirty="0">
                <a:solidFill>
                  <a:srgbClr val="002060"/>
                </a:solidFill>
              </a:rPr>
              <a:t>，例如常量左值引用和右值引用均能绑定右值，当传入实参类型为右值时优先匹配形参类型为右值引用的函数</a:t>
            </a:r>
            <a:endParaRPr kumimoji="1" lang="en-US" altLang="zh-CN" dirty="0">
              <a:solidFill>
                <a:srgbClr val="002060"/>
              </a:solidFill>
            </a:endParaRPr>
          </a:p>
          <a:p>
            <a:endParaRPr kumimoji="1" lang="en-US" altLang="zh-CN" dirty="0">
              <a:solidFill>
                <a:srgbClr val="002060"/>
              </a:solidFill>
              <a:latin typeface="Consolas" charset="0"/>
              <a:ea typeface="Consolas" charset="0"/>
              <a:cs typeface="Consolas" charset="0"/>
            </a:endParaRPr>
          </a:p>
        </p:txBody>
      </p:sp>
    </p:spTree>
    <p:extLst>
      <p:ext uri="{BB962C8B-B14F-4D97-AF65-F5344CB8AC3E}">
        <p14:creationId xmlns:p14="http://schemas.microsoft.com/office/powerpoint/2010/main" val="932854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a:p>
        </p:txBody>
      </p:sp>
      <p:sp>
        <p:nvSpPr>
          <p:cNvPr id="3" name="标题 1"/>
          <p:cNvSpPr>
            <a:spLocks noGrp="1"/>
          </p:cNvSpPr>
          <p:nvPr>
            <p:ph type="title"/>
          </p:nvPr>
        </p:nvSpPr>
        <p:spPr>
          <a:xfrm>
            <a:off x="179512" y="116632"/>
            <a:ext cx="8208912" cy="1325563"/>
          </a:xfrm>
        </p:spPr>
        <p:txBody>
          <a:bodyPr/>
          <a:lstStyle/>
          <a:p>
            <a:r>
              <a:rPr kumimoji="1" lang="zh-CN" altLang="en-US" dirty="0"/>
              <a:t>拷贝</a:t>
            </a:r>
            <a:r>
              <a:rPr kumimoji="1" lang="en-US" altLang="zh-CN" dirty="0"/>
              <a:t>/</a:t>
            </a:r>
            <a:r>
              <a:rPr kumimoji="1" lang="zh-CN" altLang="en-US" dirty="0"/>
              <a:t>移动构造函数的调用时机</a:t>
            </a:r>
          </a:p>
        </p:txBody>
      </p:sp>
      <p:sp>
        <p:nvSpPr>
          <p:cNvPr id="4" name="内容占位符 2"/>
          <p:cNvSpPr>
            <a:spLocks noGrp="1"/>
          </p:cNvSpPr>
          <p:nvPr>
            <p:ph idx="1"/>
          </p:nvPr>
        </p:nvSpPr>
        <p:spPr>
          <a:xfrm>
            <a:off x="323528" y="1268760"/>
            <a:ext cx="8820472" cy="5252430"/>
          </a:xfrm>
        </p:spPr>
        <p:txBody>
          <a:bodyPr/>
          <a:lstStyle/>
          <a:p>
            <a:r>
              <a:rPr kumimoji="1" lang="zh-CN" altLang="en-US" dirty="0">
                <a:solidFill>
                  <a:srgbClr val="002060"/>
                </a:solidFill>
                <a:latin typeface="Consolas" charset="0"/>
                <a:ea typeface="Consolas" charset="0"/>
                <a:cs typeface="Consolas" charset="0"/>
              </a:rPr>
              <a:t>拷贝构造函数的常见调用时机</a:t>
            </a:r>
            <a:endParaRPr kumimoji="1" lang="en-US" altLang="zh-CN" dirty="0">
              <a:solidFill>
                <a:srgbClr val="002060"/>
              </a:solidFill>
              <a:latin typeface="Consolas" charset="0"/>
              <a:ea typeface="Consolas" charset="0"/>
              <a:cs typeface="Consolas" charset="0"/>
            </a:endParaRPr>
          </a:p>
          <a:p>
            <a:pPr lvl="1">
              <a:lnSpc>
                <a:spcPct val="100000"/>
              </a:lnSpc>
            </a:pPr>
            <a:r>
              <a:rPr kumimoji="1" lang="zh-CN" altLang="en-US" sz="2200" dirty="0">
                <a:solidFill>
                  <a:srgbClr val="002060"/>
                </a:solidFill>
              </a:rPr>
              <a:t>用一个类对象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常量引用初始化另一个新的类对象</a:t>
            </a:r>
            <a:endParaRPr kumimoji="1" lang="en-US" altLang="zh-CN" sz="2200" dirty="0">
              <a:solidFill>
                <a:srgbClr val="002060"/>
              </a:solidFill>
            </a:endParaRPr>
          </a:p>
          <a:p>
            <a:pPr lvl="1">
              <a:lnSpc>
                <a:spcPct val="100000"/>
              </a:lnSpc>
            </a:pPr>
            <a:r>
              <a:rPr kumimoji="1" lang="zh-CN" altLang="en-US" sz="2200" dirty="0">
                <a:solidFill>
                  <a:srgbClr val="002060"/>
                </a:solidFill>
              </a:rPr>
              <a:t>以类的对象为函数形参，传入实参为类的对象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a:t>
            </a:r>
          </a:p>
          <a:p>
            <a:pPr lvl="1">
              <a:lnSpc>
                <a:spcPct val="100000"/>
              </a:lnSpc>
            </a:pPr>
            <a:r>
              <a:rPr kumimoji="1" lang="zh-CN" altLang="en-US" sz="2200" dirty="0">
                <a:solidFill>
                  <a:srgbClr val="002060"/>
                </a:solidFill>
              </a:rPr>
              <a:t>函数返回类对象（类中未显式定义移动构造函数，不进行返回值优化）</a:t>
            </a:r>
            <a:endParaRPr kumimoji="1" lang="en-US" altLang="zh-CN" dirty="0">
              <a:solidFill>
                <a:srgbClr val="002060"/>
              </a:solidFill>
              <a:latin typeface="Consolas" charset="0"/>
              <a:ea typeface="Consolas" charset="0"/>
              <a:cs typeface="Consolas" charset="0"/>
            </a:endParaRPr>
          </a:p>
          <a:p>
            <a:r>
              <a:rPr kumimoji="1" lang="zh-CN" altLang="en-US" dirty="0">
                <a:solidFill>
                  <a:srgbClr val="002060"/>
                </a:solidFill>
                <a:latin typeface="Consolas" charset="0"/>
                <a:ea typeface="Consolas" charset="0"/>
                <a:cs typeface="Consolas" charset="0"/>
              </a:rPr>
              <a:t>移动构造函数的常见调用时机</a:t>
            </a:r>
            <a:endParaRPr kumimoji="1" lang="en-US" altLang="zh-CN" dirty="0">
              <a:solidFill>
                <a:srgbClr val="002060"/>
              </a:solidFill>
              <a:latin typeface="Consolas" charset="0"/>
              <a:ea typeface="Consolas" charset="0"/>
              <a:cs typeface="Consolas" charset="0"/>
            </a:endParaRPr>
          </a:p>
          <a:p>
            <a:pPr lvl="1">
              <a:lnSpc>
                <a:spcPct val="100000"/>
              </a:lnSpc>
            </a:pPr>
            <a:r>
              <a:rPr kumimoji="1" lang="zh-CN" altLang="en-US" sz="2200" dirty="0">
                <a:solidFill>
                  <a:srgbClr val="002060"/>
                </a:solidFill>
              </a:rPr>
              <a:t>用一个类对象的右值初始化另一个新的类对象（常配合</a:t>
            </a:r>
            <a:r>
              <a:rPr kumimoji="1" lang="en-US" altLang="zh-CN" sz="2200" dirty="0">
                <a:solidFill>
                  <a:srgbClr val="002060"/>
                </a:solidFill>
              </a:rPr>
              <a:t>std::move</a:t>
            </a:r>
            <a:r>
              <a:rPr kumimoji="1" lang="zh-CN" altLang="en-US" sz="2200" dirty="0">
                <a:solidFill>
                  <a:srgbClr val="002060"/>
                </a:solidFill>
              </a:rPr>
              <a:t>函数一起使用）</a:t>
            </a:r>
            <a:r>
              <a:rPr kumimoji="1" lang="en-US" altLang="zh-CN" sz="2200" dirty="0">
                <a:solidFill>
                  <a:srgbClr val="002060"/>
                </a:solidFill>
              </a:rPr>
              <a:t>:</a:t>
            </a:r>
            <a:r>
              <a:rPr kumimoji="1" lang="zh-CN" altLang="en-US" sz="2200" dirty="0">
                <a:solidFill>
                  <a:srgbClr val="002060"/>
                </a:solidFill>
              </a:rPr>
              <a:t> </a:t>
            </a:r>
            <a:r>
              <a:rPr lang="en-US" altLang="zh-CN" sz="2000" b="1" dirty="0">
                <a:solidFill>
                  <a:srgbClr val="FF0000"/>
                </a:solidFill>
              </a:rPr>
              <a:t>Test b = </a:t>
            </a:r>
            <a:r>
              <a:rPr lang="en-US" altLang="zh-CN" sz="2000" b="1" dirty="0" err="1">
                <a:solidFill>
                  <a:srgbClr val="FF0000"/>
                </a:solidFill>
              </a:rPr>
              <a:t>func</a:t>
            </a:r>
            <a:r>
              <a:rPr lang="en-US" altLang="zh-CN" sz="2000" b="1" dirty="0">
                <a:solidFill>
                  <a:srgbClr val="FF0000"/>
                </a:solidFill>
              </a:rPr>
              <a:t>(a);</a:t>
            </a:r>
            <a:r>
              <a:rPr lang="zh-CN" altLang="en-US" sz="2000" b="1" dirty="0">
                <a:solidFill>
                  <a:srgbClr val="FF0000"/>
                </a:solidFill>
              </a:rPr>
              <a:t> </a:t>
            </a:r>
            <a:r>
              <a:rPr lang="en-US" altLang="zh-CN" sz="2000" b="1" dirty="0">
                <a:solidFill>
                  <a:srgbClr val="FF0000"/>
                </a:solidFill>
              </a:rPr>
              <a:t>Test</a:t>
            </a:r>
            <a:r>
              <a:rPr lang="zh-CN" altLang="en-US" sz="2000" b="1" dirty="0">
                <a:solidFill>
                  <a:srgbClr val="FF0000"/>
                </a:solidFill>
              </a:rPr>
              <a:t> </a:t>
            </a:r>
            <a:r>
              <a:rPr lang="en-US" altLang="zh-CN" sz="2000" b="1" dirty="0">
                <a:solidFill>
                  <a:srgbClr val="FF0000"/>
                </a:solidFill>
              </a:rPr>
              <a:t>b</a:t>
            </a:r>
            <a:r>
              <a:rPr lang="zh-CN" altLang="en-US" sz="2000" b="1" dirty="0">
                <a:solidFill>
                  <a:srgbClr val="FF0000"/>
                </a:solidFill>
              </a:rPr>
              <a:t> </a:t>
            </a:r>
            <a:r>
              <a:rPr lang="en-US" altLang="zh-CN" sz="2000" b="1" dirty="0">
                <a:solidFill>
                  <a:srgbClr val="FF0000"/>
                </a:solidFill>
              </a:rPr>
              <a:t>=</a:t>
            </a:r>
            <a:r>
              <a:rPr lang="zh-CN" altLang="en-US" sz="2000" b="1" dirty="0">
                <a:solidFill>
                  <a:srgbClr val="FF0000"/>
                </a:solidFill>
              </a:rPr>
              <a:t> </a:t>
            </a:r>
            <a:r>
              <a:rPr lang="en-US" altLang="zh-CN" sz="2000" b="1" dirty="0" err="1">
                <a:solidFill>
                  <a:srgbClr val="FF0000"/>
                </a:solidFill>
              </a:rPr>
              <a:t>std</a:t>
            </a:r>
            <a:r>
              <a:rPr lang="en-US" altLang="zh-CN" sz="2000" b="1" dirty="0">
                <a:solidFill>
                  <a:srgbClr val="FF0000"/>
                </a:solidFill>
              </a:rPr>
              <a:t>::move(a);</a:t>
            </a:r>
            <a:r>
              <a:rPr lang="zh-CN" altLang="en-US" sz="2000" b="1" dirty="0">
                <a:solidFill>
                  <a:srgbClr val="FF0000"/>
                </a:solidFill>
              </a:rPr>
              <a:t> </a:t>
            </a:r>
            <a:r>
              <a:rPr lang="zh-CN" altLang="en-US" sz="2000" b="1" dirty="0">
                <a:solidFill>
                  <a:srgbClr val="0066CC"/>
                </a:solidFill>
              </a:rPr>
              <a:t>与</a:t>
            </a:r>
            <a:r>
              <a:rPr lang="en-US" altLang="zh-CN" sz="2000" b="1" dirty="0">
                <a:solidFill>
                  <a:srgbClr val="0066CC"/>
                </a:solidFill>
              </a:rPr>
              <a:t>Test</a:t>
            </a:r>
            <a:r>
              <a:rPr lang="zh-CN" altLang="en-US" sz="2000" b="1" dirty="0">
                <a:solidFill>
                  <a:srgbClr val="0066CC"/>
                </a:solidFill>
              </a:rPr>
              <a:t> </a:t>
            </a:r>
            <a:r>
              <a:rPr lang="en-US" altLang="zh-CN" sz="2000" b="1" dirty="0">
                <a:solidFill>
                  <a:srgbClr val="0066CC"/>
                </a:solidFill>
              </a:rPr>
              <a:t>b</a:t>
            </a:r>
            <a:r>
              <a:rPr lang="zh-CN" altLang="en-US" sz="2000" b="1" dirty="0">
                <a:solidFill>
                  <a:srgbClr val="0066CC"/>
                </a:solidFill>
              </a:rPr>
              <a:t> </a:t>
            </a:r>
            <a:r>
              <a:rPr lang="en-US" altLang="zh-CN" sz="2000" b="1" dirty="0">
                <a:solidFill>
                  <a:srgbClr val="0066CC"/>
                </a:solidFill>
              </a:rPr>
              <a:t>=</a:t>
            </a:r>
            <a:r>
              <a:rPr lang="zh-CN" altLang="en-US" sz="2000" b="1" dirty="0">
                <a:solidFill>
                  <a:srgbClr val="0066CC"/>
                </a:solidFill>
              </a:rPr>
              <a:t> </a:t>
            </a:r>
            <a:r>
              <a:rPr lang="en-US" altLang="zh-CN" sz="2000" b="1" dirty="0">
                <a:solidFill>
                  <a:srgbClr val="0066CC"/>
                </a:solidFill>
              </a:rPr>
              <a:t>a;</a:t>
            </a:r>
            <a:r>
              <a:rPr lang="zh-CN" altLang="en-US" sz="2000" b="1" dirty="0">
                <a:solidFill>
                  <a:srgbClr val="0066CC"/>
                </a:solidFill>
              </a:rPr>
              <a:t> 不同</a:t>
            </a:r>
            <a:endParaRPr kumimoji="1" lang="en-US" altLang="zh-CN" sz="2200" dirty="0">
              <a:solidFill>
                <a:srgbClr val="0066CC"/>
              </a:solidFill>
            </a:endParaRPr>
          </a:p>
          <a:p>
            <a:pPr lvl="1">
              <a:lnSpc>
                <a:spcPct val="100000"/>
              </a:lnSpc>
            </a:pPr>
            <a:r>
              <a:rPr kumimoji="1" lang="zh-CN" altLang="en-US" sz="2200" dirty="0">
                <a:solidFill>
                  <a:srgbClr val="002060"/>
                </a:solidFill>
              </a:rPr>
              <a:t>以类的对象为函数形参，传入实参为类对象的右值（常配合</a:t>
            </a:r>
            <a:r>
              <a:rPr kumimoji="1" lang="en-US" altLang="zh-CN" sz="2200" dirty="0">
                <a:solidFill>
                  <a:srgbClr val="002060"/>
                </a:solidFill>
              </a:rPr>
              <a:t>std::move</a:t>
            </a:r>
            <a:r>
              <a:rPr kumimoji="1" lang="zh-CN" altLang="en-US" sz="2200" dirty="0">
                <a:solidFill>
                  <a:srgbClr val="002060"/>
                </a:solidFill>
              </a:rPr>
              <a:t>函数一起使用）</a:t>
            </a:r>
            <a:r>
              <a:rPr kumimoji="1" lang="en-US" altLang="zh-CN" sz="2200" dirty="0">
                <a:solidFill>
                  <a:srgbClr val="002060"/>
                </a:solidFill>
              </a:rPr>
              <a:t>:</a:t>
            </a:r>
            <a:r>
              <a:rPr kumimoji="1" lang="zh-CN" altLang="en-US" sz="2200" dirty="0">
                <a:solidFill>
                  <a:srgbClr val="002060"/>
                </a:solidFill>
              </a:rPr>
              <a:t> </a:t>
            </a:r>
            <a:r>
              <a:rPr kumimoji="1" lang="en-US" altLang="zh-CN" sz="2200" dirty="0" err="1">
                <a:solidFill>
                  <a:srgbClr val="FF0000"/>
                </a:solidFill>
              </a:rPr>
              <a:t>func</a:t>
            </a:r>
            <a:r>
              <a:rPr kumimoji="1" lang="en-US" altLang="zh-CN" sz="2200" dirty="0">
                <a:solidFill>
                  <a:srgbClr val="FF0000"/>
                </a:solidFill>
              </a:rPr>
              <a:t>(Test());</a:t>
            </a:r>
            <a:r>
              <a:rPr kumimoji="1" lang="en-US" altLang="zh-CN" sz="2200" dirty="0" err="1">
                <a:solidFill>
                  <a:srgbClr val="FF0000"/>
                </a:solidFill>
              </a:rPr>
              <a:t>func</a:t>
            </a:r>
            <a:r>
              <a:rPr kumimoji="1" lang="en-US" altLang="zh-CN" sz="2200" dirty="0">
                <a:solidFill>
                  <a:srgbClr val="FF0000"/>
                </a:solidFill>
              </a:rPr>
              <a:t>(</a:t>
            </a:r>
            <a:r>
              <a:rPr kumimoji="1" lang="en-US" altLang="zh-CN" sz="2200" dirty="0" err="1">
                <a:solidFill>
                  <a:srgbClr val="FF0000"/>
                </a:solidFill>
              </a:rPr>
              <a:t>std</a:t>
            </a:r>
            <a:r>
              <a:rPr kumimoji="1" lang="en-US" altLang="zh-CN" sz="2200" dirty="0">
                <a:solidFill>
                  <a:srgbClr val="FF0000"/>
                </a:solidFill>
              </a:rPr>
              <a:t>::move(a));</a:t>
            </a:r>
            <a:r>
              <a:rPr lang="zh-CN" altLang="en-US" sz="2000" b="1" dirty="0">
                <a:solidFill>
                  <a:srgbClr val="0066CC"/>
                </a:solidFill>
              </a:rPr>
              <a:t>与</a:t>
            </a:r>
            <a:r>
              <a:rPr lang="en-US" altLang="zh-CN" sz="2000" b="1" dirty="0" err="1">
                <a:solidFill>
                  <a:srgbClr val="0066CC"/>
                </a:solidFill>
              </a:rPr>
              <a:t>func</a:t>
            </a:r>
            <a:r>
              <a:rPr lang="en-US" altLang="zh-CN" sz="2000" b="1" dirty="0">
                <a:solidFill>
                  <a:srgbClr val="0066CC"/>
                </a:solidFill>
              </a:rPr>
              <a:t>(a)</a:t>
            </a:r>
            <a:r>
              <a:rPr lang="zh-CN" altLang="en-US" sz="2000" b="1" dirty="0">
                <a:solidFill>
                  <a:srgbClr val="0066CC"/>
                </a:solidFill>
              </a:rPr>
              <a:t>不同</a:t>
            </a:r>
            <a:endParaRPr kumimoji="1" lang="zh-CN" altLang="en-US" sz="2200" dirty="0">
              <a:solidFill>
                <a:srgbClr val="FF0000"/>
              </a:solidFill>
            </a:endParaRPr>
          </a:p>
          <a:p>
            <a:pPr lvl="1">
              <a:lnSpc>
                <a:spcPct val="100000"/>
              </a:lnSpc>
            </a:pPr>
            <a:r>
              <a:rPr kumimoji="1" lang="zh-CN" altLang="en-US" sz="2200" dirty="0">
                <a:solidFill>
                  <a:srgbClr val="002060"/>
                </a:solidFill>
              </a:rPr>
              <a:t>函数返回类对象（类中显式定义移动构造函数，不进行返回值优化）</a:t>
            </a:r>
            <a:r>
              <a:rPr kumimoji="1" lang="en-US" altLang="zh-CN" sz="2200" dirty="0">
                <a:solidFill>
                  <a:srgbClr val="002060"/>
                </a:solidFill>
              </a:rPr>
              <a:t>:</a:t>
            </a:r>
            <a:r>
              <a:rPr kumimoji="1" lang="zh-CN" altLang="en-US" sz="2200" dirty="0">
                <a:solidFill>
                  <a:srgbClr val="002060"/>
                </a:solidFill>
              </a:rPr>
              <a:t> </a:t>
            </a:r>
            <a:r>
              <a:rPr kumimoji="1" lang="en-US" altLang="zh-CN" sz="2200" dirty="0">
                <a:solidFill>
                  <a:srgbClr val="002060"/>
                </a:solidFill>
              </a:rPr>
              <a:t>{</a:t>
            </a:r>
            <a:r>
              <a:rPr kumimoji="1" lang="en-US" altLang="zh-CN" sz="2200" dirty="0">
                <a:solidFill>
                  <a:srgbClr val="FF0000"/>
                </a:solidFill>
              </a:rPr>
              <a:t>return</a:t>
            </a:r>
            <a:r>
              <a:rPr kumimoji="1" lang="zh-CN" altLang="en-US" sz="2200" dirty="0">
                <a:solidFill>
                  <a:srgbClr val="FF0000"/>
                </a:solidFill>
              </a:rPr>
              <a:t> </a:t>
            </a:r>
            <a:r>
              <a:rPr kumimoji="1" lang="en-US" altLang="zh-CN" sz="2200" dirty="0">
                <a:solidFill>
                  <a:srgbClr val="FF0000"/>
                </a:solidFill>
              </a:rPr>
              <a:t>Test(); </a:t>
            </a:r>
            <a:r>
              <a:rPr kumimoji="1" lang="en-US" altLang="zh-CN" sz="2200" dirty="0"/>
              <a:t>or </a:t>
            </a:r>
            <a:r>
              <a:rPr kumimoji="1" lang="en-US" altLang="zh-CN" sz="2200" dirty="0">
                <a:solidFill>
                  <a:srgbClr val="FF0000"/>
                </a:solidFill>
              </a:rPr>
              <a:t>return </a:t>
            </a:r>
            <a:r>
              <a:rPr kumimoji="1" lang="en-US" altLang="zh-CN" sz="2200" dirty="0" err="1">
                <a:solidFill>
                  <a:srgbClr val="FF0000"/>
                </a:solidFill>
              </a:rPr>
              <a:t>tmp</a:t>
            </a:r>
            <a:r>
              <a:rPr kumimoji="1" lang="en-US" altLang="zh-CN" sz="2200" dirty="0">
                <a:solidFill>
                  <a:srgbClr val="FF0000"/>
                </a:solidFill>
              </a:rPr>
              <a:t>;</a:t>
            </a:r>
            <a:r>
              <a:rPr kumimoji="1" lang="en-US" altLang="zh-CN" sz="2200" dirty="0">
                <a:solidFill>
                  <a:srgbClr val="002060"/>
                </a:solidFill>
              </a:rPr>
              <a:t>}</a:t>
            </a:r>
            <a:r>
              <a:rPr kumimoji="1" lang="zh-CN" altLang="en-US" sz="2200" dirty="0">
                <a:solidFill>
                  <a:srgbClr val="0066CC"/>
                </a:solidFill>
              </a:rPr>
              <a:t>均调用移动构造</a:t>
            </a:r>
          </a:p>
        </p:txBody>
      </p:sp>
    </p:spTree>
    <p:extLst>
      <p:ext uri="{BB962C8B-B14F-4D97-AF65-F5344CB8AC3E}">
        <p14:creationId xmlns:p14="http://schemas.microsoft.com/office/powerpoint/2010/main" val="4193081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4AED477-1BF9-4461-8DEC-BDADEBE4A3CB}"/>
              </a:ext>
            </a:extLst>
          </p:cNvPr>
          <p:cNvSpPr>
            <a:spLocks noGrp="1"/>
          </p:cNvSpPr>
          <p:nvPr>
            <p:ph type="sldNum" sz="quarter" idx="12"/>
          </p:nvPr>
        </p:nvSpPr>
        <p:spPr>
          <a:xfrm>
            <a:off x="6457950" y="6356350"/>
            <a:ext cx="2057400" cy="365125"/>
          </a:xfrm>
        </p:spPr>
        <p:txBody>
          <a:bodyPr/>
          <a:lstStyle/>
          <a:p>
            <a:pPr>
              <a:defRPr/>
            </a:pPr>
            <a:fld id="{BFD7BE51-03DD-4CCA-8227-D775462981B4}" type="slidenum">
              <a:rPr lang="en-US" altLang="zh-CN" smtClean="0"/>
              <a:pPr>
                <a:defRPr/>
              </a:pPr>
              <a:t>44</a:t>
            </a:fld>
            <a:endParaRPr lang="en-US" altLang="zh-CN"/>
          </a:p>
        </p:txBody>
      </p:sp>
      <p:sp>
        <p:nvSpPr>
          <p:cNvPr id="7" name="文本框 6">
            <a:extLst>
              <a:ext uri="{FF2B5EF4-FFF2-40B4-BE49-F238E27FC236}">
                <a16:creationId xmlns:a16="http://schemas.microsoft.com/office/drawing/2014/main" id="{DF5B58CB-0031-429E-87BA-FC6F00421DE7}"/>
              </a:ext>
            </a:extLst>
          </p:cNvPr>
          <p:cNvSpPr txBox="1"/>
          <p:nvPr>
            <p:custDataLst>
              <p:tags r:id="rId2"/>
            </p:custDataLst>
          </p:nvPr>
        </p:nvSpPr>
        <p:spPr>
          <a:xfrm>
            <a:off x="209128" y="923032"/>
            <a:ext cx="7315200" cy="5314280"/>
          </a:xfrm>
          <a:prstGeom prst="rect">
            <a:avLst/>
          </a:prstGeom>
          <a:noFill/>
        </p:spPr>
        <p:txBody>
          <a:bodyPr vert="horz" wrap="square" rtlCol="0" anchor="ctr" anchorCtr="0">
            <a:noAutofit/>
          </a:bodyPr>
          <a:lstStyle/>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类中显式声明了三类构造函数：</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普通构造函数：</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Test(int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移动构造函数：</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Test(Test&amp;&amp; t)</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拷贝构造函数：</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Test(const Test&amp; 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现给出一段测试代码，下列描述错误的是</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 F(Test&amp;&amp; a){</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Test b = a;    </a:t>
            </a:r>
            <a:r>
              <a:rPr lang="en-US" altLang="zh-CN" sz="2000" b="1" dirty="0">
                <a:solidFill>
                  <a:srgbClr val="00CC00"/>
                </a:solidFill>
                <a:latin typeface="Microsoft Yahei" panose="020B0503020204020204" pitchFamily="34" charset="-122"/>
                <a:ea typeface="Microsoft Yahei" panose="020B0503020204020204" pitchFamily="34" charset="-122"/>
                <a:sym typeface="Microsoft Yahei" panose="020B0503020204020204" pitchFamily="34" charset="-122"/>
              </a:rPr>
              <a:t>// (2)</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const Test&amp; c = b; </a:t>
            </a:r>
            <a:r>
              <a:rPr lang="en-US" altLang="zh-CN" sz="2000" b="1" dirty="0">
                <a:solidFill>
                  <a:srgbClr val="00CC00"/>
                </a:solidFill>
                <a:latin typeface="Microsoft Yahei" panose="020B0503020204020204" pitchFamily="34" charset="-122"/>
                <a:ea typeface="Microsoft Yahei" panose="020B0503020204020204" pitchFamily="34" charset="-122"/>
                <a:sym typeface="Microsoft Yahei" panose="020B0503020204020204" pitchFamily="34" charset="-122"/>
              </a:rPr>
              <a:t>// (3)</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c; </a:t>
            </a:r>
            <a:r>
              <a:rPr lang="en-US" altLang="zh-CN" sz="2000" b="1" dirty="0">
                <a:solidFill>
                  <a:srgbClr val="00CC00"/>
                </a:solidFill>
                <a:latin typeface="Microsoft Yahei" panose="020B0503020204020204" pitchFamily="34" charset="-122"/>
                <a:ea typeface="Microsoft Yahei" panose="020B0503020204020204" pitchFamily="34" charset="-122"/>
                <a:sym typeface="Microsoft Yahei" panose="020B0503020204020204" pitchFamily="34" charset="-122"/>
              </a:rPr>
              <a:t>// (4)</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main(){</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Test A = F(1); </a:t>
            </a:r>
            <a:r>
              <a:rPr lang="en-US" altLang="zh-CN" sz="2000" b="1" dirty="0">
                <a:solidFill>
                  <a:srgbClr val="00CC00"/>
                </a:solidFill>
                <a:latin typeface="Microsoft Yahei" panose="020B0503020204020204" pitchFamily="34" charset="-122"/>
                <a:ea typeface="Microsoft Yahei" panose="020B0503020204020204" pitchFamily="34" charset="-122"/>
                <a:sym typeface="Microsoft Yahei" panose="020B0503020204020204" pitchFamily="34" charset="-122"/>
              </a:rPr>
              <a:t>// (1)</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0;</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BEA2922-7AAF-4F34-B878-ECC2850D7B02}"/>
              </a:ext>
            </a:extLst>
          </p:cNvPr>
          <p:cNvSpPr txBox="1"/>
          <p:nvPr>
            <p:custDataLst>
              <p:tags r:id="rId3"/>
            </p:custDataLst>
          </p:nvPr>
        </p:nvSpPr>
        <p:spPr>
          <a:xfrm>
            <a:off x="5631372" y="1958627"/>
            <a:ext cx="3483968" cy="642938"/>
          </a:xfrm>
          <a:prstGeom prst="rect">
            <a:avLst/>
          </a:prstGeom>
          <a:noFill/>
        </p:spPr>
        <p:txBody>
          <a:bodyPr vert="horz" wrap="none" rtlCol="0" anchor="ctr" anchorCtr="0">
            <a:noAutofit/>
          </a:bodyPr>
          <a:lstStyle/>
          <a:p>
            <a:r>
              <a:rPr lang="en-US" altLang="zh-CN" dirty="0"/>
              <a:t>(1)</a:t>
            </a:r>
            <a:r>
              <a:rPr lang="zh-CN" altLang="zh-CN" dirty="0"/>
              <a:t>处将</a:t>
            </a:r>
            <a:r>
              <a:rPr lang="en-US" altLang="zh-CN" dirty="0"/>
              <a:t>1</a:t>
            </a:r>
            <a:r>
              <a:rPr lang="zh-CN" altLang="zh-CN" dirty="0"/>
              <a:t>传入</a:t>
            </a:r>
            <a:r>
              <a:rPr lang="en-US" altLang="zh-CN" dirty="0"/>
              <a:t>F</a:t>
            </a:r>
            <a:r>
              <a:rPr lang="zh-CN" altLang="zh-CN" dirty="0"/>
              <a:t>时会调用普通构造</a:t>
            </a:r>
            <a:endParaRPr lang="en-US" altLang="zh-CN" dirty="0"/>
          </a:p>
          <a:p>
            <a:r>
              <a:rPr lang="zh-CN" altLang="zh-CN" dirty="0"/>
              <a:t>函数</a:t>
            </a:r>
            <a:r>
              <a:rPr lang="en-US" altLang="zh-CN" dirty="0"/>
              <a:t>Test(int </a:t>
            </a:r>
            <a:r>
              <a:rPr lang="en-US" altLang="zh-CN" dirty="0" err="1"/>
              <a:t>val</a:t>
            </a:r>
            <a:r>
              <a:rPr lang="en-US" altLang="zh-CN" dirty="0"/>
              <a:t>)</a:t>
            </a:r>
            <a:r>
              <a:rPr lang="zh-CN" altLang="zh-CN" dirty="0"/>
              <a:t>以构建临时对象</a:t>
            </a:r>
            <a:r>
              <a:rPr lang="zh-CN" altLang="en-US" dirty="0"/>
              <a:t>。</a:t>
            </a:r>
            <a:endParaRPr lang="zh-CN" altLang="zh-CN" dirty="0"/>
          </a:p>
        </p:txBody>
      </p:sp>
      <p:sp>
        <p:nvSpPr>
          <p:cNvPr id="9" name="文本框 8">
            <a:extLst>
              <a:ext uri="{FF2B5EF4-FFF2-40B4-BE49-F238E27FC236}">
                <a16:creationId xmlns:a16="http://schemas.microsoft.com/office/drawing/2014/main" id="{6AC8B952-F2B4-418D-BE37-6EA767163FE2}"/>
              </a:ext>
            </a:extLst>
          </p:cNvPr>
          <p:cNvSpPr txBox="1"/>
          <p:nvPr>
            <p:custDataLst>
              <p:tags r:id="rId4"/>
            </p:custDataLst>
          </p:nvPr>
        </p:nvSpPr>
        <p:spPr>
          <a:xfrm>
            <a:off x="5631372" y="2773447"/>
            <a:ext cx="6400800" cy="642938"/>
          </a:xfrm>
          <a:prstGeom prst="rect">
            <a:avLst/>
          </a:prstGeom>
          <a:noFill/>
        </p:spPr>
        <p:txBody>
          <a:bodyPr vert="horz" wrap="none" rtlCol="0" anchor="ctr" anchorCtr="0">
            <a:noAutofit/>
          </a:bodyPr>
          <a:lstStyle/>
          <a:p>
            <a:pPr lvl="0"/>
            <a:r>
              <a:rPr lang="en-US" altLang="zh-CN">
                <a:solidFill>
                  <a:prstClr val="black"/>
                </a:solidFill>
              </a:rPr>
              <a:t>(2)</a:t>
            </a:r>
            <a:r>
              <a:rPr lang="zh-CN" altLang="zh-CN">
                <a:solidFill>
                  <a:prstClr val="black"/>
                </a:solidFill>
              </a:rPr>
              <a:t>处调用移动构造函数</a:t>
            </a:r>
            <a:r>
              <a:rPr lang="zh-CN" altLang="en-US">
                <a:solidFill>
                  <a:prstClr val="black"/>
                </a:solidFill>
              </a:rPr>
              <a:t>。</a:t>
            </a:r>
            <a:endParaRPr lang="zh-CN" altLang="zh-CN" dirty="0">
              <a:solidFill>
                <a:prstClr val="black"/>
              </a:solidFill>
            </a:endParaRPr>
          </a:p>
        </p:txBody>
      </p:sp>
      <p:sp>
        <p:nvSpPr>
          <p:cNvPr id="10" name="文本框 9">
            <a:extLst>
              <a:ext uri="{FF2B5EF4-FFF2-40B4-BE49-F238E27FC236}">
                <a16:creationId xmlns:a16="http://schemas.microsoft.com/office/drawing/2014/main" id="{71C1F629-673F-470C-A528-A9787E06B2B1}"/>
              </a:ext>
            </a:extLst>
          </p:cNvPr>
          <p:cNvSpPr txBox="1"/>
          <p:nvPr>
            <p:custDataLst>
              <p:tags r:id="rId5"/>
            </p:custDataLst>
          </p:nvPr>
        </p:nvSpPr>
        <p:spPr>
          <a:xfrm>
            <a:off x="5631372" y="3554410"/>
            <a:ext cx="2971800" cy="642938"/>
          </a:xfrm>
          <a:prstGeom prst="rect">
            <a:avLst/>
          </a:prstGeom>
          <a:noFill/>
        </p:spPr>
        <p:txBody>
          <a:bodyPr vert="horz" wrap="none" rtlCol="0" anchor="ctr" anchorCtr="0">
            <a:noAutofit/>
          </a:bodyPr>
          <a:lstStyle/>
          <a:p>
            <a:r>
              <a:rPr lang="en-US" altLang="zh-CN" dirty="0"/>
              <a:t>(3)</a:t>
            </a:r>
            <a:r>
              <a:rPr lang="zh-CN" altLang="zh-CN" dirty="0"/>
              <a:t>处调用拷贝构造函数</a:t>
            </a:r>
            <a:r>
              <a:rPr lang="zh-CN" altLang="en-US" dirty="0"/>
              <a:t>。</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0FC6CBAD-ECD3-42EF-A63D-992BC9890616}"/>
              </a:ext>
            </a:extLst>
          </p:cNvPr>
          <p:cNvSpPr txBox="1"/>
          <p:nvPr>
            <p:custDataLst>
              <p:tags r:id="rId6"/>
            </p:custDataLst>
          </p:nvPr>
        </p:nvSpPr>
        <p:spPr>
          <a:xfrm>
            <a:off x="5631372" y="4653136"/>
            <a:ext cx="3657660" cy="642938"/>
          </a:xfrm>
          <a:prstGeom prst="rect">
            <a:avLst/>
          </a:prstGeom>
          <a:noFill/>
        </p:spPr>
        <p:txBody>
          <a:bodyPr vert="horz" wrap="none" rtlCol="0" anchor="ctr" anchorCtr="0">
            <a:noAutofit/>
          </a:bodyPr>
          <a:lstStyle/>
          <a:p>
            <a:r>
              <a:rPr lang="en-US" altLang="zh-CN" dirty="0"/>
              <a:t>(4)</a:t>
            </a:r>
            <a:r>
              <a:rPr lang="zh-CN" altLang="zh-CN" dirty="0"/>
              <a:t>处返回局部变量的引用，可能</a:t>
            </a:r>
            <a:endParaRPr lang="en-US" altLang="zh-CN" dirty="0"/>
          </a:p>
          <a:p>
            <a:r>
              <a:rPr lang="zh-CN" altLang="zh-CN" dirty="0"/>
              <a:t>会为程序带来潜在的风险</a:t>
            </a:r>
            <a:r>
              <a:rPr lang="zh-CN" altLang="en-US" dirty="0"/>
              <a:t>。</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D3D9FA1-C066-46C0-A3A7-DE6CE1846CE8}"/>
              </a:ext>
            </a:extLst>
          </p:cNvPr>
          <p:cNvSpPr>
            <a:spLocks noChangeAspect="1"/>
          </p:cNvSpPr>
          <p:nvPr>
            <p:custDataLst>
              <p:tags r:id="rId7"/>
            </p:custDataLst>
          </p:nvPr>
        </p:nvSpPr>
        <p:spPr>
          <a:xfrm>
            <a:off x="5148065" y="1948626"/>
            <a:ext cx="428575" cy="428575"/>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F0FE8DAA-687F-437B-9C31-1235A2A6E0A7}"/>
              </a:ext>
            </a:extLst>
          </p:cNvPr>
          <p:cNvSpPr>
            <a:spLocks noChangeAspect="1"/>
          </p:cNvSpPr>
          <p:nvPr>
            <p:custDataLst>
              <p:tags r:id="rId8"/>
            </p:custDataLst>
          </p:nvPr>
        </p:nvSpPr>
        <p:spPr>
          <a:xfrm>
            <a:off x="5148065" y="2895648"/>
            <a:ext cx="428576" cy="428576"/>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EDBC536D-7F0F-47B4-B196-2B588265DCA6}"/>
              </a:ext>
            </a:extLst>
          </p:cNvPr>
          <p:cNvSpPr>
            <a:spLocks noChangeAspect="1"/>
          </p:cNvSpPr>
          <p:nvPr>
            <p:custDataLst>
              <p:tags r:id="rId9"/>
            </p:custDataLst>
          </p:nvPr>
        </p:nvSpPr>
        <p:spPr>
          <a:xfrm>
            <a:off x="5148065" y="3752898"/>
            <a:ext cx="428576" cy="428576"/>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14">
            <a:extLst>
              <a:ext uri="{FF2B5EF4-FFF2-40B4-BE49-F238E27FC236}">
                <a16:creationId xmlns:a16="http://schemas.microsoft.com/office/drawing/2014/main" id="{E13C857D-7EA7-44D3-835D-73925EFCDB8A}"/>
              </a:ext>
            </a:extLst>
          </p:cNvPr>
          <p:cNvSpPr>
            <a:spLocks noChangeAspect="1"/>
          </p:cNvSpPr>
          <p:nvPr>
            <p:custDataLst>
              <p:tags r:id="rId10"/>
            </p:custDataLst>
          </p:nvPr>
        </p:nvSpPr>
        <p:spPr>
          <a:xfrm>
            <a:off x="5148064" y="4610148"/>
            <a:ext cx="428576" cy="428576"/>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998F1B36-131D-4993-BC58-BFD3A20770E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0B9CA12D-84C6-4555-BEC7-03A9D8D90312}"/>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E7C178F2-474C-4671-A0E0-376C356E8FF1}"/>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a:extLst>
              <a:ext uri="{FF2B5EF4-FFF2-40B4-BE49-F238E27FC236}">
                <a16:creationId xmlns:a16="http://schemas.microsoft.com/office/drawing/2014/main" id="{30ED5D51-967F-425C-996E-A32B6A64A8FB}"/>
              </a:ext>
            </a:extLst>
          </p:cNvPr>
          <p:cNvSpPr txBox="1"/>
          <p:nvPr>
            <p:custDataLst>
              <p:tags r:id="rId14"/>
            </p:custDataLst>
          </p:nvPr>
        </p:nvSpPr>
        <p:spPr>
          <a:xfrm>
            <a:off x="9525000" y="1270000"/>
            <a:ext cx="3840480" cy="1631216"/>
          </a:xfrm>
          <a:prstGeom prst="rect">
            <a:avLst/>
          </a:prstGeom>
          <a:noFill/>
        </p:spPr>
        <p:txBody>
          <a:bodyPr vert="horz" wrap="none" rtlCol="0" anchor="t" anchorCtr="0">
            <a:spAutoFit/>
          </a:bodyPr>
          <a:lstStyle/>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右值引用是左值，所以</a:t>
            </a:r>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处</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调用拷贝构造函数</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 </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常量左值引用可以绑定左值，</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处不调用构造函数</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 name="组合 26">
            <a:extLst>
              <a:ext uri="{FF2B5EF4-FFF2-40B4-BE49-F238E27FC236}">
                <a16:creationId xmlns:a16="http://schemas.microsoft.com/office/drawing/2014/main" id="{842243C2-AB3F-4A28-8E99-0A7760115BF6}"/>
              </a:ext>
            </a:extLst>
          </p:cNvPr>
          <p:cNvGrpSpPr/>
          <p:nvPr>
            <p:custDataLst>
              <p:tags r:id="rId15"/>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D5029FF3-5D78-473B-93CF-0E415C281878}"/>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3789F35F-257E-41C8-A09B-CEED86E8C9A7}"/>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68E670AD-76C2-48CC-991B-5281919ECAAD}"/>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7A12FF43-1B79-40B1-BAAA-6AC35EBF86EF}"/>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820E1EB8-7505-431A-A5E3-2DCEDAB5384E}"/>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357AAA8B-C9C9-4689-98BD-E10B4806942F}"/>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id="{85FBC8F7-E826-427D-B381-4A380F93E552}"/>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F418408B-C9D9-4A70-9A3E-3C118B14832C}"/>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E8FD5323-E139-4E74-B83A-C7586AE9D6D0}"/>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30252031-B78D-48B6-AFE7-05B4055AEA61}"/>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411FADA3-BF26-432E-9183-51D0F233192D}"/>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F695C7CB-F593-4CBA-B01A-42B5BE9DAF9F}"/>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7793430"/>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拷贝赋值运算符</a:t>
            </a:r>
          </a:p>
        </p:txBody>
      </p:sp>
      <p:sp>
        <p:nvSpPr>
          <p:cNvPr id="8" name="内容占位符 2"/>
          <p:cNvSpPr>
            <a:spLocks noGrp="1"/>
          </p:cNvSpPr>
          <p:nvPr>
            <p:ph idx="1"/>
          </p:nvPr>
        </p:nvSpPr>
        <p:spPr>
          <a:xfrm>
            <a:off x="251520" y="1340768"/>
            <a:ext cx="8786412" cy="3561772"/>
          </a:xfrm>
        </p:spPr>
        <p:txBody>
          <a:bodyPr/>
          <a:lstStyle/>
          <a:p>
            <a:r>
              <a:rPr kumimoji="1" lang="zh-CN" altLang="en-US" dirty="0">
                <a:latin typeface="STKaiti" charset="-122"/>
                <a:ea typeface="STKaiti" charset="-122"/>
                <a:cs typeface="STKaiti" charset="-122"/>
              </a:rPr>
              <a:t>已定义的对象之间相互赋值，可通过调用对象的“拷贝赋值运算符函数”来实现的</a:t>
            </a:r>
          </a:p>
          <a:p>
            <a:pPr lvl="3"/>
            <a:endParaRPr kumimoji="1" lang="zh-CN" altLang="en-US" dirty="0">
              <a:latin typeface="STKaiti" charset="-122"/>
              <a:ea typeface="STKaiti" charset="-122"/>
              <a:cs typeface="STKaiti" charset="-122"/>
            </a:endParaRPr>
          </a:p>
          <a:p>
            <a:pPr marL="342900" lvl="1" indent="0">
              <a:buNone/>
            </a:pP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operator= (</a:t>
            </a:r>
            <a:r>
              <a:rPr kumimoji="1" lang="en-US" altLang="zh-CN" b="1" dirty="0" err="1">
                <a:solidFill>
                  <a:srgbClr val="FF0000"/>
                </a:solidFill>
                <a:ea typeface="STKaiti" charset="-122"/>
                <a:cs typeface="STKaiti" charset="-122"/>
              </a:rPr>
              <a:t>const</a:t>
            </a:r>
            <a:r>
              <a:rPr kumimoji="1" lang="en-US" altLang="zh-CN" b="1" dirty="0">
                <a:solidFill>
                  <a:srgbClr val="FF0000"/>
                </a:solidFill>
                <a:ea typeface="STKaiti" charset="-122"/>
                <a:cs typeface="STKaiti" charset="-122"/>
              </a:rPr>
              <a:t> </a:t>
            </a: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right) </a:t>
            </a:r>
            <a:r>
              <a:rPr kumimoji="1" lang="en-US" altLang="zh-CN" b="1" dirty="0">
                <a:ea typeface="STKaiti" charset="-122"/>
                <a:cs typeface="STKaiti" charset="-122"/>
              </a:rPr>
              <a:t>{</a:t>
            </a:r>
            <a:endParaRPr kumimoji="1" lang="zh-CN" altLang="en-US" b="1" dirty="0">
              <a:ea typeface="STKaiti" charset="-122"/>
              <a:cs typeface="STKaiti" charset="-122"/>
            </a:endParaRPr>
          </a:p>
          <a:p>
            <a:pPr marL="342900" lvl="1" indent="0">
              <a:buNone/>
            </a:pPr>
            <a:r>
              <a:rPr kumimoji="1" lang="en-US" altLang="zh-CN" b="1" dirty="0">
                <a:ea typeface="STKaiti" charset="-122"/>
                <a:cs typeface="STKaiti" charset="-122"/>
              </a:rPr>
              <a:t>   </a:t>
            </a:r>
            <a:r>
              <a:rPr kumimoji="1" lang="en-US" altLang="zh-CN" b="1" dirty="0">
                <a:solidFill>
                  <a:srgbClr val="FF0000"/>
                </a:solidFill>
                <a:ea typeface="STKaiti" charset="-122"/>
                <a:cs typeface="STKaiti" charset="-122"/>
              </a:rPr>
              <a:t>if (this != &amp;right)</a:t>
            </a:r>
            <a:r>
              <a:rPr kumimoji="1" lang="en-US" altLang="zh-CN" b="1" dirty="0">
                <a:ea typeface="STKaiti" charset="-122"/>
                <a:cs typeface="STKaiti" charset="-122"/>
              </a:rPr>
              <a:t> </a:t>
            </a:r>
            <a:r>
              <a:rPr kumimoji="1" lang="en-US" altLang="zh-CN" b="1" dirty="0">
                <a:latin typeface="STKaiti" charset="-122"/>
                <a:ea typeface="STKaiti" charset="-122"/>
                <a:cs typeface="STKaiti" charset="-122"/>
              </a:rPr>
              <a:t>{</a:t>
            </a:r>
            <a:r>
              <a:rPr kumimoji="1" lang="en-US" altLang="zh-CN" b="1" dirty="0">
                <a:solidFill>
                  <a:srgbClr val="008000"/>
                </a:solidFill>
                <a:latin typeface="STKaiti" charset="-122"/>
                <a:ea typeface="STKaiti" charset="-122"/>
                <a:cs typeface="STKaiti" charset="-122"/>
              </a:rPr>
              <a:t>//</a:t>
            </a:r>
            <a:r>
              <a:rPr kumimoji="1" lang="zh-CN" altLang="en-US" b="1" dirty="0">
                <a:solidFill>
                  <a:srgbClr val="008000"/>
                </a:solidFill>
                <a:latin typeface="STKaiti" charset="-122"/>
                <a:ea typeface="STKaiti" charset="-122"/>
                <a:cs typeface="STKaiti" charset="-122"/>
              </a:rPr>
              <a:t> 避免自己赋值给自己</a:t>
            </a:r>
            <a:endParaRPr kumimoji="1" lang="en-US" altLang="zh-CN" b="1" dirty="0">
              <a:latin typeface="STKaiti" charset="-122"/>
              <a:ea typeface="STKaiti" charset="-122"/>
              <a:cs typeface="STKaiti" charset="-122"/>
            </a:endParaRPr>
          </a:p>
          <a:p>
            <a:pPr marL="342900" lvl="1" indent="0">
              <a:buNone/>
            </a:pPr>
            <a:r>
              <a:rPr kumimoji="1" lang="en-US" altLang="zh-CN" b="1" dirty="0">
                <a:latin typeface="STKaiti" charset="-122"/>
                <a:ea typeface="STKaiti" charset="-122"/>
                <a:cs typeface="STKaiti" charset="-122"/>
              </a:rPr>
              <a:t>		</a:t>
            </a:r>
            <a:r>
              <a:rPr kumimoji="1" lang="en-US" altLang="zh-CN" b="1" dirty="0">
                <a:solidFill>
                  <a:srgbClr val="008000"/>
                </a:solidFill>
                <a:latin typeface="STKaiti" charset="-122"/>
                <a:ea typeface="STKaiti" charset="-122"/>
                <a:cs typeface="STKaiti" charset="-122"/>
              </a:rPr>
              <a:t>// </a:t>
            </a:r>
            <a:r>
              <a:rPr kumimoji="1" lang="zh-CN" altLang="en-US" b="1" dirty="0">
                <a:solidFill>
                  <a:srgbClr val="008000"/>
                </a:solidFill>
                <a:latin typeface="STKaiti" charset="-122"/>
                <a:ea typeface="STKaiti" charset="-122"/>
                <a:cs typeface="STKaiti" charset="-122"/>
              </a:rPr>
              <a:t>将</a:t>
            </a:r>
            <a:r>
              <a:rPr kumimoji="1" lang="en-US" altLang="zh-CN" b="1" dirty="0">
                <a:solidFill>
                  <a:srgbClr val="008000"/>
                </a:solidFill>
                <a:latin typeface="STKaiti" charset="-122"/>
                <a:ea typeface="STKaiti" charset="-122"/>
                <a:cs typeface="STKaiti" charset="-122"/>
              </a:rPr>
              <a:t>right</a:t>
            </a:r>
            <a:r>
              <a:rPr kumimoji="1" lang="zh-CN" altLang="en-US" b="1" dirty="0">
                <a:solidFill>
                  <a:srgbClr val="008000"/>
                </a:solidFill>
                <a:latin typeface="STKaiti" charset="-122"/>
                <a:ea typeface="STKaiti" charset="-122"/>
                <a:cs typeface="STKaiti" charset="-122"/>
              </a:rPr>
              <a:t>对象中的内容拷贝到当前对象中</a:t>
            </a:r>
            <a:r>
              <a:rPr kumimoji="1" lang="en-US" altLang="zh-CN" b="1" dirty="0">
                <a:solidFill>
                  <a:srgbClr val="008000"/>
                </a:solidFill>
                <a:latin typeface="STKaiti" charset="-122"/>
                <a:ea typeface="STKaiti" charset="-122"/>
                <a:cs typeface="STKaiti" charset="-122"/>
              </a:rPr>
              <a:t>...</a:t>
            </a:r>
          </a:p>
          <a:p>
            <a:pPr marL="342900" lvl="1" indent="0">
              <a:buNone/>
            </a:pPr>
            <a:r>
              <a:rPr kumimoji="1" lang="en-US" altLang="zh-CN" b="1" dirty="0">
                <a:latin typeface="STKaiti" charset="-122"/>
                <a:ea typeface="STKaiti" charset="-122"/>
                <a:cs typeface="STKaiti" charset="-122"/>
              </a:rPr>
              <a:t>	</a:t>
            </a:r>
            <a:r>
              <a:rPr kumimoji="1" lang="en-US" altLang="zh-CN" b="1" dirty="0">
                <a:ea typeface="STKaiti" charset="-122"/>
                <a:cs typeface="STKaiti" charset="-122"/>
              </a:rPr>
              <a:t>}</a:t>
            </a:r>
          </a:p>
          <a:p>
            <a:pPr marL="342900" lvl="1" indent="0">
              <a:buNone/>
            </a:pPr>
            <a:r>
              <a:rPr kumimoji="1" lang="en-US" altLang="zh-CN" b="1" dirty="0">
                <a:solidFill>
                  <a:srgbClr val="FF0000"/>
                </a:solidFill>
                <a:ea typeface="STKaiti" charset="-122"/>
                <a:cs typeface="STKaiti" charset="-122"/>
              </a:rPr>
              <a:t>   return *this;</a:t>
            </a:r>
          </a:p>
          <a:p>
            <a:pPr marL="342900" lvl="1" indent="0">
              <a:buNone/>
            </a:pPr>
            <a:r>
              <a:rPr kumimoji="1" lang="en-US" altLang="zh-CN" b="1" dirty="0">
                <a:ea typeface="STKaiti" charset="-122"/>
                <a:cs typeface="STKaiti" charset="-122"/>
              </a:rPr>
              <a:t>}</a:t>
            </a:r>
          </a:p>
          <a:p>
            <a:r>
              <a:rPr kumimoji="1" lang="zh-CN" altLang="en-US" dirty="0">
                <a:latin typeface="STKaiti" charset="-122"/>
                <a:ea typeface="STKaiti" charset="-122"/>
                <a:cs typeface="STKaiti" charset="-122"/>
              </a:rPr>
              <a:t>注意区分下面两种代码：</a:t>
            </a:r>
            <a:endParaRPr kumimoji="1" lang="en-US" altLang="zh-CN" b="1" dirty="0">
              <a:ea typeface="STKaiti" charset="-122"/>
              <a:cs typeface="STKaiti" charset="-122"/>
            </a:endParaRPr>
          </a:p>
          <a:p>
            <a:pPr marL="342900" lvl="1" indent="0">
              <a:buNone/>
            </a:pPr>
            <a:endParaRPr kumimoji="1" lang="en-US" altLang="zh-CN" b="1" dirty="0">
              <a:ea typeface="STKaiti" charset="-122"/>
              <a:cs typeface="STKaiti" charset="-122"/>
            </a:endParaRPr>
          </a:p>
          <a:p>
            <a:pPr marL="342900" lvl="1" indent="0">
              <a:buNone/>
            </a:pPr>
            <a:endParaRPr kumimoji="1" lang="en-US" altLang="zh-CN" b="1" dirty="0">
              <a:ea typeface="STKaiti" charset="-122"/>
              <a:cs typeface="STKaiti" charset="-122"/>
            </a:endParaRPr>
          </a:p>
          <a:p>
            <a:pPr marL="342900" lvl="1" indent="0">
              <a:buNone/>
            </a:pPr>
            <a:endParaRPr kumimoji="1" lang="zh-CN" altLang="en-US" b="1" dirty="0">
              <a:ea typeface="STKaiti" charset="-122"/>
              <a:cs typeface="STKaiti" charset="-122"/>
            </a:endParaRPr>
          </a:p>
        </p:txBody>
      </p:sp>
      <p:sp>
        <p:nvSpPr>
          <p:cNvPr id="2" name="矩形 1"/>
          <p:cNvSpPr/>
          <p:nvPr/>
        </p:nvSpPr>
        <p:spPr>
          <a:xfrm>
            <a:off x="1331640" y="5454499"/>
            <a:ext cx="3096344" cy="1015663"/>
          </a:xfrm>
          <a:prstGeom prst="rect">
            <a:avLst/>
          </a:prstGeom>
        </p:spPr>
        <p:txBody>
          <a:bodyPr wrap="square">
            <a:spAutoFit/>
          </a:bodyPr>
          <a:lstStyle/>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a:t>
            </a:r>
          </a:p>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a:p>
            <a:pPr marL="342900" lvl="1" indent="0">
              <a:buNone/>
            </a:pPr>
            <a:r>
              <a:rPr kumimoji="1" lang="en-US" altLang="zh-CN" sz="2000" b="1" dirty="0">
                <a:latin typeface="Consolas" charset="0"/>
                <a:ea typeface="Consolas" charset="0"/>
                <a:cs typeface="Consolas" charset="0"/>
              </a:rPr>
              <a:t>a</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p:txBody>
      </p:sp>
      <p:sp>
        <p:nvSpPr>
          <p:cNvPr id="6" name="矩形 5"/>
          <p:cNvSpPr/>
          <p:nvPr/>
        </p:nvSpPr>
        <p:spPr>
          <a:xfrm>
            <a:off x="5148064" y="5661248"/>
            <a:ext cx="3096344" cy="400110"/>
          </a:xfrm>
          <a:prstGeom prst="rect">
            <a:avLst/>
          </a:prstGeom>
        </p:spPr>
        <p:txBody>
          <a:bodyPr wrap="square">
            <a:spAutoFit/>
          </a:bodyPr>
          <a:lstStyle/>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p:txBody>
      </p:sp>
      <p:cxnSp>
        <p:nvCxnSpPr>
          <p:cNvPr id="9" name="直接连接符 6"/>
          <p:cNvCxnSpPr/>
          <p:nvPr/>
        </p:nvCxnSpPr>
        <p:spPr>
          <a:xfrm>
            <a:off x="4644008" y="5445224"/>
            <a:ext cx="0" cy="1152128"/>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728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拷贝赋值运算符：实例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sp>
        <p:nvSpPr>
          <p:cNvPr id="7" name="矩形 6"/>
          <p:cNvSpPr/>
          <p:nvPr/>
        </p:nvSpPr>
        <p:spPr>
          <a:xfrm>
            <a:off x="560974" y="1708748"/>
            <a:ext cx="8387568" cy="3416320"/>
          </a:xfrm>
          <a:prstGeom prst="rect">
            <a:avLst/>
          </a:prstGeom>
        </p:spPr>
        <p:txBody>
          <a:bodyPr wrap="square">
            <a:spAutoFit/>
          </a:bodyPr>
          <a:lstStyle/>
          <a:p>
            <a:r>
              <a:rPr lang="en-US" altLang="zh-CN" sz="2400" b="1" dirty="0">
                <a:solidFill>
                  <a:srgbClr val="FF0000"/>
                </a:solidFill>
                <a:latin typeface="Consolas" panose="020B0609020204030204" pitchFamily="49" charset="0"/>
                <a:cs typeface="Consolas" panose="020B0609020204030204" pitchFamily="49" charset="0"/>
              </a:rPr>
              <a:t>Test&amp; operator= (</a:t>
            </a:r>
            <a:r>
              <a:rPr lang="en-US" altLang="zh-CN" sz="2400" b="1" dirty="0" err="1">
                <a:solidFill>
                  <a:srgbClr val="FF0000"/>
                </a:solidFill>
                <a:latin typeface="Consolas" panose="020B0609020204030204" pitchFamily="49" charset="0"/>
                <a:cs typeface="Consolas" panose="020B0609020204030204" pitchFamily="49" charset="0"/>
              </a:rPr>
              <a:t>const</a:t>
            </a:r>
            <a:r>
              <a:rPr lang="en-US" altLang="zh-CN" sz="2400" b="1" dirty="0">
                <a:solidFill>
                  <a:srgbClr val="FF0000"/>
                </a:solidFill>
                <a:latin typeface="Consolas" panose="020B0609020204030204" pitchFamily="49" charset="0"/>
                <a:cs typeface="Consolas" panose="020B0609020204030204" pitchFamily="49" charset="0"/>
              </a:rPr>
              <a:t> Test&amp; right)</a:t>
            </a:r>
            <a:r>
              <a:rPr lang="en-US" altLang="zh-CN" sz="2400" b="1" dirty="0">
                <a:latin typeface="Consolas" panose="020B0609020204030204" pitchFamily="49" charset="0"/>
                <a:cs typeface="Consolas" panose="020B0609020204030204" pitchFamily="49" charset="0"/>
              </a:rPr>
              <a:t> {</a:t>
            </a:r>
          </a:p>
          <a:p>
            <a:r>
              <a:rPr lang="en-US" altLang="zh-CN" sz="2400" b="1" dirty="0">
                <a:latin typeface="Consolas" panose="020B0609020204030204" pitchFamily="49" charset="0"/>
                <a:cs typeface="Consolas" panose="020B0609020204030204" pitchFamily="49" charset="0"/>
              </a:rPr>
              <a:t>	if (</a:t>
            </a:r>
            <a:r>
              <a:rPr lang="en-US" altLang="zh-CN" sz="2400" b="1" dirty="0">
                <a:solidFill>
                  <a:srgbClr val="FF0000"/>
                </a:solidFill>
                <a:latin typeface="Consolas" panose="020B0609020204030204" pitchFamily="49" charset="0"/>
                <a:cs typeface="Consolas" panose="020B0609020204030204" pitchFamily="49" charset="0"/>
              </a:rPr>
              <a:t>this == &amp;right</a:t>
            </a:r>
            <a:r>
              <a:rPr lang="en-US" altLang="zh-CN" sz="2400" b="1" dirty="0">
                <a:latin typeface="Consolas" panose="020B0609020204030204" pitchFamily="49" charset="0"/>
                <a:cs typeface="Consolas" panose="020B0609020204030204" pitchFamily="49" charset="0"/>
              </a:rPr>
              <a:t>)  </a:t>
            </a:r>
            <a:r>
              <a:rPr lang="en-US" altLang="zh-CN" sz="2400" b="1" dirty="0" err="1">
                <a:latin typeface="Consolas" panose="020B0609020204030204" pitchFamily="49" charset="0"/>
                <a:cs typeface="Consolas" panose="020B0609020204030204" pitchFamily="49" charset="0"/>
              </a:rPr>
              <a:t>cout</a:t>
            </a:r>
            <a:r>
              <a:rPr lang="en-US" altLang="zh-CN" sz="2400" b="1" dirty="0">
                <a:latin typeface="Consolas" panose="020B0609020204030204" pitchFamily="49" charset="0"/>
                <a:cs typeface="Consolas" panose="020B0609020204030204" pitchFamily="49" charset="0"/>
              </a:rPr>
              <a:t> &lt;&lt; "same </a:t>
            </a:r>
            <a:r>
              <a:rPr lang="en-US" altLang="zh-CN" sz="2400" b="1" dirty="0" err="1">
                <a:latin typeface="Consolas" panose="020B0609020204030204" pitchFamily="49" charset="0"/>
                <a:cs typeface="Consolas" panose="020B0609020204030204" pitchFamily="49" charset="0"/>
              </a:rPr>
              <a:t>obj</a:t>
            </a:r>
            <a:r>
              <a:rPr lang="en-US" altLang="zh-CN" sz="2400" b="1" dirty="0">
                <a:latin typeface="Consolas" panose="020B0609020204030204" pitchFamily="49" charset="0"/>
                <a:cs typeface="Consolas" panose="020B0609020204030204" pitchFamily="49" charset="0"/>
              </a:rPr>
              <a:t>!\n";</a:t>
            </a:r>
          </a:p>
          <a:p>
            <a:r>
              <a:rPr lang="da-DK" altLang="zh-CN" sz="2400" b="1" dirty="0">
                <a:latin typeface="Consolas" panose="020B0609020204030204" pitchFamily="49" charset="0"/>
                <a:cs typeface="Consolas" panose="020B0609020204030204" pitchFamily="49" charset="0"/>
              </a:rPr>
              <a:t>	else {</a:t>
            </a:r>
          </a:p>
          <a:p>
            <a:r>
              <a:rPr lang="da-DK" altLang="zh-CN" sz="2400" b="1" dirty="0">
                <a:latin typeface="Consolas" panose="020B0609020204030204" pitchFamily="49" charset="0"/>
                <a:cs typeface="Consolas" panose="020B0609020204030204" pitchFamily="49" charset="0"/>
              </a:rPr>
              <a:t>		</a:t>
            </a:r>
            <a:r>
              <a:rPr kumimoji="1" lang="en-US" altLang="zh-CN" sz="2400" b="1" dirty="0">
                <a:solidFill>
                  <a:srgbClr val="FF0000"/>
                </a:solidFill>
                <a:latin typeface="Consolas" charset="0"/>
                <a:ea typeface="Consolas" charset="0"/>
                <a:cs typeface="Consolas" charset="0"/>
              </a:rPr>
              <a:t>for(int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=0;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&lt;10;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a:t>
            </a:r>
          </a:p>
          <a:p>
            <a:r>
              <a:rPr kumimoji="1" lang="en-US" altLang="zh-CN" sz="2400" b="1" dirty="0">
                <a:solidFill>
                  <a:srgbClr val="FF0000"/>
                </a:solidFill>
                <a:latin typeface="Consolas" charset="0"/>
                <a:ea typeface="Consolas" charset="0"/>
                <a:cs typeface="Consolas" charset="0"/>
              </a:rPr>
              <a:t>			</a:t>
            </a:r>
            <a:r>
              <a:rPr kumimoji="1" lang="en-US" altLang="zh-CN" sz="2400" b="1" dirty="0" err="1">
                <a:solidFill>
                  <a:srgbClr val="FF0000"/>
                </a:solidFill>
                <a:latin typeface="Consolas" charset="0"/>
                <a:ea typeface="Consolas" charset="0"/>
                <a:cs typeface="Consolas" charset="0"/>
              </a:rPr>
              <a:t>buf</a:t>
            </a:r>
            <a:r>
              <a:rPr kumimoji="1" lang="en-US" altLang="zh-CN" sz="2400" b="1" dirty="0">
                <a:solidFill>
                  <a:srgbClr val="FF0000"/>
                </a:solidFill>
                <a:latin typeface="Consolas" charset="0"/>
                <a:ea typeface="Consolas" charset="0"/>
                <a:cs typeface="Consolas" charset="0"/>
              </a:rPr>
              <a:t>[</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 = </a:t>
            </a:r>
            <a:r>
              <a:rPr kumimoji="1" lang="en-US" altLang="zh-CN" sz="2400" b="1" dirty="0" err="1">
                <a:solidFill>
                  <a:srgbClr val="FF0000"/>
                </a:solidFill>
                <a:latin typeface="Consolas" charset="0"/>
                <a:ea typeface="Consolas" charset="0"/>
                <a:cs typeface="Consolas" charset="0"/>
              </a:rPr>
              <a:t>right.buf</a:t>
            </a:r>
            <a:r>
              <a:rPr kumimoji="1" lang="en-US" altLang="zh-CN" sz="2400" b="1" dirty="0">
                <a:solidFill>
                  <a:srgbClr val="FF0000"/>
                </a:solidFill>
                <a:latin typeface="Consolas" charset="0"/>
                <a:ea typeface="Consolas" charset="0"/>
                <a:cs typeface="Consolas" charset="0"/>
              </a:rPr>
              <a:t>[</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  </a:t>
            </a:r>
            <a:r>
              <a:rPr kumimoji="1" lang="en-US" altLang="zh-CN" sz="2400" b="1" dirty="0">
                <a:solidFill>
                  <a:srgbClr val="008000"/>
                </a:solidFill>
                <a:latin typeface="Consolas" charset="0"/>
                <a:ea typeface="Consolas" charset="0"/>
                <a:cs typeface="Consolas" charset="0"/>
              </a:rPr>
              <a:t>//</a:t>
            </a:r>
            <a:r>
              <a:rPr kumimoji="1" lang="zh-CN" altLang="en-US" sz="2400" b="1" dirty="0">
                <a:solidFill>
                  <a:srgbClr val="008000"/>
                </a:solidFill>
                <a:latin typeface="Consolas" charset="0"/>
                <a:ea typeface="Consolas" charset="0"/>
                <a:cs typeface="Consolas" charset="0"/>
              </a:rPr>
              <a:t>拷贝数据</a:t>
            </a:r>
            <a:endParaRPr lang="da-DK" altLang="zh-CN" sz="2400" b="1" dirty="0">
              <a:solidFill>
                <a:srgbClr val="008000"/>
              </a:solidFill>
              <a:latin typeface="Consolas" panose="020B0609020204030204" pitchFamily="49" charset="0"/>
              <a:cs typeface="Consolas" panose="020B0609020204030204" pitchFamily="49" charset="0"/>
            </a:endParaRPr>
          </a:p>
          <a:p>
            <a:pPr lvl="1">
              <a:spcBef>
                <a:spcPts val="0"/>
              </a:spcBef>
            </a:pPr>
            <a:r>
              <a:rPr lang="da-DK" altLang="zh-CN" sz="2400" b="1" dirty="0">
                <a:latin typeface="Consolas" panose="020B0609020204030204" pitchFamily="49" charset="0"/>
                <a:cs typeface="Consolas" panose="020B0609020204030204" pitchFamily="49" charset="0"/>
              </a:rPr>
              <a:t>	</a:t>
            </a:r>
            <a:r>
              <a:rPr kumimoji="1" lang="en-US" altLang="zh-CN" sz="2400" b="1" dirty="0" err="1">
                <a:latin typeface="Consolas" charset="0"/>
                <a:ea typeface="Consolas" charset="0"/>
                <a:cs typeface="Consolas" charset="0"/>
              </a:rPr>
              <a:t>cout</a:t>
            </a:r>
            <a:r>
              <a:rPr kumimoji="1" lang="en-US" altLang="zh-CN" sz="2400" b="1" dirty="0">
                <a:latin typeface="Consolas" charset="0"/>
                <a:ea typeface="Consolas" charset="0"/>
                <a:cs typeface="Consolas" charset="0"/>
              </a:rPr>
              <a:t> &lt;&lt; </a:t>
            </a:r>
            <a:r>
              <a:rPr kumimoji="1" lang="en-US" altLang="zh-CN" sz="2400" b="1" dirty="0">
                <a:latin typeface="Consolas" charset="0"/>
                <a:cs typeface="Consolas" charset="0"/>
              </a:rPr>
              <a:t>"</a:t>
            </a:r>
            <a:r>
              <a:rPr kumimoji="1" lang="en-US" altLang="zh-CN" sz="2400" b="1" dirty="0">
                <a:latin typeface="Consolas" charset="0"/>
                <a:ea typeface="Consolas" charset="0"/>
                <a:cs typeface="Consolas" charset="0"/>
              </a:rPr>
              <a:t>operator=(const Test&amp;) called.\n</a:t>
            </a:r>
            <a:r>
              <a:rPr kumimoji="1" lang="en-US" altLang="zh-CN" sz="2400" b="1" dirty="0">
                <a:latin typeface="Consolas" charset="0"/>
                <a:cs typeface="Consolas" charset="0"/>
              </a:rPr>
              <a:t>";</a:t>
            </a:r>
            <a:endParaRPr kumimoji="1" lang="zh-CN" altLang="en-US" sz="2400" b="1" dirty="0">
              <a:latin typeface="Consolas" charset="0"/>
              <a:cs typeface="Consolas" charset="0"/>
            </a:endParaRPr>
          </a:p>
          <a:p>
            <a:pPr lvl="1">
              <a:spcBef>
                <a:spcPts val="0"/>
              </a:spcBef>
            </a:pP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	</a:t>
            </a:r>
            <a:r>
              <a:rPr lang="en-US" altLang="zh-CN" sz="2400" b="1" dirty="0">
                <a:solidFill>
                  <a:srgbClr val="FF0000"/>
                </a:solidFill>
                <a:latin typeface="Consolas" panose="020B0609020204030204" pitchFamily="49" charset="0"/>
                <a:cs typeface="Consolas" panose="020B0609020204030204" pitchFamily="49" charset="0"/>
              </a:rPr>
              <a:t>return </a:t>
            </a:r>
            <a:r>
              <a:rPr lang="zh-CN" altLang="en-US" sz="2400" b="1" dirty="0">
                <a:solidFill>
                  <a:srgbClr val="FF0000"/>
                </a:solidFill>
                <a:latin typeface="Consolas" panose="020B0609020204030204" pitchFamily="49" charset="0"/>
                <a:cs typeface="Consolas" panose="020B0609020204030204" pitchFamily="49" charset="0"/>
              </a:rPr>
              <a:t>*</a:t>
            </a:r>
            <a:r>
              <a:rPr lang="en-US" altLang="zh-CN" sz="2400" b="1" dirty="0">
                <a:solidFill>
                  <a:srgbClr val="FF0000"/>
                </a:solidFill>
                <a:latin typeface="Consolas" panose="020B0609020204030204" pitchFamily="49" charset="0"/>
                <a:cs typeface="Consolas" panose="020B0609020204030204" pitchFamily="49" charset="0"/>
              </a:rPr>
              <a:t>this</a:t>
            </a: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a:t>
            </a:r>
          </a:p>
        </p:txBody>
      </p:sp>
      <p:sp>
        <p:nvSpPr>
          <p:cNvPr id="3" name="矩形 2"/>
          <p:cNvSpPr/>
          <p:nvPr/>
        </p:nvSpPr>
        <p:spPr>
          <a:xfrm>
            <a:off x="234684" y="5445224"/>
            <a:ext cx="8064896" cy="854978"/>
          </a:xfrm>
          <a:prstGeom prst="rect">
            <a:avLst/>
          </a:prstGeom>
        </p:spPr>
        <p:txBody>
          <a:bodyPr wrap="square">
            <a:spAutoFit/>
          </a:bodyPr>
          <a:lstStyle/>
          <a:p>
            <a:pPr lvl="1">
              <a:lnSpc>
                <a:spcPct val="110000"/>
              </a:lnSpc>
            </a:pPr>
            <a:r>
              <a:rPr lang="zh-CN" altLang="en-US" sz="2400" b="1" dirty="0">
                <a:solidFill>
                  <a:srgbClr val="003366"/>
                </a:solidFill>
                <a:latin typeface="STKaiti" charset="-122"/>
                <a:ea typeface="STKaiti" charset="-122"/>
                <a:cs typeface="STKaiti" charset="-122"/>
              </a:rPr>
              <a:t>赋值重载函数必须要是</a:t>
            </a:r>
            <a:r>
              <a:rPr lang="zh-CN" altLang="en-US" sz="2400" b="1" dirty="0">
                <a:solidFill>
                  <a:srgbClr val="FF0000"/>
                </a:solidFill>
                <a:latin typeface="STKaiti" charset="-122"/>
                <a:ea typeface="STKaiti" charset="-122"/>
                <a:cs typeface="STKaiti" charset="-122"/>
              </a:rPr>
              <a:t>类的非静态成员函数</a:t>
            </a:r>
            <a:r>
              <a:rPr lang="en-US" altLang="zh-CN" sz="2400" b="1" dirty="0">
                <a:solidFill>
                  <a:srgbClr val="003366"/>
                </a:solidFill>
                <a:latin typeface="STKaiti" charset="-122"/>
                <a:ea typeface="STKaiti" charset="-122"/>
                <a:cs typeface="STKaiti" charset="-122"/>
              </a:rPr>
              <a:t>(non-static member function)</a:t>
            </a:r>
            <a:r>
              <a:rPr lang="zh-CN" altLang="en-US" sz="2400" b="1" dirty="0">
                <a:solidFill>
                  <a:srgbClr val="003366"/>
                </a:solidFill>
                <a:latin typeface="STKaiti" charset="-122"/>
                <a:ea typeface="STKaiti" charset="-122"/>
                <a:cs typeface="STKaiti" charset="-122"/>
              </a:rPr>
              <a:t>，不能是友元函数。</a:t>
            </a:r>
            <a:endParaRPr lang="en-US" altLang="zh-CN" sz="2400" b="1" dirty="0">
              <a:solidFill>
                <a:srgbClr val="003366"/>
              </a:solidFill>
              <a:latin typeface="STKaiti" charset="-122"/>
              <a:ea typeface="STKaiti" charset="-122"/>
              <a:cs typeface="STKaiti" charset="-122"/>
            </a:endParaRPr>
          </a:p>
        </p:txBody>
      </p:sp>
    </p:spTree>
    <p:extLst>
      <p:ext uri="{BB962C8B-B14F-4D97-AF65-F5344CB8AC3E}">
        <p14:creationId xmlns:p14="http://schemas.microsoft.com/office/powerpoint/2010/main" val="573917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移动赋值运算符</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a:p>
        </p:txBody>
      </p:sp>
      <p:sp>
        <p:nvSpPr>
          <p:cNvPr id="6" name="内容占位符 2"/>
          <p:cNvSpPr>
            <a:spLocks noGrp="1"/>
          </p:cNvSpPr>
          <p:nvPr>
            <p:ph idx="1"/>
          </p:nvPr>
        </p:nvSpPr>
        <p:spPr>
          <a:xfrm>
            <a:off x="323528" y="840866"/>
            <a:ext cx="8424936" cy="5252430"/>
          </a:xfrm>
        </p:spPr>
        <p:txBody>
          <a:bodyPr/>
          <a:lstStyle/>
          <a:p>
            <a:pPr marL="457200" lvl="1" indent="0">
              <a:buNone/>
            </a:pPr>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和移动构造函数原理类似</a:t>
            </a:r>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示例：</a:t>
            </a:r>
            <a:endParaRPr kumimoji="1" lang="en-US" altLang="zh-CN" dirty="0">
              <a:latin typeface="STKaiti" charset="-122"/>
              <a:ea typeface="STKaiti" charset="-122"/>
              <a:cs typeface="STKaiti" charset="-122"/>
            </a:endParaRPr>
          </a:p>
          <a:p>
            <a:pPr marL="0" indent="0">
              <a:buNone/>
            </a:pPr>
            <a:endParaRPr kumimoji="1" lang="zh-CN" altLang="en-US" dirty="0">
              <a:solidFill>
                <a:srgbClr val="003366"/>
              </a:solidFill>
              <a:latin typeface="STKaiti" charset="-122"/>
              <a:ea typeface="STKaiti" charset="-122"/>
              <a:cs typeface="STKaiti" charset="-122"/>
            </a:endParaRPr>
          </a:p>
        </p:txBody>
      </p:sp>
      <p:sp>
        <p:nvSpPr>
          <p:cNvPr id="4" name="矩形 3"/>
          <p:cNvSpPr/>
          <p:nvPr/>
        </p:nvSpPr>
        <p:spPr>
          <a:xfrm>
            <a:off x="971600" y="1712309"/>
            <a:ext cx="6696744" cy="2585323"/>
          </a:xfrm>
          <a:prstGeom prst="rect">
            <a:avLst/>
          </a:prstGeom>
        </p:spPr>
        <p:txBody>
          <a:bodyPr wrap="square">
            <a:spAutoFit/>
          </a:bodyPr>
          <a:lstStyle/>
          <a:p>
            <a:r>
              <a:rPr lang="en-US" altLang="zh-CN" b="1" dirty="0">
                <a:solidFill>
                  <a:srgbClr val="FF0000"/>
                </a:solidFill>
                <a:latin typeface="Consolas" panose="020B0609020204030204" pitchFamily="49" charset="0"/>
                <a:cs typeface="Consolas" panose="020B0609020204030204" pitchFamily="49" charset="0"/>
              </a:rPr>
              <a:t>Test&amp; operator= (Test&amp;&amp; right)</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if (</a:t>
            </a:r>
            <a:r>
              <a:rPr lang="en-US" altLang="zh-CN" b="1" dirty="0">
                <a:solidFill>
                  <a:srgbClr val="FF0000"/>
                </a:solidFill>
                <a:latin typeface="Consolas" panose="020B0609020204030204" pitchFamily="49" charset="0"/>
                <a:cs typeface="Consolas" panose="020B0609020204030204" pitchFamily="49" charset="0"/>
              </a:rPr>
              <a:t>this == &amp;right</a:t>
            </a: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"same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!\n";</a:t>
            </a:r>
          </a:p>
          <a:p>
            <a:r>
              <a:rPr lang="da-DK" altLang="zh-CN" b="1" dirty="0">
                <a:latin typeface="Consolas" panose="020B0609020204030204" pitchFamily="49" charset="0"/>
                <a:cs typeface="Consolas" panose="020B0609020204030204" pitchFamily="49" charset="0"/>
              </a:rPr>
              <a:t>	else {	</a:t>
            </a:r>
          </a:p>
          <a:p>
            <a:r>
              <a:rPr lang="da-DK" altLang="zh-CN" b="1" dirty="0">
                <a:latin typeface="Consolas" panose="020B0609020204030204" pitchFamily="49" charset="0"/>
                <a:cs typeface="Consolas" panose="020B0609020204030204" pitchFamily="49" charset="0"/>
              </a:rPr>
              <a:t>		this-&gt;buf = right.buf;  </a:t>
            </a:r>
            <a:r>
              <a:rPr lang="en-US" altLang="zh-CN" b="1" dirty="0">
                <a:solidFill>
                  <a:srgbClr val="008000"/>
                </a:solidFill>
                <a:latin typeface="Consolas" panose="020B0609020204030204" pitchFamily="49" charset="0"/>
                <a:cs typeface="Consolas" panose="020B0609020204030204" pitchFamily="49" charset="0"/>
              </a:rPr>
              <a:t>//</a:t>
            </a:r>
            <a:r>
              <a:rPr lang="zh-CN" altLang="en-US" b="1" dirty="0">
                <a:solidFill>
                  <a:srgbClr val="008000"/>
                </a:solidFill>
                <a:latin typeface="Consolas" panose="020B0609020204030204" pitchFamily="49" charset="0"/>
                <a:cs typeface="Consolas" panose="020B0609020204030204" pitchFamily="49" charset="0"/>
              </a:rPr>
              <a:t>直接赋值地址</a:t>
            </a:r>
            <a:endParaRPr lang="en-US" altLang="zh-CN" b="1" dirty="0">
              <a:solidFill>
                <a:srgbClr val="008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right.buf</a:t>
            </a:r>
            <a:r>
              <a:rPr lang="en-US" altLang="zh-CN" b="1" dirty="0">
                <a:latin typeface="Consolas" panose="020B0609020204030204" pitchFamily="49" charset="0"/>
                <a:cs typeface="Consolas" panose="020B0609020204030204" pitchFamily="49" charset="0"/>
              </a:rPr>
              <a:t> = </a:t>
            </a:r>
            <a:r>
              <a:rPr lang="en-US" altLang="zh-CN" b="1" dirty="0" err="1">
                <a:latin typeface="Consolas" panose="020B0609020204030204" pitchFamily="49" charset="0"/>
                <a:cs typeface="Consolas" panose="020B0609020204030204" pitchFamily="49" charset="0"/>
              </a:rPr>
              <a:t>nullptr</a:t>
            </a:r>
            <a:r>
              <a:rPr lang="en-US" altLang="zh-CN" b="1" dirty="0">
                <a:latin typeface="Consolas" panose="020B0609020204030204" pitchFamily="49" charset="0"/>
                <a:cs typeface="Consolas" panose="020B0609020204030204" pitchFamily="49" charset="0"/>
              </a:rPr>
              <a:t>;</a:t>
            </a:r>
            <a:endParaRPr lang="da-DK" altLang="zh-CN" b="1" dirty="0">
              <a:latin typeface="Consolas" panose="020B0609020204030204" pitchFamily="49" charset="0"/>
              <a:cs typeface="Consolas" panose="020B0609020204030204" pitchFamily="49" charset="0"/>
            </a:endParaRPr>
          </a:p>
          <a:p>
            <a:pPr lvl="1">
              <a:spcBef>
                <a:spcPts val="0"/>
              </a:spcBef>
            </a:pPr>
            <a:r>
              <a:rPr lang="en" altLang="zh-CN" b="1" dirty="0">
                <a:latin typeface="Consolas" panose="020B0609020204030204" pitchFamily="49" charset="0"/>
                <a:cs typeface="Consolas" panose="020B0609020204030204" pitchFamily="49" charset="0"/>
              </a:rPr>
              <a:t>	</a:t>
            </a:r>
            <a:r>
              <a:rPr lang="en" altLang="zh-CN" b="1" dirty="0" err="1">
                <a:latin typeface="Consolas" panose="020B0609020204030204" pitchFamily="49" charset="0"/>
                <a:cs typeface="Consolas" panose="020B0609020204030204" pitchFamily="49" charset="0"/>
              </a:rPr>
              <a:t>cout</a:t>
            </a:r>
            <a:r>
              <a:rPr lang="en" altLang="zh-CN" b="1" dirty="0">
                <a:latin typeface="Consolas" panose="020B0609020204030204" pitchFamily="49" charset="0"/>
                <a:cs typeface="Consolas" panose="020B0609020204030204" pitchFamily="49" charset="0"/>
              </a:rPr>
              <a:t> &lt;&lt; "operator=(Test&amp;&amp;) called.\n";</a:t>
            </a:r>
            <a:endParaRPr kumimoji="1" lang="en-US" altLang="zh-CN" b="1" dirty="0">
              <a:latin typeface="Consolas" charset="0"/>
              <a:ea typeface="Consolas" charset="0"/>
              <a:cs typeface="Consolas" charset="0"/>
            </a:endParaRPr>
          </a:p>
          <a:p>
            <a:pPr lvl="1">
              <a:spcBef>
                <a:spcPts val="0"/>
              </a:spcBef>
            </a:pP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return </a:t>
            </a:r>
            <a:r>
              <a:rPr lang="zh-CN" altLang="en-US" b="1" dirty="0">
                <a:solidFill>
                  <a:srgbClr val="FF0000"/>
                </a:solidFill>
                <a:latin typeface="Consolas" panose="020B0609020204030204" pitchFamily="49" charset="0"/>
                <a:cs typeface="Consolas" panose="020B0609020204030204" pitchFamily="49" charset="0"/>
              </a:rPr>
              <a:t>*</a:t>
            </a:r>
            <a:r>
              <a:rPr lang="en-US" altLang="zh-CN" b="1" dirty="0">
                <a:solidFill>
                  <a:srgbClr val="FF0000"/>
                </a:solidFill>
                <a:latin typeface="Consolas" panose="020B0609020204030204" pitchFamily="49" charset="0"/>
                <a:cs typeface="Consolas" panose="020B0609020204030204" pitchFamily="49" charset="0"/>
              </a:rPr>
              <a:t>this</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a:t>
            </a:r>
          </a:p>
        </p:txBody>
      </p:sp>
      <p:sp>
        <p:nvSpPr>
          <p:cNvPr id="7" name="内容占位符 3"/>
          <p:cNvSpPr txBox="1">
            <a:spLocks/>
          </p:cNvSpPr>
          <p:nvPr/>
        </p:nvSpPr>
        <p:spPr bwMode="auto">
          <a:xfrm>
            <a:off x="1619672" y="4415137"/>
            <a:ext cx="6912768" cy="194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0" dirty="0"/>
              <a:t>swap(Test&amp; a, Test&amp; b) { </a:t>
            </a:r>
          </a:p>
          <a:p>
            <a:pPr marL="0" indent="0">
              <a:buNone/>
            </a:pPr>
            <a:r>
              <a:rPr lang="en-US" altLang="zh-CN" sz="1800" b="0" dirty="0"/>
              <a:t>     Test </a:t>
            </a:r>
            <a:r>
              <a:rPr lang="en-US" altLang="zh-CN" sz="1800" b="0" dirty="0" err="1"/>
              <a:t>tmp</a:t>
            </a:r>
            <a:r>
              <a:rPr lang="en-US" altLang="zh-CN" sz="1800" b="0" dirty="0"/>
              <a:t>(std::move(a)); </a:t>
            </a:r>
            <a:r>
              <a:rPr kumimoji="1" lang="en-US" altLang="zh-CN" sz="1800" dirty="0">
                <a:solidFill>
                  <a:srgbClr val="008000"/>
                </a:solidFill>
                <a:latin typeface="STKaiti" charset="-122"/>
                <a:ea typeface="STKaiti" charset="-122"/>
                <a:cs typeface="STKaiti" charset="-122"/>
              </a:rPr>
              <a:t>// </a:t>
            </a:r>
            <a:r>
              <a:rPr kumimoji="1" lang="zh-CN" altLang="en-US" sz="1800" dirty="0">
                <a:solidFill>
                  <a:srgbClr val="008000"/>
                </a:solidFill>
                <a:latin typeface="STKaiti" charset="-122"/>
                <a:ea typeface="STKaiti" charset="-122"/>
                <a:cs typeface="STKaiti" charset="-122"/>
              </a:rPr>
              <a:t>第一行调用移动构造函数</a:t>
            </a:r>
            <a:endParaRPr lang="en-US" altLang="zh-CN" sz="1800" b="0" dirty="0"/>
          </a:p>
          <a:p>
            <a:pPr marL="0" lvl="1" indent="0">
              <a:spcBef>
                <a:spcPts val="1000"/>
              </a:spcBef>
              <a:buSzPct val="75000"/>
              <a:buNone/>
            </a:pPr>
            <a:r>
              <a:rPr lang="en-US" altLang="zh-CN" sz="1800" b="0" dirty="0"/>
              <a:t>     </a:t>
            </a:r>
            <a:r>
              <a:rPr lang="en-US" altLang="zh-CN" sz="1800" b="0" dirty="0">
                <a:solidFill>
                  <a:srgbClr val="FF0000"/>
                </a:solidFill>
              </a:rPr>
              <a:t>a = </a:t>
            </a:r>
            <a:r>
              <a:rPr lang="en-US" altLang="zh-CN" sz="1800" b="0" dirty="0" err="1">
                <a:solidFill>
                  <a:srgbClr val="FF0000"/>
                </a:solidFill>
              </a:rPr>
              <a:t>std</a:t>
            </a:r>
            <a:r>
              <a:rPr lang="en-US" altLang="zh-CN" sz="1800" b="0" dirty="0">
                <a:solidFill>
                  <a:srgbClr val="FF0000"/>
                </a:solidFill>
              </a:rPr>
              <a:t>::move(b);</a:t>
            </a:r>
            <a:r>
              <a:rPr kumimoji="1" lang="en-US" altLang="zh-CN" sz="1800" b="1" dirty="0">
                <a:solidFill>
                  <a:srgbClr val="008000"/>
                </a:solidFill>
                <a:latin typeface="STKaiti" charset="-122"/>
                <a:ea typeface="STKaiti" charset="-122"/>
                <a:cs typeface="STKaiti" charset="-122"/>
              </a:rPr>
              <a:t>       // </a:t>
            </a:r>
            <a:r>
              <a:rPr kumimoji="1" lang="en-US" altLang="zh-CN" sz="1800" b="1" dirty="0" err="1">
                <a:solidFill>
                  <a:srgbClr val="008000"/>
                </a:solidFill>
                <a:latin typeface="STKaiti" charset="-122"/>
                <a:ea typeface="STKaiti" charset="-122"/>
                <a:cs typeface="STKaiti" charset="-122"/>
              </a:rPr>
              <a:t>std</a:t>
            </a:r>
            <a:r>
              <a:rPr kumimoji="1" lang="en-US" altLang="zh-CN" sz="1800" b="1" dirty="0">
                <a:solidFill>
                  <a:srgbClr val="008000"/>
                </a:solidFill>
                <a:latin typeface="STKaiti" charset="-122"/>
                <a:ea typeface="STKaiti" charset="-122"/>
                <a:cs typeface="STKaiti" charset="-122"/>
              </a:rPr>
              <a:t>::move</a:t>
            </a:r>
            <a:r>
              <a:rPr kumimoji="1" lang="zh-CN" altLang="en-US" sz="1800" b="1" dirty="0">
                <a:solidFill>
                  <a:srgbClr val="008000"/>
                </a:solidFill>
                <a:latin typeface="STKaiti" charset="-122"/>
                <a:ea typeface="STKaiti" charset="-122"/>
                <a:cs typeface="STKaiti" charset="-122"/>
              </a:rPr>
              <a:t>的结果为右值引用，</a:t>
            </a:r>
            <a:endParaRPr lang="en-US" altLang="zh-CN" sz="1800" b="0" dirty="0">
              <a:solidFill>
                <a:srgbClr val="FF0000"/>
              </a:solidFill>
            </a:endParaRPr>
          </a:p>
          <a:p>
            <a:pPr marL="0" lvl="1" indent="0">
              <a:spcBef>
                <a:spcPts val="1000"/>
              </a:spcBef>
              <a:buSzPct val="75000"/>
              <a:buNone/>
            </a:pPr>
            <a:r>
              <a:rPr lang="en-US" altLang="zh-CN" sz="1800" b="0" dirty="0"/>
              <a:t>     </a:t>
            </a:r>
            <a:r>
              <a:rPr lang="en-US" altLang="zh-CN" sz="1800" b="0" dirty="0">
                <a:solidFill>
                  <a:srgbClr val="FF0000"/>
                </a:solidFill>
              </a:rPr>
              <a:t>b = std::move(</a:t>
            </a:r>
            <a:r>
              <a:rPr lang="en-US" altLang="zh-CN" sz="1800" b="0" dirty="0" err="1">
                <a:solidFill>
                  <a:srgbClr val="FF0000"/>
                </a:solidFill>
              </a:rPr>
              <a:t>tmp</a:t>
            </a:r>
            <a:r>
              <a:rPr lang="en-US" altLang="zh-CN" sz="1800" b="0" dirty="0">
                <a:solidFill>
                  <a:srgbClr val="FF0000"/>
                </a:solidFill>
              </a:rPr>
              <a:t>); </a:t>
            </a:r>
            <a:r>
              <a:rPr kumimoji="1" lang="en-US" altLang="zh-CN" sz="1800" b="1" dirty="0">
                <a:solidFill>
                  <a:srgbClr val="008000"/>
                </a:solidFill>
                <a:latin typeface="STKaiti" charset="-122"/>
                <a:ea typeface="STKaiti" charset="-122"/>
                <a:cs typeface="STKaiti" charset="-122"/>
              </a:rPr>
              <a:t>// </a:t>
            </a:r>
            <a:r>
              <a:rPr kumimoji="1" lang="zh-CN" altLang="en-US" sz="1800" b="1" dirty="0">
                <a:solidFill>
                  <a:srgbClr val="008000"/>
                </a:solidFill>
                <a:latin typeface="STKaiti" charset="-122"/>
                <a:ea typeface="STKaiti" charset="-122"/>
                <a:cs typeface="STKaiti" charset="-122"/>
              </a:rPr>
              <a:t>后两行均调用移动赋值运算</a:t>
            </a:r>
            <a:endParaRPr kumimoji="1" lang="en-US" altLang="zh-CN" sz="1800" b="1" dirty="0">
              <a:solidFill>
                <a:srgbClr val="008000"/>
              </a:solidFill>
              <a:latin typeface="STKaiti" charset="-122"/>
              <a:ea typeface="STKaiti" charset="-122"/>
              <a:cs typeface="STKaiti" charset="-122"/>
            </a:endParaRPr>
          </a:p>
          <a:p>
            <a:pPr marL="0" lvl="1" indent="0">
              <a:spcBef>
                <a:spcPts val="1000"/>
              </a:spcBef>
              <a:buSzPct val="75000"/>
              <a:buNone/>
            </a:pPr>
            <a:r>
              <a:rPr lang="en-US" altLang="zh-CN" sz="1800" b="0" dirty="0"/>
              <a:t>}</a:t>
            </a:r>
          </a:p>
        </p:txBody>
      </p:sp>
    </p:spTree>
    <p:extLst>
      <p:ext uri="{BB962C8B-B14F-4D97-AF65-F5344CB8AC3E}">
        <p14:creationId xmlns:p14="http://schemas.microsoft.com/office/powerpoint/2010/main" val="14873723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48</a:t>
            </a:fld>
            <a:endParaRPr lang="en-US" altLang="zh-CN"/>
          </a:p>
        </p:txBody>
      </p:sp>
      <p:sp>
        <p:nvSpPr>
          <p:cNvPr id="3" name="标题 1"/>
          <p:cNvSpPr>
            <a:spLocks noGrp="1"/>
          </p:cNvSpPr>
          <p:nvPr>
            <p:ph type="title"/>
          </p:nvPr>
        </p:nvSpPr>
        <p:spPr>
          <a:xfrm>
            <a:off x="179512" y="116632"/>
            <a:ext cx="8424936" cy="1325563"/>
          </a:xfrm>
        </p:spPr>
        <p:txBody>
          <a:bodyPr/>
          <a:lstStyle/>
          <a:p>
            <a:r>
              <a:rPr kumimoji="1" lang="zh-CN" altLang="en-US" dirty="0"/>
              <a:t>拷贝</a:t>
            </a:r>
            <a:r>
              <a:rPr kumimoji="1" lang="en-US" altLang="zh-CN" dirty="0"/>
              <a:t>/</a:t>
            </a:r>
            <a:r>
              <a:rPr kumimoji="1" lang="zh-CN" altLang="en-US" dirty="0"/>
              <a:t>移动赋值运算符的调用时机</a:t>
            </a:r>
          </a:p>
        </p:txBody>
      </p:sp>
      <p:sp>
        <p:nvSpPr>
          <p:cNvPr id="8" name="内容占位符 2">
            <a:extLst>
              <a:ext uri="{FF2B5EF4-FFF2-40B4-BE49-F238E27FC236}">
                <a16:creationId xmlns:a16="http://schemas.microsoft.com/office/drawing/2014/main" id="{4A6F3E2B-0421-4686-8420-40E82E075DAE}"/>
              </a:ext>
            </a:extLst>
          </p:cNvPr>
          <p:cNvSpPr>
            <a:spLocks noGrp="1"/>
          </p:cNvSpPr>
          <p:nvPr>
            <p:ph idx="1"/>
          </p:nvPr>
        </p:nvSpPr>
        <p:spPr>
          <a:xfrm>
            <a:off x="323528" y="1488938"/>
            <a:ext cx="8208912" cy="5252430"/>
          </a:xfrm>
        </p:spPr>
        <p:txBody>
          <a:bodyPr/>
          <a:lstStyle/>
          <a:p>
            <a:r>
              <a:rPr kumimoji="1" lang="zh-CN" altLang="en-US" dirty="0">
                <a:solidFill>
                  <a:srgbClr val="002060"/>
                </a:solidFill>
                <a:latin typeface="Consolas" charset="0"/>
                <a:ea typeface="Consolas" charset="0"/>
                <a:cs typeface="Consolas" charset="0"/>
              </a:rPr>
              <a:t>和拷贝</a:t>
            </a:r>
            <a:r>
              <a:rPr kumimoji="1" lang="en-US" altLang="zh-CN" dirty="0">
                <a:solidFill>
                  <a:srgbClr val="002060"/>
                </a:solidFill>
                <a:latin typeface="Consolas" charset="0"/>
                <a:ea typeface="Consolas" charset="0"/>
                <a:cs typeface="Consolas" charset="0"/>
              </a:rPr>
              <a:t>/</a:t>
            </a:r>
            <a:r>
              <a:rPr kumimoji="1" lang="zh-CN" altLang="en-US" dirty="0">
                <a:solidFill>
                  <a:srgbClr val="002060"/>
                </a:solidFill>
                <a:latin typeface="Consolas" charset="0"/>
                <a:ea typeface="Consolas" charset="0"/>
                <a:cs typeface="Consolas" charset="0"/>
              </a:rPr>
              <a:t>移动构造函数的调用时机类似，主要判断依据是</a:t>
            </a:r>
            <a:r>
              <a:rPr kumimoji="1" lang="zh-CN" altLang="en-US" dirty="0">
                <a:solidFill>
                  <a:srgbClr val="FF0000"/>
                </a:solidFill>
                <a:latin typeface="Consolas" charset="0"/>
                <a:ea typeface="Consolas" charset="0"/>
                <a:cs typeface="Consolas" charset="0"/>
              </a:rPr>
              <a:t>引用的绑定规则</a:t>
            </a:r>
            <a:endParaRPr kumimoji="1" lang="en-US" altLang="zh-CN" dirty="0">
              <a:solidFill>
                <a:srgbClr val="FF0000"/>
              </a:solidFill>
            </a:endParaRPr>
          </a:p>
          <a:p>
            <a:pPr lvl="1">
              <a:lnSpc>
                <a:spcPct val="100000"/>
              </a:lnSpc>
            </a:pPr>
            <a:r>
              <a:rPr kumimoji="1" lang="zh-CN" altLang="en-US" dirty="0">
                <a:solidFill>
                  <a:srgbClr val="002060"/>
                </a:solidFill>
              </a:rPr>
              <a:t>拷贝赋值运算符函数的形参类型为</a:t>
            </a:r>
            <a:r>
              <a:rPr kumimoji="1" lang="zh-CN" altLang="en-US" dirty="0">
                <a:solidFill>
                  <a:srgbClr val="FF0000"/>
                </a:solidFill>
              </a:rPr>
              <a:t>常量左值引用</a:t>
            </a:r>
            <a:r>
              <a:rPr kumimoji="1" lang="zh-CN" altLang="en-US" dirty="0">
                <a:solidFill>
                  <a:srgbClr val="002060"/>
                </a:solidFill>
              </a:rPr>
              <a:t>，可以绑定常量左值、左值和右值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移动赋值运算符函数的形参类型为</a:t>
            </a:r>
            <a:r>
              <a:rPr kumimoji="1" lang="zh-CN" altLang="en-US" dirty="0">
                <a:solidFill>
                  <a:srgbClr val="FF0000"/>
                </a:solidFill>
              </a:rPr>
              <a:t>右值引用</a:t>
            </a:r>
            <a:r>
              <a:rPr kumimoji="1" lang="zh-CN" altLang="en-US" dirty="0">
                <a:solidFill>
                  <a:srgbClr val="002060"/>
                </a:solidFill>
              </a:rPr>
              <a:t>，可以绑定右值</a:t>
            </a:r>
            <a:r>
              <a:rPr kumimoji="1" lang="en-US" altLang="zh-CN" dirty="0">
                <a:solidFill>
                  <a:srgbClr val="002060"/>
                </a:solidFill>
              </a:rPr>
              <a:t>(</a:t>
            </a:r>
            <a:r>
              <a:rPr kumimoji="1" lang="zh-CN" altLang="en-US" dirty="0">
                <a:solidFill>
                  <a:srgbClr val="FF0000"/>
                </a:solidFill>
              </a:rPr>
              <a:t>常量、表达式、函数返回</a:t>
            </a:r>
            <a:r>
              <a:rPr kumimoji="1" lang="en-US" altLang="zh-CN" dirty="0">
                <a:solidFill>
                  <a:srgbClr val="002060"/>
                </a:solidFill>
              </a:rPr>
              <a:t>)</a:t>
            </a:r>
          </a:p>
          <a:p>
            <a:pPr lvl="1">
              <a:lnSpc>
                <a:spcPct val="100000"/>
              </a:lnSpc>
            </a:pPr>
            <a:r>
              <a:rPr kumimoji="1" lang="zh-CN" altLang="en-US" dirty="0">
                <a:solidFill>
                  <a:srgbClr val="002060"/>
                </a:solidFill>
              </a:rPr>
              <a:t>引用的绑定存在</a:t>
            </a:r>
            <a:r>
              <a:rPr kumimoji="1" lang="zh-CN" altLang="en-US" dirty="0">
                <a:solidFill>
                  <a:srgbClr val="FF0000"/>
                </a:solidFill>
              </a:rPr>
              <a:t>优先级</a:t>
            </a:r>
            <a:r>
              <a:rPr kumimoji="1" lang="zh-CN" altLang="en-US" dirty="0">
                <a:solidFill>
                  <a:srgbClr val="002060"/>
                </a:solidFill>
              </a:rPr>
              <a:t>，例如常量左值引用和右值引用均能绑定右值，当赋值运算符右侧为右值时</a:t>
            </a:r>
            <a:r>
              <a:rPr kumimoji="1" lang="zh-CN" altLang="en-US" dirty="0">
                <a:solidFill>
                  <a:srgbClr val="FF0000"/>
                </a:solidFill>
              </a:rPr>
              <a:t>优先匹配形参类型为右值引用</a:t>
            </a:r>
            <a:r>
              <a:rPr kumimoji="1" lang="zh-CN" altLang="en-US" dirty="0">
                <a:solidFill>
                  <a:srgbClr val="002060"/>
                </a:solidFill>
              </a:rPr>
              <a:t>的赋值运算符函数</a:t>
            </a:r>
            <a:endParaRPr kumimoji="1" lang="en-US" altLang="zh-CN" dirty="0">
              <a:solidFill>
                <a:srgbClr val="002060"/>
              </a:solidFill>
            </a:endParaRPr>
          </a:p>
          <a:p>
            <a:pPr lvl="1">
              <a:lnSpc>
                <a:spcPct val="100000"/>
              </a:lnSpc>
            </a:pPr>
            <a:r>
              <a:rPr kumimoji="1" lang="zh-CN" altLang="en-US" dirty="0">
                <a:solidFill>
                  <a:srgbClr val="002060"/>
                </a:solidFill>
              </a:rPr>
              <a:t>根据赋值运算符右侧变量的类型决定调用拷贝或移动赋值运算符函数</a:t>
            </a:r>
            <a:endParaRPr kumimoji="1" lang="en-US" altLang="zh-CN" dirty="0">
              <a:solidFill>
                <a:srgbClr val="002060"/>
              </a:solidFill>
            </a:endParaRPr>
          </a:p>
          <a:p>
            <a:endParaRPr kumimoji="1" lang="en-US" altLang="zh-CN" dirty="0">
              <a:solidFill>
                <a:srgbClr val="002060"/>
              </a:solidFill>
              <a:latin typeface="Consolas" charset="0"/>
              <a:ea typeface="Consolas" charset="0"/>
              <a:cs typeface="Consolas" charset="0"/>
            </a:endParaRPr>
          </a:p>
        </p:txBody>
      </p:sp>
    </p:spTree>
    <p:extLst>
      <p:ext uri="{BB962C8B-B14F-4D97-AF65-F5344CB8AC3E}">
        <p14:creationId xmlns:p14="http://schemas.microsoft.com/office/powerpoint/2010/main" val="3132870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047806" cy="1325563"/>
          </a:xfrm>
        </p:spPr>
        <p:txBody>
          <a:bodyPr/>
          <a:lstStyle/>
          <a:p>
            <a:r>
              <a:rPr kumimoji="1" lang="zh-CN" altLang="en-US" dirty="0"/>
              <a:t>编译器自动合成的函数</a:t>
            </a:r>
            <a:r>
              <a:rPr kumimoji="1" lang="en-US" altLang="zh-CN" dirty="0"/>
              <a:t>/</a:t>
            </a:r>
            <a:r>
              <a:rPr kumimoji="1" lang="zh-CN" altLang="en-US" dirty="0"/>
              <a:t>运算符</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49</a:t>
            </a:fld>
            <a:endParaRPr lang="en-US" altLang="zh-CN"/>
          </a:p>
        </p:txBody>
      </p:sp>
      <p:sp>
        <p:nvSpPr>
          <p:cNvPr id="4" name="内容占位符 3"/>
          <p:cNvSpPr>
            <a:spLocks noGrp="1"/>
          </p:cNvSpPr>
          <p:nvPr>
            <p:ph idx="1"/>
          </p:nvPr>
        </p:nvSpPr>
        <p:spPr>
          <a:xfrm>
            <a:off x="628650" y="1628800"/>
            <a:ext cx="8191822" cy="1728192"/>
          </a:xfrm>
        </p:spPr>
        <p:txBody>
          <a:bodyPr/>
          <a:lstStyle/>
          <a:p>
            <a:r>
              <a:rPr lang="zh-CN" altLang="en-US" dirty="0"/>
              <a:t>类中特殊的成员函数</a:t>
            </a:r>
            <a:r>
              <a:rPr lang="en-US" altLang="zh-CN" dirty="0"/>
              <a:t>/</a:t>
            </a:r>
            <a:r>
              <a:rPr lang="zh-CN" altLang="en-US" dirty="0"/>
              <a:t>运算符，即便用户不显式定义，编译器也会根据自身需要自动合成</a:t>
            </a:r>
            <a:endParaRPr lang="en-US" altLang="zh-CN" dirty="0"/>
          </a:p>
          <a:p>
            <a:pPr lvl="1"/>
            <a:r>
              <a:rPr lang="zh-CN" altLang="en-US" dirty="0"/>
              <a:t>默认构造函数</a:t>
            </a:r>
            <a:endParaRPr lang="en-US" altLang="zh-CN" dirty="0"/>
          </a:p>
          <a:p>
            <a:pPr lvl="1"/>
            <a:r>
              <a:rPr lang="zh-CN" altLang="en-US" dirty="0"/>
              <a:t>拷贝构造函数</a:t>
            </a:r>
            <a:endParaRPr lang="en-US" altLang="zh-CN" dirty="0"/>
          </a:p>
          <a:p>
            <a:pPr lvl="1"/>
            <a:r>
              <a:rPr lang="zh-CN" altLang="en-US" dirty="0"/>
              <a:t>移动构造函数（</a:t>
            </a:r>
            <a:r>
              <a:rPr lang="en-US" altLang="zh-CN" dirty="0"/>
              <a:t>C++11</a:t>
            </a:r>
            <a:r>
              <a:rPr lang="zh-CN" altLang="en-US" dirty="0"/>
              <a:t>起）</a:t>
            </a:r>
            <a:endParaRPr lang="en-US" altLang="zh-CN" dirty="0"/>
          </a:p>
          <a:p>
            <a:pPr lvl="1"/>
            <a:r>
              <a:rPr lang="zh-CN" altLang="en-US" dirty="0"/>
              <a:t>拷贝赋值运算符</a:t>
            </a:r>
            <a:endParaRPr lang="en-US" altLang="zh-CN" dirty="0"/>
          </a:p>
          <a:p>
            <a:pPr lvl="1"/>
            <a:r>
              <a:rPr lang="zh-CN" altLang="en-US" dirty="0"/>
              <a:t>移动赋值运算符（</a:t>
            </a:r>
            <a:r>
              <a:rPr lang="en-US" altLang="zh-CN" dirty="0"/>
              <a:t>C++11</a:t>
            </a:r>
            <a:r>
              <a:rPr lang="zh-CN" altLang="en-US" dirty="0"/>
              <a:t>起）</a:t>
            </a:r>
            <a:endParaRPr lang="en-US" altLang="zh-CN" dirty="0"/>
          </a:p>
          <a:p>
            <a:pPr lvl="1"/>
            <a:r>
              <a:rPr lang="zh-CN" altLang="en-US" dirty="0"/>
              <a:t>析构函数</a:t>
            </a:r>
          </a:p>
        </p:txBody>
      </p:sp>
      <p:sp>
        <p:nvSpPr>
          <p:cNvPr id="9" name="矩形 8">
            <a:extLst>
              <a:ext uri="{FF2B5EF4-FFF2-40B4-BE49-F238E27FC236}">
                <a16:creationId xmlns:a16="http://schemas.microsoft.com/office/drawing/2014/main" id="{6A2CC71F-5235-43D2-B00F-391ED5ECB874}"/>
              </a:ext>
            </a:extLst>
          </p:cNvPr>
          <p:cNvSpPr/>
          <p:nvPr/>
        </p:nvSpPr>
        <p:spPr>
          <a:xfrm>
            <a:off x="903848" y="5301208"/>
            <a:ext cx="7336304" cy="400110"/>
          </a:xfrm>
          <a:prstGeom prst="rect">
            <a:avLst/>
          </a:prstGeom>
        </p:spPr>
        <p:txBody>
          <a:bodyPr wrap="none">
            <a:spAutoFit/>
          </a:bodyPr>
          <a:lstStyle/>
          <a:p>
            <a:r>
              <a:rPr lang="zh-CN" altLang="en-US" sz="2000" b="1" dirty="0">
                <a:solidFill>
                  <a:srgbClr val="FF0000"/>
                </a:solidFill>
              </a:rPr>
              <a:t>进一步阅读</a:t>
            </a:r>
            <a:r>
              <a:rPr lang="zh-CN" altLang="en-US" sz="2000" dirty="0"/>
              <a:t>：</a:t>
            </a:r>
            <a:r>
              <a:rPr lang="en-US" altLang="zh-CN" sz="2000" dirty="0">
                <a:hlinkClick r:id="rId2"/>
              </a:rPr>
              <a:t>https://zh.cppreference.com/w/cpp/language/classes</a:t>
            </a:r>
            <a:r>
              <a:rPr lang="en-US" altLang="zh-CN" sz="2000" dirty="0"/>
              <a:t> </a:t>
            </a:r>
            <a:endParaRPr lang="en-US" altLang="zh-CN" sz="1600" dirty="0"/>
          </a:p>
        </p:txBody>
      </p:sp>
    </p:spTree>
    <p:extLst>
      <p:ext uri="{BB962C8B-B14F-4D97-AF65-F5344CB8AC3E}">
        <p14:creationId xmlns:p14="http://schemas.microsoft.com/office/powerpoint/2010/main" val="350551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a:t>
            </a:fld>
            <a:endParaRPr lang="en-US" altLang="zh-CN"/>
          </a:p>
        </p:txBody>
      </p:sp>
      <p:sp>
        <p:nvSpPr>
          <p:cNvPr id="8" name="标题 1"/>
          <p:cNvSpPr>
            <a:spLocks noGrp="1"/>
          </p:cNvSpPr>
          <p:nvPr>
            <p:ph type="title"/>
          </p:nvPr>
        </p:nvSpPr>
        <p:spPr>
          <a:xfrm>
            <a:off x="179512" y="116632"/>
            <a:ext cx="7886700" cy="1325563"/>
          </a:xfrm>
        </p:spPr>
        <p:txBody>
          <a:bodyPr/>
          <a:lstStyle/>
          <a:p>
            <a:r>
              <a:rPr kumimoji="1" lang="zh-CN" altLang="en-US" dirty="0"/>
              <a:t>回顾：常量成员和常量对象</a:t>
            </a:r>
          </a:p>
        </p:txBody>
      </p:sp>
      <p:sp>
        <p:nvSpPr>
          <p:cNvPr id="9" name="内容占位符 2"/>
          <p:cNvSpPr>
            <a:spLocks noGrp="1"/>
          </p:cNvSpPr>
          <p:nvPr>
            <p:ph idx="1"/>
          </p:nvPr>
        </p:nvSpPr>
        <p:spPr>
          <a:xfrm>
            <a:off x="539553" y="1196752"/>
            <a:ext cx="8064895" cy="3441078"/>
          </a:xfrm>
        </p:spPr>
        <p:txBody>
          <a:bodyPr/>
          <a:lstStyle/>
          <a:p>
            <a:r>
              <a:rPr kumimoji="1" lang="zh-CN" altLang="en-US" sz="2400" dirty="0">
                <a:latin typeface="STKaiti" charset="-122"/>
                <a:ea typeface="STKaiti" charset="-122"/>
                <a:cs typeface="STKaiti" charset="-122"/>
              </a:rPr>
              <a:t>使用</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修饰的数据成员，称为类的常量数据成员，在对象的整个生命周期里</a:t>
            </a:r>
            <a:r>
              <a:rPr kumimoji="1" lang="zh-CN" altLang="en-US" sz="2400" dirty="0">
                <a:solidFill>
                  <a:srgbClr val="FF0000"/>
                </a:solidFill>
                <a:latin typeface="STKaiti" charset="-122"/>
                <a:ea typeface="STKaiti" charset="-122"/>
                <a:cs typeface="STKaiti" charset="-122"/>
              </a:rPr>
              <a:t>不可更改</a:t>
            </a:r>
            <a:r>
              <a:rPr kumimoji="1" lang="zh-CN" altLang="en-US" sz="2400" dirty="0">
                <a:latin typeface="STKaiti" charset="-122"/>
                <a:ea typeface="STKaiti" charset="-122"/>
                <a:cs typeface="STKaiti" charset="-122"/>
              </a:rPr>
              <a:t>，且只能在构造函数的</a:t>
            </a:r>
            <a:r>
              <a:rPr kumimoji="1" lang="zh-CN" altLang="en-US" sz="2400" dirty="0">
                <a:solidFill>
                  <a:srgbClr val="FF0000"/>
                </a:solidFill>
                <a:latin typeface="STKaiti" charset="-122"/>
                <a:ea typeface="STKaiti" charset="-122"/>
                <a:cs typeface="STKaiti" charset="-122"/>
              </a:rPr>
              <a:t>初始化列表</a:t>
            </a:r>
            <a:r>
              <a:rPr kumimoji="1" lang="zh-CN" altLang="en-US" sz="2400" dirty="0">
                <a:latin typeface="STKaiti" charset="-122"/>
                <a:ea typeface="STKaiti" charset="-122"/>
                <a:cs typeface="STKaiti" charset="-122"/>
              </a:rPr>
              <a:t>或</a:t>
            </a:r>
            <a:r>
              <a:rPr kumimoji="1" lang="zh-CN" altLang="en-US" sz="2400" dirty="0">
                <a:solidFill>
                  <a:srgbClr val="FF0000"/>
                </a:solidFill>
                <a:latin typeface="STKaiti" charset="-122"/>
                <a:ea typeface="STKaiti" charset="-122"/>
                <a:cs typeface="STKaiti" charset="-122"/>
              </a:rPr>
              <a:t>就地初始化</a:t>
            </a:r>
          </a:p>
          <a:p>
            <a:r>
              <a:rPr kumimoji="1" lang="zh-CN" altLang="en-US" sz="2400" dirty="0">
                <a:latin typeface="STKaiti" charset="-122"/>
                <a:ea typeface="STKaiti" charset="-122"/>
                <a:cs typeface="STKaiti" charset="-122"/>
              </a:rPr>
              <a:t>成员函数也能用</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来修饰，该成员函数的实现语句</a:t>
            </a:r>
            <a:r>
              <a:rPr kumimoji="1" lang="zh-CN" altLang="en-US" sz="2400" dirty="0">
                <a:solidFill>
                  <a:srgbClr val="FF0000"/>
                </a:solidFill>
                <a:latin typeface="STKaiti" charset="-122"/>
                <a:ea typeface="STKaiti" charset="-122"/>
                <a:cs typeface="STKaiti" charset="-122"/>
              </a:rPr>
              <a:t>不能修改</a:t>
            </a:r>
            <a:r>
              <a:rPr kumimoji="1" lang="zh-CN" altLang="en-US" sz="2400" dirty="0">
                <a:latin typeface="STKaiti" charset="-122"/>
                <a:ea typeface="STKaiti" charset="-122"/>
                <a:cs typeface="STKaiti" charset="-122"/>
              </a:rPr>
              <a:t>类的数据成员 ，即不能改变对象状态（内容）</a:t>
            </a:r>
          </a:p>
          <a:p>
            <a:r>
              <a:rPr kumimoji="1" lang="zh-CN" altLang="en-US" sz="2400" dirty="0">
                <a:latin typeface="STKaiti" charset="-122"/>
                <a:ea typeface="STKaiti" charset="-122"/>
                <a:cs typeface="STKaiti" charset="-122"/>
              </a:rPr>
              <a:t>若对象被定义为常量，则它只能调用以</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修饰的成员函数</a:t>
            </a:r>
          </a:p>
        </p:txBody>
      </p:sp>
      <p:sp>
        <p:nvSpPr>
          <p:cNvPr id="6" name="内容占位符 2"/>
          <p:cNvSpPr txBox="1">
            <a:spLocks/>
          </p:cNvSpPr>
          <p:nvPr/>
        </p:nvSpPr>
        <p:spPr bwMode="auto">
          <a:xfrm>
            <a:off x="1012776" y="4221088"/>
            <a:ext cx="7992888"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altLang="zh-CN" sz="2000" b="0" dirty="0"/>
              <a:t>class Student {</a:t>
            </a:r>
          </a:p>
          <a:p>
            <a:pPr marL="0" indent="0">
              <a:lnSpc>
                <a:spcPct val="100000"/>
              </a:lnSpc>
              <a:spcBef>
                <a:spcPts val="0"/>
              </a:spcBef>
              <a:buFont typeface="Wingdings" panose="05000000000000000000" pitchFamily="2" charset="2"/>
              <a:buNone/>
            </a:pPr>
            <a:r>
              <a:rPr lang="en-US" altLang="zh-CN" sz="2000" b="0" dirty="0"/>
              <a:t>	</a:t>
            </a:r>
            <a:r>
              <a:rPr lang="en-US" altLang="zh-CN" sz="2000" dirty="0" err="1">
                <a:solidFill>
                  <a:srgbClr val="FF0000"/>
                </a:solidFill>
              </a:rPr>
              <a:t>const</a:t>
            </a:r>
            <a:r>
              <a:rPr lang="en-US" altLang="zh-CN" sz="2000" dirty="0">
                <a:solidFill>
                  <a:srgbClr val="FF0000"/>
                </a:solidFill>
              </a:rPr>
              <a:t> </a:t>
            </a:r>
            <a:r>
              <a:rPr lang="en-US" altLang="zh-CN" sz="2000" dirty="0" err="1"/>
              <a:t>int</a:t>
            </a:r>
            <a:r>
              <a:rPr lang="en-US" altLang="zh-CN" sz="2000" dirty="0"/>
              <a:t> ID; </a:t>
            </a:r>
            <a:r>
              <a:rPr lang="en-US" altLang="zh-CN" sz="2000" b="0" dirty="0">
                <a:solidFill>
                  <a:srgbClr val="008000"/>
                </a:solidFill>
              </a:rPr>
              <a:t>//</a:t>
            </a:r>
            <a:r>
              <a:rPr lang="zh-CN" altLang="en-US" sz="2000" b="0" dirty="0">
                <a:solidFill>
                  <a:srgbClr val="008000"/>
                </a:solidFill>
              </a:rPr>
              <a:t>常量数据成员</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public:</a:t>
            </a:r>
          </a:p>
          <a:p>
            <a:pPr marL="0" indent="0">
              <a:lnSpc>
                <a:spcPct val="100000"/>
              </a:lnSpc>
              <a:spcBef>
                <a:spcPts val="0"/>
              </a:spcBef>
              <a:buFont typeface="Wingdings" panose="05000000000000000000" pitchFamily="2" charset="2"/>
              <a:buNone/>
            </a:pPr>
            <a:r>
              <a:rPr lang="en-US" altLang="zh-CN" sz="2000" b="0" dirty="0"/>
              <a:t>	Student(</a:t>
            </a:r>
            <a:r>
              <a:rPr lang="en-US" altLang="zh-CN" sz="2000" b="0" dirty="0" err="1"/>
              <a:t>int</a:t>
            </a:r>
            <a:r>
              <a:rPr lang="en-US" altLang="zh-CN" sz="2000" b="0" dirty="0"/>
              <a:t> id) : </a:t>
            </a:r>
            <a:r>
              <a:rPr lang="en-US" altLang="zh-CN" sz="2000" b="0" dirty="0">
                <a:solidFill>
                  <a:srgbClr val="FF0000"/>
                </a:solidFill>
              </a:rPr>
              <a:t>ID(id)</a:t>
            </a:r>
            <a:r>
              <a:rPr lang="en-US" altLang="zh-CN" sz="2000" b="0" dirty="0"/>
              <a:t> {}  </a:t>
            </a:r>
            <a:r>
              <a:rPr lang="en-US" altLang="zh-CN" sz="2000" b="0" dirty="0">
                <a:solidFill>
                  <a:srgbClr val="008000"/>
                </a:solidFill>
              </a:rPr>
              <a:t>//</a:t>
            </a:r>
            <a:r>
              <a:rPr lang="zh-CN" altLang="en-US" sz="2000" b="0" dirty="0">
                <a:solidFill>
                  <a:srgbClr val="008000"/>
                </a:solidFill>
              </a:rPr>
              <a:t>通过初始化列表设置</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	</a:t>
            </a:r>
            <a:r>
              <a:rPr lang="en-US" altLang="zh-CN" sz="2000" dirty="0" err="1"/>
              <a:t>int</a:t>
            </a:r>
            <a:r>
              <a:rPr lang="en-US" altLang="zh-CN" sz="2000" dirty="0"/>
              <a:t> </a:t>
            </a:r>
            <a:r>
              <a:rPr lang="en-US" altLang="zh-CN" sz="2000" dirty="0" err="1"/>
              <a:t>getID</a:t>
            </a:r>
            <a:r>
              <a:rPr lang="en-US" altLang="zh-CN" sz="2000" dirty="0"/>
              <a:t>() </a:t>
            </a:r>
            <a:r>
              <a:rPr lang="en-US" altLang="zh-CN" sz="2000" dirty="0" err="1">
                <a:solidFill>
                  <a:srgbClr val="FF0000"/>
                </a:solidFill>
              </a:rPr>
              <a:t>const</a:t>
            </a:r>
            <a:r>
              <a:rPr lang="en-US" altLang="zh-CN" sz="2000" dirty="0">
                <a:solidFill>
                  <a:srgbClr val="FF0000"/>
                </a:solidFill>
              </a:rPr>
              <a:t> </a:t>
            </a:r>
            <a:r>
              <a:rPr lang="en-US" altLang="zh-CN" sz="2000" b="0" dirty="0"/>
              <a:t>{ return ID; } </a:t>
            </a:r>
            <a:r>
              <a:rPr lang="en-US" altLang="zh-CN" sz="2000" b="0" dirty="0">
                <a:solidFill>
                  <a:srgbClr val="008000"/>
                </a:solidFill>
              </a:rPr>
              <a:t>//</a:t>
            </a:r>
            <a:r>
              <a:rPr lang="zh-CN" altLang="en-US" sz="2000" b="0" dirty="0">
                <a:solidFill>
                  <a:srgbClr val="008000"/>
                </a:solidFill>
              </a:rPr>
              <a:t>常量成员函数</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a:t>
            </a:r>
          </a:p>
        </p:txBody>
      </p:sp>
    </p:spTree>
    <p:extLst>
      <p:ext uri="{BB962C8B-B14F-4D97-AF65-F5344CB8AC3E}">
        <p14:creationId xmlns:p14="http://schemas.microsoft.com/office/powerpoint/2010/main" val="3810407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50</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类型转换</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当编译器发现表达式和函数调用所需的数据类型和实际类型不同时，便会进行</a:t>
            </a:r>
            <a:r>
              <a:rPr kumimoji="1" lang="zh-CN" altLang="en-US" dirty="0">
                <a:solidFill>
                  <a:srgbClr val="FF0000"/>
                </a:solidFill>
              </a:rPr>
              <a:t>自动类型转换</a:t>
            </a:r>
            <a:r>
              <a:rPr kumimoji="1" lang="zh-CN" altLang="en-US" dirty="0"/>
              <a:t>。</a:t>
            </a:r>
            <a:endParaRPr kumimoji="1" lang="en-US" altLang="zh-CN" dirty="0"/>
          </a:p>
          <a:p>
            <a:pPr>
              <a:lnSpc>
                <a:spcPct val="100000"/>
              </a:lnSpc>
            </a:pPr>
            <a:r>
              <a:rPr kumimoji="1" lang="zh-CN" altLang="en-US" dirty="0"/>
              <a:t>自动类型转换可通过定义特定的</a:t>
            </a:r>
            <a:r>
              <a:rPr kumimoji="1" lang="zh-CN" altLang="en-US" dirty="0">
                <a:solidFill>
                  <a:srgbClr val="FF0000"/>
                </a:solidFill>
              </a:rPr>
              <a:t>转换运算符</a:t>
            </a:r>
            <a:r>
              <a:rPr kumimoji="1" lang="zh-CN" altLang="en-US" dirty="0"/>
              <a:t>和</a:t>
            </a:r>
            <a:r>
              <a:rPr kumimoji="1" lang="zh-CN" altLang="en-US" dirty="0">
                <a:solidFill>
                  <a:srgbClr val="FF0000"/>
                </a:solidFill>
              </a:rPr>
              <a:t>构造函数</a:t>
            </a:r>
            <a:r>
              <a:rPr kumimoji="1" lang="zh-CN" altLang="en-US" dirty="0"/>
              <a:t>来完成。</a:t>
            </a:r>
            <a:endParaRPr kumimoji="1" lang="en-US" altLang="zh-CN" dirty="0"/>
          </a:p>
          <a:p>
            <a:pPr>
              <a:lnSpc>
                <a:spcPct val="100000"/>
              </a:lnSpc>
            </a:pPr>
            <a:r>
              <a:rPr kumimoji="1" lang="zh-CN" altLang="en-US" dirty="0"/>
              <a:t>除自动类型转换外，在有必要的时候还可以进行</a:t>
            </a:r>
            <a:r>
              <a:rPr kumimoji="1" lang="zh-CN" altLang="en-US" dirty="0">
                <a:solidFill>
                  <a:srgbClr val="FF0000"/>
                </a:solidFill>
              </a:rPr>
              <a:t>强制类型转换</a:t>
            </a:r>
            <a:r>
              <a:rPr kumimoji="1" lang="zh-CN" altLang="en-US" dirty="0"/>
              <a:t>。</a:t>
            </a:r>
          </a:p>
        </p:txBody>
      </p:sp>
      <p:sp>
        <p:nvSpPr>
          <p:cNvPr id="6" name="矩形 5">
            <a:extLst>
              <a:ext uri="{FF2B5EF4-FFF2-40B4-BE49-F238E27FC236}">
                <a16:creationId xmlns:a16="http://schemas.microsoft.com/office/drawing/2014/main" id="{AE653EC8-6E44-214F-BA10-8F9B9EABF707}"/>
              </a:ext>
            </a:extLst>
          </p:cNvPr>
          <p:cNvSpPr/>
          <p:nvPr/>
        </p:nvSpPr>
        <p:spPr>
          <a:xfrm>
            <a:off x="3004914" y="4361830"/>
            <a:ext cx="3295278" cy="2308324"/>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void</a:t>
            </a:r>
            <a:r>
              <a:rPr lang="en-US" altLang="zh-CN" dirty="0">
                <a:solidFill>
                  <a:srgbClr val="000000"/>
                </a:solidFill>
                <a:latin typeface="Consolas" charset="0"/>
                <a:ea typeface="Consolas" charset="0"/>
                <a:cs typeface="Consolas" charset="0"/>
              </a:rPr>
              <a:t> print(</a:t>
            </a:r>
            <a:r>
              <a:rPr lang="en-US" altLang="zh-CN" dirty="0" err="1">
                <a:solidFill>
                  <a:srgbClr val="000000"/>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d)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a:t>
            </a:r>
          </a:p>
          <a:p>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a:solidFill>
                  <a:srgbClr val="000000"/>
                </a:solidFill>
                <a:latin typeface="Consolas" charset="0"/>
                <a:cs typeface="Consolas" charset="0"/>
              </a:rPr>
              <a:t>print(3.5);</a:t>
            </a:r>
          </a:p>
          <a:p>
            <a:r>
              <a:rPr lang="en" altLang="zh-CN" dirty="0">
                <a:solidFill>
                  <a:srgbClr val="000000"/>
                </a:solidFill>
                <a:latin typeface="Consolas" charset="0"/>
                <a:cs typeface="Consolas" charset="0"/>
              </a:rPr>
              <a:t>	print('c');</a:t>
            </a:r>
          </a:p>
          <a:p>
            <a:r>
              <a:rPr lang="is-IS" altLang="zh-CN" dirty="0">
                <a:solidFill>
                  <a:srgbClr val="000000"/>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3182717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1680" y="5106819"/>
            <a:ext cx="7488832" cy="1080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自动类型转换：方法一</a:t>
            </a:r>
          </a:p>
        </p:txBody>
      </p:sp>
      <p:sp>
        <p:nvSpPr>
          <p:cNvPr id="3" name="矩形 2"/>
          <p:cNvSpPr/>
          <p:nvPr/>
        </p:nvSpPr>
        <p:spPr>
          <a:xfrm>
            <a:off x="251520" y="1196752"/>
            <a:ext cx="7969153" cy="5355312"/>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endParaRPr lang="en-US" altLang="zh-CN" dirty="0">
              <a:solidFill>
                <a:srgbClr val="0066CC"/>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b="1" dirty="0">
                <a:solidFill>
                  <a:srgbClr val="008000"/>
                </a:solidFill>
                <a:latin typeface="Consolas" charset="0"/>
                <a:ea typeface="Consolas" charset="0"/>
                <a:cs typeface="Consolas" charset="0"/>
              </a:rPr>
              <a:t>//</a:t>
            </a:r>
            <a:r>
              <a:rPr lang="zh-CN" altLang="en-US" b="1" dirty="0">
                <a:solidFill>
                  <a:srgbClr val="008000"/>
                </a:solidFill>
                <a:latin typeface="Consolas" charset="0"/>
                <a:ea typeface="Consolas" charset="0"/>
                <a:cs typeface="Consolas" charset="0"/>
              </a:rPr>
              <a:t>目标类</a:t>
            </a:r>
            <a:r>
              <a:rPr lang="en-US" altLang="zh-CN" b="1" dirty="0">
                <a:solidFill>
                  <a:srgbClr val="008000"/>
                </a:solidFill>
                <a:latin typeface="Consolas" charset="0"/>
                <a:ea typeface="Consolas" charset="0"/>
                <a:cs typeface="Consolas" charset="0"/>
              </a:rPr>
              <a:t>Destination</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b="1" dirty="0">
                <a:solidFill>
                  <a:srgbClr val="008000"/>
                </a:solidFill>
                <a:latin typeface="Consolas" charset="0"/>
                <a:ea typeface="Consolas" charset="0"/>
                <a:cs typeface="Consolas" charset="0"/>
              </a:rPr>
              <a:t>//</a:t>
            </a:r>
            <a:r>
              <a:rPr lang="zh-CN" altLang="en-US" b="1" dirty="0">
                <a:solidFill>
                  <a:srgbClr val="008000"/>
                </a:solidFill>
                <a:latin typeface="Consolas" charset="0"/>
                <a:ea typeface="Consolas" charset="0"/>
                <a:cs typeface="Consolas" charset="0"/>
              </a:rPr>
              <a:t>源类</a:t>
            </a:r>
            <a:r>
              <a:rPr lang="en-US" altLang="zh-CN" b="1" dirty="0">
                <a:solidFill>
                  <a:srgbClr val="008000"/>
                </a:solidFill>
                <a:latin typeface="Consolas" charset="0"/>
                <a:ea typeface="Consolas" charset="0"/>
                <a:cs typeface="Consolas" charset="0"/>
              </a:rPr>
              <a:t>Source</a:t>
            </a:r>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operator</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 </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::operator </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 called"</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return</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p:txBody>
      </p:sp>
      <p:sp>
        <p:nvSpPr>
          <p:cNvPr id="8" name="文本框 7"/>
          <p:cNvSpPr txBox="1"/>
          <p:nvPr/>
        </p:nvSpPr>
        <p:spPr>
          <a:xfrm>
            <a:off x="4677072" y="3429000"/>
            <a:ext cx="3927376" cy="954107"/>
          </a:xfrm>
          <a:prstGeom prst="rect">
            <a:avLst/>
          </a:prstGeom>
          <a:noFill/>
        </p:spPr>
        <p:txBody>
          <a:bodyPr wrap="square" rtlCol="0">
            <a:spAutoFit/>
          </a:bodyPr>
          <a:lstStyle/>
          <a:p>
            <a:pPr algn="ctr"/>
            <a:r>
              <a:rPr kumimoji="1" lang="en-US" altLang="zh-CN" sz="2800" b="1" dirty="0">
                <a:solidFill>
                  <a:srgbClr val="FF0000"/>
                </a:solidFill>
              </a:rPr>
              <a:t>1.</a:t>
            </a:r>
            <a:r>
              <a:rPr kumimoji="1" lang="zh-CN" altLang="en-US" sz="2800" b="1" dirty="0">
                <a:solidFill>
                  <a:srgbClr val="FF0000"/>
                </a:solidFill>
              </a:rPr>
              <a:t> 在源类中定义“目标类型转换运算符”</a:t>
            </a:r>
          </a:p>
        </p:txBody>
      </p:sp>
      <p:sp>
        <p:nvSpPr>
          <p:cNvPr id="4" name="幻灯片编号占位符 3"/>
          <p:cNvSpPr>
            <a:spLocks noGrp="1"/>
          </p:cNvSpPr>
          <p:nvPr>
            <p:ph type="sldNum" sz="quarter" idx="12"/>
          </p:nvPr>
        </p:nvSpPr>
        <p:spPr/>
        <p:txBody>
          <a:bodyPr/>
          <a:lstStyle/>
          <a:p>
            <a:pPr>
              <a:defRPr/>
            </a:pPr>
            <a:fld id="{20CAB157-5D5D-45D8-AA5F-3FBCA9A54B3E}" type="slidenum">
              <a:rPr lang="en-US" altLang="zh-CN" smtClean="0"/>
              <a:pPr>
                <a:defRPr/>
              </a:pPr>
              <a:t>51</a:t>
            </a:fld>
            <a:endParaRPr lang="en-US" altLang="zh-CN"/>
          </a:p>
        </p:txBody>
      </p:sp>
      <p:sp>
        <p:nvSpPr>
          <p:cNvPr id="9" name="圆角矩形 8">
            <a:extLst>
              <a:ext uri="{FF2B5EF4-FFF2-40B4-BE49-F238E27FC236}">
                <a16:creationId xmlns:a16="http://schemas.microsoft.com/office/drawing/2014/main" id="{B149FAE9-3563-B046-AB13-987F428E970B}"/>
              </a:ext>
            </a:extLst>
          </p:cNvPr>
          <p:cNvSpPr/>
          <p:nvPr/>
        </p:nvSpPr>
        <p:spPr>
          <a:xfrm>
            <a:off x="1043608" y="6059295"/>
            <a:ext cx="6936904"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注意：不需要指定返回类型，因为</a:t>
            </a:r>
            <a:r>
              <a:rPr kumimoji="1" lang="en-US" altLang="zh-CN" sz="2000" b="1" dirty="0"/>
              <a:t>operator</a:t>
            </a:r>
            <a:r>
              <a:rPr kumimoji="1" lang="zh-CN" altLang="en-US" sz="2000" b="1" dirty="0"/>
              <a:t>后</a:t>
            </a:r>
            <a:r>
              <a:rPr kumimoji="1" lang="en-US" altLang="zh-CN" sz="2000" b="1" dirty="0" err="1"/>
              <a:t>Dst</a:t>
            </a:r>
            <a:r>
              <a:rPr kumimoji="1" lang="en-US" altLang="zh-CN" sz="2000" b="1" dirty="0"/>
              <a:t>()</a:t>
            </a:r>
            <a:r>
              <a:rPr kumimoji="1" lang="zh-CN" altLang="en-US" sz="2000" b="1" dirty="0"/>
              <a:t>已经指明</a:t>
            </a:r>
          </a:p>
        </p:txBody>
      </p:sp>
    </p:spTree>
    <p:extLst>
      <p:ext uri="{BB962C8B-B14F-4D97-AF65-F5344CB8AC3E}">
        <p14:creationId xmlns:p14="http://schemas.microsoft.com/office/powerpoint/2010/main" val="254344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8446" y="3140968"/>
            <a:ext cx="7488832" cy="86409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自动类型转换：方法二</a:t>
            </a:r>
          </a:p>
        </p:txBody>
      </p:sp>
      <p:sp>
        <p:nvSpPr>
          <p:cNvPr id="3" name="矩形 2"/>
          <p:cNvSpPr/>
          <p:nvPr/>
        </p:nvSpPr>
        <p:spPr>
          <a:xfrm>
            <a:off x="251520" y="1196752"/>
            <a:ext cx="7969153" cy="4524315"/>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en-US" altLang="zh-CN" b="1" dirty="0">
                <a:solidFill>
                  <a:srgbClr val="00B050"/>
                </a:solidFill>
                <a:latin typeface="Consolas" charset="0"/>
                <a:ea typeface="Consolas" charset="0"/>
                <a:cs typeface="Consolas" charset="0"/>
              </a:rPr>
              <a:t>// </a:t>
            </a:r>
            <a:r>
              <a:rPr lang="zh-CN" altLang="en-US" b="1" dirty="0">
                <a:solidFill>
                  <a:srgbClr val="00B050"/>
                </a:solidFill>
                <a:latin typeface="Consolas" charset="0"/>
                <a:ea typeface="Consolas" charset="0"/>
                <a:cs typeface="Consolas" charset="0"/>
              </a:rPr>
              <a:t>前置类型声明，因为在</a:t>
            </a:r>
            <a:r>
              <a:rPr lang="en-US" altLang="zh-CN" b="1" dirty="0" err="1">
                <a:solidFill>
                  <a:srgbClr val="00B050"/>
                </a:solidFill>
                <a:latin typeface="Consolas" charset="0"/>
                <a:ea typeface="Consolas" charset="0"/>
                <a:cs typeface="Consolas" charset="0"/>
              </a:rPr>
              <a:t>Dst</a:t>
            </a:r>
            <a:r>
              <a:rPr lang="zh-CN" altLang="en-US" b="1" dirty="0">
                <a:solidFill>
                  <a:srgbClr val="00B050"/>
                </a:solidFill>
                <a:latin typeface="Consolas" charset="0"/>
                <a:ea typeface="Consolas" charset="0"/>
                <a:cs typeface="Consolas" charset="0"/>
              </a:rPr>
              <a:t>中要用到</a:t>
            </a:r>
            <a:r>
              <a:rPr lang="en-US" altLang="zh-CN" b="1" dirty="0" err="1">
                <a:solidFill>
                  <a:srgbClr val="00B050"/>
                </a:solidFill>
                <a:latin typeface="Consolas" charset="0"/>
                <a:ea typeface="Consolas" charset="0"/>
                <a:cs typeface="Consolas" charset="0"/>
              </a:rPr>
              <a:t>Src</a:t>
            </a:r>
            <a:r>
              <a:rPr lang="zh-CN" altLang="en-US" b="1" dirty="0">
                <a:solidFill>
                  <a:srgbClr val="00B050"/>
                </a:solidFill>
                <a:latin typeface="Consolas" charset="0"/>
                <a:ea typeface="Consolas" charset="0"/>
                <a:cs typeface="Consolas" charset="0"/>
              </a:rPr>
              <a:t>类</a:t>
            </a:r>
            <a:endParaRPr lang="en-US" altLang="zh-CN" b="1" dirty="0">
              <a:solidFill>
                <a:srgbClr val="00B05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&amp; s) {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const</a:t>
            </a:r>
            <a:r>
              <a:rPr lang="en-US" altLang="zh-CN" dirty="0">
                <a:solidFill>
                  <a:srgbClr val="BA0011"/>
                </a:solidFill>
                <a:latin typeface="Consolas" charset="0"/>
                <a:ea typeface="Consolas" charset="0"/>
                <a:cs typeface="Consolas" charset="0"/>
              </a:rPr>
              <a:t> </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&amp;)"</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p:txBody>
      </p:sp>
      <p:sp>
        <p:nvSpPr>
          <p:cNvPr id="5" name="文本框 4"/>
          <p:cNvSpPr txBox="1"/>
          <p:nvPr/>
        </p:nvSpPr>
        <p:spPr>
          <a:xfrm>
            <a:off x="4053285" y="4012907"/>
            <a:ext cx="4239395" cy="954107"/>
          </a:xfrm>
          <a:prstGeom prst="rect">
            <a:avLst/>
          </a:prstGeom>
          <a:noFill/>
        </p:spPr>
        <p:txBody>
          <a:bodyPr wrap="square" rtlCol="0">
            <a:spAutoFit/>
          </a:bodyPr>
          <a:lstStyle/>
          <a:p>
            <a:pPr algn="ctr"/>
            <a:r>
              <a:rPr kumimoji="1" lang="en-US" altLang="zh-CN" sz="2800" b="1" dirty="0">
                <a:solidFill>
                  <a:srgbClr val="FF0000"/>
                </a:solidFill>
              </a:rPr>
              <a:t>2.</a:t>
            </a:r>
            <a:r>
              <a:rPr kumimoji="1" lang="zh-CN" altLang="en-US" sz="2800" b="1" dirty="0">
                <a:solidFill>
                  <a:srgbClr val="FF0000"/>
                </a:solidFill>
              </a:rPr>
              <a:t>在目标类中定义“源类对象作参数的构造函数”</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52</a:t>
            </a:fld>
            <a:endParaRPr lang="en-US" altLang="zh-CN"/>
          </a:p>
        </p:txBody>
      </p:sp>
    </p:spTree>
    <p:extLst>
      <p:ext uri="{BB962C8B-B14F-4D97-AF65-F5344CB8AC3E}">
        <p14:creationId xmlns:p14="http://schemas.microsoft.com/office/powerpoint/2010/main" val="2709011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a:t>
            </a:r>
          </a:p>
        </p:txBody>
      </p:sp>
      <p:sp>
        <p:nvSpPr>
          <p:cNvPr id="4" name="矩形 3"/>
          <p:cNvSpPr/>
          <p:nvPr/>
        </p:nvSpPr>
        <p:spPr>
          <a:xfrm>
            <a:off x="539552" y="1443881"/>
            <a:ext cx="8064896" cy="3139321"/>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void</a:t>
            </a:r>
            <a:r>
              <a:rPr lang="en-US" altLang="zh-CN" dirty="0">
                <a:solidFill>
                  <a:srgbClr val="000000"/>
                </a:solidFill>
                <a:latin typeface="Consolas" charset="0"/>
                <a:ea typeface="Consolas" charset="0"/>
                <a:cs typeface="Consolas" charset="0"/>
              </a:rPr>
              <a:t> Transform(</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d)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a:t>
            </a:r>
          </a:p>
          <a:p>
            <a:r>
              <a:rPr lang="en-US" altLang="zh-CN" dirty="0">
                <a:solidFill>
                  <a:srgbClr val="000000"/>
                </a:solidFill>
                <a:latin typeface="Consolas" charset="0"/>
                <a:ea typeface="Consolas" charset="0"/>
                <a:cs typeface="Consolas" charset="0"/>
              </a:rPr>
              <a:t>{</a:t>
            </a:r>
          </a:p>
          <a:p>
            <a:r>
              <a:rPr lang="hr-HR" altLang="zh-CN" dirty="0">
                <a:solidFill>
                  <a:srgbClr val="000000"/>
                </a:solidFill>
                <a:latin typeface="Consolas" charset="0"/>
                <a:ea typeface="Consolas" charset="0"/>
                <a:cs typeface="Consolas" charset="0"/>
              </a:rPr>
              <a:t>  Src s;</a:t>
            </a:r>
          </a:p>
          <a:p>
            <a:r>
              <a:rPr lang="hr-HR" altLang="zh-CN" dirty="0">
                <a:solidFill>
                  <a:srgbClr val="000000"/>
                </a:solidFill>
                <a:latin typeface="Consolas" charset="0"/>
                <a:ea typeface="Consolas" charset="0"/>
                <a:cs typeface="Consolas" charset="0"/>
              </a:rPr>
              <a:t>  Dst d1(s);</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pt-BR" altLang="zh-CN" dirty="0">
                <a:solidFill>
                  <a:srgbClr val="000000"/>
                </a:solidFill>
                <a:latin typeface="Consolas" charset="0"/>
                <a:ea typeface="Consolas" charset="0"/>
                <a:cs typeface="Consolas" charset="0"/>
              </a:rPr>
              <a:t>Dst d</a:t>
            </a:r>
            <a:r>
              <a:rPr lang="en-US" altLang="zh-CN" dirty="0">
                <a:solidFill>
                  <a:srgbClr val="000000"/>
                </a:solidFill>
                <a:latin typeface="Consolas" charset="0"/>
                <a:ea typeface="Consolas" charset="0"/>
                <a:cs typeface="Consolas" charset="0"/>
              </a:rPr>
              <a:t>2</a:t>
            </a:r>
            <a:r>
              <a:rPr lang="pt-BR" altLang="zh-CN" dirty="0">
                <a:solidFill>
                  <a:srgbClr val="000000"/>
                </a:solidFill>
                <a:latin typeface="Consolas" charset="0"/>
                <a:ea typeface="Consolas" charset="0"/>
                <a:cs typeface="Consolas" charset="0"/>
              </a:rPr>
              <a:t> = s; </a:t>
            </a:r>
          </a:p>
          <a:p>
            <a:r>
              <a:rPr lang="pt-BR"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Transform</a:t>
            </a:r>
            <a:r>
              <a:rPr lang="pt-BR" altLang="zh-CN" dirty="0">
                <a:solidFill>
                  <a:srgbClr val="000000"/>
                </a:solidFill>
                <a:latin typeface="Consolas" charset="0"/>
                <a:ea typeface="Consolas" charset="0"/>
                <a:cs typeface="Consolas" charset="0"/>
              </a:rPr>
              <a:t>(s);    </a:t>
            </a:r>
            <a:endParaRPr lang="zh-CN" altLang="en-US" dirty="0">
              <a:solidFill>
                <a:srgbClr val="000000"/>
              </a:solidFill>
              <a:latin typeface="Consolas" charset="0"/>
              <a:ea typeface="Consolas" charset="0"/>
              <a:cs typeface="Consolas" charset="0"/>
            </a:endParaRPr>
          </a:p>
          <a:p>
            <a:r>
              <a:rPr lang="is-IS" altLang="zh-CN" dirty="0">
                <a:solidFill>
                  <a:srgbClr val="000000"/>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
        <p:nvSpPr>
          <p:cNvPr id="3" name="文本框 2"/>
          <p:cNvSpPr txBox="1"/>
          <p:nvPr/>
        </p:nvSpPr>
        <p:spPr>
          <a:xfrm>
            <a:off x="644961" y="4715034"/>
            <a:ext cx="8136904" cy="1815882"/>
          </a:xfrm>
          <a:prstGeom prst="rect">
            <a:avLst/>
          </a:prstGeom>
          <a:noFill/>
        </p:spPr>
        <p:txBody>
          <a:bodyPr wrap="square" rtlCol="0">
            <a:spAutoFit/>
          </a:bodyPr>
          <a:lstStyle/>
          <a:p>
            <a:r>
              <a:rPr kumimoji="1" lang="zh-CN" altLang="en-US" sz="2800" b="1" dirty="0"/>
              <a:t>两种方法任选一种，以上代码均可运行。</a:t>
            </a:r>
            <a:endParaRPr kumimoji="1" lang="en-US" altLang="zh-CN" sz="2800" b="1" dirty="0"/>
          </a:p>
          <a:p>
            <a:endParaRPr kumimoji="1" lang="en-US" altLang="zh-CN" sz="2800" b="1" dirty="0">
              <a:solidFill>
                <a:srgbClr val="FF0000"/>
              </a:solidFill>
            </a:endParaRPr>
          </a:p>
          <a:p>
            <a:r>
              <a:rPr kumimoji="1" lang="zh-CN" altLang="en-US" sz="2800" b="1" dirty="0">
                <a:solidFill>
                  <a:srgbClr val="FF0000"/>
                </a:solidFill>
              </a:rPr>
              <a:t>注意：两种自动类型转换的方法不能同时使用，使用时请任选其中一种。</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53</a:t>
            </a:fld>
            <a:endParaRPr lang="en-US" altLang="zh-CN"/>
          </a:p>
        </p:txBody>
      </p:sp>
    </p:spTree>
    <p:extLst>
      <p:ext uri="{BB962C8B-B14F-4D97-AF65-F5344CB8AC3E}">
        <p14:creationId xmlns:p14="http://schemas.microsoft.com/office/powerpoint/2010/main" val="2170059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operator</a:t>
            </a:r>
            <a:r>
              <a:rPr lang="zh-CN" altLang="en-US"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SmallInt</a:t>
            </a:r>
            <a:r>
              <a:rPr lang="zh-CN" altLang="en-US" sz="2400" dirty="0">
                <a:solidFill>
                  <a:srgbClr val="000000"/>
                </a:solidFill>
                <a:cs typeface="Consolas" panose="020B0609020204030204" pitchFamily="49" charset="0"/>
              </a:rPr>
              <a:t>&amp;</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public:</a:t>
            </a:r>
          </a:p>
          <a:p>
            <a:pPr marL="0" indent="0">
              <a:buNone/>
            </a:pP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 0)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 {return 42;}</a:t>
            </a:r>
          </a:p>
          <a:p>
            <a:pPr marL="0" indent="0">
              <a:buNone/>
            </a:pPr>
            <a:r>
              <a:rPr lang="en-US" altLang="zh-CN" sz="2400" dirty="0">
                <a:solidFill>
                  <a:srgbClr val="000000"/>
                </a:solidFill>
                <a:cs typeface="Consolas" panose="020B0609020204030204" pitchFamily="49" charset="0"/>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下面类型转换运算符代码哪些语句有错，原因是？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a:p>
        </p:txBody>
      </p:sp>
    </p:spTree>
    <p:extLst>
      <p:ext uri="{BB962C8B-B14F-4D97-AF65-F5344CB8AC3E}">
        <p14:creationId xmlns:p14="http://schemas.microsoft.com/office/powerpoint/2010/main" val="1118441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operator</a:t>
            </a:r>
            <a:r>
              <a:rPr lang="zh-CN" altLang="en-US" sz="2000" dirty="0">
                <a:solidFill>
                  <a:srgbClr val="000000"/>
                </a:solidFill>
              </a:rPr>
              <a:t>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SmallInt</a:t>
            </a:r>
            <a:r>
              <a:rPr lang="zh-CN" altLang="en-US" sz="2000" dirty="0">
                <a:solidFill>
                  <a:srgbClr val="000000"/>
                </a:solidFill>
              </a:rPr>
              <a:t>&amp;</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错误：不是成员函数</a:t>
            </a:r>
            <a:endParaRPr lang="en-US" altLang="zh-CN" sz="2000" dirty="0">
              <a:solidFill>
                <a:srgbClr val="FF0000"/>
              </a:solidFill>
            </a:endParaRPr>
          </a:p>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public:</a:t>
            </a:r>
          </a:p>
          <a:p>
            <a:pPr marL="0" indent="0">
              <a:buNone/>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错误：不能返回类型</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int</a:t>
            </a:r>
            <a:r>
              <a:rPr lang="en-US" altLang="zh-CN" sz="2000" dirty="0">
                <a:solidFill>
                  <a:srgbClr val="000000"/>
                </a:solidFill>
              </a:rPr>
              <a:t> = 0) </a:t>
            </a:r>
            <a:r>
              <a:rPr lang="en-US" altLang="zh-CN" sz="2000" dirty="0" err="1">
                <a:solidFill>
                  <a:srgbClr val="000000"/>
                </a:solidFill>
              </a:rPr>
              <a:t>const</a:t>
            </a:r>
            <a:r>
              <a:rPr lang="en-US" altLang="zh-CN" sz="2000" dirty="0">
                <a:solidFill>
                  <a:srgbClr val="000000"/>
                </a:solidFill>
              </a:rPr>
              <a:t>;</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错误：参数列表不为空</a:t>
            </a:r>
            <a:endParaRPr lang="en-US" altLang="zh-CN" sz="2000" dirty="0">
              <a:solidFill>
                <a:srgbClr val="FF0000"/>
              </a:solidFill>
            </a:endParaRPr>
          </a:p>
          <a:p>
            <a:pPr marL="0" indent="0">
              <a:buNone/>
            </a:pP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{return 42;}</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a:t>
            </a:r>
            <a:r>
              <a:rPr lang="en-US" altLang="zh-CN" sz="2000" dirty="0">
                <a:solidFill>
                  <a:srgbClr val="FF0000"/>
                </a:solidFill>
              </a:rPr>
              <a:t>42</a:t>
            </a:r>
            <a:r>
              <a:rPr lang="zh-CN" altLang="en-US" sz="2000" dirty="0">
                <a:solidFill>
                  <a:srgbClr val="FF0000"/>
                </a:solidFill>
              </a:rPr>
              <a:t>不是一个合法指针</a:t>
            </a:r>
            <a:r>
              <a:rPr lang="en-US" altLang="zh-CN" sz="2000" dirty="0">
                <a:solidFill>
                  <a:srgbClr val="FF0000"/>
                </a:solidFill>
              </a:rPr>
              <a:t>,</a:t>
            </a:r>
            <a:r>
              <a:rPr lang="zh-CN" altLang="en-US" sz="2000" dirty="0">
                <a:solidFill>
                  <a:srgbClr val="FF0000"/>
                </a:solidFill>
              </a:rPr>
              <a:t>本意：将</a:t>
            </a:r>
            <a:r>
              <a:rPr lang="en-US" altLang="zh-CN" sz="2000" dirty="0" err="1">
                <a:solidFill>
                  <a:srgbClr val="FF0000"/>
                </a:solidFill>
              </a:rPr>
              <a:t>SmallInt</a:t>
            </a:r>
            <a:r>
              <a:rPr lang="zh-CN" altLang="en-US" sz="2000" dirty="0">
                <a:solidFill>
                  <a:srgbClr val="FF0000"/>
                </a:solidFill>
              </a:rPr>
              <a:t>对象转换为</a:t>
            </a:r>
            <a:r>
              <a:rPr lang="en-US" altLang="zh-CN" sz="2000" dirty="0" err="1">
                <a:solidFill>
                  <a:srgbClr val="FF0000"/>
                </a:solidFill>
              </a:rPr>
              <a:t>int</a:t>
            </a:r>
            <a:r>
              <a:rPr lang="zh-CN" altLang="en-US" sz="2000" dirty="0">
                <a:solidFill>
                  <a:srgbClr val="FF0000"/>
                </a:solidFill>
              </a:rPr>
              <a:t>* 指针</a:t>
            </a:r>
            <a:endParaRPr lang="en-US" altLang="zh-CN" sz="2000" dirty="0">
              <a:solidFill>
                <a:srgbClr val="FF0000"/>
              </a:solidFill>
            </a:endParaRPr>
          </a:p>
          <a:p>
            <a:pPr marL="0" indent="0">
              <a:buNone/>
            </a:pPr>
            <a:r>
              <a:rPr lang="en-US" altLang="zh-CN" sz="2000" dirty="0">
                <a:solidFill>
                  <a:srgbClr val="000000"/>
                </a:solidFill>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下面类型转换运算符代码哪些语句有错，原因是？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a:p>
        </p:txBody>
      </p:sp>
    </p:spTree>
    <p:extLst>
      <p:ext uri="{BB962C8B-B14F-4D97-AF65-F5344CB8AC3E}">
        <p14:creationId xmlns:p14="http://schemas.microsoft.com/office/powerpoint/2010/main" val="1891130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467544" y="1772817"/>
            <a:ext cx="5047591" cy="5184575"/>
          </a:xfrm>
        </p:spPr>
        <p:txBody>
          <a:bodyPr>
            <a:normAutofit fontScale="92500" lnSpcReduction="10000"/>
          </a:bodyPr>
          <a:lstStyle/>
          <a:p>
            <a:pPr marL="0" indent="0">
              <a:buNone/>
            </a:pPr>
            <a:r>
              <a:rPr lang="en-US" altLang="zh-CN" sz="1600" dirty="0">
                <a:solidFill>
                  <a:srgbClr val="000000"/>
                </a:solidFill>
              </a:rPr>
              <a:t>class </a:t>
            </a:r>
            <a:r>
              <a:rPr lang="en-US" altLang="zh-CN" sz="1600" dirty="0" err="1">
                <a:solidFill>
                  <a:srgbClr val="000000"/>
                </a:solidFill>
              </a:rPr>
              <a:t>SmallInt</a:t>
            </a:r>
            <a:r>
              <a:rPr lang="en-US" altLang="zh-CN" sz="1600" dirty="0">
                <a:solidFill>
                  <a:srgbClr val="000000"/>
                </a:solidFill>
              </a:rPr>
              <a:t>{</a:t>
            </a:r>
          </a:p>
          <a:p>
            <a:pPr marL="0" indent="0">
              <a:buNone/>
            </a:pPr>
            <a:r>
              <a:rPr lang="en-US" altLang="zh-CN" sz="1600" dirty="0">
                <a:solidFill>
                  <a:srgbClr val="000000"/>
                </a:solidFill>
              </a:rPr>
              <a:t>public:</a:t>
            </a:r>
          </a:p>
          <a:p>
            <a:pPr marL="0" indent="0">
              <a:buNone/>
            </a:pPr>
            <a:r>
              <a:rPr lang="en-US" altLang="zh-CN" sz="1600" dirty="0">
                <a:solidFill>
                  <a:srgbClr val="008000"/>
                </a:solidFill>
              </a:rPr>
              <a:t>//</a:t>
            </a:r>
            <a:r>
              <a:rPr lang="zh-CN" altLang="en-US" sz="1600" dirty="0">
                <a:solidFill>
                  <a:srgbClr val="008000"/>
                </a:solidFill>
              </a:rPr>
              <a:t>构造函数</a:t>
            </a: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int</a:t>
            </a:r>
            <a:r>
              <a:rPr lang="zh-CN" altLang="en-US" sz="1600" dirty="0">
                <a:solidFill>
                  <a:srgbClr val="008000"/>
                </a:solidFill>
              </a:rPr>
              <a:t>转换为</a:t>
            </a:r>
            <a:r>
              <a:rPr lang="en-US" altLang="zh-CN" sz="1600" dirty="0" err="1">
                <a:solidFill>
                  <a:srgbClr val="008000"/>
                </a:solidFill>
              </a:rPr>
              <a:t>SmallInt</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err="1">
                <a:solidFill>
                  <a:srgbClr val="000000"/>
                </a:solidFill>
              </a:rPr>
              <a:t>SmallInt</a:t>
            </a:r>
            <a:r>
              <a:rPr lang="en-US" altLang="zh-CN" sz="1600" dirty="0">
                <a:solidFill>
                  <a:srgbClr val="000000"/>
                </a:solidFill>
              </a:rPr>
              <a:t> (</a:t>
            </a:r>
            <a:r>
              <a:rPr lang="en-US" altLang="zh-CN" sz="1600" dirty="0" err="1">
                <a:solidFill>
                  <a:srgbClr val="000000"/>
                </a:solidFill>
              </a:rPr>
              <a:t>int</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=0): </a:t>
            </a:r>
            <a:r>
              <a:rPr lang="en-US" altLang="zh-CN" sz="1600" dirty="0" err="1">
                <a:solidFill>
                  <a:srgbClr val="000000"/>
                </a:solidFill>
              </a:rPr>
              <a:t>val</a:t>
            </a:r>
            <a:r>
              <a:rPr lang="en-US" altLang="zh-CN" sz="1600" dirty="0">
                <a:solidFill>
                  <a:srgbClr val="000000"/>
                </a:solidFill>
              </a:rPr>
              <a:t>(</a:t>
            </a:r>
            <a:r>
              <a:rPr lang="en-US" altLang="zh-CN" sz="1600" dirty="0" err="1">
                <a:solidFill>
                  <a:srgbClr val="000000"/>
                </a:solidFill>
              </a:rPr>
              <a:t>i</a:t>
            </a:r>
            <a:r>
              <a:rPr lang="en-US" altLang="zh-CN" sz="1600" dirty="0">
                <a:solidFill>
                  <a:srgbClr val="000000"/>
                </a:solidFill>
              </a:rPr>
              <a:t>){</a:t>
            </a: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SmallInt_Init</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p>
          <a:p>
            <a:pPr marL="0" indent="0">
              <a:buNone/>
            </a:pPr>
            <a:r>
              <a:rPr lang="en-US" altLang="zh-CN" sz="1600" dirty="0">
                <a:solidFill>
                  <a:srgbClr val="000000"/>
                </a:solidFill>
              </a:rPr>
              <a:t>    }</a:t>
            </a:r>
          </a:p>
          <a:p>
            <a:pPr marL="0" indent="0">
              <a:buNone/>
            </a:pPr>
            <a:r>
              <a:rPr lang="en-US" altLang="zh-CN" sz="1600" dirty="0">
                <a:solidFill>
                  <a:srgbClr val="000000"/>
                </a:solidFill>
              </a:rPr>
              <a:t>    </a:t>
            </a:r>
            <a:r>
              <a:rPr lang="en-US" altLang="zh-CN" sz="1600" dirty="0">
                <a:solidFill>
                  <a:srgbClr val="FF0000"/>
                </a:solidFill>
              </a:rPr>
              <a:t>operator </a:t>
            </a:r>
            <a:r>
              <a:rPr lang="en-US" altLang="zh-CN" sz="1600" dirty="0" err="1">
                <a:solidFill>
                  <a:srgbClr val="FF0000"/>
                </a:solidFill>
              </a:rPr>
              <a:t>int</a:t>
            </a:r>
            <a:r>
              <a:rPr lang="en-US" altLang="zh-CN" sz="1600" dirty="0">
                <a:solidFill>
                  <a:srgbClr val="FF0000"/>
                </a:solidFill>
              </a:rPr>
              <a:t>() </a:t>
            </a:r>
            <a:r>
              <a:rPr lang="en-US" altLang="zh-CN" sz="1600" dirty="0" err="1">
                <a:solidFill>
                  <a:srgbClr val="FF0000"/>
                </a:solidFill>
              </a:rPr>
              <a:t>const</a:t>
            </a:r>
            <a:r>
              <a:rPr lang="en-US" altLang="zh-CN" sz="1600" dirty="0">
                <a:solidFill>
                  <a:srgbClr val="FF0000"/>
                </a:solidFill>
              </a:rPr>
              <a:t> { </a:t>
            </a:r>
            <a:br>
              <a:rPr lang="en-US" altLang="zh-CN" sz="1600" dirty="0">
                <a:solidFill>
                  <a:srgbClr val="FF0000"/>
                </a:solidFill>
              </a:rPr>
            </a:br>
            <a:r>
              <a:rPr lang="en-US" altLang="zh-CN" sz="1600" dirty="0">
                <a:solidFill>
                  <a:srgbClr val="008000"/>
                </a:solidFill>
              </a:rPr>
              <a:t>//</a:t>
            </a:r>
            <a:r>
              <a:rPr lang="zh-CN" altLang="en-US" sz="1600" dirty="0">
                <a:solidFill>
                  <a:srgbClr val="008000"/>
                </a:solidFill>
              </a:rPr>
              <a:t>转换运算符</a:t>
            </a: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SmallInt</a:t>
            </a:r>
            <a:r>
              <a:rPr lang="zh-CN" altLang="en-US" sz="1600" dirty="0">
                <a:solidFill>
                  <a:srgbClr val="008000"/>
                </a:solidFill>
              </a:rPr>
              <a:t> 转换为</a:t>
            </a:r>
            <a:r>
              <a:rPr lang="en-US" altLang="zh-CN" sz="1600" dirty="0" err="1">
                <a:solidFill>
                  <a:srgbClr val="008000"/>
                </a:solidFill>
              </a:rPr>
              <a:t>int</a:t>
            </a:r>
            <a:endParaRPr lang="en-US" altLang="zh-CN" sz="1600" dirty="0">
              <a:solidFill>
                <a:srgbClr val="008000"/>
              </a:solidFill>
            </a:endParaRP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Int_Transform</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p>
          <a:p>
            <a:pPr marL="0" indent="0">
              <a:buNone/>
            </a:pPr>
            <a:r>
              <a:rPr lang="en-US" altLang="zh-CN" sz="1600" dirty="0">
                <a:solidFill>
                  <a:srgbClr val="000000"/>
                </a:solidFill>
              </a:rPr>
              <a:t>        return </a:t>
            </a:r>
            <a:r>
              <a:rPr lang="en-US" altLang="zh-CN" sz="1600" dirty="0" err="1">
                <a:solidFill>
                  <a:srgbClr val="000000"/>
                </a:solidFill>
              </a:rPr>
              <a:t>val</a:t>
            </a:r>
            <a:r>
              <a:rPr lang="en-US" altLang="zh-CN" sz="1600" dirty="0">
                <a:solidFill>
                  <a:srgbClr val="000000"/>
                </a:solidFill>
              </a:rPr>
              <a:t>; </a:t>
            </a:r>
          </a:p>
          <a:p>
            <a:pPr marL="0" indent="0">
              <a:buNone/>
            </a:pPr>
            <a:r>
              <a:rPr lang="en-US" altLang="zh-CN" sz="1600" dirty="0">
                <a:solidFill>
                  <a:srgbClr val="000000"/>
                </a:solidFill>
              </a:rPr>
              <a:t>    }</a:t>
            </a:r>
          </a:p>
          <a:p>
            <a:pPr marL="0" indent="0">
              <a:buNone/>
            </a:pPr>
            <a:r>
              <a:rPr lang="zh-CN" altLang="en-US" sz="1600" dirty="0">
                <a:solidFill>
                  <a:srgbClr val="000000"/>
                </a:solidFill>
              </a:rPr>
              <a:t>    </a:t>
            </a:r>
            <a:r>
              <a:rPr lang="en-US" altLang="zh-CN" sz="1600" dirty="0">
                <a:solidFill>
                  <a:srgbClr val="000000"/>
                </a:solidFill>
              </a:rPr>
              <a:t>void</a:t>
            </a:r>
            <a:r>
              <a:rPr lang="zh-CN" altLang="en-US" sz="1600" dirty="0">
                <a:solidFill>
                  <a:srgbClr val="000000"/>
                </a:solidFill>
              </a:rPr>
              <a:t> </a:t>
            </a:r>
            <a:r>
              <a:rPr lang="en-US" altLang="zh-CN" sz="1600" dirty="0">
                <a:solidFill>
                  <a:srgbClr val="000000"/>
                </a:solidFill>
              </a:rPr>
              <a:t>print()</a:t>
            </a:r>
            <a:r>
              <a:rPr lang="zh-CN" altLang="en-US" sz="1600" dirty="0">
                <a:solidFill>
                  <a:srgbClr val="000000"/>
                </a:solidFill>
              </a:rPr>
              <a:t> </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err="1">
                <a:solidFill>
                  <a:srgbClr val="000000"/>
                </a:solidFill>
              </a:rPr>
              <a:t>cout</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val</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endl</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a:solidFill>
                  <a:srgbClr val="000000"/>
                </a:solidFill>
              </a:rPr>
              <a:t>}</a:t>
            </a:r>
          </a:p>
          <a:p>
            <a:pPr marL="0" indent="0">
              <a:buNone/>
            </a:pPr>
            <a:r>
              <a:rPr lang="en-US" altLang="zh-CN" sz="1600" dirty="0">
                <a:solidFill>
                  <a:srgbClr val="000000"/>
                </a:solidFill>
              </a:rPr>
              <a:t>private:</a:t>
            </a:r>
          </a:p>
          <a:p>
            <a:pPr marL="0" indent="0">
              <a:buNone/>
            </a:pPr>
            <a:r>
              <a:rPr lang="en-US" altLang="zh-CN" sz="1600" dirty="0">
                <a:solidFill>
                  <a:srgbClr val="000000"/>
                </a:solidFill>
              </a:rPr>
              <a:t>    </a:t>
            </a:r>
            <a:r>
              <a:rPr lang="en-US" altLang="zh-CN" sz="1600" dirty="0" err="1">
                <a:solidFill>
                  <a:srgbClr val="000000"/>
                </a:solidFill>
              </a:rPr>
              <a:t>size_t</a:t>
            </a:r>
            <a:r>
              <a:rPr lang="en-US" altLang="zh-CN" sz="1600" dirty="0">
                <a:solidFill>
                  <a:srgbClr val="000000"/>
                </a:solidFill>
              </a:rPr>
              <a:t> </a:t>
            </a:r>
            <a:r>
              <a:rPr lang="en-US" altLang="zh-CN" sz="1600" dirty="0" err="1">
                <a:solidFill>
                  <a:srgbClr val="000000"/>
                </a:solidFill>
              </a:rPr>
              <a:t>val</a:t>
            </a:r>
            <a:r>
              <a:rPr lang="en-US" altLang="zh-CN" sz="1600" dirty="0">
                <a:solidFill>
                  <a:srgbClr val="000000"/>
                </a:solidFill>
              </a:rPr>
              <a:t>;</a:t>
            </a:r>
          </a:p>
          <a:p>
            <a:pPr marL="0" indent="0">
              <a:buNone/>
            </a:pPr>
            <a:r>
              <a:rPr lang="en-US" altLang="zh-CN" sz="1600" dirty="0">
                <a:solidFill>
                  <a:srgbClr val="000000"/>
                </a:solidFill>
              </a:rPr>
              <a:t>};</a:t>
            </a:r>
          </a:p>
        </p:txBody>
      </p:sp>
      <p:sp>
        <p:nvSpPr>
          <p:cNvPr id="4" name="矩形 3"/>
          <p:cNvSpPr/>
          <p:nvPr/>
        </p:nvSpPr>
        <p:spPr>
          <a:xfrm>
            <a:off x="611560" y="1180585"/>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给定类如下，请写出代码</a:t>
            </a:r>
            <a:r>
              <a:rPr kumimoji="1" lang="zh-CN" altLang="en-US" sz="2800">
                <a:latin typeface="Microsoft YaHei" charset="-122"/>
                <a:ea typeface="Microsoft YaHei" charset="-122"/>
                <a:cs typeface="Microsoft YaHei" charset="-122"/>
              </a:rPr>
              <a:t>的准确输出：</a:t>
            </a:r>
            <a:endParaRPr kumimoji="1" lang="en-US" altLang="zh-CN" sz="2800" dirty="0">
              <a:latin typeface="Microsoft YaHei" charset="-122"/>
              <a:ea typeface="Microsoft YaHei" charset="-122"/>
              <a:cs typeface="Microsoft YaHei" charset="-122"/>
            </a:endParaRPr>
          </a:p>
        </p:txBody>
      </p:sp>
      <p:sp>
        <p:nvSpPr>
          <p:cNvPr id="6" name="内容占位符 2"/>
          <p:cNvSpPr txBox="1">
            <a:spLocks/>
          </p:cNvSpPr>
          <p:nvPr/>
        </p:nvSpPr>
        <p:spPr bwMode="auto">
          <a:xfrm>
            <a:off x="5364088" y="224236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p>
          <a:p>
            <a:pPr marL="0" indent="0" defTabSz="914400" eaLnBrk="1" hangingPunct="1">
              <a:buFont typeface="Wingdings" panose="05000000000000000000" pitchFamily="2" charset="2"/>
              <a:buNone/>
            </a:pP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5292080" y="191683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幻灯片编号占位符 7"/>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a:p>
        </p:txBody>
      </p:sp>
    </p:spTree>
    <p:extLst>
      <p:ext uri="{BB962C8B-B14F-4D97-AF65-F5344CB8AC3E}">
        <p14:creationId xmlns:p14="http://schemas.microsoft.com/office/powerpoint/2010/main" val="1355744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3491880" y="1439491"/>
            <a:ext cx="5040560" cy="4749029"/>
          </a:xfrm>
        </p:spPr>
        <p:txBody>
          <a:bodyPr/>
          <a:lstStyle/>
          <a:p>
            <a:pPr marL="0" indent="0">
              <a:lnSpc>
                <a:spcPct val="100000"/>
              </a:lnSpc>
              <a:buNone/>
            </a:pPr>
            <a:r>
              <a:rPr kumimoji="1" lang="zh-CN" altLang="en-US" sz="2400" dirty="0"/>
              <a:t>最终输出：</a:t>
            </a:r>
            <a:endParaRPr kumimoji="1" lang="en-US" altLang="zh-CN" sz="1800" dirty="0"/>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SmallInt</a:t>
            </a:r>
            <a:r>
              <a:rPr kumimoji="1" lang="en-US" altLang="zh-CN" sz="1800" dirty="0">
                <a:solidFill>
                  <a:srgbClr val="FF0000"/>
                </a:solidFill>
              </a:rPr>
              <a:t> </a:t>
            </a:r>
            <a:r>
              <a:rPr kumimoji="1" lang="en-US" altLang="zh-CN" sz="1800" dirty="0" err="1">
                <a:solidFill>
                  <a:srgbClr val="FF0000"/>
                </a:solidFill>
              </a:rPr>
              <a:t>si</a:t>
            </a:r>
            <a:r>
              <a:rPr kumimoji="1" lang="zh-CN" altLang="en-US" sz="1800" dirty="0">
                <a:solidFill>
                  <a:srgbClr val="FF0000"/>
                </a:solidFill>
              </a:rPr>
              <a:t>，调用构造函数</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4.10</a:t>
            </a:r>
            <a:r>
              <a:rPr kumimoji="1" lang="zh-CN" altLang="en-US" sz="1800" dirty="0">
                <a:solidFill>
                  <a:srgbClr val="FF0000"/>
                </a:solidFill>
              </a:rPr>
              <a:t>，首先内置类型转换将</a:t>
            </a:r>
            <a:r>
              <a:rPr kumimoji="1" lang="en-US" altLang="zh-CN" sz="1800" dirty="0" err="1">
                <a:solidFill>
                  <a:srgbClr val="FF0000"/>
                </a:solidFill>
              </a:rPr>
              <a:t>double</a:t>
            </a:r>
            <a:r>
              <a:rPr kumimoji="1" lang="en-US" altLang="en-US" sz="1800" dirty="0" err="1">
                <a:solidFill>
                  <a:srgbClr val="FF0000"/>
                </a:solidFill>
              </a:rPr>
              <a:t>转换为int，然后</a:t>
            </a:r>
            <a:r>
              <a:rPr kumimoji="1" lang="zh-CN" altLang="en-US" sz="1800" dirty="0">
                <a:solidFill>
                  <a:srgbClr val="FF0000"/>
                </a:solidFill>
              </a:rPr>
              <a:t>调用构造函数隐式地将</a:t>
            </a:r>
            <a:r>
              <a:rPr kumimoji="1" lang="en-US" altLang="zh-CN" sz="1800" dirty="0">
                <a:solidFill>
                  <a:srgbClr val="FF0000"/>
                </a:solidFill>
              </a:rPr>
              <a:t>4</a:t>
            </a:r>
            <a:r>
              <a:rPr kumimoji="1" lang="zh-CN" altLang="en-US" sz="1800" dirty="0">
                <a:solidFill>
                  <a:srgbClr val="FF0000"/>
                </a:solidFill>
              </a:rPr>
              <a:t>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err="1"/>
              <a:t>Int_Transform</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，调用类型转换运算符将</a:t>
            </a:r>
            <a:r>
              <a:rPr kumimoji="1" lang="en-US" altLang="zh-CN" sz="1800" dirty="0" err="1">
                <a:solidFill>
                  <a:srgbClr val="FF0000"/>
                </a:solidFill>
              </a:rPr>
              <a:t>si</a:t>
            </a:r>
            <a:r>
              <a:rPr kumimoji="1" lang="zh-CN" altLang="en-US" sz="1800" dirty="0">
                <a:solidFill>
                  <a:srgbClr val="FF0000"/>
                </a:solidFill>
              </a:rPr>
              <a:t>隐式地转换成</a:t>
            </a:r>
            <a:r>
              <a:rPr kumimoji="1" lang="en-US" altLang="zh-CN" sz="1800" dirty="0" err="1">
                <a:solidFill>
                  <a:srgbClr val="FF0000"/>
                </a:solidFill>
              </a:rPr>
              <a:t>int</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，调用构造函数隐式地将</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的结果转换成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a:t>7</a:t>
            </a:r>
            <a:endParaRPr kumimoji="1" lang="en-US" altLang="zh-CN" sz="1400"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a:p>
        </p:txBody>
      </p:sp>
      <p:sp>
        <p:nvSpPr>
          <p:cNvPr id="6" name="内容占位符 2"/>
          <p:cNvSpPr txBox="1">
            <a:spLocks/>
          </p:cNvSpPr>
          <p:nvPr/>
        </p:nvSpPr>
        <p:spPr bwMode="auto">
          <a:xfrm>
            <a:off x="179512" y="201690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p>
          <a:p>
            <a:pPr marL="0" indent="0" defTabSz="914400" eaLnBrk="1" hangingPunct="1">
              <a:buFont typeface="Wingdings" panose="05000000000000000000" pitchFamily="2" charset="2"/>
              <a:buNone/>
            </a:pP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3203848" y="155679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圆角矩形 7">
            <a:extLst>
              <a:ext uri="{FF2B5EF4-FFF2-40B4-BE49-F238E27FC236}">
                <a16:creationId xmlns:a16="http://schemas.microsoft.com/office/drawing/2014/main" id="{72153FAE-EFBF-E34E-B4E0-677A7EA097D8}"/>
              </a:ext>
            </a:extLst>
          </p:cNvPr>
          <p:cNvSpPr/>
          <p:nvPr/>
        </p:nvSpPr>
        <p:spPr>
          <a:xfrm>
            <a:off x="689090" y="6224910"/>
            <a:ext cx="6115158"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思考：为什么</a:t>
            </a:r>
            <a:r>
              <a:rPr kumimoji="1" lang="en-US" altLang="zh-CN" sz="2000" b="1" dirty="0" err="1"/>
              <a:t>si</a:t>
            </a:r>
            <a:r>
              <a:rPr kumimoji="1" lang="en-US" altLang="zh-CN" sz="2000" b="1" dirty="0"/>
              <a:t>=si+3</a:t>
            </a:r>
            <a:r>
              <a:rPr kumimoji="1" lang="zh-CN" altLang="en-US" sz="2000" b="1" dirty="0"/>
              <a:t> 不是把</a:t>
            </a:r>
            <a:r>
              <a:rPr kumimoji="1" lang="en-US" altLang="zh-CN" sz="2000" b="1" dirty="0"/>
              <a:t>3</a:t>
            </a:r>
            <a:r>
              <a:rPr kumimoji="1" lang="zh-CN" altLang="en-US" sz="2000" b="1" dirty="0"/>
              <a:t>转换为</a:t>
            </a:r>
            <a:r>
              <a:rPr kumimoji="1" lang="en-US" altLang="zh-CN" sz="2000" b="1" dirty="0" err="1"/>
              <a:t>SmallInt</a:t>
            </a:r>
            <a:r>
              <a:rPr kumimoji="1" lang="zh-CN" altLang="en-US" sz="2000" b="1" dirty="0"/>
              <a:t>再加呢？</a:t>
            </a:r>
          </a:p>
        </p:txBody>
      </p:sp>
    </p:spTree>
    <p:extLst>
      <p:ext uri="{BB962C8B-B14F-4D97-AF65-F5344CB8AC3E}">
        <p14:creationId xmlns:p14="http://schemas.microsoft.com/office/powerpoint/2010/main" val="407058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B7D8956-7130-46E2-9713-585F81683F7E}"/>
              </a:ext>
            </a:extLst>
          </p:cNvPr>
          <p:cNvSpPr>
            <a:spLocks noGrp="1"/>
          </p:cNvSpPr>
          <p:nvPr>
            <p:ph type="sldNum" sz="quarter" idx="12"/>
          </p:nvPr>
        </p:nvSpPr>
        <p:spPr/>
        <p:txBody>
          <a:bodyPr/>
          <a:lstStyle/>
          <a:p>
            <a:pPr>
              <a:defRPr/>
            </a:pPr>
            <a:fld id="{C34C3BD7-260C-4BC9-9C17-940D7F59C4D1}" type="slidenum">
              <a:rPr lang="en-US" altLang="zh-CN" smtClean="0"/>
              <a:pPr>
                <a:defRPr/>
              </a:pPr>
              <a:t>58</a:t>
            </a:fld>
            <a:endParaRPr lang="en-US" altLang="zh-CN"/>
          </a:p>
        </p:txBody>
      </p:sp>
      <p:sp>
        <p:nvSpPr>
          <p:cNvPr id="5" name="文本框 4">
            <a:extLst>
              <a:ext uri="{FF2B5EF4-FFF2-40B4-BE49-F238E27FC236}">
                <a16:creationId xmlns:a16="http://schemas.microsoft.com/office/drawing/2014/main" id="{35916D26-6E81-43A9-AF8F-BFB0D1A1BAA7}"/>
              </a:ext>
            </a:extLst>
          </p:cNvPr>
          <p:cNvSpPr txBox="1"/>
          <p:nvPr>
            <p:custDataLst>
              <p:tags r:id="rId2"/>
            </p:custDataLst>
          </p:nvPr>
        </p:nvSpPr>
        <p:spPr>
          <a:xfrm>
            <a:off x="914400" y="349771"/>
            <a:ext cx="7315200" cy="2143125"/>
          </a:xfrm>
          <a:prstGeom prst="rect">
            <a:avLst/>
          </a:prstGeom>
          <a:noFill/>
        </p:spPr>
        <p:txBody>
          <a:bodyPr vert="horz" wrap="square" rtlCol="0" anchor="ctr" anchorCtr="0">
            <a:noAutofit/>
          </a:bodyPr>
          <a:lstStyle/>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下列代码会产生</a:t>
            </a:r>
            <a:r>
              <a:rPr lang="en-US" altLang="zh-CN" sz="2000" b="1" dirty="0">
                <a:latin typeface="Microsoft Yahei" panose="020B0503020204020204" pitchFamily="34" charset="-122"/>
                <a:ea typeface="Microsoft Yahei" panose="020B0503020204020204" pitchFamily="34" charset="-122"/>
                <a:sym typeface="Microsoft Yahei" panose="020B0503020204020204" pitchFamily="34" charset="-122"/>
              </a:rPr>
              <a:t>____</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a:t>
            </a:r>
            <a:r>
              <a:rPr lang="en-US" altLang="zh-CN" sz="20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SmallInt_Init</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的输出和</a:t>
            </a:r>
            <a:r>
              <a:rPr lang="en-US" altLang="zh-CN" sz="2000" b="1" dirty="0">
                <a:latin typeface="Microsoft Yahei" panose="020B0503020204020204" pitchFamily="34" charset="-122"/>
                <a:ea typeface="Microsoft Yahei" panose="020B0503020204020204" pitchFamily="34" charset="-122"/>
                <a:sym typeface="Microsoft Yahei" panose="020B0503020204020204" pitchFamily="34" charset="-122"/>
              </a:rPr>
              <a:t>____</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operator=</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的输出。</a:t>
            </a:r>
          </a:p>
        </p:txBody>
      </p:sp>
      <p:sp>
        <p:nvSpPr>
          <p:cNvPr id="6" name="文本框 5">
            <a:extLst>
              <a:ext uri="{FF2B5EF4-FFF2-40B4-BE49-F238E27FC236}">
                <a16:creationId xmlns:a16="http://schemas.microsoft.com/office/drawing/2014/main" id="{31CE2FEB-E181-4F16-8014-E3CF1BA6393E}"/>
              </a:ext>
            </a:extLst>
          </p:cNvPr>
          <p:cNvSpPr txBox="1"/>
          <p:nvPr>
            <p:custDataLst>
              <p:tags r:id="rId3"/>
            </p:custDataLst>
          </p:nvPr>
        </p:nvSpPr>
        <p:spPr>
          <a:xfrm>
            <a:off x="1396925" y="5414364"/>
            <a:ext cx="1079947"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	2</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C37327A8-9A8B-48EA-8E6A-EA20EAED0B52}"/>
              </a:ext>
            </a:extLst>
          </p:cNvPr>
          <p:cNvSpPr txBox="1"/>
          <p:nvPr>
            <p:custDataLst>
              <p:tags r:id="rId4"/>
            </p:custDataLst>
          </p:nvPr>
        </p:nvSpPr>
        <p:spPr>
          <a:xfrm>
            <a:off x="3391272" y="5414364"/>
            <a:ext cx="951938"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	3</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F39CBE2-8B61-4C4C-8243-DAF302BCD14D}"/>
              </a:ext>
            </a:extLst>
          </p:cNvPr>
          <p:cNvSpPr txBox="1"/>
          <p:nvPr>
            <p:custDataLst>
              <p:tags r:id="rId5"/>
            </p:custDataLst>
          </p:nvPr>
        </p:nvSpPr>
        <p:spPr>
          <a:xfrm>
            <a:off x="5257610" y="5414364"/>
            <a:ext cx="111459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	2</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E435C652-4536-4FA2-BD25-08A849DCB360}"/>
              </a:ext>
            </a:extLst>
          </p:cNvPr>
          <p:cNvSpPr txBox="1"/>
          <p:nvPr>
            <p:custDataLst>
              <p:tags r:id="rId6"/>
            </p:custDataLst>
          </p:nvPr>
        </p:nvSpPr>
        <p:spPr>
          <a:xfrm>
            <a:off x="7150617" y="5450358"/>
            <a:ext cx="1237807"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	3</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10440CB-6815-49EC-85C9-BC8787C3550F}"/>
              </a:ext>
            </a:extLst>
          </p:cNvPr>
          <p:cNvSpPr>
            <a:spLocks noChangeAspect="1"/>
          </p:cNvSpPr>
          <p:nvPr>
            <p:custDataLst>
              <p:tags r:id="rId7"/>
            </p:custDataLst>
          </p:nvPr>
        </p:nvSpPr>
        <p:spPr>
          <a:xfrm>
            <a:off x="682550" y="547865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51F1313-9C97-4BA6-89A3-6DA02F860950}"/>
              </a:ext>
            </a:extLst>
          </p:cNvPr>
          <p:cNvSpPr>
            <a:spLocks noChangeAspect="1"/>
          </p:cNvSpPr>
          <p:nvPr>
            <p:custDataLst>
              <p:tags r:id="rId8"/>
            </p:custDataLst>
          </p:nvPr>
        </p:nvSpPr>
        <p:spPr>
          <a:xfrm>
            <a:off x="2676897" y="547865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2C8C1F1-921A-4BF8-A9D9-C59BF3D91616}"/>
              </a:ext>
            </a:extLst>
          </p:cNvPr>
          <p:cNvSpPr>
            <a:spLocks noChangeAspect="1"/>
          </p:cNvSpPr>
          <p:nvPr>
            <p:custDataLst>
              <p:tags r:id="rId9"/>
            </p:custDataLst>
          </p:nvPr>
        </p:nvSpPr>
        <p:spPr>
          <a:xfrm>
            <a:off x="4543235" y="5478657"/>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CC3E9AB-30B9-4C50-A838-450F274F25E6}"/>
              </a:ext>
            </a:extLst>
          </p:cNvPr>
          <p:cNvSpPr>
            <a:spLocks noChangeAspect="1"/>
          </p:cNvSpPr>
          <p:nvPr>
            <p:custDataLst>
              <p:tags r:id="rId10"/>
            </p:custDataLst>
          </p:nvPr>
        </p:nvSpPr>
        <p:spPr>
          <a:xfrm>
            <a:off x="6436242" y="551465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C8246D95-ADF5-44C9-B6FB-D2E97AF886E0}"/>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文本框 20">
            <a:extLst>
              <a:ext uri="{FF2B5EF4-FFF2-40B4-BE49-F238E27FC236}">
                <a16:creationId xmlns:a16="http://schemas.microsoft.com/office/drawing/2014/main" id="{C810519D-FA85-4E4C-9A57-A98A5A4027CF}"/>
              </a:ext>
            </a:extLst>
          </p:cNvPr>
          <p:cNvSpPr txBox="1"/>
          <p:nvPr>
            <p:custDataLst>
              <p:tags r:id="rId12"/>
            </p:custDataLst>
          </p:nvPr>
        </p:nvSpPr>
        <p:spPr>
          <a:xfrm>
            <a:off x="4932040" y="2373071"/>
            <a:ext cx="4211960" cy="1970460"/>
          </a:xfrm>
          <a:prstGeom prst="rect">
            <a:avLst/>
          </a:prstGeom>
          <a:noFill/>
        </p:spPr>
        <p:txBody>
          <a:bodyPr vert="horz" wrap="square" rtlCol="0" anchor="ctr" anchorCtr="0">
            <a:noAutofit/>
          </a:bodyPr>
          <a:lstStyle/>
          <a:p>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operator+(const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&amp; b) {</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&lt;&lt;"operator+"&lt;&lt;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(this-&gt;</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b.val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private:</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size_t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it-IT"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main(){</a:t>
            </a:r>
          </a:p>
          <a:p>
            <a:r>
              <a:rPr lang="it-IT"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SmallInt si;</a:t>
            </a:r>
          </a:p>
          <a:p>
            <a:r>
              <a:rPr lang="it-IT"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si = 4.10;</a:t>
            </a:r>
          </a:p>
          <a:p>
            <a:r>
              <a:rPr lang="it-IT"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si = si + 3;</a:t>
            </a:r>
          </a:p>
          <a:p>
            <a:r>
              <a:rPr lang="it-IT"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0;</a:t>
            </a:r>
          </a:p>
          <a:p>
            <a:r>
              <a:rPr lang="it-IT"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72E6D6E2-4F95-40FE-A030-1482AAA2C4A8}"/>
              </a:ext>
            </a:extLst>
          </p:cNvPr>
          <p:cNvSpPr txBox="1"/>
          <p:nvPr>
            <p:custDataLst>
              <p:tags r:id="rId13"/>
            </p:custDataLst>
          </p:nvPr>
        </p:nvSpPr>
        <p:spPr>
          <a:xfrm>
            <a:off x="158532" y="1919777"/>
            <a:ext cx="5242873" cy="3178594"/>
          </a:xfrm>
          <a:prstGeom prst="rect">
            <a:avLst/>
          </a:prstGeom>
          <a:noFill/>
        </p:spPr>
        <p:txBody>
          <a:bodyPr vert="horz" wrap="square" rtlCol="0" anchor="ctr" anchorCtr="0">
            <a:noAutofit/>
          </a:bodyPr>
          <a:lstStyle/>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#include &lt;iostream&gt;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using namespace std;</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public:</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SmallInt_Init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&lt;&lt;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&amp; operator=(const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&amp;</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src</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this == &amp;</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src</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return *this;</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&lt;&lt;"operator="&lt;&lt;</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this-&gt;</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src.val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*this;</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grpSp>
        <p:nvGrpSpPr>
          <p:cNvPr id="19" name="组合 18">
            <a:extLst>
              <a:ext uri="{FF2B5EF4-FFF2-40B4-BE49-F238E27FC236}">
                <a16:creationId xmlns:a16="http://schemas.microsoft.com/office/drawing/2014/main" id="{86895492-5314-48E1-A325-45856C025C6A}"/>
              </a:ext>
            </a:extLst>
          </p:cNvPr>
          <p:cNvGrpSpPr/>
          <p:nvPr>
            <p:custDataLst>
              <p:tags r:id="rId14"/>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1F057BA7-DC8C-4225-8D9A-0B3E204A9E59}"/>
                </a:ext>
              </a:extLst>
            </p:cNvPr>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8AF57885-38CA-4BB7-83F8-B2713061CFD0}"/>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25086904-D914-4F4B-9201-E093E7F07701}"/>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A929A8D7-146C-4AE3-A433-96D386EA882C}"/>
                </a:ext>
              </a:extLst>
            </p:cNvPr>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a:extLst>
              <a:ext uri="{FF2B5EF4-FFF2-40B4-BE49-F238E27FC236}">
                <a16:creationId xmlns:a16="http://schemas.microsoft.com/office/drawing/2014/main" id="{A67320DA-505F-4883-BF11-A1F9A3F23B7C}"/>
              </a:ext>
            </a:extLst>
          </p:cNvPr>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96671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禁止自动类型转换</a:t>
            </a:r>
          </a:p>
        </p:txBody>
      </p:sp>
      <p:sp>
        <p:nvSpPr>
          <p:cNvPr id="3" name="内容占位符 2"/>
          <p:cNvSpPr>
            <a:spLocks noGrp="1"/>
          </p:cNvSpPr>
          <p:nvPr>
            <p:ph idx="1"/>
          </p:nvPr>
        </p:nvSpPr>
        <p:spPr/>
        <p:txBody>
          <a:bodyPr/>
          <a:lstStyle/>
          <a:p>
            <a:r>
              <a:rPr kumimoji="1" lang="zh-CN" altLang="en-US" dirty="0"/>
              <a:t>如果用</a:t>
            </a:r>
            <a:r>
              <a:rPr kumimoji="1" lang="en-US" altLang="zh-CN" dirty="0">
                <a:solidFill>
                  <a:srgbClr val="FF0000"/>
                </a:solidFill>
              </a:rPr>
              <a:t>explicit</a:t>
            </a:r>
            <a:r>
              <a:rPr kumimoji="1" lang="zh-CN" altLang="en-US" dirty="0"/>
              <a:t>修饰类型转换运算符或类型转换构造函数，则相应的类型转换必须显式地进行</a:t>
            </a:r>
            <a:endParaRPr kumimoji="1" lang="en-US" altLang="zh-CN"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a:p>
        </p:txBody>
      </p:sp>
      <p:sp>
        <p:nvSpPr>
          <p:cNvPr id="4" name="矩形 3"/>
          <p:cNvSpPr/>
          <p:nvPr/>
        </p:nvSpPr>
        <p:spPr>
          <a:xfrm>
            <a:off x="1405163" y="2708920"/>
            <a:ext cx="6494779" cy="1938992"/>
          </a:xfrm>
          <a:prstGeom prst="rect">
            <a:avLst/>
          </a:prstGeom>
        </p:spPr>
        <p:txBody>
          <a:bodyPr wrap="square">
            <a:spAutoFit/>
          </a:bodyPr>
          <a:lstStyle/>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zh-CN" altLang="en-US" sz="2400" b="1" dirty="0">
                <a:solidFill>
                  <a:srgbClr val="000000"/>
                </a:solidFill>
                <a:latin typeface="Consolas" panose="020B0609020204030204" pitchFamily="49" charset="0"/>
                <a:ea typeface="华文楷体" panose="02010600040101010101" pitchFamily="2" charset="-122"/>
              </a:rPr>
              <a:t> </a:t>
            </a:r>
            <a:r>
              <a:rPr kumimoji="1" lang="en-US" altLang="zh-CN" sz="2400" b="1" dirty="0">
                <a:solidFill>
                  <a:srgbClr val="000000"/>
                </a:solidFill>
                <a:latin typeface="Consolas" panose="020B0609020204030204" pitchFamily="49" charset="0"/>
                <a:ea typeface="华文楷体" panose="02010600040101010101" pitchFamily="2" charset="-122"/>
              </a:rPr>
              <a:t>operator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a:t>
            </a: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zh-CN" altLang="en-US" sz="2400" b="1" dirty="0">
                <a:solidFill>
                  <a:srgbClr val="000000"/>
                </a:solidFill>
                <a:latin typeface="Consolas" panose="020B0609020204030204" pitchFamily="49" charset="0"/>
                <a:ea typeface="华文楷体" panose="02010600040101010101" pitchFamily="2" charset="-122"/>
              </a:rPr>
              <a:t>或使用</a:t>
            </a: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Src</a:t>
            </a:r>
            <a:r>
              <a:rPr kumimoji="1" lang="en-US" altLang="zh-CN" sz="2400" b="1" dirty="0">
                <a:solidFill>
                  <a:srgbClr val="000000"/>
                </a:solidFill>
                <a:latin typeface="Consolas" panose="020B0609020204030204" pitchFamily="49" charset="0"/>
                <a:ea typeface="华文楷体" panose="02010600040101010101" pitchFamily="2" charset="-122"/>
              </a:rPr>
              <a:t>&amp; s);</a:t>
            </a:r>
          </a:p>
        </p:txBody>
      </p:sp>
    </p:spTree>
    <p:extLst>
      <p:ext uri="{BB962C8B-B14F-4D97-AF65-F5344CB8AC3E}">
        <p14:creationId xmlns:p14="http://schemas.microsoft.com/office/powerpoint/2010/main" val="331414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146D50D-07E6-40C5-A5C6-8ADF3D432876}"/>
              </a:ext>
            </a:extLst>
          </p:cNvPr>
          <p:cNvSpPr>
            <a:spLocks noGrp="1"/>
          </p:cNvSpPr>
          <p:nvPr>
            <p:ph type="sldNum" sz="quarter" idx="12"/>
          </p:nvPr>
        </p:nvSpPr>
        <p:spPr/>
        <p:txBody>
          <a:bodyPr/>
          <a:lstStyle/>
          <a:p>
            <a:pPr>
              <a:defRPr/>
            </a:pPr>
            <a:fld id="{BFD7BE51-03DD-4CCA-8227-D775462981B4}" type="slidenum">
              <a:rPr lang="en-US" altLang="zh-CN" smtClean="0"/>
              <a:pPr>
                <a:defRPr/>
              </a:pPr>
              <a:t>6</a:t>
            </a:fld>
            <a:endParaRPr lang="en-US" altLang="zh-CN"/>
          </a:p>
        </p:txBody>
      </p:sp>
      <p:sp>
        <p:nvSpPr>
          <p:cNvPr id="7" name="文本框 6">
            <a:extLst>
              <a:ext uri="{FF2B5EF4-FFF2-40B4-BE49-F238E27FC236}">
                <a16:creationId xmlns:a16="http://schemas.microsoft.com/office/drawing/2014/main" id="{D1F2A985-6DBD-47D7-8937-379978ED081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关于常量成员和常量对象，下列说法正确的是</a:t>
            </a:r>
          </a:p>
        </p:txBody>
      </p:sp>
      <p:sp>
        <p:nvSpPr>
          <p:cNvPr id="8" name="文本框 7">
            <a:extLst>
              <a:ext uri="{FF2B5EF4-FFF2-40B4-BE49-F238E27FC236}">
                <a16:creationId xmlns:a16="http://schemas.microsoft.com/office/drawing/2014/main" id="{5F075F7B-0016-4EFC-B6F8-86C5927014EB}"/>
              </a:ext>
            </a:extLst>
          </p:cNvPr>
          <p:cNvSpPr txBox="1"/>
          <p:nvPr>
            <p:custDataLst>
              <p:tags r:id="rId3"/>
            </p:custDataLst>
          </p:nvPr>
        </p:nvSpPr>
        <p:spPr>
          <a:xfrm>
            <a:off x="1314450" y="2597943"/>
            <a:ext cx="6400800" cy="642938"/>
          </a:xfrm>
          <a:prstGeom prst="rect">
            <a:avLst/>
          </a:prstGeom>
          <a:noFill/>
        </p:spPr>
        <p:txBody>
          <a:bodyPr vert="horz" wrap="none" rtlCol="0" anchor="ctr" anchorCtr="0">
            <a:noAutofit/>
          </a:bodyPr>
          <a:lstStyle/>
          <a:p>
            <a:pPr marL="0" indent="0">
              <a:buNone/>
            </a:pPr>
            <a:r>
              <a:rPr lang="zh-CN" altLang="en-US" sz="2800" dirty="0">
                <a:latin typeface="STKaiti" charset="-122"/>
                <a:ea typeface="STKaiti" charset="-122"/>
                <a:cs typeface="STKaiti" charset="-122"/>
              </a:rPr>
              <a:t>常量对象可以成为非常量成员函数的参数</a:t>
            </a:r>
            <a:endParaRPr lang="en-US" altLang="zh-CN" sz="2800" dirty="0">
              <a:latin typeface="STKaiti" charset="-122"/>
              <a:ea typeface="STKaiti" charset="-122"/>
              <a:cs typeface="STKaiti" charset="-122"/>
            </a:endParaRPr>
          </a:p>
        </p:txBody>
      </p:sp>
      <p:sp>
        <p:nvSpPr>
          <p:cNvPr id="9" name="文本框 8">
            <a:extLst>
              <a:ext uri="{FF2B5EF4-FFF2-40B4-BE49-F238E27FC236}">
                <a16:creationId xmlns:a16="http://schemas.microsoft.com/office/drawing/2014/main" id="{630F6D73-51D8-4DCA-BB0F-12AD06C956D4}"/>
              </a:ext>
            </a:extLst>
          </p:cNvPr>
          <p:cNvSpPr txBox="1"/>
          <p:nvPr>
            <p:custDataLst>
              <p:tags r:id="rId4"/>
            </p:custDataLst>
          </p:nvPr>
        </p:nvSpPr>
        <p:spPr>
          <a:xfrm>
            <a:off x="1314450" y="3455193"/>
            <a:ext cx="6400800" cy="642938"/>
          </a:xfrm>
          <a:prstGeom prst="rect">
            <a:avLst/>
          </a:prstGeom>
          <a:noFill/>
        </p:spPr>
        <p:txBody>
          <a:bodyPr vert="horz" wrap="none" rtlCol="0" anchor="ctr" anchorCtr="0">
            <a:noAutofit/>
          </a:bodyPr>
          <a:lstStyle/>
          <a:p>
            <a:pPr marL="0" indent="0">
              <a:buNone/>
            </a:pPr>
            <a:r>
              <a:rPr lang="zh-CN" altLang="en-US" sz="2800" dirty="0">
                <a:latin typeface="STKaiti" charset="-122"/>
                <a:ea typeface="STKaiti" charset="-122"/>
                <a:cs typeface="STKaiti" charset="-122"/>
              </a:rPr>
              <a:t>常量对象可以调用非常量成员函数</a:t>
            </a:r>
            <a:endParaRPr lang="en-US" altLang="zh-CN" sz="2800" dirty="0">
              <a:latin typeface="STKaiti" charset="-122"/>
              <a:ea typeface="STKaiti" charset="-122"/>
              <a:cs typeface="STKaiti" charset="-122"/>
            </a:endParaRPr>
          </a:p>
        </p:txBody>
      </p:sp>
      <p:sp>
        <p:nvSpPr>
          <p:cNvPr id="10" name="文本框 9">
            <a:extLst>
              <a:ext uri="{FF2B5EF4-FFF2-40B4-BE49-F238E27FC236}">
                <a16:creationId xmlns:a16="http://schemas.microsoft.com/office/drawing/2014/main" id="{9FD5C722-C104-44A0-9AE0-D8BEBC42F9DB}"/>
              </a:ext>
            </a:extLst>
          </p:cNvPr>
          <p:cNvSpPr txBox="1"/>
          <p:nvPr>
            <p:custDataLst>
              <p:tags r:id="rId5"/>
            </p:custDataLst>
          </p:nvPr>
        </p:nvSpPr>
        <p:spPr>
          <a:xfrm>
            <a:off x="1314450" y="4312443"/>
            <a:ext cx="6400800" cy="642938"/>
          </a:xfrm>
          <a:prstGeom prst="rect">
            <a:avLst/>
          </a:prstGeom>
          <a:noFill/>
        </p:spPr>
        <p:txBody>
          <a:bodyPr vert="horz" wrap="none" rtlCol="0" anchor="ctr" anchorCtr="0">
            <a:noAutofit/>
          </a:bodyPr>
          <a:lstStyle/>
          <a:p>
            <a:pPr marL="0" indent="0">
              <a:buNone/>
            </a:pPr>
            <a:r>
              <a:rPr lang="zh-CN" altLang="en-US" sz="2800" dirty="0">
                <a:latin typeface="STKaiti" charset="-122"/>
                <a:ea typeface="STKaiti" charset="-122"/>
                <a:cs typeface="STKaiti" charset="-122"/>
              </a:rPr>
              <a:t>常量成员函数可以修改非常量成员变量的值</a:t>
            </a:r>
            <a:endParaRPr lang="en-US" altLang="zh-CN" sz="2800" dirty="0">
              <a:latin typeface="STKaiti" charset="-122"/>
              <a:ea typeface="STKaiti" charset="-122"/>
              <a:cs typeface="STKaiti" charset="-122"/>
            </a:endParaRPr>
          </a:p>
        </p:txBody>
      </p:sp>
      <p:sp>
        <p:nvSpPr>
          <p:cNvPr id="11" name="文本框 10">
            <a:extLst>
              <a:ext uri="{FF2B5EF4-FFF2-40B4-BE49-F238E27FC236}">
                <a16:creationId xmlns:a16="http://schemas.microsoft.com/office/drawing/2014/main" id="{D0022458-0929-427C-A406-CEF761D27944}"/>
              </a:ext>
            </a:extLst>
          </p:cNvPr>
          <p:cNvSpPr txBox="1"/>
          <p:nvPr>
            <p:custDataLst>
              <p:tags r:id="rId6"/>
            </p:custDataLst>
          </p:nvPr>
        </p:nvSpPr>
        <p:spPr>
          <a:xfrm>
            <a:off x="1314450" y="5169693"/>
            <a:ext cx="6400800" cy="642938"/>
          </a:xfrm>
          <a:prstGeom prst="rect">
            <a:avLst/>
          </a:prstGeom>
          <a:noFill/>
        </p:spPr>
        <p:txBody>
          <a:bodyPr vert="horz" wrap="none" rtlCol="0" anchor="ctr" anchorCtr="0">
            <a:noAutofit/>
          </a:bodyPr>
          <a:lstStyle/>
          <a:p>
            <a:r>
              <a:rPr lang="zh-CN" altLang="en-US" sz="2800" dirty="0">
                <a:latin typeface="STKaiti" charset="-122"/>
                <a:ea typeface="STKaiti" charset="-122"/>
                <a:cs typeface="STKaiti" charset="-122"/>
              </a:rPr>
              <a:t>只有在构造函数的函数体中才能对常量成员赋值</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FAC7A09-73CC-4155-BF62-254312644C36}"/>
              </a:ext>
            </a:extLst>
          </p:cNvPr>
          <p:cNvSpPr>
            <a:spLocks noChangeAspect="1"/>
          </p:cNvSpPr>
          <p:nvPr>
            <p:custDataLst>
              <p:tags r:id="rId7"/>
            </p:custDataLst>
          </p:nvPr>
        </p:nvSpPr>
        <p:spPr>
          <a:xfrm>
            <a:off x="600075" y="266223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B8B26998-D1E8-4A60-BDB8-6D0EFC51F1DC}"/>
              </a:ext>
            </a:extLst>
          </p:cNvPr>
          <p:cNvSpPr>
            <a:spLocks noChangeAspect="1"/>
          </p:cNvSpPr>
          <p:nvPr>
            <p:custDataLst>
              <p:tags r:id="rId8"/>
            </p:custDataLst>
          </p:nvPr>
        </p:nvSpPr>
        <p:spPr>
          <a:xfrm>
            <a:off x="600075" y="351948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13B4D274-EBBC-426D-998F-7BC6F5C92B8C}"/>
              </a:ext>
            </a:extLst>
          </p:cNvPr>
          <p:cNvSpPr>
            <a:spLocks noChangeAspect="1"/>
          </p:cNvSpPr>
          <p:nvPr>
            <p:custDataLst>
              <p:tags r:id="rId9"/>
            </p:custDataLst>
          </p:nvPr>
        </p:nvSpPr>
        <p:spPr>
          <a:xfrm>
            <a:off x="600075" y="437673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9D028DA0-1A2B-4216-9017-511E6AD1E1F6}"/>
              </a:ext>
            </a:extLst>
          </p:cNvPr>
          <p:cNvSpPr>
            <a:spLocks noChangeAspect="1"/>
          </p:cNvSpPr>
          <p:nvPr>
            <p:custDataLst>
              <p:tags r:id="rId10"/>
            </p:custDataLst>
          </p:nvPr>
        </p:nvSpPr>
        <p:spPr>
          <a:xfrm>
            <a:off x="600075" y="523398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84B7342E-02D5-452B-89F1-AE997CD6EE3D}"/>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FA1B1877-BD7A-4084-A018-8B3404B0D2F5}"/>
              </a:ext>
            </a:extLst>
          </p:cNvPr>
          <p:cNvGrpSpPr/>
          <p:nvPr>
            <p:custDataLst>
              <p:tags r:id="rId12"/>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5D17E3F8-7750-435B-93CD-9CDA2F027083}"/>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BE79BFD8-D636-4FF6-ABE9-7A49AD0CFB13}"/>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FD1DE852-88EF-4090-B3FC-A35867D4228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4E0B4CDE-5DF8-4F10-B62C-F11E8F1AB7B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5FB93D57-BD12-412B-8DEF-0465B4033BA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73097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6353F-A731-4C23-9572-DBB9260B8594}"/>
              </a:ext>
            </a:extLst>
          </p:cNvPr>
          <p:cNvSpPr>
            <a:spLocks noGrp="1"/>
          </p:cNvSpPr>
          <p:nvPr>
            <p:ph type="title"/>
          </p:nvPr>
        </p:nvSpPr>
        <p:spPr/>
        <p:txBody>
          <a:bodyPr/>
          <a:lstStyle/>
          <a:p>
            <a:r>
              <a:rPr lang="zh-CN" altLang="en-US" dirty="0"/>
              <a:t>禁止自动类型转换</a:t>
            </a:r>
          </a:p>
        </p:txBody>
      </p:sp>
      <p:sp>
        <p:nvSpPr>
          <p:cNvPr id="3" name="内容占位符 2">
            <a:extLst>
              <a:ext uri="{FF2B5EF4-FFF2-40B4-BE49-F238E27FC236}">
                <a16:creationId xmlns:a16="http://schemas.microsoft.com/office/drawing/2014/main" id="{08C7479B-15B2-4495-B2F6-C350DB9EB886}"/>
              </a:ext>
            </a:extLst>
          </p:cNvPr>
          <p:cNvSpPr>
            <a:spLocks noGrp="1"/>
          </p:cNvSpPr>
          <p:nvPr>
            <p:ph idx="1"/>
          </p:nvPr>
        </p:nvSpPr>
        <p:spPr/>
        <p:txBody>
          <a:bodyPr/>
          <a:lstStyle/>
          <a:p>
            <a:r>
              <a:rPr lang="zh-CN" altLang="en-US" dirty="0"/>
              <a:t>若最初的例子使用了</a:t>
            </a:r>
            <a:r>
              <a:rPr lang="en-US" altLang="zh-CN" dirty="0"/>
              <a:t>explicit</a:t>
            </a:r>
            <a:endParaRPr lang="zh-CN" altLang="en-US" dirty="0"/>
          </a:p>
        </p:txBody>
      </p:sp>
      <p:sp>
        <p:nvSpPr>
          <p:cNvPr id="4" name="灯片编号占位符 3">
            <a:extLst>
              <a:ext uri="{FF2B5EF4-FFF2-40B4-BE49-F238E27FC236}">
                <a16:creationId xmlns:a16="http://schemas.microsoft.com/office/drawing/2014/main" id="{60B3B2A4-7EBC-4B3B-A04C-44C9C0ABFF36}"/>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a:p>
        </p:txBody>
      </p:sp>
      <p:sp>
        <p:nvSpPr>
          <p:cNvPr id="5" name="矩形 4">
            <a:extLst>
              <a:ext uri="{FF2B5EF4-FFF2-40B4-BE49-F238E27FC236}">
                <a16:creationId xmlns:a16="http://schemas.microsoft.com/office/drawing/2014/main" id="{EC4DC032-BF71-4F0E-9585-66233D66CD7E}"/>
              </a:ext>
            </a:extLst>
          </p:cNvPr>
          <p:cNvSpPr/>
          <p:nvPr/>
        </p:nvSpPr>
        <p:spPr>
          <a:xfrm>
            <a:off x="940768" y="2295154"/>
            <a:ext cx="8064896" cy="3416320"/>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p>
          <a:p>
            <a:r>
              <a:rPr lang="en-US" altLang="zh-CN" sz="2400" b="1" dirty="0">
                <a:solidFill>
                  <a:srgbClr val="000000"/>
                </a:solidFill>
                <a:latin typeface="Consolas" charset="0"/>
                <a:ea typeface="Consolas" charset="0"/>
                <a:cs typeface="Consolas" charset="0"/>
              </a:rPr>
              <a:t>{</a:t>
            </a:r>
          </a:p>
          <a:p>
            <a:r>
              <a:rPr lang="hr-HR" altLang="zh-CN" sz="2400" b="1" dirty="0">
                <a:solidFill>
                  <a:srgbClr val="000000"/>
                </a:solidFill>
                <a:latin typeface="Consolas" charset="0"/>
                <a:ea typeface="Consolas" charset="0"/>
                <a:cs typeface="Consolas" charset="0"/>
              </a:rPr>
              <a:t>  Src s;</a:t>
            </a:r>
          </a:p>
          <a:p>
            <a:r>
              <a:rPr lang="hr-HR" altLang="zh-CN" sz="2400" b="1" dirty="0">
                <a:solidFill>
                  <a:srgbClr val="000000"/>
                </a:solidFill>
                <a:latin typeface="Consolas" charset="0"/>
                <a:ea typeface="Consolas" charset="0"/>
                <a:cs typeface="Consolas" charset="0"/>
              </a:rPr>
              <a:t>  </a:t>
            </a:r>
            <a:r>
              <a:rPr lang="hr-HR" altLang="zh-CN" sz="2400" b="1" dirty="0">
                <a:solidFill>
                  <a:srgbClr val="FF0000"/>
                </a:solidFill>
                <a:latin typeface="Consolas" charset="0"/>
                <a:ea typeface="Consolas" charset="0"/>
                <a:cs typeface="Consolas" charset="0"/>
              </a:rPr>
              <a:t>Dst d1(s);</a:t>
            </a:r>
            <a:r>
              <a:rPr lang="en-US" altLang="zh-CN" sz="2400" b="1" dirty="0">
                <a:solidFill>
                  <a:srgbClr val="FF0000"/>
                </a:solidFill>
                <a:latin typeface="Consolas" charset="0"/>
                <a:ea typeface="Consolas" charset="0"/>
                <a:cs typeface="Consolas" charset="0"/>
              </a:rPr>
              <a:t>		</a:t>
            </a:r>
            <a:r>
              <a:rPr lang="en-US"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可以执行，被认为是显式初始化</a:t>
            </a:r>
            <a:endParaRPr lang="en-US" altLang="zh-CN" sz="2400" dirty="0">
              <a:solidFill>
                <a:srgbClr val="00CC00"/>
              </a:solidFill>
              <a:latin typeface="Consolas" charset="0"/>
              <a:ea typeface="Consolas" charset="0"/>
              <a:cs typeface="Consolas" charset="0"/>
            </a:endParaRPr>
          </a:p>
          <a:p>
            <a:endParaRPr lang="en-US" altLang="zh-CN" sz="2400" b="1" dirty="0">
              <a:solidFill>
                <a:srgbClr val="FF0000"/>
              </a:solidFill>
              <a:latin typeface="Consolas" charset="0"/>
              <a:ea typeface="Consolas" charset="0"/>
              <a:cs typeface="Consolas" charset="0"/>
            </a:endParaRPr>
          </a:p>
          <a:p>
            <a:r>
              <a:rPr lang="zh-CN" altLang="en-US" sz="2400" b="1" dirty="0">
                <a:solidFill>
                  <a:srgbClr val="FF0000"/>
                </a:solidFill>
                <a:latin typeface="Consolas" charset="0"/>
                <a:ea typeface="Consolas" charset="0"/>
                <a:cs typeface="Consolas" charset="0"/>
              </a:rPr>
              <a:t>  </a:t>
            </a:r>
            <a:r>
              <a:rPr lang="en-US" altLang="zh-CN" sz="2400" b="1" dirty="0">
                <a:solidFill>
                  <a:srgbClr val="FF0000"/>
                </a:solidFill>
                <a:latin typeface="Consolas" charset="0"/>
                <a:ea typeface="Consolas" charset="0"/>
                <a:cs typeface="Consolas" charset="0"/>
              </a:rPr>
              <a:t>//</a:t>
            </a:r>
            <a:r>
              <a:rPr lang="pt-BR" altLang="zh-CN" sz="2400" b="1" dirty="0">
                <a:solidFill>
                  <a:srgbClr val="FF0000"/>
                </a:solidFill>
                <a:latin typeface="Consolas" charset="0"/>
                <a:ea typeface="Consolas" charset="0"/>
                <a:cs typeface="Consolas" charset="0"/>
              </a:rPr>
              <a:t>Dst d</a:t>
            </a:r>
            <a:r>
              <a:rPr lang="en-US" altLang="zh-CN" sz="2400" b="1" dirty="0">
                <a:solidFill>
                  <a:srgbClr val="FF0000"/>
                </a:solidFill>
                <a:latin typeface="Consolas" charset="0"/>
                <a:ea typeface="Consolas" charset="0"/>
                <a:cs typeface="Consolas" charset="0"/>
              </a:rPr>
              <a:t>2</a:t>
            </a:r>
            <a:r>
              <a:rPr lang="pt-BR" altLang="zh-CN" sz="2400" b="1" dirty="0">
                <a:solidFill>
                  <a:srgbClr val="FF0000"/>
                </a:solidFill>
                <a:latin typeface="Consolas" charset="0"/>
                <a:ea typeface="Consolas" charset="0"/>
                <a:cs typeface="Consolas" charset="0"/>
              </a:rPr>
              <a:t> = s; 	</a:t>
            </a:r>
            <a:r>
              <a:rPr lang="en-US"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错误，隐式转换</a:t>
            </a:r>
            <a:endParaRPr lang="pt-BR" altLang="zh-CN" sz="2400" dirty="0">
              <a:solidFill>
                <a:srgbClr val="00CC00"/>
              </a:solidFill>
              <a:latin typeface="Consolas" charset="0"/>
              <a:ea typeface="Consolas" charset="0"/>
              <a:cs typeface="Consolas" charset="0"/>
            </a:endParaRPr>
          </a:p>
          <a:p>
            <a:r>
              <a:rPr lang="pt-BR" altLang="zh-CN" sz="2400" b="1" dirty="0">
                <a:solidFill>
                  <a:srgbClr val="FF0000"/>
                </a:solidFill>
                <a:latin typeface="Consolas" charset="0"/>
                <a:ea typeface="Consolas" charset="0"/>
                <a:cs typeface="Consolas" charset="0"/>
              </a:rPr>
              <a:t>  //Transform(s); </a:t>
            </a:r>
            <a:r>
              <a:rPr lang="pt-BR"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错误，隐式转换</a:t>
            </a:r>
          </a:p>
          <a:p>
            <a:r>
              <a:rPr lang="is-IS" altLang="zh-CN" sz="2400" b="1" dirty="0">
                <a:solidFill>
                  <a:srgbClr val="000000"/>
                </a:solidFill>
                <a:latin typeface="Consolas" charset="0"/>
                <a:ea typeface="Consolas" charset="0"/>
                <a:cs typeface="Consolas" charset="0"/>
              </a:rPr>
              <a:t>  </a:t>
            </a:r>
            <a:r>
              <a:rPr lang="is-IS" altLang="zh-CN" sz="2400" b="1" dirty="0">
                <a:latin typeface="Consolas" charset="0"/>
                <a:ea typeface="Consolas" charset="0"/>
                <a:cs typeface="Consolas" charset="0"/>
              </a:rPr>
              <a:t>return 0;</a:t>
            </a:r>
          </a:p>
          <a:p>
            <a:r>
              <a:rPr lang="is-IS" altLang="zh-CN" sz="2400" b="1" dirty="0">
                <a:solidFill>
                  <a:srgbClr val="000000"/>
                </a:solidFill>
                <a:latin typeface="Consolas" charset="0"/>
                <a:ea typeface="Consolas" charset="0"/>
                <a:cs typeface="Consolas" charset="0"/>
              </a:rPr>
              <a:t>}</a:t>
            </a:r>
          </a:p>
        </p:txBody>
      </p:sp>
      <p:sp>
        <p:nvSpPr>
          <p:cNvPr id="6" name="矩形 5">
            <a:extLst>
              <a:ext uri="{FF2B5EF4-FFF2-40B4-BE49-F238E27FC236}">
                <a16:creationId xmlns:a16="http://schemas.microsoft.com/office/drawing/2014/main" id="{82135648-9979-694E-88FA-364F20D67AD6}"/>
              </a:ext>
            </a:extLst>
          </p:cNvPr>
          <p:cNvSpPr/>
          <p:nvPr/>
        </p:nvSpPr>
        <p:spPr>
          <a:xfrm>
            <a:off x="941679" y="6000600"/>
            <a:ext cx="4559261" cy="461665"/>
          </a:xfrm>
          <a:prstGeom prst="rect">
            <a:avLst/>
          </a:prstGeom>
        </p:spPr>
        <p:txBody>
          <a:bodyPr wrap="none">
            <a:spAutoFit/>
          </a:bodyPr>
          <a:lstStyle/>
          <a:p>
            <a:r>
              <a:rPr lang="en-US" altLang="zh-CN" sz="2400" b="1" dirty="0">
                <a:solidFill>
                  <a:srgbClr val="B40062"/>
                </a:solidFill>
                <a:latin typeface="Consolas" charset="0"/>
                <a:cs typeface="Consolas" charset="0"/>
              </a:rPr>
              <a:t>void</a:t>
            </a:r>
            <a:r>
              <a:rPr lang="en-US" altLang="zh-CN" dirty="0">
                <a:solidFill>
                  <a:srgbClr val="000000"/>
                </a:solidFill>
                <a:latin typeface="Consolas" charset="0"/>
                <a:ea typeface="Consolas" charset="0"/>
                <a:cs typeface="Consolas" charset="0"/>
              </a:rPr>
              <a:t> </a:t>
            </a:r>
            <a:r>
              <a:rPr lang="en-US" altLang="zh-CN" sz="2400" b="1" dirty="0">
                <a:solidFill>
                  <a:srgbClr val="000000"/>
                </a:solidFill>
                <a:latin typeface="Consolas" charset="0"/>
                <a:cs typeface="Consolas" charset="0"/>
              </a:rPr>
              <a:t>Transform(</a:t>
            </a:r>
            <a:r>
              <a:rPr lang="en-US" altLang="zh-CN" sz="2400" b="1" dirty="0" err="1">
                <a:solidFill>
                  <a:srgbClr val="000000"/>
                </a:solidFill>
                <a:latin typeface="Consolas" charset="0"/>
                <a:cs typeface="Consolas" charset="0"/>
              </a:rPr>
              <a:t>Dst</a:t>
            </a:r>
            <a:r>
              <a:rPr lang="en-US" altLang="zh-CN" sz="2400" b="1" dirty="0">
                <a:solidFill>
                  <a:srgbClr val="000000"/>
                </a:solidFill>
                <a:latin typeface="Consolas" charset="0"/>
                <a:cs typeface="Consolas" charset="0"/>
              </a:rPr>
              <a:t> d) {</a:t>
            </a:r>
            <a:r>
              <a:rPr lang="zh-CN" altLang="en-US" sz="2400" b="1" dirty="0">
                <a:solidFill>
                  <a:srgbClr val="000000"/>
                </a:solidFill>
                <a:latin typeface="Consolas" charset="0"/>
                <a:cs typeface="Consolas" charset="0"/>
              </a:rPr>
              <a:t> </a:t>
            </a:r>
            <a:r>
              <a:rPr lang="en-US" altLang="zh-CN" sz="2400" b="1" dirty="0">
                <a:solidFill>
                  <a:srgbClr val="000000"/>
                </a:solidFill>
                <a:latin typeface="Consolas" charset="0"/>
                <a:cs typeface="Consolas" charset="0"/>
              </a:rPr>
              <a:t>} </a:t>
            </a:r>
            <a:endParaRPr lang="zh-CN" altLang="en-US" sz="2400" b="1" dirty="0">
              <a:solidFill>
                <a:srgbClr val="000000"/>
              </a:solidFill>
              <a:latin typeface="Consolas" charset="0"/>
              <a:cs typeface="Consolas" charset="0"/>
            </a:endParaRPr>
          </a:p>
        </p:txBody>
      </p:sp>
    </p:spTree>
    <p:extLst>
      <p:ext uri="{BB962C8B-B14F-4D97-AF65-F5344CB8AC3E}">
        <p14:creationId xmlns:p14="http://schemas.microsoft.com/office/powerpoint/2010/main" val="37850522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p>
        </p:txBody>
      </p:sp>
      <p:sp>
        <p:nvSpPr>
          <p:cNvPr id="3" name="内容占位符 2"/>
          <p:cNvSpPr>
            <a:spLocks noGrp="1"/>
          </p:cNvSpPr>
          <p:nvPr>
            <p:ph idx="1"/>
          </p:nvPr>
        </p:nvSpPr>
        <p:spPr>
          <a:xfrm>
            <a:off x="628650" y="1628801"/>
            <a:ext cx="8191822" cy="3744416"/>
          </a:xfrm>
        </p:spPr>
        <p:txBody>
          <a:bodyPr/>
          <a:lstStyle/>
          <a:p>
            <a:r>
              <a:rPr kumimoji="1" lang="en-US" altLang="zh-CN" dirty="0" err="1"/>
              <a:t>const_cast</a:t>
            </a:r>
            <a:r>
              <a:rPr kumimoji="1" lang="zh-CN" altLang="en-US" dirty="0"/>
              <a:t>，去除</a:t>
            </a:r>
            <a:r>
              <a:rPr kumimoji="1" lang="zh-TW" altLang="en-US" dirty="0"/>
              <a:t>类型的</a:t>
            </a:r>
            <a:r>
              <a:rPr kumimoji="1" lang="en-US" altLang="zh-TW" dirty="0" err="1"/>
              <a:t>const</a:t>
            </a:r>
            <a:r>
              <a:rPr kumimoji="1" lang="zh-TW" altLang="en-US" dirty="0"/>
              <a:t>或</a:t>
            </a:r>
            <a:r>
              <a:rPr kumimoji="1" lang="en-US" altLang="zh-TW" dirty="0"/>
              <a:t>volatile</a:t>
            </a:r>
            <a:r>
              <a:rPr kumimoji="1" lang="zh-TW" altLang="en-US" dirty="0"/>
              <a:t>属性</a:t>
            </a:r>
            <a:r>
              <a:rPr kumimoji="1" lang="zh-CN" altLang="en-US" dirty="0"/>
              <a:t>。</a:t>
            </a:r>
          </a:p>
          <a:p>
            <a:r>
              <a:rPr kumimoji="1" lang="en-US" altLang="zh-CN" dirty="0" err="1">
                <a:solidFill>
                  <a:srgbClr val="FF0000"/>
                </a:solidFill>
              </a:rPr>
              <a:t>static_cast</a:t>
            </a:r>
            <a:r>
              <a:rPr kumimoji="1" lang="zh-CN" altLang="en-US" dirty="0">
                <a:solidFill>
                  <a:srgbClr val="FF0000"/>
                </a:solidFill>
              </a:rPr>
              <a:t>，类似于</a:t>
            </a:r>
            <a:r>
              <a:rPr kumimoji="1" lang="en-US" altLang="zh-CN" dirty="0">
                <a:solidFill>
                  <a:srgbClr val="FF0000"/>
                </a:solidFill>
              </a:rPr>
              <a:t>C</a:t>
            </a:r>
            <a:r>
              <a:rPr kumimoji="1" lang="zh-CN" altLang="en-US" dirty="0">
                <a:solidFill>
                  <a:srgbClr val="FF0000"/>
                </a:solidFill>
              </a:rPr>
              <a:t>风格的强制转换。无条件转换，静态类型转换。</a:t>
            </a:r>
          </a:p>
          <a:p>
            <a:r>
              <a:rPr kumimoji="1" lang="en-US" altLang="zh-CN" dirty="0" err="1">
                <a:solidFill>
                  <a:srgbClr val="002060"/>
                </a:solidFill>
              </a:rPr>
              <a:t>dynamic_cast</a:t>
            </a:r>
            <a:r>
              <a:rPr kumimoji="1" lang="zh-CN" altLang="en-US" dirty="0">
                <a:solidFill>
                  <a:srgbClr val="002060"/>
                </a:solidFill>
              </a:rPr>
              <a:t>，动态类型转换，如派生类和基类之间的多态类型转换。</a:t>
            </a:r>
          </a:p>
          <a:p>
            <a:r>
              <a:rPr kumimoji="1" lang="en-US" altLang="zh-CN" dirty="0" err="1"/>
              <a:t>reinterpret_cast</a:t>
            </a:r>
            <a:r>
              <a:rPr kumimoji="1" lang="zh-CN" altLang="en-US" dirty="0"/>
              <a:t>，仅仅重新解释类型，但没有进行二进制的转换。</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a:p>
        </p:txBody>
      </p:sp>
    </p:spTree>
    <p:extLst>
      <p:ext uri="{BB962C8B-B14F-4D97-AF65-F5344CB8AC3E}">
        <p14:creationId xmlns:p14="http://schemas.microsoft.com/office/powerpoint/2010/main" val="1669088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62</a:t>
            </a:fld>
            <a:endParaRPr lang="en-US" altLang="zh-CN"/>
          </a:p>
        </p:txBody>
      </p:sp>
      <p:sp>
        <p:nvSpPr>
          <p:cNvPr id="7" name="内容占位符 6">
            <a:extLst>
              <a:ext uri="{FF2B5EF4-FFF2-40B4-BE49-F238E27FC236}">
                <a16:creationId xmlns:a16="http://schemas.microsoft.com/office/drawing/2014/main" id="{1A966CE3-80CD-479A-A375-842BA687E108}"/>
              </a:ext>
            </a:extLst>
          </p:cNvPr>
          <p:cNvSpPr>
            <a:spLocks noGrp="1"/>
          </p:cNvSpPr>
          <p:nvPr>
            <p:ph idx="1"/>
          </p:nvPr>
        </p:nvSpPr>
        <p:spPr/>
        <p:txBody>
          <a:bodyPr/>
          <a:lstStyle/>
          <a:p>
            <a:r>
              <a:rPr lang="zh-CN" altLang="en-US" dirty="0"/>
              <a:t>之前的示例可修改为</a:t>
            </a:r>
          </a:p>
        </p:txBody>
      </p:sp>
      <p:sp>
        <p:nvSpPr>
          <p:cNvPr id="8" name="矩形 7">
            <a:extLst>
              <a:ext uri="{FF2B5EF4-FFF2-40B4-BE49-F238E27FC236}">
                <a16:creationId xmlns:a16="http://schemas.microsoft.com/office/drawing/2014/main" id="{DE017701-D16F-42B4-A912-0DEC7672887B}"/>
              </a:ext>
            </a:extLst>
          </p:cNvPr>
          <p:cNvSpPr/>
          <p:nvPr/>
        </p:nvSpPr>
        <p:spPr>
          <a:xfrm>
            <a:off x="1079104" y="2420888"/>
            <a:ext cx="8064896" cy="3416320"/>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p>
          <a:p>
            <a:r>
              <a:rPr lang="en-US" altLang="zh-CN" sz="2400" b="1" dirty="0">
                <a:solidFill>
                  <a:srgbClr val="000000"/>
                </a:solidFill>
                <a:latin typeface="Consolas" charset="0"/>
                <a:ea typeface="Consolas" charset="0"/>
                <a:cs typeface="Consolas" charset="0"/>
              </a:rPr>
              <a:t>{</a:t>
            </a:r>
          </a:p>
          <a:p>
            <a:r>
              <a:rPr lang="hr-HR" altLang="zh-CN" sz="2400" b="1" dirty="0">
                <a:solidFill>
                  <a:srgbClr val="000000"/>
                </a:solidFill>
                <a:latin typeface="Consolas" charset="0"/>
                <a:ea typeface="Consolas" charset="0"/>
                <a:cs typeface="Consolas" charset="0"/>
              </a:rPr>
              <a:t>  Src s;</a:t>
            </a:r>
          </a:p>
          <a:p>
            <a:r>
              <a:rPr lang="hr-HR" altLang="zh-CN" sz="2400" b="1" dirty="0">
                <a:latin typeface="Consolas" charset="0"/>
                <a:ea typeface="Consolas" charset="0"/>
                <a:cs typeface="Consolas" charset="0"/>
              </a:rPr>
              <a:t>  Dst d1(s);</a:t>
            </a:r>
            <a:endParaRPr lang="en-US" altLang="zh-CN" sz="2400" b="1" dirty="0">
              <a:latin typeface="Consolas" charset="0"/>
              <a:ea typeface="Consolas" charset="0"/>
              <a:cs typeface="Consolas" charset="0"/>
            </a:endParaRPr>
          </a:p>
          <a:p>
            <a:endParaRPr lang="en-US" altLang="zh-CN" sz="2400" b="1" dirty="0">
              <a:latin typeface="Consolas" charset="0"/>
              <a:ea typeface="Consolas" charset="0"/>
              <a:cs typeface="Consolas" charset="0"/>
            </a:endParaRPr>
          </a:p>
          <a:p>
            <a:r>
              <a:rPr lang="zh-CN" altLang="en-US" sz="2400" b="1" dirty="0">
                <a:latin typeface="Consolas" charset="0"/>
                <a:ea typeface="Consolas" charset="0"/>
                <a:cs typeface="Consolas" charset="0"/>
              </a:rPr>
              <a:t>  </a:t>
            </a:r>
            <a:r>
              <a:rPr lang="pt-BR" altLang="zh-CN" sz="2400" b="1" dirty="0">
                <a:latin typeface="Consolas" charset="0"/>
                <a:ea typeface="Consolas" charset="0"/>
                <a:cs typeface="Consolas" charset="0"/>
              </a:rPr>
              <a:t>Dst d</a:t>
            </a:r>
            <a:r>
              <a:rPr lang="en-US" altLang="zh-CN" sz="2400" b="1" dirty="0">
                <a:latin typeface="Consolas" charset="0"/>
                <a:ea typeface="Consolas" charset="0"/>
                <a:cs typeface="Consolas" charset="0"/>
              </a:rPr>
              <a:t>2</a:t>
            </a:r>
            <a:r>
              <a:rPr lang="pt-BR" altLang="zh-CN" sz="2400" b="1" dirty="0">
                <a:latin typeface="Consolas" charset="0"/>
                <a:ea typeface="Consolas" charset="0"/>
                <a:cs typeface="Consolas" charset="0"/>
              </a:rPr>
              <a:t> = </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p>
          <a:p>
            <a:r>
              <a:rPr lang="pt-BR" altLang="zh-CN" sz="2400" b="1" dirty="0">
                <a:latin typeface="Consolas" charset="0"/>
                <a:ea typeface="Consolas" charset="0"/>
                <a:cs typeface="Consolas" charset="0"/>
              </a:rPr>
              <a:t>  </a:t>
            </a:r>
            <a:r>
              <a:rPr lang="pt-BR" altLang="zh-CN" sz="2400" b="1" dirty="0" err="1">
                <a:latin typeface="Consolas" charset="0"/>
                <a:ea typeface="Consolas" charset="0"/>
                <a:cs typeface="Consolas" charset="0"/>
              </a:rPr>
              <a:t>Transform</a:t>
            </a:r>
            <a:r>
              <a:rPr lang="pt-BR" altLang="zh-CN" sz="2400" b="1" dirty="0">
                <a:latin typeface="Consolas" charset="0"/>
                <a:ea typeface="Consolas" charset="0"/>
                <a:cs typeface="Consolas" charset="0"/>
              </a:rPr>
              <a:t>(</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endParaRPr lang="zh-CN" altLang="en-US" sz="2400" b="1" dirty="0">
              <a:latin typeface="Consolas" charset="0"/>
              <a:ea typeface="Consolas" charset="0"/>
              <a:cs typeface="Consolas" charset="0"/>
            </a:endParaRPr>
          </a:p>
          <a:p>
            <a:r>
              <a:rPr lang="is-IS" altLang="zh-CN" sz="2400" b="1" dirty="0">
                <a:solidFill>
                  <a:srgbClr val="000000"/>
                </a:solidFill>
                <a:latin typeface="Consolas" charset="0"/>
                <a:ea typeface="Consolas" charset="0"/>
                <a:cs typeface="Consolas" charset="0"/>
              </a:rPr>
              <a:t>  </a:t>
            </a:r>
            <a:r>
              <a:rPr lang="is-IS" altLang="zh-CN" sz="2400" b="1" dirty="0">
                <a:solidFill>
                  <a:srgbClr val="B40062"/>
                </a:solidFill>
                <a:latin typeface="Consolas" charset="0"/>
                <a:ea typeface="Consolas" charset="0"/>
                <a:cs typeface="Consolas" charset="0"/>
              </a:rPr>
              <a:t>return</a:t>
            </a:r>
            <a:r>
              <a:rPr lang="is-IS" altLang="zh-CN" sz="2400" b="1" dirty="0">
                <a:solidFill>
                  <a:srgbClr val="000000"/>
                </a:solidFill>
                <a:latin typeface="Consolas" charset="0"/>
                <a:ea typeface="Consolas" charset="0"/>
                <a:cs typeface="Consolas" charset="0"/>
              </a:rPr>
              <a:t> </a:t>
            </a:r>
            <a:r>
              <a:rPr lang="is-IS" altLang="zh-CN" sz="2400" b="1" dirty="0">
                <a:solidFill>
                  <a:srgbClr val="000BFF"/>
                </a:solidFill>
                <a:latin typeface="Consolas" charset="0"/>
                <a:ea typeface="Consolas" charset="0"/>
                <a:cs typeface="Consolas" charset="0"/>
              </a:rPr>
              <a:t>0</a:t>
            </a:r>
            <a:r>
              <a:rPr lang="is-IS" altLang="zh-CN" sz="2400" b="1" dirty="0">
                <a:solidFill>
                  <a:srgbClr val="000000"/>
                </a:solidFill>
                <a:latin typeface="Consolas" charset="0"/>
                <a:ea typeface="Consolas" charset="0"/>
                <a:cs typeface="Consolas" charset="0"/>
              </a:rPr>
              <a:t>;</a:t>
            </a:r>
          </a:p>
          <a:p>
            <a:r>
              <a:rPr lang="is-IS" altLang="zh-CN" sz="2400" b="1"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1587935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课后阅读及思考</a:t>
            </a:r>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p>
          <a:p>
            <a:pPr lvl="1"/>
            <a:r>
              <a:rPr kumimoji="1" lang="zh-CN" altLang="en-US" dirty="0"/>
              <a:t>自动类型转换，</a:t>
            </a:r>
            <a:r>
              <a:rPr kumimoji="1" lang="en-US" altLang="zh-CN" dirty="0"/>
              <a:t>12.6</a:t>
            </a:r>
            <a:r>
              <a:rPr kumimoji="1" lang="zh-CN" altLang="en-US" dirty="0"/>
              <a:t>节</a:t>
            </a:r>
            <a:endParaRPr kumimoji="1" lang="en-US" altLang="zh-CN" dirty="0"/>
          </a:p>
          <a:p>
            <a:pPr lvl="1"/>
            <a:r>
              <a:rPr kumimoji="1" lang="zh-CN" altLang="en-US" dirty="0"/>
              <a:t>引用和拷贝构造函数，第</a:t>
            </a:r>
            <a:r>
              <a:rPr kumimoji="1" lang="en-US" altLang="zh-CN" dirty="0"/>
              <a:t>11</a:t>
            </a:r>
            <a:r>
              <a:rPr kumimoji="1" lang="zh-CN" altLang="en-US" dirty="0"/>
              <a:t>章</a:t>
            </a:r>
            <a:endParaRPr kumimoji="1" lang="en-US" altLang="zh-CN" dirty="0"/>
          </a:p>
          <a:p>
            <a:r>
              <a:rPr kumimoji="1" lang="zh-CN" altLang="en-US" dirty="0"/>
              <a:t>课件中的补充材料</a:t>
            </a:r>
            <a:endParaRPr kumimoji="1" lang="en-US" altLang="zh-CN" dirty="0"/>
          </a:p>
          <a:p>
            <a:pPr lvl="1"/>
            <a:r>
              <a:rPr kumimoji="1" lang="zh-CN" altLang="en-US" dirty="0"/>
              <a:t>引用的绑定，课件</a:t>
            </a:r>
            <a:r>
              <a:rPr kumimoji="1" lang="en-US" altLang="zh-CN" dirty="0"/>
              <a:t>p22-p24</a:t>
            </a:r>
          </a:p>
          <a:p>
            <a:pPr lvl="1"/>
            <a:r>
              <a:rPr kumimoji="1" lang="zh-CN" altLang="en-US" dirty="0"/>
              <a:t>返回值优化，课件</a:t>
            </a:r>
            <a:r>
              <a:rPr kumimoji="1" lang="en-US" altLang="zh-CN" dirty="0"/>
              <a:t>p34-p37</a:t>
            </a:r>
          </a:p>
          <a:p>
            <a:pPr lvl="1"/>
            <a:r>
              <a:rPr kumimoji="1" lang="en-US" altLang="zh-CN" dirty="0"/>
              <a:t>std::move</a:t>
            </a:r>
            <a:r>
              <a:rPr kumimoji="1" lang="zh-CN" altLang="en-US" dirty="0"/>
              <a:t>函数，课件</a:t>
            </a:r>
            <a:r>
              <a:rPr kumimoji="1" lang="en-US" altLang="zh-CN" dirty="0"/>
              <a:t>p38-p39</a:t>
            </a:r>
          </a:p>
          <a:p>
            <a:pPr lvl="1"/>
            <a:r>
              <a:rPr kumimoji="1" lang="zh-CN" altLang="en-US" dirty="0"/>
              <a:t>编译器自动合成的函数</a:t>
            </a:r>
            <a:r>
              <a:rPr kumimoji="1" lang="en-US" altLang="zh-CN" dirty="0"/>
              <a:t>/</a:t>
            </a:r>
            <a:r>
              <a:rPr kumimoji="1" lang="zh-CN" altLang="en-US" dirty="0"/>
              <a:t>运算符，课件</a:t>
            </a:r>
            <a:r>
              <a:rPr kumimoji="1" lang="en-US" altLang="zh-CN" dirty="0"/>
              <a:t>p49</a:t>
            </a:r>
          </a:p>
          <a:p>
            <a:pPr marL="457200" lvl="1" indent="0">
              <a:buNone/>
            </a:pPr>
            <a:endParaRPr kumimoji="1" lang="en-US" altLang="zh-CN" dirty="0"/>
          </a:p>
          <a:p>
            <a:pPr marL="457200" lvl="1" indent="0">
              <a:buNone/>
            </a:pP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63</a:t>
            </a:fld>
            <a:endParaRPr lang="en-US" altLang="zh-CN"/>
          </a:p>
        </p:txBody>
      </p:sp>
    </p:spTree>
    <p:extLst>
      <p:ext uri="{BB962C8B-B14F-4D97-AF65-F5344CB8AC3E}">
        <p14:creationId xmlns:p14="http://schemas.microsoft.com/office/powerpoint/2010/main" val="12073891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4AE70-ED0B-7A46-A816-3937E9EB2205}"/>
              </a:ext>
            </a:extLst>
          </p:cNvPr>
          <p:cNvSpPr>
            <a:spLocks noGrp="1"/>
          </p:cNvSpPr>
          <p:nvPr>
            <p:ph type="title"/>
          </p:nvPr>
        </p:nvSpPr>
        <p:spPr/>
        <p:txBody>
          <a:bodyPr/>
          <a:lstStyle/>
          <a:p>
            <a:r>
              <a:rPr kumimoji="1" lang="zh-CN" altLang="en-US" dirty="0"/>
              <a:t>课后练习（不提交）</a:t>
            </a:r>
          </a:p>
        </p:txBody>
      </p:sp>
      <p:sp>
        <p:nvSpPr>
          <p:cNvPr id="3" name="内容占位符 2">
            <a:extLst>
              <a:ext uri="{FF2B5EF4-FFF2-40B4-BE49-F238E27FC236}">
                <a16:creationId xmlns:a16="http://schemas.microsoft.com/office/drawing/2014/main" id="{57B8C613-0115-854D-981C-785E6AD9D5D8}"/>
              </a:ext>
            </a:extLst>
          </p:cNvPr>
          <p:cNvSpPr>
            <a:spLocks noGrp="1"/>
          </p:cNvSpPr>
          <p:nvPr>
            <p:ph idx="1"/>
          </p:nvPr>
        </p:nvSpPr>
        <p:spPr>
          <a:xfrm>
            <a:off x="628650" y="1628800"/>
            <a:ext cx="3816424" cy="4749029"/>
          </a:xfrm>
        </p:spPr>
        <p:txBody>
          <a:bodyPr/>
          <a:lstStyle/>
          <a:p>
            <a:r>
              <a:rPr kumimoji="1" lang="zh-CN" altLang="en-US" dirty="0"/>
              <a:t>引用与复制</a:t>
            </a:r>
            <a:endParaRPr kumimoji="1" lang="en-US" altLang="zh-CN" dirty="0"/>
          </a:p>
          <a:p>
            <a:pPr lvl="1"/>
            <a:r>
              <a:rPr kumimoji="1" lang="zh-CN" altLang="en-US" dirty="0"/>
              <a:t>编写一个头文件，实现</a:t>
            </a:r>
            <a:r>
              <a:rPr lang="zh-CN" altLang="en-US" dirty="0"/>
              <a:t>三个全局函数</a:t>
            </a:r>
            <a:r>
              <a:rPr lang="en" altLang="zh-CN" dirty="0"/>
              <a:t>f1,f2</a:t>
            </a:r>
            <a:r>
              <a:rPr lang="zh-CN" altLang="en-US" dirty="0"/>
              <a:t>和</a:t>
            </a:r>
            <a:r>
              <a:rPr lang="en" altLang="zh-CN" dirty="0"/>
              <a:t>f3</a:t>
            </a:r>
            <a:r>
              <a:rPr lang="zh-CN" altLang="en-US" dirty="0"/>
              <a:t>。</a:t>
            </a:r>
            <a:r>
              <a:rPr lang="en-US" altLang="zh-CN" dirty="0"/>
              <a:t>Test</a:t>
            </a:r>
            <a:r>
              <a:rPr lang="zh-CN" altLang="en-US" dirty="0"/>
              <a:t>类的实现如课件</a:t>
            </a:r>
            <a:r>
              <a:rPr lang="en-US" altLang="zh-CN" dirty="0"/>
              <a:t>32</a:t>
            </a:r>
            <a:r>
              <a:rPr lang="zh-CN" altLang="en-US" dirty="0"/>
              <a:t>、</a:t>
            </a:r>
            <a:r>
              <a:rPr lang="en-US" altLang="zh-CN" dirty="0"/>
              <a:t>46</a:t>
            </a:r>
            <a:r>
              <a:rPr lang="zh-CN" altLang="en-US" dirty="0"/>
              <a:t>、</a:t>
            </a:r>
            <a:r>
              <a:rPr lang="en-US" altLang="zh-CN" dirty="0"/>
              <a:t>47</a:t>
            </a:r>
            <a:r>
              <a:rPr lang="zh-CN" altLang="en-US" dirty="0"/>
              <a:t>页所示。</a:t>
            </a:r>
            <a:endParaRPr kumimoji="1" lang="zh-CN" altLang="en-US" dirty="0"/>
          </a:p>
        </p:txBody>
      </p:sp>
      <p:sp>
        <p:nvSpPr>
          <p:cNvPr id="4" name="灯片编号占位符 3">
            <a:extLst>
              <a:ext uri="{FF2B5EF4-FFF2-40B4-BE49-F238E27FC236}">
                <a16:creationId xmlns:a16="http://schemas.microsoft.com/office/drawing/2014/main" id="{64275D53-A463-D94A-A20B-A92403127214}"/>
              </a:ext>
            </a:extLst>
          </p:cNvPr>
          <p:cNvSpPr>
            <a:spLocks noGrp="1"/>
          </p:cNvSpPr>
          <p:nvPr>
            <p:ph type="sldNum" sz="quarter" idx="12"/>
          </p:nvPr>
        </p:nvSpPr>
        <p:spPr/>
        <p:txBody>
          <a:bodyPr/>
          <a:lstStyle/>
          <a:p>
            <a:pPr>
              <a:defRPr/>
            </a:pPr>
            <a:fld id="{BFD7BE51-03DD-4CCA-8227-D775462981B4}" type="slidenum">
              <a:rPr lang="en-US" altLang="zh-CN" smtClean="0"/>
              <a:pPr>
                <a:defRPr/>
              </a:pPr>
              <a:t>64</a:t>
            </a:fld>
            <a:endParaRPr lang="en-US" altLang="zh-CN"/>
          </a:p>
        </p:txBody>
      </p:sp>
      <p:sp>
        <p:nvSpPr>
          <p:cNvPr id="5" name="矩形 4">
            <a:extLst>
              <a:ext uri="{FF2B5EF4-FFF2-40B4-BE49-F238E27FC236}">
                <a16:creationId xmlns:a16="http://schemas.microsoft.com/office/drawing/2014/main" id="{42A6F268-0399-744A-9278-25355A6B4A31}"/>
              </a:ext>
            </a:extLst>
          </p:cNvPr>
          <p:cNvSpPr/>
          <p:nvPr/>
        </p:nvSpPr>
        <p:spPr>
          <a:xfrm>
            <a:off x="595201" y="3950132"/>
            <a:ext cx="3816424" cy="2677656"/>
          </a:xfrm>
          <a:prstGeom prst="rect">
            <a:avLst/>
          </a:prstGeom>
        </p:spPr>
        <p:txBody>
          <a:bodyPr wrap="square">
            <a:spAutoFit/>
          </a:bodyPr>
          <a:lstStyle/>
          <a:p>
            <a:r>
              <a:rPr lang="en" altLang="zh-CN" sz="2400" b="1" dirty="0">
                <a:solidFill>
                  <a:srgbClr val="C00000"/>
                </a:solidFill>
                <a:latin typeface="Consolas" charset="0"/>
                <a:cs typeface="Consolas" charset="0"/>
              </a:rPr>
              <a:t>int</a:t>
            </a:r>
            <a:r>
              <a:rPr lang="en" altLang="zh-CN" sz="2400" b="1" dirty="0">
                <a:solidFill>
                  <a:srgbClr val="000000"/>
                </a:solidFill>
                <a:latin typeface="Consolas" charset="0"/>
                <a:cs typeface="Consolas" charset="0"/>
              </a:rPr>
              <a:t> main() {</a:t>
            </a:r>
          </a:p>
          <a:p>
            <a:r>
              <a:rPr lang="en" altLang="zh-CN" sz="2400" b="1" dirty="0">
                <a:solidFill>
                  <a:srgbClr val="000000"/>
                </a:solidFill>
                <a:latin typeface="Consolas" charset="0"/>
                <a:cs typeface="Consolas" charset="0"/>
              </a:rPr>
              <a:t>	Test a, b;</a:t>
            </a:r>
          </a:p>
          <a:p>
            <a:r>
              <a:rPr lang="en" altLang="zh-CN" sz="2400" b="1" dirty="0">
                <a:solidFill>
                  <a:srgbClr val="000000"/>
                </a:solidFill>
                <a:latin typeface="Consolas" charset="0"/>
                <a:cs typeface="Consolas" charset="0"/>
              </a:rPr>
              <a:t>	Test A = f1(a);</a:t>
            </a:r>
          </a:p>
          <a:p>
            <a:r>
              <a:rPr lang="en" altLang="zh-CN" sz="2400" b="1" dirty="0">
                <a:solidFill>
                  <a:srgbClr val="000000"/>
                </a:solidFill>
                <a:latin typeface="Consolas" charset="0"/>
                <a:cs typeface="Consolas" charset="0"/>
              </a:rPr>
              <a:t>	Test&amp; B = f2(b);</a:t>
            </a:r>
          </a:p>
          <a:p>
            <a:r>
              <a:rPr lang="en" altLang="zh-CN" sz="2400" b="1" dirty="0">
                <a:solidFill>
                  <a:srgbClr val="000000"/>
                </a:solidFill>
                <a:latin typeface="Consolas" charset="0"/>
                <a:cs typeface="Consolas" charset="0"/>
              </a:rPr>
              <a:t>	Test C = f3(a, b);</a:t>
            </a:r>
          </a:p>
          <a:p>
            <a:r>
              <a:rPr lang="en" altLang="zh-CN" sz="2400" b="1" dirty="0">
                <a:solidFill>
                  <a:srgbClr val="000000"/>
                </a:solidFill>
                <a:latin typeface="Consolas" charset="0"/>
                <a:cs typeface="Consolas" charset="0"/>
              </a:rPr>
              <a:t>	</a:t>
            </a:r>
            <a:r>
              <a:rPr lang="en" altLang="zh-CN" sz="2400" b="1" dirty="0">
                <a:solidFill>
                  <a:srgbClr val="C00000"/>
                </a:solidFill>
                <a:latin typeface="Consolas" charset="0"/>
                <a:cs typeface="Consolas" charset="0"/>
              </a:rPr>
              <a:t>return</a:t>
            </a:r>
            <a:r>
              <a:rPr lang="en" altLang="zh-CN" sz="2400" b="1" dirty="0">
                <a:solidFill>
                  <a:srgbClr val="000000"/>
                </a:solidFill>
                <a:latin typeface="Consolas" charset="0"/>
                <a:cs typeface="Consolas" charset="0"/>
              </a:rPr>
              <a:t> 0;</a:t>
            </a:r>
          </a:p>
          <a:p>
            <a:r>
              <a:rPr lang="en" altLang="zh-CN" sz="2400" b="1" dirty="0">
                <a:solidFill>
                  <a:srgbClr val="000000"/>
                </a:solidFill>
                <a:latin typeface="Consolas" charset="0"/>
                <a:cs typeface="Consolas" charset="0"/>
              </a:rPr>
              <a:t>}</a:t>
            </a:r>
          </a:p>
        </p:txBody>
      </p:sp>
      <p:sp>
        <p:nvSpPr>
          <p:cNvPr id="7" name="矩形 6">
            <a:extLst>
              <a:ext uri="{FF2B5EF4-FFF2-40B4-BE49-F238E27FC236}">
                <a16:creationId xmlns:a16="http://schemas.microsoft.com/office/drawing/2014/main" id="{48AA5EBA-C4A5-684A-AD1D-B9D01EE6B084}"/>
              </a:ext>
            </a:extLst>
          </p:cNvPr>
          <p:cNvSpPr/>
          <p:nvPr/>
        </p:nvSpPr>
        <p:spPr>
          <a:xfrm>
            <a:off x="4411625" y="1495835"/>
            <a:ext cx="5829300" cy="5078313"/>
          </a:xfrm>
          <a:prstGeom prst="rect">
            <a:avLst/>
          </a:prstGeom>
        </p:spPr>
        <p:txBody>
          <a:bodyPr wrap="square">
            <a:spAutoFit/>
          </a:bodyPr>
          <a:lstStyle/>
          <a:p>
            <a:r>
              <a:rPr lang="en" altLang="zh-CN" dirty="0"/>
              <a:t>Test(): this-&gt;</a:t>
            </a:r>
            <a:r>
              <a:rPr lang="en" altLang="zh-CN" dirty="0" err="1"/>
              <a:t>buf</a:t>
            </a:r>
            <a:r>
              <a:rPr lang="en" altLang="zh-CN" dirty="0"/>
              <a:t> @ 0x1008c20</a:t>
            </a:r>
          </a:p>
          <a:p>
            <a:r>
              <a:rPr lang="en" altLang="zh-CN" dirty="0"/>
              <a:t>Test(): this-&gt;</a:t>
            </a:r>
            <a:r>
              <a:rPr lang="en" altLang="zh-CN" dirty="0" err="1"/>
              <a:t>buf</a:t>
            </a:r>
            <a:r>
              <a:rPr lang="en" altLang="zh-CN" dirty="0"/>
              <a:t> @ 0x1009050</a:t>
            </a:r>
          </a:p>
          <a:p>
            <a:r>
              <a:rPr lang="en" altLang="zh-CN" dirty="0"/>
              <a:t>Test(const Test&amp;) called. this-&gt;</a:t>
            </a:r>
            <a:r>
              <a:rPr lang="en" altLang="zh-CN" dirty="0" err="1"/>
              <a:t>buf</a:t>
            </a:r>
            <a:r>
              <a:rPr lang="en" altLang="zh-CN" dirty="0"/>
              <a:t> @ 0x1009070</a:t>
            </a:r>
          </a:p>
          <a:p>
            <a:r>
              <a:rPr lang="en" altLang="zh-CN" dirty="0"/>
              <a:t>Test(const Test&amp;) called. this-&gt;</a:t>
            </a:r>
            <a:r>
              <a:rPr lang="en" altLang="zh-CN" dirty="0" err="1"/>
              <a:t>buf</a:t>
            </a:r>
            <a:r>
              <a:rPr lang="en" altLang="zh-CN" dirty="0"/>
              <a:t> @ 0x1009090</a:t>
            </a:r>
          </a:p>
          <a:p>
            <a:r>
              <a:rPr lang="en" altLang="zh-CN" dirty="0"/>
              <a:t>Test(Test&amp;&amp;) called. this-&gt;</a:t>
            </a:r>
            <a:r>
              <a:rPr lang="en" altLang="zh-CN" dirty="0" err="1"/>
              <a:t>buf</a:t>
            </a:r>
            <a:r>
              <a:rPr lang="en" altLang="zh-CN" dirty="0"/>
              <a:t> @ 0x1009090</a:t>
            </a:r>
          </a:p>
          <a:p>
            <a:r>
              <a:rPr lang="en" altLang="zh-CN" dirty="0"/>
              <a:t>~Test(): this-&gt;</a:t>
            </a:r>
            <a:r>
              <a:rPr lang="en" altLang="zh-CN" dirty="0" err="1"/>
              <a:t>buf</a:t>
            </a:r>
            <a:r>
              <a:rPr lang="en" altLang="zh-CN" dirty="0"/>
              <a:t> @ 0</a:t>
            </a:r>
          </a:p>
          <a:p>
            <a:r>
              <a:rPr lang="en" altLang="zh-CN" dirty="0"/>
              <a:t>Test(Test&amp;&amp;) called. this-&gt;</a:t>
            </a:r>
            <a:r>
              <a:rPr lang="en" altLang="zh-CN" dirty="0" err="1"/>
              <a:t>buf</a:t>
            </a:r>
            <a:r>
              <a:rPr lang="en" altLang="zh-CN" dirty="0"/>
              <a:t> @ 0x1009090</a:t>
            </a:r>
          </a:p>
          <a:p>
            <a:r>
              <a:rPr lang="en" altLang="zh-CN" dirty="0"/>
              <a:t>~Test(): this-&gt;</a:t>
            </a:r>
            <a:r>
              <a:rPr lang="en" altLang="zh-CN" dirty="0" err="1"/>
              <a:t>buf</a:t>
            </a:r>
            <a:r>
              <a:rPr lang="en" altLang="zh-CN" dirty="0"/>
              <a:t> @ 0</a:t>
            </a:r>
          </a:p>
          <a:p>
            <a:r>
              <a:rPr lang="en" altLang="zh-CN" dirty="0"/>
              <a:t>~Test(): this-&gt;</a:t>
            </a:r>
            <a:r>
              <a:rPr lang="en" altLang="zh-CN" dirty="0" err="1"/>
              <a:t>buf</a:t>
            </a:r>
            <a:r>
              <a:rPr lang="en" altLang="zh-CN" dirty="0"/>
              <a:t> @ 0x1009070</a:t>
            </a:r>
          </a:p>
          <a:p>
            <a:r>
              <a:rPr lang="en" altLang="zh-CN" dirty="0"/>
              <a:t>Test(Test&amp;&amp;) called. this-&gt;</a:t>
            </a:r>
            <a:r>
              <a:rPr lang="en" altLang="zh-CN" dirty="0" err="1"/>
              <a:t>buf</a:t>
            </a:r>
            <a:r>
              <a:rPr lang="en" altLang="zh-CN" dirty="0"/>
              <a:t> @ 0x1008c20</a:t>
            </a:r>
          </a:p>
          <a:p>
            <a:r>
              <a:rPr lang="en" altLang="zh-CN" dirty="0"/>
              <a:t>Test(const Test&amp;) called. this-&gt;</a:t>
            </a:r>
            <a:r>
              <a:rPr lang="en" altLang="zh-CN" dirty="0" err="1"/>
              <a:t>buf</a:t>
            </a:r>
            <a:r>
              <a:rPr lang="en" altLang="zh-CN" dirty="0"/>
              <a:t> @ 0x1009070</a:t>
            </a:r>
          </a:p>
          <a:p>
            <a:r>
              <a:rPr lang="en" altLang="zh-CN" dirty="0"/>
              <a:t>~Test(): this-&gt;</a:t>
            </a:r>
            <a:r>
              <a:rPr lang="en" altLang="zh-CN" dirty="0" err="1"/>
              <a:t>buf</a:t>
            </a:r>
            <a:r>
              <a:rPr lang="en" altLang="zh-CN" dirty="0"/>
              <a:t> @ 0</a:t>
            </a:r>
          </a:p>
          <a:p>
            <a:r>
              <a:rPr lang="en" altLang="zh-CN" dirty="0"/>
              <a:t>Test(Test&amp;&amp;) called. this-&gt;</a:t>
            </a:r>
            <a:r>
              <a:rPr lang="en" altLang="zh-CN" dirty="0" err="1"/>
              <a:t>buf</a:t>
            </a:r>
            <a:r>
              <a:rPr lang="en" altLang="zh-CN" dirty="0"/>
              <a:t> @ 0x1009070</a:t>
            </a:r>
          </a:p>
          <a:p>
            <a:r>
              <a:rPr lang="en" altLang="zh-CN" dirty="0"/>
              <a:t>~Test(): this-&gt;</a:t>
            </a:r>
            <a:r>
              <a:rPr lang="en" altLang="zh-CN" dirty="0" err="1"/>
              <a:t>buf</a:t>
            </a:r>
            <a:r>
              <a:rPr lang="en" altLang="zh-CN" dirty="0"/>
              <a:t> @ 0</a:t>
            </a:r>
          </a:p>
          <a:p>
            <a:r>
              <a:rPr lang="en" altLang="zh-CN" dirty="0"/>
              <a:t>~Test(): this-&gt;</a:t>
            </a:r>
            <a:r>
              <a:rPr lang="en" altLang="zh-CN" dirty="0" err="1"/>
              <a:t>buf</a:t>
            </a:r>
            <a:r>
              <a:rPr lang="en" altLang="zh-CN" dirty="0"/>
              <a:t> @ 0x1009070</a:t>
            </a:r>
          </a:p>
          <a:p>
            <a:r>
              <a:rPr lang="en" altLang="zh-CN" dirty="0"/>
              <a:t>~Test(): this-&gt;</a:t>
            </a:r>
            <a:r>
              <a:rPr lang="en" altLang="zh-CN" dirty="0" err="1"/>
              <a:t>buf</a:t>
            </a:r>
            <a:r>
              <a:rPr lang="en" altLang="zh-CN" dirty="0"/>
              <a:t> @ 0x1009090</a:t>
            </a:r>
          </a:p>
          <a:p>
            <a:r>
              <a:rPr lang="en" altLang="zh-CN" dirty="0"/>
              <a:t>~Test(): this-&gt;</a:t>
            </a:r>
            <a:r>
              <a:rPr lang="en" altLang="zh-CN" dirty="0" err="1"/>
              <a:t>buf</a:t>
            </a:r>
            <a:r>
              <a:rPr lang="en" altLang="zh-CN" dirty="0"/>
              <a:t> @ 0x1008c20</a:t>
            </a:r>
          </a:p>
          <a:p>
            <a:r>
              <a:rPr lang="en" altLang="zh-CN" dirty="0"/>
              <a:t>~Test(): this-&gt;</a:t>
            </a:r>
            <a:r>
              <a:rPr lang="en" altLang="zh-CN" dirty="0" err="1"/>
              <a:t>buf</a:t>
            </a:r>
            <a:r>
              <a:rPr lang="en" altLang="zh-CN" dirty="0"/>
              <a:t> @ 0x1009050</a:t>
            </a:r>
          </a:p>
        </p:txBody>
      </p:sp>
      <p:sp>
        <p:nvSpPr>
          <p:cNvPr id="8" name="矩形 7">
            <a:extLst>
              <a:ext uri="{FF2B5EF4-FFF2-40B4-BE49-F238E27FC236}">
                <a16:creationId xmlns:a16="http://schemas.microsoft.com/office/drawing/2014/main" id="{17DE9350-64A1-EB42-B902-6209D209913B}"/>
              </a:ext>
            </a:extLst>
          </p:cNvPr>
          <p:cNvSpPr/>
          <p:nvPr/>
        </p:nvSpPr>
        <p:spPr>
          <a:xfrm>
            <a:off x="4441255" y="1157267"/>
            <a:ext cx="877163" cy="369332"/>
          </a:xfrm>
          <a:prstGeom prst="rect">
            <a:avLst/>
          </a:prstGeom>
        </p:spPr>
        <p:txBody>
          <a:bodyPr wrap="none">
            <a:spAutoFit/>
          </a:bodyPr>
          <a:lstStyle/>
          <a:p>
            <a:r>
              <a:rPr lang="zh-CN" altLang="en" b="1" dirty="0">
                <a:solidFill>
                  <a:srgbClr val="C00000"/>
                </a:solidFill>
                <a:latin typeface="Consolas" charset="0"/>
                <a:cs typeface="Consolas" charset="0"/>
              </a:rPr>
              <a:t>输出</a:t>
            </a:r>
            <a:r>
              <a:rPr lang="zh-CN" altLang="en-US" b="1" dirty="0">
                <a:solidFill>
                  <a:srgbClr val="C00000"/>
                </a:solidFill>
                <a:latin typeface="Consolas" charset="0"/>
                <a:cs typeface="Consolas" charset="0"/>
              </a:rPr>
              <a:t>：</a:t>
            </a:r>
            <a:endParaRPr lang="zh-CN" altLang="en-US" dirty="0"/>
          </a:p>
        </p:txBody>
      </p:sp>
    </p:spTree>
    <p:extLst>
      <p:ext uri="{BB962C8B-B14F-4D97-AF65-F5344CB8AC3E}">
        <p14:creationId xmlns:p14="http://schemas.microsoft.com/office/powerpoint/2010/main" val="26479563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0EDB4-6AAB-794D-8CB9-60AAF87881D2}"/>
              </a:ext>
            </a:extLst>
          </p:cNvPr>
          <p:cNvSpPr>
            <a:spLocks noGrp="1"/>
          </p:cNvSpPr>
          <p:nvPr>
            <p:ph type="title"/>
          </p:nvPr>
        </p:nvSpPr>
        <p:spPr/>
        <p:txBody>
          <a:bodyPr/>
          <a:lstStyle/>
          <a:p>
            <a:r>
              <a:rPr kumimoji="1" lang="zh-CN" altLang="en-US" dirty="0"/>
              <a:t>课后练习（不提交）</a:t>
            </a:r>
          </a:p>
        </p:txBody>
      </p:sp>
      <p:sp>
        <p:nvSpPr>
          <p:cNvPr id="3" name="内容占位符 2">
            <a:extLst>
              <a:ext uri="{FF2B5EF4-FFF2-40B4-BE49-F238E27FC236}">
                <a16:creationId xmlns:a16="http://schemas.microsoft.com/office/drawing/2014/main" id="{7362BBE5-988A-C244-9D9D-7895E70FDF45}"/>
              </a:ext>
            </a:extLst>
          </p:cNvPr>
          <p:cNvSpPr>
            <a:spLocks noGrp="1"/>
          </p:cNvSpPr>
          <p:nvPr>
            <p:ph idx="1"/>
          </p:nvPr>
        </p:nvSpPr>
        <p:spPr>
          <a:xfrm>
            <a:off x="548097" y="1419995"/>
            <a:ext cx="8047806" cy="4749029"/>
          </a:xfrm>
        </p:spPr>
        <p:txBody>
          <a:bodyPr/>
          <a:lstStyle/>
          <a:p>
            <a:r>
              <a:rPr kumimoji="1" lang="zh-CN" altLang="en-US" dirty="0"/>
              <a:t>类型转换</a:t>
            </a:r>
            <a:endParaRPr kumimoji="1" lang="en-US" altLang="zh-CN" dirty="0"/>
          </a:p>
          <a:p>
            <a:pPr lvl="1"/>
            <a:r>
              <a:rPr kumimoji="1" lang="zh-CN" altLang="en-US" dirty="0"/>
              <a:t>创建一个</a:t>
            </a:r>
            <a:r>
              <a:rPr kumimoji="1" lang="en-US" altLang="zh-CN" dirty="0"/>
              <a:t>Course</a:t>
            </a:r>
            <a:r>
              <a:rPr kumimoji="1" lang="zh-CN" altLang="en-US" dirty="0"/>
              <a:t>类，包含数据成员教师姓名（</a:t>
            </a:r>
            <a:r>
              <a:rPr kumimoji="1" lang="en-US" altLang="zh-CN" dirty="0"/>
              <a:t>Name</a:t>
            </a:r>
            <a:r>
              <a:rPr kumimoji="1" lang="zh-CN" altLang="en-US" dirty="0"/>
              <a:t>）、学分（</a:t>
            </a:r>
            <a:r>
              <a:rPr kumimoji="1" lang="en-US" altLang="zh-CN" dirty="0"/>
              <a:t>Credit</a:t>
            </a:r>
            <a:r>
              <a:rPr kumimoji="1" lang="zh-CN" altLang="en-US" dirty="0"/>
              <a:t>）、课程难度（</a:t>
            </a:r>
            <a:r>
              <a:rPr kumimoji="1" lang="en-US" altLang="zh-CN" dirty="0"/>
              <a:t>Diff</a:t>
            </a:r>
            <a:r>
              <a:rPr kumimoji="1" lang="zh-CN" altLang="en-US" dirty="0"/>
              <a:t>）。并</a:t>
            </a:r>
            <a:r>
              <a:rPr lang="zh-CN" altLang="en-US" dirty="0"/>
              <a:t>编写类型转换运算符将一个</a:t>
            </a:r>
            <a:r>
              <a:rPr lang="en-US" altLang="zh-CN" dirty="0"/>
              <a:t>Course</a:t>
            </a:r>
            <a:r>
              <a:rPr lang="zh-CN" altLang="en-US" dirty="0"/>
              <a:t>对象转换成</a:t>
            </a:r>
            <a:r>
              <a:rPr lang="en" altLang="zh-CN" dirty="0"/>
              <a:t>string</a:t>
            </a:r>
            <a:r>
              <a:rPr lang="zh-CN" altLang="en-US" dirty="0"/>
              <a:t>、</a:t>
            </a:r>
            <a:r>
              <a:rPr lang="en-US" altLang="zh-CN" dirty="0"/>
              <a:t>int</a:t>
            </a:r>
            <a:r>
              <a:rPr lang="zh-CN" altLang="en-US" dirty="0"/>
              <a:t>、</a:t>
            </a:r>
            <a:r>
              <a:rPr lang="en" altLang="zh-CN" dirty="0"/>
              <a:t>double</a:t>
            </a:r>
            <a:r>
              <a:rPr lang="zh-CN" altLang="en-US" dirty="0"/>
              <a:t>，分别用于输出</a:t>
            </a:r>
            <a:r>
              <a:rPr lang="en-US" altLang="zh-CN" dirty="0"/>
              <a:t>Name</a:t>
            </a:r>
            <a:r>
              <a:rPr lang="zh-CN" altLang="en-US" dirty="0"/>
              <a:t>、</a:t>
            </a:r>
            <a:r>
              <a:rPr lang="en-US" altLang="zh-CN" dirty="0"/>
              <a:t>Credit</a:t>
            </a:r>
            <a:r>
              <a:rPr lang="zh-CN" altLang="en-US" dirty="0"/>
              <a:t>、</a:t>
            </a:r>
            <a:r>
              <a:rPr lang="en-US" altLang="zh-CN" dirty="0"/>
              <a:t>Diff</a:t>
            </a:r>
            <a:r>
              <a:rPr lang="zh-CN" altLang="en-US" dirty="0"/>
              <a:t>。并思考是否应该将这些转换运算符设置为</a:t>
            </a:r>
            <a:r>
              <a:rPr lang="en-US" altLang="zh-CN" dirty="0"/>
              <a:t>explicit</a:t>
            </a:r>
            <a:r>
              <a:rPr lang="zh-CN" altLang="en-US" dirty="0"/>
              <a:t>？</a:t>
            </a:r>
            <a:endParaRPr kumimoji="1" lang="en" altLang="zh-CN" dirty="0"/>
          </a:p>
        </p:txBody>
      </p:sp>
      <p:sp>
        <p:nvSpPr>
          <p:cNvPr id="4" name="灯片编号占位符 3">
            <a:extLst>
              <a:ext uri="{FF2B5EF4-FFF2-40B4-BE49-F238E27FC236}">
                <a16:creationId xmlns:a16="http://schemas.microsoft.com/office/drawing/2014/main" id="{BB3B3445-649D-FF40-A70B-F50A625DC13D}"/>
              </a:ext>
            </a:extLst>
          </p:cNvPr>
          <p:cNvSpPr>
            <a:spLocks noGrp="1"/>
          </p:cNvSpPr>
          <p:nvPr>
            <p:ph type="sldNum" sz="quarter" idx="12"/>
          </p:nvPr>
        </p:nvSpPr>
        <p:spPr/>
        <p:txBody>
          <a:bodyPr/>
          <a:lstStyle/>
          <a:p>
            <a:pPr>
              <a:defRPr/>
            </a:pPr>
            <a:fld id="{BFD7BE51-03DD-4CCA-8227-D775462981B4}" type="slidenum">
              <a:rPr lang="en-US" altLang="zh-CN" smtClean="0"/>
              <a:pPr>
                <a:defRPr/>
              </a:pPr>
              <a:t>65</a:t>
            </a:fld>
            <a:endParaRPr lang="en-US" altLang="zh-CN"/>
          </a:p>
        </p:txBody>
      </p:sp>
      <p:sp>
        <p:nvSpPr>
          <p:cNvPr id="5" name="矩形 4">
            <a:extLst>
              <a:ext uri="{FF2B5EF4-FFF2-40B4-BE49-F238E27FC236}">
                <a16:creationId xmlns:a16="http://schemas.microsoft.com/office/drawing/2014/main" id="{B9A1D6F5-49EA-D245-AD48-38A9CEF68E8A}"/>
              </a:ext>
            </a:extLst>
          </p:cNvPr>
          <p:cNvSpPr/>
          <p:nvPr/>
        </p:nvSpPr>
        <p:spPr>
          <a:xfrm>
            <a:off x="309786" y="3770121"/>
            <a:ext cx="8695878" cy="3046988"/>
          </a:xfrm>
          <a:prstGeom prst="rect">
            <a:avLst/>
          </a:prstGeom>
        </p:spPr>
        <p:txBody>
          <a:bodyPr wrap="square">
            <a:spAutoFit/>
          </a:bodyPr>
          <a:lstStyle/>
          <a:p>
            <a:r>
              <a:rPr lang="en" altLang="zh-CN" sz="2400" b="1" dirty="0">
                <a:solidFill>
                  <a:srgbClr val="C00000"/>
                </a:solidFill>
                <a:latin typeface="Consolas" charset="0"/>
                <a:cs typeface="Consolas" charset="0"/>
              </a:rPr>
              <a:t>int</a:t>
            </a:r>
            <a:r>
              <a:rPr lang="en" altLang="zh-CN" sz="2400" b="1" dirty="0">
                <a:latin typeface="Consolas" charset="0"/>
                <a:cs typeface="Consolas" charset="0"/>
              </a:rPr>
              <a:t> main()</a:t>
            </a:r>
            <a:r>
              <a:rPr lang="zh-CN" altLang="en-US" sz="2400" b="1" dirty="0">
                <a:latin typeface="Consolas" charset="0"/>
                <a:cs typeface="Consolas" charset="0"/>
              </a:rPr>
              <a:t> </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a:t>
            </a:r>
            <a:r>
              <a:rPr lang="en-US" altLang="zh-CN" sz="2400" b="1" dirty="0" err="1">
                <a:latin typeface="Consolas" charset="0"/>
                <a:cs typeface="Consolas" charset="0"/>
              </a:rPr>
              <a:t>rse</a:t>
            </a:r>
            <a:r>
              <a:rPr lang="zh-CN" altLang="en-US" sz="2400" b="1" dirty="0">
                <a:latin typeface="Consolas" charset="0"/>
                <a:cs typeface="Consolas" charset="0"/>
              </a:rPr>
              <a:t> </a:t>
            </a:r>
            <a:r>
              <a:rPr lang="en-US" altLang="zh-CN" sz="2400" b="1" dirty="0" err="1">
                <a:latin typeface="Consolas" charset="0"/>
                <a:cs typeface="Consolas" charset="0"/>
              </a:rPr>
              <a:t>oop</a:t>
            </a:r>
            <a:r>
              <a:rPr lang="en" altLang="zh-CN" sz="2400" b="1" dirty="0">
                <a:latin typeface="Consolas" charset="0"/>
                <a:cs typeface="Consolas" charset="0"/>
              </a:rPr>
              <a:t>(</a:t>
            </a:r>
            <a:r>
              <a:rPr lang="en-US" altLang="zh-CN" sz="2400" b="1" dirty="0">
                <a:latin typeface="Consolas" charset="0"/>
                <a:cs typeface="Consolas" charset="0"/>
              </a:rPr>
              <a:t>Name=</a:t>
            </a:r>
            <a:r>
              <a:rPr lang="en" altLang="zh-CN" sz="2400" b="1" dirty="0">
                <a:latin typeface="Consolas" charset="0"/>
                <a:cs typeface="Consolas" charset="0"/>
              </a:rPr>
              <a:t>“</a:t>
            </a:r>
            <a:r>
              <a:rPr lang="en-US" altLang="zh-CN" sz="2400" b="1" dirty="0">
                <a:latin typeface="Consolas" charset="0"/>
                <a:cs typeface="Consolas" charset="0"/>
              </a:rPr>
              <a:t>Huang</a:t>
            </a:r>
            <a:r>
              <a:rPr lang="en" altLang="zh-CN" sz="2400" b="1" dirty="0">
                <a:latin typeface="Consolas" charset="0"/>
                <a:cs typeface="Consolas" charset="0"/>
              </a:rPr>
              <a:t>”, </a:t>
            </a:r>
            <a:r>
              <a:rPr lang="en-US" altLang="zh-CN" sz="2400" b="1" dirty="0">
                <a:latin typeface="Consolas" charset="0"/>
                <a:cs typeface="Consolas" charset="0"/>
              </a:rPr>
              <a:t>Credit=2</a:t>
            </a:r>
            <a:r>
              <a:rPr lang="en" altLang="zh-CN" sz="2400" b="1" dirty="0">
                <a:latin typeface="Consolas" charset="0"/>
                <a:cs typeface="Consolas" charset="0"/>
              </a:rPr>
              <a:t>,</a:t>
            </a:r>
            <a:r>
              <a:rPr lang="zh-CN" altLang="en-US" sz="2400" b="1" dirty="0">
                <a:latin typeface="Consolas" charset="0"/>
                <a:cs typeface="Consolas" charset="0"/>
              </a:rPr>
              <a:t> </a:t>
            </a:r>
            <a:r>
              <a:rPr lang="en-US" altLang="zh-CN" sz="2400" b="1" dirty="0">
                <a:latin typeface="Consolas" charset="0"/>
                <a:cs typeface="Consolas" charset="0"/>
              </a:rPr>
              <a:t>Diff=99.6</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 </a:t>
            </a:r>
            <a:r>
              <a:rPr lang="en-US" altLang="zh-CN" sz="2400" b="1" dirty="0" err="1">
                <a:latin typeface="Consolas" charset="0"/>
                <a:cs typeface="Consolas" charset="0"/>
              </a:rPr>
              <a:t>oop</a:t>
            </a:r>
            <a:r>
              <a:rPr lang="en" altLang="zh-CN" sz="2400" b="1" dirty="0">
                <a:latin typeface="Consolas" charset="0"/>
                <a:cs typeface="Consolas" charset="0"/>
              </a:rPr>
              <a:t> &lt;&lt; </a:t>
            </a:r>
            <a:r>
              <a:rPr lang="en-US" altLang="zh-CN" sz="2400" b="1" dirty="0">
                <a:latin typeface="Consolas" charset="0"/>
                <a:cs typeface="Consolas" charset="0"/>
              </a:rPr>
              <a:t>e</a:t>
            </a:r>
            <a:r>
              <a:rPr lang="en" altLang="zh-CN" sz="2400" b="1" dirty="0" err="1">
                <a:latin typeface="Consolas" charset="0"/>
                <a:cs typeface="Consolas" charset="0"/>
              </a:rPr>
              <a:t>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a:t>
            </a:r>
            <a:r>
              <a:rPr lang="zh-CN" altLang="en-US" sz="2400" b="1" dirty="0">
                <a:latin typeface="Consolas" charset="0"/>
                <a:cs typeface="Consolas" charset="0"/>
              </a:rPr>
              <a:t> </a:t>
            </a:r>
            <a:r>
              <a:rPr lang="en" altLang="zh-CN" sz="2400" b="1" dirty="0" err="1">
                <a:latin typeface="Consolas" charset="0"/>
                <a:cs typeface="Consolas" charset="0"/>
              </a:rPr>
              <a:t>static_cast</a:t>
            </a:r>
            <a:r>
              <a:rPr lang="en" altLang="zh-CN" sz="2400" b="1" dirty="0">
                <a:latin typeface="Consolas" charset="0"/>
                <a:cs typeface="Consolas" charset="0"/>
              </a:rPr>
              <a:t>&lt;string&gt;(</a:t>
            </a:r>
            <a:r>
              <a:rPr lang="en-US"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a:t>
            </a:r>
            <a:r>
              <a:rPr lang="zh-CN" altLang="en-US" sz="2400" b="1" dirty="0">
                <a:latin typeface="Consolas" charset="0"/>
                <a:cs typeface="Consolas" charset="0"/>
              </a:rPr>
              <a:t> </a:t>
            </a:r>
            <a:r>
              <a:rPr lang="en" altLang="zh-CN" sz="2400" b="1" dirty="0" err="1">
                <a:latin typeface="Consolas" charset="0"/>
                <a:cs typeface="Consolas" charset="0"/>
              </a:rPr>
              <a:t>static_cast</a:t>
            </a:r>
            <a:r>
              <a:rPr lang="en" altLang="zh-CN" sz="2400" b="1" dirty="0">
                <a:latin typeface="Consolas" charset="0"/>
                <a:cs typeface="Consolas" charset="0"/>
              </a:rPr>
              <a:t>&lt;</a:t>
            </a:r>
            <a:r>
              <a:rPr lang="en-US" altLang="zh-CN" sz="2400" b="1" dirty="0">
                <a:latin typeface="Consolas" charset="0"/>
                <a:cs typeface="Consolas" charset="0"/>
              </a:rPr>
              <a:t>int</a:t>
            </a:r>
            <a:r>
              <a:rPr lang="en" altLang="zh-CN" sz="2400" b="1" dirty="0">
                <a:latin typeface="Consolas" charset="0"/>
                <a:cs typeface="Consolas" charset="0"/>
              </a:rPr>
              <a:t>&gt;(</a:t>
            </a:r>
            <a:r>
              <a:rPr lang="en-US"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 </a:t>
            </a:r>
            <a:r>
              <a:rPr lang="en" altLang="zh-CN" sz="2400" b="1" dirty="0" err="1">
                <a:latin typeface="Consolas" charset="0"/>
                <a:cs typeface="Consolas" charset="0"/>
              </a:rPr>
              <a:t>static_cast</a:t>
            </a:r>
            <a:r>
              <a:rPr lang="en" altLang="zh-CN" sz="2400" b="1" dirty="0">
                <a:latin typeface="Consolas" charset="0"/>
                <a:cs typeface="Consolas" charset="0"/>
              </a:rPr>
              <a:t>&lt;double&gt;(</a:t>
            </a:r>
            <a:r>
              <a:rPr lang="en"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US" altLang="zh-CN" sz="2400" b="1" dirty="0">
                <a:latin typeface="Consolas" charset="0"/>
                <a:cs typeface="Consolas" charset="0"/>
              </a:rPr>
              <a:t>	</a:t>
            </a:r>
            <a:r>
              <a:rPr lang="en-US" altLang="zh-CN" sz="2400" b="1" dirty="0">
                <a:solidFill>
                  <a:srgbClr val="C00000"/>
                </a:solidFill>
                <a:latin typeface="Consolas" charset="0"/>
                <a:cs typeface="Consolas" charset="0"/>
              </a:rPr>
              <a:t>return</a:t>
            </a:r>
            <a:r>
              <a:rPr lang="zh-CN" altLang="en-US" sz="2400" b="1" dirty="0">
                <a:latin typeface="Consolas" charset="0"/>
                <a:cs typeface="Consolas" charset="0"/>
              </a:rPr>
              <a:t> </a:t>
            </a:r>
            <a:r>
              <a:rPr lang="en-US" altLang="zh-CN" sz="2400" b="1" dirty="0">
                <a:latin typeface="Consolas" charset="0"/>
                <a:cs typeface="Consolas" charset="0"/>
              </a:rPr>
              <a:t>0;</a:t>
            </a:r>
            <a:endParaRPr lang="en" altLang="zh-CN" sz="2400" b="1" dirty="0">
              <a:latin typeface="Consolas" charset="0"/>
              <a:cs typeface="Consolas" charset="0"/>
            </a:endParaRPr>
          </a:p>
          <a:p>
            <a:r>
              <a:rPr lang="en" altLang="zh-CN" sz="2400" b="1" dirty="0">
                <a:latin typeface="Consolas" charset="0"/>
                <a:cs typeface="Consolas" charset="0"/>
              </a:rPr>
              <a:t>}</a:t>
            </a:r>
          </a:p>
        </p:txBody>
      </p:sp>
    </p:spTree>
    <p:extLst>
      <p:ext uri="{BB962C8B-B14F-4D97-AF65-F5344CB8AC3E}">
        <p14:creationId xmlns:p14="http://schemas.microsoft.com/office/powerpoint/2010/main" val="40298995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a:t>
            </a:fld>
            <a:endParaRPr lang="en-US" altLang="zh-CN"/>
          </a:p>
        </p:txBody>
      </p:sp>
      <p:sp>
        <p:nvSpPr>
          <p:cNvPr id="8" name="标题 1"/>
          <p:cNvSpPr>
            <a:spLocks noGrp="1"/>
          </p:cNvSpPr>
          <p:nvPr>
            <p:ph type="title"/>
          </p:nvPr>
        </p:nvSpPr>
        <p:spPr>
          <a:xfrm>
            <a:off x="179512" y="116632"/>
            <a:ext cx="8640960" cy="1325563"/>
          </a:xfrm>
        </p:spPr>
        <p:txBody>
          <a:bodyPr/>
          <a:lstStyle/>
          <a:p>
            <a:r>
              <a:rPr kumimoji="1" lang="zh-CN" altLang="en-US" dirty="0"/>
              <a:t>参数中的常量和常量引用</a:t>
            </a:r>
          </a:p>
        </p:txBody>
      </p:sp>
      <p:sp>
        <p:nvSpPr>
          <p:cNvPr id="9" name="内容占位符 2"/>
          <p:cNvSpPr>
            <a:spLocks noGrp="1"/>
          </p:cNvSpPr>
          <p:nvPr>
            <p:ph idx="1"/>
          </p:nvPr>
        </p:nvSpPr>
        <p:spPr>
          <a:xfrm>
            <a:off x="683568" y="1700808"/>
            <a:ext cx="7529513" cy="4752528"/>
          </a:xfrm>
        </p:spPr>
        <p:txBody>
          <a:bodyPr/>
          <a:lstStyle/>
          <a:p>
            <a:r>
              <a:rPr kumimoji="1" lang="zh-CN" altLang="en-US" dirty="0">
                <a:solidFill>
                  <a:srgbClr val="FF0000"/>
                </a:solidFill>
                <a:latin typeface="STKaiti" charset="-122"/>
                <a:ea typeface="STKaiti" charset="-122"/>
                <a:cs typeface="STKaiti" charset="-122"/>
              </a:rPr>
              <a:t>最小特权原则</a:t>
            </a:r>
            <a:r>
              <a:rPr kumimoji="1" lang="zh-CN" altLang="en-US" dirty="0">
                <a:latin typeface="STKaiti" charset="-122"/>
                <a:ea typeface="STKaiti" charset="-122"/>
                <a:cs typeface="STKaiti" charset="-122"/>
              </a:rPr>
              <a:t>：给函数足够的权限去完成相应的任务，但不要给予他多余的权限。</a:t>
            </a:r>
            <a:endParaRPr kumimoji="1" lang="en-US" altLang="zh-CN" dirty="0">
              <a:latin typeface="STKaiti" charset="-122"/>
              <a:ea typeface="STKaiti" charset="-122"/>
              <a:cs typeface="STKaiti" charset="-122"/>
            </a:endParaRPr>
          </a:p>
          <a:p>
            <a:pPr lvl="1"/>
            <a:r>
              <a:rPr lang="zh-CN" altLang="en-US" dirty="0"/>
              <a:t>例如函数</a:t>
            </a:r>
            <a:r>
              <a:rPr lang="en-US" altLang="zh-CN" dirty="0"/>
              <a:t>void add(int&amp; a, int&amp; b)</a:t>
            </a:r>
            <a:r>
              <a:rPr lang="zh-CN" altLang="en-US" dirty="0"/>
              <a:t>，如果将参数类型定义为</a:t>
            </a:r>
            <a:r>
              <a:rPr lang="en-US" altLang="zh-CN" dirty="0"/>
              <a:t>int&amp;</a:t>
            </a:r>
            <a:r>
              <a:rPr lang="zh-CN" altLang="en-US" dirty="0"/>
              <a:t>，则给予该函数在函数体内修改</a:t>
            </a:r>
            <a:r>
              <a:rPr lang="en-US" altLang="zh-CN" dirty="0"/>
              <a:t>a</a:t>
            </a:r>
            <a:r>
              <a:rPr lang="zh-CN" altLang="en-US" dirty="0"/>
              <a:t>和</a:t>
            </a:r>
            <a:r>
              <a:rPr lang="en-US" altLang="zh-CN" dirty="0"/>
              <a:t>b</a:t>
            </a:r>
            <a:r>
              <a:rPr lang="zh-CN" altLang="en-US" dirty="0"/>
              <a:t>的值的权限</a:t>
            </a:r>
            <a:endParaRPr lang="en-US" altLang="zh-CN" dirty="0"/>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如果我们不想给予函数修改权限，则可以在参数中使用</a:t>
            </a:r>
            <a:r>
              <a:rPr kumimoji="1" lang="zh-CN" altLang="en-US" dirty="0">
                <a:solidFill>
                  <a:srgbClr val="FF0000"/>
                </a:solidFill>
                <a:latin typeface="STKaiti" charset="-122"/>
                <a:ea typeface="STKaiti" charset="-122"/>
                <a:cs typeface="STKaiti" charset="-122"/>
              </a:rPr>
              <a:t>常量</a:t>
            </a:r>
            <a:r>
              <a:rPr kumimoji="1" lang="en-US" altLang="zh-CN" dirty="0">
                <a:solidFill>
                  <a:srgbClr val="FF0000"/>
                </a:solidFill>
                <a:latin typeface="STKaiti" charset="-122"/>
                <a:ea typeface="STKaiti" charset="-122"/>
                <a:cs typeface="STKaiti" charset="-122"/>
              </a:rPr>
              <a:t>/</a:t>
            </a:r>
            <a:r>
              <a:rPr kumimoji="1" lang="zh-CN" altLang="en-US" dirty="0">
                <a:solidFill>
                  <a:srgbClr val="FF0000"/>
                </a:solidFill>
                <a:latin typeface="STKaiti" charset="-122"/>
                <a:ea typeface="STKaiti" charset="-122"/>
                <a:cs typeface="STKaiti" charset="-122"/>
              </a:rPr>
              <a:t>常量引用</a:t>
            </a:r>
            <a:endParaRPr kumimoji="1" lang="en-US" altLang="zh-CN" dirty="0">
              <a:solidFill>
                <a:srgbClr val="FF0000"/>
              </a:solidFill>
              <a:latin typeface="STKaiti" charset="-122"/>
              <a:ea typeface="STKaiti" charset="-122"/>
              <a:cs typeface="STKaiti" charset="-122"/>
            </a:endParaRPr>
          </a:p>
          <a:p>
            <a:pPr marL="342900" lvl="3" indent="-342900" algn="ctr">
              <a:spcBef>
                <a:spcPts val="1000"/>
              </a:spcBef>
              <a:buSzPct val="75000"/>
            </a:pPr>
            <a:r>
              <a:rPr lang="en-US" altLang="zh-CN" sz="2400" dirty="0"/>
              <a:t>void add(</a:t>
            </a:r>
            <a:r>
              <a:rPr lang="en-US" altLang="zh-CN" sz="2400" dirty="0">
                <a:solidFill>
                  <a:srgbClr val="0066CC"/>
                </a:solidFill>
              </a:rPr>
              <a:t>const</a:t>
            </a:r>
            <a:r>
              <a:rPr lang="en-US" altLang="zh-CN" sz="2400" dirty="0"/>
              <a:t> int&amp; a, </a:t>
            </a:r>
            <a:r>
              <a:rPr lang="en-US" altLang="zh-CN" sz="2400" dirty="0">
                <a:solidFill>
                  <a:srgbClr val="0066CC"/>
                </a:solidFill>
              </a:rPr>
              <a:t>const</a:t>
            </a:r>
            <a:r>
              <a:rPr lang="en-US" altLang="zh-CN" sz="2400" dirty="0"/>
              <a:t> int&amp; b)</a:t>
            </a:r>
          </a:p>
          <a:p>
            <a:pPr marL="0" indent="0">
              <a:buNone/>
            </a:pPr>
            <a:r>
              <a:rPr kumimoji="1" lang="zh-CN" altLang="en-US" sz="2400" dirty="0">
                <a:latin typeface="STKaiti" charset="-122"/>
                <a:ea typeface="STKaiti" charset="-122"/>
                <a:cs typeface="STKaiti" charset="-122"/>
              </a:rPr>
              <a:t>此时函数中仅能读取</a:t>
            </a:r>
            <a:r>
              <a:rPr kumimoji="1" lang="en-US" altLang="zh-CN" sz="2400" dirty="0">
                <a:latin typeface="STKaiti" charset="-122"/>
                <a:ea typeface="STKaiti" charset="-122"/>
                <a:cs typeface="STKaiti" charset="-122"/>
              </a:rPr>
              <a:t>a</a:t>
            </a:r>
            <a:r>
              <a:rPr kumimoji="1" lang="zh-CN" altLang="en-US" sz="2400" dirty="0">
                <a:latin typeface="STKaiti" charset="-122"/>
                <a:ea typeface="STKaiti" charset="-122"/>
                <a:cs typeface="STKaiti" charset="-122"/>
              </a:rPr>
              <a:t>和</a:t>
            </a:r>
            <a:r>
              <a:rPr kumimoji="1" lang="en-US" altLang="zh-CN" sz="2400" dirty="0">
                <a:latin typeface="STKaiti" charset="-122"/>
                <a:ea typeface="STKaiti" charset="-122"/>
                <a:cs typeface="STKaiti" charset="-122"/>
              </a:rPr>
              <a:t>b</a:t>
            </a:r>
            <a:r>
              <a:rPr kumimoji="1" lang="zh-CN" altLang="en-US" sz="2400" dirty="0">
                <a:latin typeface="STKaiti" charset="-122"/>
                <a:ea typeface="STKaiti" charset="-122"/>
                <a:cs typeface="STKaiti" charset="-122"/>
              </a:rPr>
              <a:t>的值，无法对</a:t>
            </a:r>
            <a:r>
              <a:rPr kumimoji="1" lang="en-US" altLang="zh-CN" sz="2400" dirty="0">
                <a:latin typeface="STKaiti" charset="-122"/>
                <a:ea typeface="STKaiti" charset="-122"/>
                <a:cs typeface="STKaiti" charset="-122"/>
              </a:rPr>
              <a:t>a, b</a:t>
            </a:r>
            <a:r>
              <a:rPr kumimoji="1" lang="zh-CN" altLang="en-US" sz="2400" dirty="0">
                <a:latin typeface="STKaiti" charset="-122"/>
                <a:ea typeface="STKaiti" charset="-122"/>
                <a:cs typeface="STKaiti" charset="-122"/>
              </a:rPr>
              <a:t>进行任何修改操作。</a:t>
            </a:r>
          </a:p>
        </p:txBody>
      </p:sp>
    </p:spTree>
    <p:extLst>
      <p:ext uri="{BB962C8B-B14F-4D97-AF65-F5344CB8AC3E}">
        <p14:creationId xmlns:p14="http://schemas.microsoft.com/office/powerpoint/2010/main" val="36743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a:p>
        </p:txBody>
      </p:sp>
      <p:sp>
        <p:nvSpPr>
          <p:cNvPr id="5" name="矩形 4"/>
          <p:cNvSpPr/>
          <p:nvPr/>
        </p:nvSpPr>
        <p:spPr>
          <a:xfrm>
            <a:off x="872133" y="3197875"/>
            <a:ext cx="7560840"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Person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id;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Person(</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Person&amp; </a:t>
            </a:r>
            <a:r>
              <a:rPr lang="en-US" altLang="zh-CN" b="1" dirty="0" err="1">
                <a:solidFill>
                  <a:srgbClr val="FF0000"/>
                </a:solidFill>
                <a:latin typeface="Consolas" panose="020B0609020204030204" pitchFamily="49" charset="0"/>
                <a:cs typeface="Consolas" panose="020B0609020204030204" pitchFamily="49" charset="0"/>
              </a:rPr>
              <a:t>src</a:t>
            </a:r>
            <a:r>
              <a:rPr lang="en-US" altLang="zh-CN" b="1" dirty="0">
                <a:solidFill>
                  <a:srgbClr val="FF0000"/>
                </a:solidFill>
                <a:latin typeface="Consolas" panose="020B0609020204030204" pitchFamily="49" charset="0"/>
                <a:cs typeface="Consolas" panose="020B0609020204030204" pitchFamily="49" charset="0"/>
              </a:rPr>
              <a:t>) { id = src.id;  ...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28650" y="5517232"/>
            <a:ext cx="8047806" cy="576064"/>
          </a:xfrm>
        </p:spPr>
        <p:txBody>
          <a:bodyPr/>
          <a:lstStyle/>
          <a:p>
            <a:pPr>
              <a:lnSpc>
                <a:spcPct val="100000"/>
              </a:lnSpc>
            </a:pPr>
            <a:r>
              <a:rPr kumimoji="1" lang="zh-CN" altLang="en-US" dirty="0"/>
              <a:t>作用：用参数对象的内容初始化当前对象</a:t>
            </a:r>
          </a:p>
        </p:txBody>
      </p:sp>
      <p:sp>
        <p:nvSpPr>
          <p:cNvPr id="7" name="内容占位符 2"/>
          <p:cNvSpPr txBox="1">
            <a:spLocks/>
          </p:cNvSpPr>
          <p:nvPr/>
        </p:nvSpPr>
        <p:spPr bwMode="auto">
          <a:xfrm>
            <a:off x="628650" y="2636912"/>
            <a:ext cx="804780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拷贝构造函数示例：</a:t>
            </a:r>
          </a:p>
        </p:txBody>
      </p:sp>
      <p:sp>
        <p:nvSpPr>
          <p:cNvPr id="9" name="内容占位符 2">
            <a:extLst>
              <a:ext uri="{FF2B5EF4-FFF2-40B4-BE49-F238E27FC236}">
                <a16:creationId xmlns:a16="http://schemas.microsoft.com/office/drawing/2014/main" id="{070646B4-7636-41EE-B505-60F76050705A}"/>
              </a:ext>
            </a:extLst>
          </p:cNvPr>
          <p:cNvSpPr txBox="1">
            <a:spLocks/>
          </p:cNvSpPr>
          <p:nvPr/>
        </p:nvSpPr>
        <p:spPr bwMode="auto">
          <a:xfrm>
            <a:off x="625616" y="1412776"/>
            <a:ext cx="8047806"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lnSpc>
                <a:spcPct val="100000"/>
              </a:lnSpc>
            </a:pPr>
            <a:r>
              <a:rPr kumimoji="1" lang="zh-CN" altLang="en-US" dirty="0"/>
              <a:t>拷贝构造函数是一种特殊的构造函数，它的参数是语言规定的，是</a:t>
            </a:r>
            <a:r>
              <a:rPr kumimoji="1" lang="zh-CN" altLang="en-US" dirty="0">
                <a:solidFill>
                  <a:srgbClr val="FF0000"/>
                </a:solidFill>
              </a:rPr>
              <a:t>同类对象的常量引用</a:t>
            </a:r>
          </a:p>
        </p:txBody>
      </p:sp>
    </p:spTree>
    <p:extLst>
      <p:ext uri="{BB962C8B-B14F-4D97-AF65-F5344CB8AC3E}">
        <p14:creationId xmlns:p14="http://schemas.microsoft.com/office/powerpoint/2010/main" val="159146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拷贝构造函数被调用的三种常见情况：</a:t>
            </a:r>
            <a:endParaRPr kumimoji="1" lang="en-US" altLang="zh-CN" dirty="0"/>
          </a:p>
          <a:p>
            <a:pPr marL="0" indent="0">
              <a:lnSpc>
                <a:spcPct val="100000"/>
              </a:lnSpc>
              <a:buNone/>
            </a:pPr>
            <a:r>
              <a:rPr kumimoji="1" lang="en-US" altLang="zh-CN" sz="2400" dirty="0"/>
              <a:t>1</a:t>
            </a:r>
            <a:r>
              <a:rPr kumimoji="1" lang="zh-CN" altLang="en-US" sz="2400" dirty="0"/>
              <a:t>、用一个类对象定义另一个新的类对象</a:t>
            </a:r>
            <a:endParaRPr kumimoji="1" lang="en-US" altLang="zh-CN" sz="2400" dirty="0"/>
          </a:p>
          <a:p>
            <a:pPr marL="0" indent="0">
              <a:lnSpc>
                <a:spcPct val="100000"/>
              </a:lnSpc>
              <a:buNone/>
            </a:pPr>
            <a:r>
              <a:rPr kumimoji="1" lang="pt-BR" altLang="zh-CN" sz="2400" dirty="0"/>
              <a:t>	Test a; </a:t>
            </a:r>
            <a:r>
              <a:rPr kumimoji="1" lang="pt-BR" altLang="zh-CN" sz="2400" dirty="0">
                <a:solidFill>
                  <a:srgbClr val="FF0000"/>
                </a:solidFill>
              </a:rPr>
              <a:t>Test b(a); </a:t>
            </a:r>
          </a:p>
          <a:p>
            <a:pPr marL="0" indent="0">
              <a:lnSpc>
                <a:spcPct val="100000"/>
              </a:lnSpc>
              <a:buNone/>
            </a:pPr>
            <a:r>
              <a:rPr kumimoji="1" lang="pt-BR" altLang="zh-CN" sz="2400" dirty="0">
                <a:solidFill>
                  <a:srgbClr val="FF0000"/>
                </a:solidFill>
              </a:rPr>
              <a:t>	Test c = a;</a:t>
            </a:r>
            <a:r>
              <a:rPr kumimoji="1" lang="zh-CN" altLang="en-US" sz="2400" dirty="0">
                <a:solidFill>
                  <a:srgbClr val="FF0000"/>
                </a:solidFill>
              </a:rPr>
              <a:t>    </a:t>
            </a:r>
            <a:endParaRPr kumimoji="1" lang="en-US" altLang="zh-CN" sz="2400" dirty="0"/>
          </a:p>
          <a:p>
            <a:pPr marL="0" indent="0">
              <a:lnSpc>
                <a:spcPct val="100000"/>
              </a:lnSpc>
              <a:buNone/>
            </a:pPr>
            <a:r>
              <a:rPr kumimoji="1" lang="en-US" altLang="zh-CN" sz="2400" dirty="0"/>
              <a:t>2</a:t>
            </a:r>
            <a:r>
              <a:rPr kumimoji="1" lang="zh-CN" altLang="en-US" sz="2400" dirty="0"/>
              <a:t>、函数调用时</a:t>
            </a:r>
            <a:r>
              <a:rPr kumimoji="1" lang="zh-CN" altLang="en-US" sz="2400" dirty="0">
                <a:solidFill>
                  <a:srgbClr val="FF0000"/>
                </a:solidFill>
              </a:rPr>
              <a:t>以类的对象为形参</a:t>
            </a:r>
            <a:endParaRPr kumimoji="1" lang="en-US" altLang="zh-CN" sz="2400" dirty="0">
              <a:solidFill>
                <a:srgbClr val="FF0000"/>
              </a:solidFill>
            </a:endParaRPr>
          </a:p>
          <a:p>
            <a:pPr marL="0" indent="0">
              <a:lnSpc>
                <a:spcPct val="100000"/>
              </a:lnSpc>
              <a:buNone/>
            </a:pPr>
            <a:r>
              <a:rPr kumimoji="1" lang="zh-CN" altLang="en-US" sz="2400" dirty="0">
                <a:solidFill>
                  <a:srgbClr val="FF0000"/>
                </a:solidFill>
              </a:rPr>
              <a:t>     </a:t>
            </a:r>
            <a:r>
              <a:rPr kumimoji="1" lang="en-US" altLang="zh-CN" sz="2400" dirty="0" err="1">
                <a:solidFill>
                  <a:schemeClr val="tx1"/>
                </a:solidFill>
              </a:rPr>
              <a:t>Func</a:t>
            </a:r>
            <a:r>
              <a:rPr kumimoji="1" lang="en-US" altLang="zh-CN" sz="2400" dirty="0"/>
              <a:t>(</a:t>
            </a:r>
            <a:r>
              <a:rPr kumimoji="1" lang="en-US" altLang="zh-CN" sz="2400" dirty="0">
                <a:solidFill>
                  <a:srgbClr val="FF0000"/>
                </a:solidFill>
              </a:rPr>
              <a:t>Test</a:t>
            </a:r>
            <a:r>
              <a:rPr kumimoji="1" lang="zh-CN" altLang="en-US" sz="2400" dirty="0">
                <a:solidFill>
                  <a:srgbClr val="FF0000"/>
                </a:solidFill>
              </a:rPr>
              <a:t> </a:t>
            </a:r>
            <a:r>
              <a:rPr kumimoji="1" lang="en-US" altLang="zh-CN" sz="2400" dirty="0">
                <a:solidFill>
                  <a:srgbClr val="FF0000"/>
                </a:solidFill>
              </a:rPr>
              <a:t>a</a:t>
            </a:r>
            <a:r>
              <a:rPr kumimoji="1" lang="en-US" altLang="zh-CN" sz="2400" dirty="0"/>
              <a:t>)</a:t>
            </a:r>
          </a:p>
          <a:p>
            <a:pPr marL="0" indent="0">
              <a:lnSpc>
                <a:spcPct val="100000"/>
              </a:lnSpc>
              <a:buNone/>
            </a:pPr>
            <a:r>
              <a:rPr kumimoji="1" lang="en-US" altLang="zh-CN" sz="2400" dirty="0"/>
              <a:t>3</a:t>
            </a:r>
            <a:r>
              <a:rPr kumimoji="1" lang="zh-CN" altLang="en-US" sz="2400" dirty="0"/>
              <a:t>、函数返回</a:t>
            </a:r>
            <a:r>
              <a:rPr kumimoji="1" lang="zh-CN" altLang="en-US" sz="2400" dirty="0">
                <a:solidFill>
                  <a:srgbClr val="FF0000"/>
                </a:solidFill>
              </a:rPr>
              <a:t>类对象</a:t>
            </a:r>
            <a:endParaRPr kumimoji="1" lang="en-US" altLang="zh-CN" sz="2400" dirty="0">
              <a:solidFill>
                <a:srgbClr val="FF0000"/>
              </a:solidFill>
            </a:endParaRPr>
          </a:p>
          <a:p>
            <a:pPr marL="0" indent="0">
              <a:lnSpc>
                <a:spcPct val="100000"/>
              </a:lnSpc>
              <a:buNone/>
            </a:pPr>
            <a:r>
              <a:rPr kumimoji="1" lang="en-US" altLang="zh-CN" sz="2400" dirty="0">
                <a:solidFill>
                  <a:srgbClr val="FF0000"/>
                </a:solidFill>
              </a:rPr>
              <a:t>	Test</a:t>
            </a:r>
            <a:r>
              <a:rPr kumimoji="1" lang="zh-CN" altLang="en-US" sz="2400" dirty="0">
                <a:solidFill>
                  <a:srgbClr val="FF0000"/>
                </a:solidFill>
              </a:rPr>
              <a:t> </a:t>
            </a:r>
            <a:r>
              <a:rPr kumimoji="1" lang="en-US" altLang="zh-CN" sz="2400" dirty="0" err="1">
                <a:solidFill>
                  <a:schemeClr val="tx1"/>
                </a:solidFill>
              </a:rPr>
              <a:t>Func</a:t>
            </a:r>
            <a:r>
              <a:rPr kumimoji="1" lang="en-US" altLang="zh-CN" sz="2400" dirty="0">
                <a:solidFill>
                  <a:schemeClr val="tx1"/>
                </a:solidFill>
              </a:rPr>
              <a:t>(void)</a:t>
            </a:r>
          </a:p>
          <a:p>
            <a:pPr marL="0" indent="0">
              <a:lnSpc>
                <a:spcPct val="100000"/>
              </a:lnSpc>
              <a:buNone/>
            </a:pPr>
            <a:r>
              <a:rPr kumimoji="1" lang="zh-CN" altLang="en-US" sz="2400" dirty="0"/>
              <a:t>编译器会自动调用“</a:t>
            </a:r>
            <a:r>
              <a:rPr kumimoji="1" lang="zh-CN" altLang="en-US" sz="2400" dirty="0">
                <a:solidFill>
                  <a:srgbClr val="FF0000"/>
                </a:solidFill>
              </a:rPr>
              <a:t>拷贝构造函数</a:t>
            </a:r>
            <a:r>
              <a:rPr kumimoji="1" lang="zh-CN" altLang="en-US" sz="2400" dirty="0"/>
              <a:t>”，在已有对象基础上生成新对象。</a:t>
            </a:r>
            <a:endParaRPr kumimoji="1" lang="en-US" altLang="zh-CN" sz="2400" dirty="0"/>
          </a:p>
        </p:txBody>
      </p:sp>
    </p:spTree>
    <p:extLst>
      <p:ext uri="{BB962C8B-B14F-4D97-AF65-F5344CB8AC3E}">
        <p14:creationId xmlns:p14="http://schemas.microsoft.com/office/powerpoint/2010/main" val="3546227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非常量左值引用不能绑定&#10;右值&#10;B: 右值引用可以绑定右值&#10;C: 常量左值引用可以绑定右值&#10;D: 引用在定义时就要初始化"/>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3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HASREMARK" val="True"/>
  <p:tag name="PROBLEMREMARK" val="B: 右值引用是左值，所以(2)处&#10;调用拷贝构造函数&#10;&#10;C: 常量左值引用可以绑定左值，&#10;(3)处不调用构造函数"/>
  <p:tag name="PROBLEMSCORE_HALF" val="0.5"/>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21335</TotalTime>
  <Words>9422</Words>
  <Application>Microsoft Macintosh PowerPoint</Application>
  <PresentationFormat>全屏显示(4:3)</PresentationFormat>
  <Paragraphs>1237</Paragraphs>
  <Slides>66</Slides>
  <Notes>31</Notes>
  <HiddenSlides>4</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66</vt:i4>
      </vt:variant>
    </vt:vector>
  </HeadingPairs>
  <TitlesOfParts>
    <vt:vector size="79" baseType="lpstr">
      <vt:lpstr>华文楷体</vt:lpstr>
      <vt:lpstr>华文楷体</vt:lpstr>
      <vt:lpstr>微软雅黑</vt:lpstr>
      <vt:lpstr>微软雅黑</vt:lpstr>
      <vt:lpstr>微软雅黑</vt:lpstr>
      <vt:lpstr>Arial</vt:lpstr>
      <vt:lpstr>Calibri</vt:lpstr>
      <vt:lpstr>Calibri Light</vt:lpstr>
      <vt:lpstr>Consolas</vt:lpstr>
      <vt:lpstr>Menlo-Regular</vt:lpstr>
      <vt:lpstr>Times New Roman</vt:lpstr>
      <vt:lpstr>Wingdings</vt:lpstr>
      <vt:lpstr>Office Theme</vt:lpstr>
      <vt:lpstr>面向对象程序设计基础 （OOP）</vt:lpstr>
      <vt:lpstr>上期要点回顾</vt:lpstr>
      <vt:lpstr>本讲内容提要</vt:lpstr>
      <vt:lpstr>回顾：引用</vt:lpstr>
      <vt:lpstr>回顾：常量成员和常量对象</vt:lpstr>
      <vt:lpstr>PowerPoint 演示文稿</vt:lpstr>
      <vt:lpstr>参数中的常量和常量引用</vt:lpstr>
      <vt:lpstr>拷贝构造函数</vt:lpstr>
      <vt:lpstr>拷贝构造函数</vt:lpstr>
      <vt:lpstr>拷贝构造函数</vt:lpstr>
      <vt:lpstr>拷贝构造函数</vt:lpstr>
      <vt:lpstr>拷贝构造函数：执行顺序</vt:lpstr>
      <vt:lpstr>拷贝构造函数：实例1</vt:lpstr>
      <vt:lpstr>拷贝构造函数：实例1</vt:lpstr>
      <vt:lpstr>拷贝构造函数的调用时机</vt:lpstr>
      <vt:lpstr>拷贝构造函数：实例2</vt:lpstr>
      <vt:lpstr>拷贝构造函数：实例2</vt:lpstr>
      <vt:lpstr>拷贝构造函数</vt:lpstr>
      <vt:lpstr>拷贝构造函数</vt:lpstr>
      <vt:lpstr>拷贝构造函数</vt:lpstr>
      <vt:lpstr>右值引用</vt:lpstr>
      <vt:lpstr>右值引用</vt:lpstr>
      <vt:lpstr>右值引用</vt:lpstr>
      <vt:lpstr>引用的绑定</vt:lpstr>
      <vt:lpstr>右值引用示例</vt:lpstr>
      <vt:lpstr>右值引用示例</vt:lpstr>
      <vt:lpstr>右值引用示例</vt:lpstr>
      <vt:lpstr>右值引用示例</vt:lpstr>
      <vt:lpstr>PowerPoint 演示文稿</vt:lpstr>
      <vt:lpstr>移动构造函数</vt:lpstr>
      <vt:lpstr>移动构造函数</vt:lpstr>
      <vt:lpstr>移动构造函数：实例</vt:lpstr>
      <vt:lpstr>移动构造函数：实例</vt:lpstr>
      <vt:lpstr>移动构造函数：实例</vt:lpstr>
      <vt:lpstr>移动构造函数：实例</vt:lpstr>
      <vt:lpstr>移动构造函数：实例</vt:lpstr>
      <vt:lpstr>移动构造函数：实例</vt:lpstr>
      <vt:lpstr>右值引用：移动语义</vt:lpstr>
      <vt:lpstr>右值引用：移动语义</vt:lpstr>
      <vt:lpstr>构造函数综合实例</vt:lpstr>
      <vt:lpstr>答案</vt:lpstr>
      <vt:lpstr>拷贝/移动构造函数的调用时机</vt:lpstr>
      <vt:lpstr>拷贝/移动构造函数的调用时机</vt:lpstr>
      <vt:lpstr>PowerPoint 演示文稿</vt:lpstr>
      <vt:lpstr>拷贝赋值运算符</vt:lpstr>
      <vt:lpstr>拷贝赋值运算符：实例</vt:lpstr>
      <vt:lpstr>移动赋值运算符</vt:lpstr>
      <vt:lpstr>拷贝/移动赋值运算符的调用时机</vt:lpstr>
      <vt:lpstr>编译器自动合成的函数/运算符</vt:lpstr>
      <vt:lpstr>类型转换</vt:lpstr>
      <vt:lpstr>自动类型转换：方法一</vt:lpstr>
      <vt:lpstr>自动类型转换：方法二</vt:lpstr>
      <vt:lpstr>自动类型转换</vt:lpstr>
      <vt:lpstr>自动类型转换：实例1</vt:lpstr>
      <vt:lpstr>自动类型转换：实例1</vt:lpstr>
      <vt:lpstr>自动类型转换：实例2</vt:lpstr>
      <vt:lpstr>自动类型转换：实例2</vt:lpstr>
      <vt:lpstr>PowerPoint 演示文稿</vt:lpstr>
      <vt:lpstr>禁止自动类型转换</vt:lpstr>
      <vt:lpstr>禁止自动类型转换</vt:lpstr>
      <vt:lpstr>强制类型转换</vt:lpstr>
      <vt:lpstr>强制类型转换</vt:lpstr>
      <vt:lpstr>课后阅读及思考</vt:lpstr>
      <vt:lpstr>课后练习（不提交）</vt:lpstr>
      <vt:lpstr>课后练习（不提交）</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Liu Zhiyuan</cp:lastModifiedBy>
  <cp:revision>2379</cp:revision>
  <cp:lastPrinted>2020-03-21T00:59:24Z</cp:lastPrinted>
  <dcterms:created xsi:type="dcterms:W3CDTF">2002-09-18T00:55:13Z</dcterms:created>
  <dcterms:modified xsi:type="dcterms:W3CDTF">2021-03-28T08:28:43Z</dcterms:modified>
</cp:coreProperties>
</file>