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8"/>
  </p:notesMasterIdLst>
  <p:sldIdLst>
    <p:sldId id="392" r:id="rId2"/>
    <p:sldId id="579" r:id="rId3"/>
    <p:sldId id="480" r:id="rId4"/>
    <p:sldId id="557" r:id="rId5"/>
    <p:sldId id="558" r:id="rId6"/>
    <p:sldId id="534" r:id="rId7"/>
    <p:sldId id="549" r:id="rId8"/>
    <p:sldId id="550" r:id="rId9"/>
    <p:sldId id="548" r:id="rId10"/>
    <p:sldId id="482" r:id="rId11"/>
    <p:sldId id="483" r:id="rId12"/>
    <p:sldId id="484" r:id="rId13"/>
    <p:sldId id="607" r:id="rId14"/>
    <p:sldId id="602" r:id="rId15"/>
    <p:sldId id="603" r:id="rId16"/>
    <p:sldId id="597" r:id="rId17"/>
    <p:sldId id="595" r:id="rId18"/>
    <p:sldId id="559" r:id="rId19"/>
    <p:sldId id="604" r:id="rId20"/>
    <p:sldId id="605" r:id="rId21"/>
    <p:sldId id="487" r:id="rId22"/>
    <p:sldId id="560" r:id="rId23"/>
    <p:sldId id="562" r:id="rId24"/>
    <p:sldId id="582" r:id="rId25"/>
    <p:sldId id="583" r:id="rId26"/>
    <p:sldId id="584" r:id="rId27"/>
    <p:sldId id="592" r:id="rId28"/>
    <p:sldId id="576" r:id="rId29"/>
    <p:sldId id="577" r:id="rId30"/>
    <p:sldId id="535" r:id="rId31"/>
    <p:sldId id="536" r:id="rId32"/>
    <p:sldId id="600" r:id="rId33"/>
    <p:sldId id="601" r:id="rId34"/>
    <p:sldId id="556" r:id="rId35"/>
    <p:sldId id="580" r:id="rId36"/>
    <p:sldId id="575" r:id="rId37"/>
    <p:sldId id="544" r:id="rId38"/>
    <p:sldId id="598" r:id="rId39"/>
    <p:sldId id="552" r:id="rId40"/>
    <p:sldId id="553" r:id="rId41"/>
    <p:sldId id="555" r:id="rId42"/>
    <p:sldId id="538" r:id="rId43"/>
    <p:sldId id="539" r:id="rId44"/>
    <p:sldId id="494" r:id="rId45"/>
    <p:sldId id="495" r:id="rId46"/>
    <p:sldId id="606" r:id="rId47"/>
    <p:sldId id="599" r:id="rId48"/>
    <p:sldId id="545" r:id="rId49"/>
    <p:sldId id="566" r:id="rId50"/>
    <p:sldId id="567" r:id="rId51"/>
    <p:sldId id="608" r:id="rId52"/>
    <p:sldId id="568" r:id="rId53"/>
    <p:sldId id="578" r:id="rId54"/>
    <p:sldId id="609" r:id="rId55"/>
    <p:sldId id="610" r:id="rId56"/>
    <p:sldId id="475" r:id="rId5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40061"/>
    <a:srgbClr val="1614FF"/>
    <a:srgbClr val="18851B"/>
    <a:srgbClr val="00FF00"/>
    <a:srgbClr val="0066CC"/>
    <a:srgbClr val="003366"/>
    <a:srgbClr val="FF0000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 autoAdjust="0"/>
    <p:restoredTop sz="83219" autoAdjust="0"/>
  </p:normalViewPr>
  <p:slideViewPr>
    <p:cSldViewPr>
      <p:cViewPr varScale="1">
        <p:scale>
          <a:sx n="145" d="100"/>
          <a:sy n="145" d="100"/>
        </p:scale>
        <p:origin x="200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398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当私有继承时，我们是 “照此实现” 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is-implementing-in-terms-of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）；也就是说，创建的新类具有基类的所有数据和功能，但这些功能是隐藏的，所以它只是部分的内部实现。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该类的用户访问不到这些内部功能，并且一个对象不能被看做是这个基类的实例。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***相当于重新实现了一遍基类的功能，而且它们是私有的。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保护继承 不常用，存在只是为了语言的完备性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4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69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665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795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程序编译时系统就能决定调用哪个函数，因此静态多态性又称为编译时的多态性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态分为两类：静态多态性和动态多态性，以前学过的函数重载和运算符重载实现的多态性属于静态多态性，在程序编译时系统就能决定调用哪个函数，因此静态多态性又称为编译时的多态性。静态多态性是通过函数的重载实现的。动态多态性是在程序运行过程中才动态地确定操作所针对的对象。它又称运行时的多态性。动态多态性是通过虚函数实现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49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44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989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915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26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56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62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95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70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若没有定义基类的默认构造函数（基类也无自动生成的构造函数），则派生类不能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无显示调用基类构造函数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编译错误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656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r>
              <a:rPr kumimoji="1" lang="zh-CN" altLang="en-US" dirty="0"/>
              <a:t>构造对象？不能，因为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没有默认构造函数</a:t>
            </a:r>
            <a:endParaRPr kumimoji="1" lang="en-US" altLang="zh-CN" dirty="0"/>
          </a:p>
          <a:p>
            <a:r>
              <a:rPr kumimoji="1" lang="zh-CN" altLang="en-US" dirty="0"/>
              <a:t>这个例子，如果没有</a:t>
            </a:r>
            <a:r>
              <a:rPr kumimoji="1" lang="en-US" altLang="zh-CN" dirty="0"/>
              <a:t>Base();</a:t>
            </a:r>
            <a:r>
              <a:rPr kumimoji="1" lang="zh-CN" altLang="en-US" dirty="0"/>
              <a:t>则不能定义派生类构造函数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因为无显示调用基类构造函数时会选择调用基类默认构造函数，若基类默认构造函数不存在则编译不通过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关键字：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zh.cppreference.com</a:t>
            </a:r>
            <a:r>
              <a:rPr kumimoji="1" lang="en-US" altLang="zh-CN" dirty="0"/>
              <a:t>/w/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/language/</a:t>
            </a:r>
            <a:r>
              <a:rPr kumimoji="1" lang="en-US" altLang="zh-CN" dirty="0" err="1"/>
              <a:t>using_declaration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78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96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97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5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image" Target="../media/image5.tmp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image" Target="../media/image5.tm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keyword/us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" Type="http://schemas.openxmlformats.org/officeDocument/2006/relationships/tags" Target="../tags/tag82.xml"/><Relationship Id="rId21" Type="http://schemas.openxmlformats.org/officeDocument/2006/relationships/tags" Target="../tags/tag100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tags" Target="../tags/tag99.xml"/><Relationship Id="rId29" Type="http://schemas.openxmlformats.org/officeDocument/2006/relationships/image" Target="../media/image5.tmp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124877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487025"/>
            <a:ext cx="76328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{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//Single1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fr-FR" altLang="zh-CN" sz="2400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id) : ID(id) { cout &lt;&lt; 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fr-FR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~S1()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"~S1()"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S2 {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//Single2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4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</a:p>
        </p:txBody>
      </p:sp>
      <p:sp>
        <p:nvSpPr>
          <p:cNvPr id="4" name="矩形 3"/>
          <p:cNvSpPr/>
          <p:nvPr/>
        </p:nvSpPr>
        <p:spPr>
          <a:xfrm>
            <a:off x="433364" y="268424"/>
            <a:ext cx="8568952" cy="649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//Composite3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构造函数不带参数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构造函数初始化列表中构造子对象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k)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sub_obj1(k)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~C3()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"~C3()"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07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对象组合运行结果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1769763" y="116632"/>
            <a:ext cx="2088232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, 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481731" y="144915"/>
            <a:ext cx="216024" cy="792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81731" y="1023641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481731" y="184421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481731" y="267280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9131" y="26976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a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9131" y="11530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b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9131" y="194511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9131" y="27900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d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7456" y="1153027"/>
            <a:ext cx="4896544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mr-I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3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76864" cy="5184576"/>
          </a:xfrm>
        </p:spPr>
        <p:txBody>
          <a:bodyPr/>
          <a:lstStyle/>
          <a:p>
            <a:r>
              <a:rPr kumimoji="1" lang="zh-CN" altLang="en-US" dirty="0"/>
              <a:t>回忆：隐式定义的拷贝构造与赋值运算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如果调用拷贝构造函数且没有给类显式定义拷贝构造函数，编译器将提供“隐式定义的拷贝构造函数”。该函数的功能为：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递归调用所有子对象的拷贝构造函数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对于基础类型，采用位拷贝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赋值运算的默认操作类似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3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289024"/>
            <a:ext cx="928903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C1{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(n){}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dirty="0">
                <a:latin typeface="Consolas" panose="020B0609020204030204" pitchFamily="49" charset="0"/>
              </a:rPr>
              <a:t>C1 &amp;other)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显式定义拷贝构造函数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other.i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"C1(const C1 &amp;other)"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C2{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>
                <a:latin typeface="Consolas" panose="020B0609020204030204" pitchFamily="49" charset="0"/>
              </a:rPr>
              <a:t>j;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C2(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n):j(n){}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C2&amp; operator= 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C2&amp; right){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显式定义赋值运算符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if</a:t>
            </a:r>
            <a:r>
              <a:rPr lang="en-US" altLang="zh-CN" dirty="0">
                <a:latin typeface="Consolas" panose="020B0609020204030204" pitchFamily="49" charset="0"/>
              </a:rPr>
              <a:t>(this != &amp;right){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j = </a:t>
            </a:r>
            <a:r>
              <a:rPr lang="en-US" altLang="zh-CN" dirty="0" err="1">
                <a:latin typeface="Consolas" panose="020B0609020204030204" pitchFamily="49" charset="0"/>
              </a:rPr>
              <a:t>right.j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"operator=(const C2&amp;)"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return </a:t>
            </a:r>
            <a:r>
              <a:rPr lang="en-US" altLang="zh-CN" dirty="0">
                <a:latin typeface="Consolas" panose="020B0609020204030204" pitchFamily="49" charset="0"/>
              </a:rPr>
              <a:t>*this;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1682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-48875"/>
            <a:ext cx="9289032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1"/>
                </a:solidFill>
              </a:rPr>
              <a:t>class</a:t>
            </a:r>
            <a:r>
              <a:rPr lang="en-US" altLang="zh-CN" dirty="0"/>
              <a:t> C3{</a:t>
            </a:r>
          </a:p>
          <a:p>
            <a:r>
              <a:rPr lang="en-US" altLang="zh-CN" dirty="0">
                <a:solidFill>
                  <a:srgbClr val="B40061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C1 c1;</a:t>
            </a:r>
          </a:p>
          <a:p>
            <a:r>
              <a:rPr lang="en-US" altLang="zh-CN" dirty="0"/>
              <a:t>	C2 c2;</a:t>
            </a:r>
          </a:p>
          <a:p>
            <a:r>
              <a:rPr lang="en-US" altLang="zh-CN" dirty="0"/>
              <a:t>	C3():c1(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), c2(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){}</a:t>
            </a:r>
          </a:p>
          <a:p>
            <a:r>
              <a:rPr lang="en-US" altLang="zh-CN" dirty="0"/>
              <a:t>	C3(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j):c1(</a:t>
            </a:r>
            <a:r>
              <a:rPr lang="en-US" altLang="zh-CN" dirty="0" err="1"/>
              <a:t>i</a:t>
            </a:r>
            <a:r>
              <a:rPr lang="en-US" altLang="zh-CN" dirty="0"/>
              <a:t>), c2(j){}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void</a:t>
            </a:r>
            <a:r>
              <a:rPr lang="en-US" altLang="zh-CN" dirty="0"/>
              <a:t> print(){</a:t>
            </a:r>
            <a:r>
              <a:rPr lang="en-US" altLang="zh-CN" dirty="0" err="1"/>
              <a:t>cout</a:t>
            </a:r>
            <a:r>
              <a:rPr lang="en-US" altLang="zh-CN" dirty="0"/>
              <a:t> &lt;&lt; "c1.i = " &lt;&lt; c1.i &lt;&lt; " c2.j = " &lt;&lt; c2.j &lt;&lt; 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	C3 a(</a:t>
            </a:r>
            <a:r>
              <a:rPr lang="en-US" altLang="zh-CN" dirty="0">
                <a:solidFill>
                  <a:srgbClr val="1614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614FF"/>
                </a:solidFill>
              </a:rPr>
              <a:t>2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C3 b(a);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执行显式定义的拷贝构造，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执行隐式定义的拷贝构造</a:t>
            </a:r>
            <a:endParaRPr lang="en-US" altLang="zh-CN" sz="1600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"b: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C3 c;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c = a; 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执行隐式定义的拷贝赋值，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执行显式定义的拷贝赋值</a:t>
            </a:r>
            <a:endParaRPr lang="en-US" altLang="zh-CN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86E7C9-1AB9-BC49-8FC2-A207B5F306E5}"/>
              </a:ext>
            </a:extLst>
          </p:cNvPr>
          <p:cNvSpPr/>
          <p:nvPr/>
        </p:nvSpPr>
        <p:spPr>
          <a:xfrm>
            <a:off x="5508104" y="3645024"/>
            <a:ext cx="3765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C1(const C1 &amp;other)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b: c1.i = 1 c2.j = 2</a:t>
            </a:r>
          </a:p>
          <a:p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0 c2.j = 0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operator=(const C2&amp;)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1 c2.j = 2</a:t>
            </a:r>
            <a:endParaRPr lang="en-US" altLang="zh-CN" sz="2000" dirty="0">
              <a:solidFill>
                <a:srgbClr val="1885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861A5-39B5-F843-BA4A-2A072D20EB81}"/>
              </a:ext>
            </a:extLst>
          </p:cNvPr>
          <p:cNvSpPr txBox="1"/>
          <p:nvPr/>
        </p:nvSpPr>
        <p:spPr>
          <a:xfrm>
            <a:off x="5940079" y="31286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58005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9C45B-8C18-41A2-B042-F68CF5F3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353EBC-8B0A-4E61-A771-99F34AAB9B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199927"/>
            <a:ext cx="7315200" cy="12128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关于下列代码的说法，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的是（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为换行符）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AD5E90-B7E6-43D5-BAE4-A864939EE38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48072" y="4226222"/>
            <a:ext cx="810039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类的默认构造函数没有显式调用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类的构造函数，此时编译器会自动调用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类的默认构造函数</a:t>
            </a:r>
            <a:r>
              <a:rPr lang="zh-CN" altLang="zh-CN" sz="1600" dirty="0"/>
              <a:t> 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E60CC1-CF84-498C-A420-145A340445F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48072" y="4728375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类的普通构造函数可以在初始化列表中显式调用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类的普通构造函数</a:t>
            </a:r>
            <a:endParaRPr lang="en-US" altLang="zh-CN" sz="16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552332-410C-4836-93D1-9DCFFCD267B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6543" y="521927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该程序的输出为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A::A(0)\nA::A(2019)\ndata = 2018\</a:t>
            </a:r>
            <a:r>
              <a:rPr lang="en-US" altLang="zh-CN" sz="16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ndata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2019\n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983E07-680A-47C7-BDEC-597E860197A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48072" y="573839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obj1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析构时先执行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类的析构函数，再执行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类的析构函数 </a:t>
            </a:r>
            <a:endParaRPr lang="zh-CN" altLang="en-US" sz="16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1C6D050-E454-45CE-806D-9D2195F0FF4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13443" y="4365104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8D44A9-0ACF-49D7-9830-82EEF65221B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13443" y="4866579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EA80994-2710-4D49-93B4-6CA1F512955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13443" y="5373216"/>
            <a:ext cx="362621" cy="362621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4F39CF3-FAD0-4BDC-8869-C35CE6F8924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13443" y="5877272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372134-AE45-4381-A501-6684AEB96F5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619ACF-BBB0-457A-8F4F-E893386A22CB}"/>
              </a:ext>
            </a:extLst>
          </p:cNvPr>
          <p:cNvSpPr/>
          <p:nvPr/>
        </p:nvSpPr>
        <p:spPr>
          <a:xfrm>
            <a:off x="316012" y="1131781"/>
            <a:ext cx="5184576" cy="308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&lt;iostream&gt;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std;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 {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  <a:endParaRPr lang="zh-CN" altLang="zh-CN" sz="1400" kern="100" dirty="0">
              <a:solidFill>
                <a:srgbClr val="B40061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A():data(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”A::A(" &lt;&lt; data &lt;&lt; ")\n";} 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):data(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”A::A("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")\n";}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B {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data{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2018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A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6ED6E6-2C40-4214-B160-854B56E5C1EE}"/>
              </a:ext>
            </a:extLst>
          </p:cNvPr>
          <p:cNvSpPr/>
          <p:nvPr/>
        </p:nvSpPr>
        <p:spPr>
          <a:xfrm>
            <a:off x="4716016" y="1059773"/>
            <a:ext cx="5184576" cy="308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B(){}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B(int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):a(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){}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print()</a:t>
            </a: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"data = " &lt;&lt; data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;}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main() {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B obj1;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B obj2(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2019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obj1.print();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obj2.print();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return 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056A39-1279-4D5C-ACAB-017DBDD45B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EE0C54-C8CE-49ED-945A-7B8C79DFAB2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BB18DA-6F95-4F3B-88C0-64D468F47F6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906000" y="1270000"/>
            <a:ext cx="3234952" cy="193899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C: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正确的输出是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A::A(0)\n</a:t>
            </a: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A::A(2019)\n</a:t>
            </a: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data = 2018\n</a:t>
            </a: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data = 2018\n</a:t>
            </a:r>
          </a:p>
          <a:p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346217E-CEDC-4637-94FB-14055CC51928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>
              <a:extLst>
                <a:ext uri="{FF2B5EF4-FFF2-40B4-BE49-F238E27FC236}">
                  <a16:creationId xmlns:a16="http://schemas.microsoft.com/office/drawing/2014/main" id="{9325DDB9-108F-4302-AD1D-47F055F262C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>
              <a:extLst>
                <a:ext uri="{FF2B5EF4-FFF2-40B4-BE49-F238E27FC236}">
                  <a16:creationId xmlns:a16="http://schemas.microsoft.com/office/drawing/2014/main" id="{3A88EAF4-C9A9-4F92-A551-21A17FD6594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>
              <a:extLst>
                <a:ext uri="{FF2B5EF4-FFF2-40B4-BE49-F238E27FC236}">
                  <a16:creationId xmlns:a16="http://schemas.microsoft.com/office/drawing/2014/main" id="{37E43659-C303-4206-B7FB-28E9C46E565B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00563724-AE6D-47C4-B376-AA22800DE4E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1A05A4F6-3462-4132-8DB9-6BD1B9F2E0E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F4EC78CF-DA1B-4135-84A5-B02718D72052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FB53E1B-3421-42A7-9CDE-100B9532A48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02663B03-28CC-491F-B91C-F9AC51D2BAD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C0172EA2-170A-4A1B-B967-F278E6D6B39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B96AA8E9-9D4A-426F-AEEE-BDFDD72391D0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6B8EF8F1-A289-4927-9F11-E89D75B2D8FD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F911905-EBCE-4F28-8B98-A3DD8515954E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276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en-US" altLang="zh-CN" dirty="0"/>
              <a:t>is-a</a:t>
            </a:r>
            <a:r>
              <a:rPr kumimoji="1" lang="zh-CN" altLang="en-US" dirty="0"/>
              <a:t>：“</a:t>
            </a:r>
            <a:r>
              <a:rPr kumimoji="1" lang="zh-CN" altLang="en-US" dirty="0">
                <a:solidFill>
                  <a:srgbClr val="FF0000"/>
                </a:solidFill>
              </a:rPr>
              <a:t>一般－特殊”</a:t>
            </a:r>
            <a:r>
              <a:rPr kumimoji="1" lang="zh-CN" altLang="en-US" dirty="0"/>
              <a:t>结构，也称“分类结构”，是由一组具有“一般－特殊”关系的类所组成的结构。</a:t>
            </a:r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具有类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全部的属性和服务，而且具有自己特有的某些属性或服务，则称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的全部对象都是类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的对象，而且类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中存在不属于类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的对象，则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</a:p>
          <a:p>
            <a:r>
              <a:rPr kumimoji="1" lang="en-US" altLang="zh-CN" dirty="0"/>
              <a:t>C++</a:t>
            </a:r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来表达类间的“一般－特殊结构”</a:t>
            </a:r>
          </a:p>
          <a:p>
            <a:pPr lvl="1"/>
            <a:r>
              <a:rPr kumimoji="1" lang="zh-CN" altLang="en-US" dirty="0"/>
              <a:t>上述例子中类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继承类</a:t>
            </a:r>
            <a:r>
              <a:rPr kumimoji="1" lang="en-US" altLang="zh-CN" dirty="0"/>
              <a:t>B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“矩形” 继承 “形状”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635896" y="4747146"/>
            <a:ext cx="4612140" cy="2027357"/>
            <a:chOff x="4335257" y="4067687"/>
            <a:chExt cx="4612140" cy="2027357"/>
          </a:xfrm>
        </p:grpSpPr>
        <p:sp>
          <p:nvSpPr>
            <p:cNvPr id="5" name="矩形 4"/>
            <p:cNvSpPr/>
            <p:nvPr/>
          </p:nvSpPr>
          <p:spPr>
            <a:xfrm>
              <a:off x="6341028" y="4067687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67838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35823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67608" y="5725712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cxnSp>
          <p:nvCxnSpPr>
            <p:cNvPr id="12" name="直线箭头连接符 11"/>
            <p:cNvCxnSpPr>
              <a:cxnSpLocks/>
            </p:cNvCxnSpPr>
            <p:nvPr/>
          </p:nvCxnSpPr>
          <p:spPr>
            <a:xfrm flipV="1">
              <a:off x="5027878" y="4490927"/>
              <a:ext cx="1330263" cy="70226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cxnSpLocks/>
              <a:endCxn id="5" idx="2"/>
            </p:cNvCxnSpPr>
            <p:nvPr/>
          </p:nvCxnSpPr>
          <p:spPr>
            <a:xfrm flipV="1">
              <a:off x="6680746" y="4490927"/>
              <a:ext cx="6593" cy="70227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cxnSpLocks/>
            </p:cNvCxnSpPr>
            <p:nvPr/>
          </p:nvCxnSpPr>
          <p:spPr>
            <a:xfrm flipH="1" flipV="1">
              <a:off x="7060080" y="4490927"/>
              <a:ext cx="1126618" cy="702269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4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被继承的已有类，被称为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en-US" altLang="zh-CN" dirty="0"/>
              <a:t>(base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class)</a:t>
            </a:r>
            <a:r>
              <a:rPr kumimoji="1" lang="zh-CN" altLang="en-US" dirty="0"/>
              <a:t>，也称“父类”。</a:t>
            </a:r>
          </a:p>
          <a:p>
            <a:r>
              <a:rPr kumimoji="1" lang="zh-CN" altLang="en-US" dirty="0"/>
              <a:t>通过继承得到的新类，被为</a:t>
            </a:r>
            <a:r>
              <a:rPr kumimoji="1" lang="zh-CN" altLang="en-US" dirty="0">
                <a:solidFill>
                  <a:srgbClr val="FF0000"/>
                </a:solidFill>
              </a:rPr>
              <a:t>派生类</a:t>
            </a:r>
            <a:r>
              <a:rPr kumimoji="1" lang="en-US" altLang="zh-CN" dirty="0"/>
              <a:t>(derived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，也称“</a:t>
            </a:r>
            <a:r>
              <a:rPr kumimoji="1" lang="zh-CN" altLang="en-US" dirty="0">
                <a:solidFill>
                  <a:srgbClr val="FF0000"/>
                </a:solidFill>
              </a:rPr>
              <a:t>子类</a:t>
            </a:r>
            <a:r>
              <a:rPr kumimoji="1" lang="zh-CN" altLang="en-US" dirty="0"/>
              <a:t>”、“</a:t>
            </a:r>
            <a:r>
              <a:rPr kumimoji="1" lang="zh-CN" altLang="en-US" dirty="0">
                <a:solidFill>
                  <a:srgbClr val="FF0000"/>
                </a:solidFill>
              </a:rPr>
              <a:t>扩展类</a:t>
            </a:r>
            <a:r>
              <a:rPr kumimoji="1" lang="zh-CN" altLang="en-US" dirty="0"/>
              <a:t>”。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常见的继承方式：</a:t>
            </a:r>
            <a:r>
              <a:rPr kumimoji="1" lang="en-US" altLang="zh-CN" dirty="0"/>
              <a:t>public,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[private]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 }; </a:t>
            </a:r>
            <a:r>
              <a:rPr kumimoji="1" lang="zh-CN" altLang="en-US" dirty="0"/>
              <a:t>缺省继承方式为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继承。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public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</a:p>
          <a:p>
            <a:r>
              <a:rPr kumimoji="1" lang="en-US" altLang="zh-CN" dirty="0"/>
              <a:t>protected </a:t>
            </a:r>
            <a:r>
              <a:rPr kumimoji="1" lang="zh-CN" altLang="en-US" dirty="0"/>
              <a:t>继承很少被使用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protected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3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什么不能被继承？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：创建派生类对象时，必须调用派生类的构造函数，派生类构造函数调用基类的构造函数，以创建派生对象的基类部分。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新增了继承构造函数的机制（使用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），但默认不继承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析构函数</a:t>
            </a:r>
            <a:r>
              <a:rPr kumimoji="1" lang="zh-CN" altLang="en-US" dirty="0"/>
              <a:t>：释放对象时，先调用派生类析构函数，再调用基类析构函数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赋值运算符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编译器不会继承基类的赋值运算符（参数为基类）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但会自动合成隐式定义的赋值运算符（参数为派生类），其功能为调用基类的赋值运算符。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友元函数</a:t>
            </a:r>
            <a:r>
              <a:rPr kumimoji="1" lang="zh-CN" altLang="en-US" dirty="0"/>
              <a:t>：不是类成员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13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拷贝构造函数：对象之间的拷贝</a:t>
            </a:r>
            <a:endParaRPr lang="en-US" altLang="zh-CN" dirty="0"/>
          </a:p>
          <a:p>
            <a:r>
              <a:rPr lang="zh-CN" altLang="en-US" dirty="0"/>
              <a:t>右值引用：延长临时对象的生命周期</a:t>
            </a:r>
            <a:endParaRPr lang="en-US" altLang="zh-CN" dirty="0"/>
          </a:p>
          <a:p>
            <a:r>
              <a:rPr lang="zh-CN" altLang="en-US" dirty="0"/>
              <a:t>移动构造函数：避免频繁的拷贝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9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A18EAA-FDD4-964E-AA1A-ECFCCBC50DE4}"/>
              </a:ext>
            </a:extLst>
          </p:cNvPr>
          <p:cNvSpPr/>
          <p:nvPr/>
        </p:nvSpPr>
        <p:spPr>
          <a:xfrm>
            <a:off x="182992" y="76154"/>
            <a:ext cx="8778015" cy="676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std;</a:t>
            </a: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k =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f(){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"Base::f()"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&amp; operator= 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 &amp;right){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if(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&amp;right){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k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right.k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"operator= (const Base &amp;right)"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Base{};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Derive d, d2;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数据成员被继承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//Base::f()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e;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//d = e; //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编译错误，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Base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的赋值运算符不被继承</a:t>
            </a:r>
            <a:endParaRPr lang="en-US" altLang="zh-CN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latin typeface="Menlo" panose="020B0609030804020204" pitchFamily="49" charset="0"/>
              </a:rPr>
              <a:t>	d = d2; 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调用隐式定义的赋值运算符</a:t>
            </a:r>
            <a:endParaRPr lang="en-US" altLang="zh-CN" dirty="0"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E8A1E-C195-CB45-B30D-9CF79B35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继承示例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DF2911-6D26-5B47-A5B4-BF6B0C7B8FAA}"/>
              </a:ext>
            </a:extLst>
          </p:cNvPr>
          <p:cNvSpPr/>
          <p:nvPr/>
        </p:nvSpPr>
        <p:spPr>
          <a:xfrm>
            <a:off x="6588224" y="4221088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operator= (const Base &amp;right)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018A4E-E701-8D45-AD31-6090BB729519}"/>
              </a:ext>
            </a:extLst>
          </p:cNvPr>
          <p:cNvSpPr txBox="1"/>
          <p:nvPr/>
        </p:nvSpPr>
        <p:spPr>
          <a:xfrm>
            <a:off x="6588224" y="375828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12818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派生类对象的构造与析构过程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184576"/>
          </a:xfrm>
        </p:spPr>
        <p:txBody>
          <a:bodyPr/>
          <a:lstStyle/>
          <a:p>
            <a:r>
              <a:rPr kumimoji="1" lang="zh-CN" altLang="en-US" dirty="0"/>
              <a:t>基类中的数据成员，通过继承成为派生类对象的一部分，需要在构造派生类对象的过程中</a:t>
            </a:r>
            <a:r>
              <a:rPr kumimoji="1" lang="zh-CN" altLang="en-US" dirty="0">
                <a:solidFill>
                  <a:srgbClr val="FF0000"/>
                </a:solidFill>
              </a:rPr>
              <a:t>调用基类构造函数</a:t>
            </a:r>
            <a:r>
              <a:rPr kumimoji="1" lang="zh-CN" altLang="en-US" dirty="0"/>
              <a:t>来正确初始化。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若没有显式调用，则编译器会自动调用基类的默认构造函数。</a:t>
            </a:r>
          </a:p>
          <a:p>
            <a:pPr lvl="1"/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中进行，既可以调用基类中不带参数的默认构造函数，也可以调用合适的带参数的其他构造函数。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先执行基类</a:t>
            </a:r>
            <a:r>
              <a:rPr kumimoji="1" lang="zh-CN" altLang="en-US" dirty="0"/>
              <a:t>的构造函数来初始化继承来的数据，</a:t>
            </a:r>
            <a:r>
              <a:rPr kumimoji="1" lang="zh-CN" altLang="en-US" dirty="0">
                <a:solidFill>
                  <a:srgbClr val="FF0000"/>
                </a:solidFill>
              </a:rPr>
              <a:t>再执行派生类</a:t>
            </a:r>
            <a:r>
              <a:rPr kumimoji="1" lang="zh-CN" altLang="en-US" dirty="0"/>
              <a:t>的构造函数。</a:t>
            </a:r>
          </a:p>
          <a:p>
            <a:r>
              <a:rPr kumimoji="1" lang="zh-CN" altLang="en-US" dirty="0"/>
              <a:t>对象析构时，</a:t>
            </a:r>
            <a:r>
              <a:rPr kumimoji="1" lang="zh-CN" altLang="en-US" dirty="0">
                <a:solidFill>
                  <a:srgbClr val="FF0000"/>
                </a:solidFill>
              </a:rPr>
              <a:t>先执行派生类</a:t>
            </a:r>
            <a:r>
              <a:rPr kumimoji="1" lang="zh-CN" altLang="en-US" dirty="0"/>
              <a:t>析构函数，</a:t>
            </a:r>
            <a:r>
              <a:rPr kumimoji="1" lang="zh-CN" altLang="en-US" dirty="0">
                <a:solidFill>
                  <a:srgbClr val="FF0000"/>
                </a:solidFill>
              </a:rPr>
              <a:t>再执行</a:t>
            </a:r>
            <a:r>
              <a:rPr kumimoji="1" lang="zh-CN" altLang="en-US" dirty="0"/>
              <a:t>由编译器自动调用的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zh-CN" altLang="en-US" dirty="0"/>
              <a:t>的析构函数。</a:t>
            </a:r>
          </a:p>
        </p:txBody>
      </p:sp>
    </p:spTree>
    <p:extLst>
      <p:ext uri="{BB962C8B-B14F-4D97-AF65-F5344CB8AC3E}">
        <p14:creationId xmlns:p14="http://schemas.microsoft.com/office/powerpoint/2010/main" val="1098941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若没有显式调用，则编译器会自动生成一个对基类的默认构造函数的调用。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80648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()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"Derive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::Derive()"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} </a:t>
            </a:r>
            <a:b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sz="1600" dirty="0">
                <a:solidFill>
                  <a:srgbClr val="B40062"/>
                </a:solidFill>
                <a:latin typeface="Consolas" charset="0"/>
              </a:rPr>
              <a:t>   </a:t>
            </a:r>
            <a:r>
              <a:rPr lang="zh-CN" altLang="en-US" sz="1600" dirty="0">
                <a:latin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无显式调用基类构造函数，则调用基类默认构造函数</a:t>
            </a:r>
            <a:endParaRPr lang="nl-NL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5807005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Base::Base(0)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34420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33230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7407"/>
            <a:ext cx="8064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dirty="0">
                <a:latin typeface="Consolas" panose="020B0609020204030204" pitchFamily="49" charset="0"/>
              </a:rPr>
              <a:t>  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Derive(</a:t>
            </a:r>
            <a:r>
              <a:rPr lang="en-US" altLang="zh-CN" sz="1600" dirty="0" err="1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) : Base(i)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“Derive::Derive()”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显式调用基类构造函数</a:t>
            </a:r>
            <a:endParaRPr lang="nl-NL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1059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在派生类中使用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Base::Base;</a:t>
            </a:r>
            <a:r>
              <a:rPr kumimoji="1" lang="zh-CN" altLang="en-US" dirty="0"/>
              <a:t> 来继承基类构造函数，相当于给派生类“定义”了相应参数的构造函数，如</a:t>
            </a:r>
            <a:r>
              <a:rPr kumimoji="1" lang="en-US" altLang="zh-CN" sz="2000" dirty="0">
                <a:solidFill>
                  <a:schemeClr val="tx1"/>
                </a:solidFill>
              </a:rPr>
              <a:t>	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3556" y="2378299"/>
            <a:ext cx="78789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相当于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):Base(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){};</a:t>
            </a:r>
            <a:endParaRPr lang="nl-NL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Derive obj(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ro-RO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虚尾箭头 5"/>
          <p:cNvSpPr/>
          <p:nvPr/>
        </p:nvSpPr>
        <p:spPr>
          <a:xfrm rot="10800000">
            <a:off x="3762822" y="436510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3686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5256584"/>
          </a:xfrm>
        </p:spPr>
        <p:txBody>
          <a:bodyPr/>
          <a:lstStyle/>
          <a:p>
            <a:r>
              <a:rPr kumimoji="1" lang="zh-CN" altLang="en-US" dirty="0"/>
              <a:t>当基类存在多个构造函数时，使用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会给派生类自动构造多个相应的构造函数。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62ADE7-06C0-4AB6-8F33-E60267F8171A}"/>
              </a:ext>
            </a:extLst>
          </p:cNvPr>
          <p:cNvSpPr/>
          <p:nvPr/>
        </p:nvSpPr>
        <p:spPr>
          <a:xfrm>
            <a:off x="869540" y="2191921"/>
            <a:ext cx="7662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Base(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j)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“,"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&lt;&lt; j 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相当于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Derive(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){};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                    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加上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Derive(int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, 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j):Base(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，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j){};</a:t>
            </a:r>
            <a:endParaRPr lang="nl-NL" altLang="zh-CN" sz="1600" dirty="0">
              <a:solidFill>
                <a:srgbClr val="008000"/>
              </a:solidFill>
              <a:latin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 obj1(</a:t>
            </a:r>
            <a:r>
              <a:rPr lang="da-DK" altLang="zh-CN" sz="160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Derive obj2(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356, 789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ro-RO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8ED960-8874-44B0-AFC9-159EBFC36FF1}"/>
              </a:ext>
            </a:extLst>
          </p:cNvPr>
          <p:cNvSpPr/>
          <p:nvPr/>
        </p:nvSpPr>
        <p:spPr>
          <a:xfrm>
            <a:off x="6145229" y="6006294"/>
            <a:ext cx="281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Base::Base(356,789)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AB6E6-9441-41C5-81AE-E1F9A67DA475}"/>
              </a:ext>
            </a:extLst>
          </p:cNvPr>
          <p:cNvSpPr txBox="1"/>
          <p:nvPr/>
        </p:nvSpPr>
        <p:spPr>
          <a:xfrm>
            <a:off x="6145229" y="5543490"/>
            <a:ext cx="16483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8" name="虚尾箭头 5">
            <a:extLst>
              <a:ext uri="{FF2B5EF4-FFF2-40B4-BE49-F238E27FC236}">
                <a16:creationId xmlns:a16="http://schemas.microsoft.com/office/drawing/2014/main" id="{7183BC48-EA38-4139-8903-27AF106DAC2B}"/>
              </a:ext>
            </a:extLst>
          </p:cNvPr>
          <p:cNvSpPr/>
          <p:nvPr/>
        </p:nvSpPr>
        <p:spPr>
          <a:xfrm rot="10800000">
            <a:off x="3707904" y="462042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57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3F75-490C-43DF-B5D1-8D4B4C3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E6C6F-B373-4FE5-BA53-3E86DDA7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如果基类的某个构造函数被声明为私有成员函数，则不能在派生类中声明继承该构造函数。</a:t>
            </a:r>
          </a:p>
          <a:p>
            <a:r>
              <a:rPr kumimoji="1" lang="zh-CN" altLang="en-US" dirty="0"/>
              <a:t>如果派生类使用了继承构造函数，编译器就不会再为派生类生成隐式定义的默认构造函数。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008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7CF13-7491-4470-8916-98E2E74F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753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49705-381F-4C19-827E-DA607DB5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8B046F-3CF2-4CC8-93E6-CB94B1F377A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504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buNone/>
            </a:pPr>
            <a:r>
              <a:rPr lang="zh-CN" altLang="zh-CN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以下说法正确的是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97AD76-7F6A-4861-881D-797D400E05C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07503" y="2354014"/>
            <a:ext cx="7607847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dirty="0"/>
              <a:t>派生类自动继承</a:t>
            </a: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基类的数据成员、函数成员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、所有运算符</a:t>
            </a: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E0510-B357-4AE8-8761-0DE6926E241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35" y="330165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基类中没有指定访问说明符时，编译器将默认该说明符</a:t>
            </a:r>
            <a:br>
              <a:rPr lang="en-US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是</a:t>
            </a:r>
            <a:r>
              <a:rPr lang="en-US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48E120-469A-46BF-9F99-0EAED3AA3AA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07504" y="4298230"/>
            <a:ext cx="760784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派生类不会继承基类的构造函数，因此不能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调用基类构造函数</a:t>
            </a:r>
            <a:br>
              <a:rPr lang="en-US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创建派生类对象的基类部分；</a:t>
            </a:r>
            <a:endParaRPr lang="en-US" altLang="zh-CN" sz="22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67288C-EB8B-479D-91C5-5CF2363A3C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07504" y="530634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派生类的构造函数可以调用特定的基类构造函数，间接访问</a:t>
            </a:r>
            <a:br>
              <a:rPr lang="en-US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基类的私有成员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FC3484-C638-44E4-91DE-F625BF7E38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3129" y="241830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5313FEE-C6EA-427B-A4AD-118091CA048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3129" y="334243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643C413-AEDF-4333-A7B6-9E4066D0EAA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3129" y="422568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4DA3B77-BF01-44B5-8919-DF30B557877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93129" y="5200947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F69D08A-1745-4889-90EB-4CA049BD4A7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9E7817-D9FC-46A4-B216-D4C98D07CCE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1AA8B4-7768-420F-8321-69C79381CAA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9D26EB-32D7-4B21-BDD7-E17EBFC3904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906000" y="1270000"/>
            <a:ext cx="3162944" cy="255454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不继承基类的构造函数、析构函数和赋值运算符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默认是</a:t>
            </a:r>
            <a:r>
              <a:rPr lang="en-US" altLang="zh-CN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基类部分通过基类构造函数创建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A0CCC4-6755-4B35-AC9D-B0F3A89588F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8396951B-49F4-4AE1-BFDA-9DB221B1B6B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0D416FA8-AB83-4BDD-A3BB-3D8888C3AE8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BD657918-8AE6-486F-863F-AF58BF958C51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3BB2E5A1-3F7D-4D78-B0CF-BC9BFC9783B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D7F72B59-5159-4F7C-8CDE-A84432F2699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480FCC3E-33F9-4926-807A-7E0F8C81B888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F00D314-C502-4CAA-9977-C05EE8C5AC1A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9551C22A-B807-42CF-ABEB-8A21849E7CA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0D257750-840E-4BD6-8B28-8402349FAE8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E386D821-312D-49E5-AAE5-604E9845C45D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40B0F22F-E30F-45E1-BB44-FE7E3B66EC84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40CC17C-668E-4C2F-8493-27B3590FE41B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7130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基类中公有成员仍能在派生类中保持公有。原接口可沿用。最常用。</a:t>
            </a: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：基类对象能使用的地方，派生类对象也能使用。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基类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派生类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派生类</a:t>
            </a:r>
            <a:r>
              <a:rPr kumimoji="0" lang="zh-CN" altLang="en-US" sz="2000" b="1">
                <a:latin typeface="Courier New" charset="0"/>
              </a:rPr>
              <a:t>定义的新成员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8" name="AutoShape 26"/>
          <p:cNvSpPr>
            <a:spLocks/>
          </p:cNvSpPr>
          <p:nvPr/>
        </p:nvSpPr>
        <p:spPr bwMode="auto">
          <a:xfrm>
            <a:off x="6758186" y="4259088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20124" y="4797251"/>
            <a:ext cx="7207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charset="0"/>
                <a:ea typeface="方正姚体" charset="0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charset="0"/>
              <a:ea typeface="方正姚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0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en-US" altLang="zh-CN" dirty="0"/>
              <a:t>is-implementing-in-terms-of(</a:t>
            </a:r>
            <a:r>
              <a:rPr kumimoji="1" lang="zh-CN" altLang="en-US" b="1" dirty="0">
                <a:solidFill>
                  <a:srgbClr val="C00000"/>
                </a:solidFill>
              </a:rPr>
              <a:t>照此实现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：用</a:t>
            </a:r>
            <a:r>
              <a:rPr kumimoji="1" lang="zh-CN" altLang="en-US" dirty="0">
                <a:solidFill>
                  <a:srgbClr val="FF0000"/>
                </a:solidFill>
              </a:rPr>
              <a:t>基类接口实现派生类功能</a:t>
            </a:r>
            <a:r>
              <a:rPr kumimoji="1" lang="zh-CN" altLang="en-US" dirty="0"/>
              <a:t>。移除了 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 关系。</a:t>
            </a:r>
          </a:p>
          <a:p>
            <a:pPr lvl="1"/>
            <a:r>
              <a:rPr kumimoji="1" lang="zh-CN" altLang="en-US" dirty="0"/>
              <a:t>通常不使用，</a:t>
            </a:r>
            <a:r>
              <a:rPr kumimoji="1" lang="zh-CN" altLang="en-US" dirty="0">
                <a:solidFill>
                  <a:srgbClr val="FF0000"/>
                </a:solidFill>
              </a:rPr>
              <a:t>用组合替代</a:t>
            </a:r>
            <a:r>
              <a:rPr kumimoji="1" lang="zh-CN" altLang="en-US" dirty="0"/>
              <a:t>。</a:t>
            </a:r>
            <a:r>
              <a:rPr kumimoji="1" lang="zh-CN" altLang="en-US" b="1" dirty="0"/>
              <a:t>可用于隐藏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公开基类的部分接口</a:t>
            </a:r>
            <a:r>
              <a:rPr kumimoji="1" lang="zh-CN" altLang="en-US" dirty="0"/>
              <a:t>。公开方法：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关键字。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基类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派生类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派生类</a:t>
            </a:r>
            <a:r>
              <a:rPr kumimoji="0" lang="zh-CN" altLang="en-US" sz="2000" b="1">
                <a:latin typeface="Courier New" charset="0"/>
              </a:rPr>
              <a:t>定义的新成员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私有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charset="0"/>
                <a:ea typeface="方正姚体" charset="0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charset="0"/>
              <a:ea typeface="方正姚体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  <a:endParaRPr kumimoji="0" lang="zh-CN" alt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组合</a:t>
            </a:r>
          </a:p>
          <a:p>
            <a:r>
              <a:rPr lang="zh-CN" altLang="en-US" dirty="0"/>
              <a:t> 继承</a:t>
            </a:r>
          </a:p>
          <a:p>
            <a:r>
              <a:rPr lang="zh-CN" altLang="en-US" dirty="0"/>
              <a:t> 成员访问权限</a:t>
            </a:r>
          </a:p>
          <a:p>
            <a:r>
              <a:rPr lang="zh-CN" altLang="en-US" dirty="0"/>
              <a:t> 重写隐藏与重载</a:t>
            </a:r>
            <a:endParaRPr lang="en-US" altLang="zh-CN" dirty="0"/>
          </a:p>
          <a:p>
            <a:r>
              <a:rPr lang="zh-CN" altLang="en-US" dirty="0"/>
              <a:t> 多重继承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854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基类中的私有成员，</a:t>
            </a:r>
            <a:r>
              <a:rPr kumimoji="1" lang="zh-CN" altLang="en-US" dirty="0">
                <a:solidFill>
                  <a:srgbClr val="FF0000"/>
                </a:solidFill>
              </a:rPr>
              <a:t>不允许在派生类成员函数中访问</a:t>
            </a:r>
            <a:r>
              <a:rPr kumimoji="1" lang="zh-CN" altLang="en-US" dirty="0"/>
              <a:t>，也不允许派生类的对象访问它们。</a:t>
            </a:r>
          </a:p>
          <a:p>
            <a:pPr lvl="1"/>
            <a:r>
              <a:rPr kumimoji="1" lang="zh-CN" altLang="en-US" dirty="0"/>
              <a:t>真正体现“基类私有”，对派生类也不开放其权限！</a:t>
            </a:r>
          </a:p>
          <a:p>
            <a:r>
              <a:rPr kumimoji="1" lang="zh-CN" altLang="en-US" dirty="0"/>
              <a:t>基类中的公有成员：</a:t>
            </a:r>
          </a:p>
          <a:p>
            <a:pPr lvl="1"/>
            <a:r>
              <a:rPr kumimoji="1" lang="zh-CN" altLang="en-US" dirty="0"/>
              <a:t>允许在派生类成员函数中被访问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public</a:t>
            </a:r>
            <a:r>
              <a:rPr kumimoji="1" lang="zh-CN" altLang="en-US" dirty="0"/>
              <a:t>继承方式，则成为派生类公有成员，可以被派生类的对象访问；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private/protected</a:t>
            </a:r>
            <a:r>
              <a:rPr kumimoji="1" lang="zh-CN" altLang="en-US" dirty="0"/>
              <a:t>继承方式，则成为派生类私有</a:t>
            </a:r>
            <a:r>
              <a:rPr kumimoji="1" lang="en-US" altLang="zh-CN" dirty="0"/>
              <a:t>/</a:t>
            </a:r>
            <a:r>
              <a:rPr kumimoji="1" lang="zh-CN" altLang="en-US" dirty="0"/>
              <a:t>保护成员，不能被派生类的对象访问。若想让某成员能被派生类的对象访问，可在派生类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部分用关键字</a:t>
            </a:r>
            <a:r>
              <a:rPr kumimoji="1" lang="en-US" altLang="zh-CN" dirty="0">
                <a:solidFill>
                  <a:srgbClr val="FF0000"/>
                </a:solidFill>
              </a:rPr>
              <a:t>using</a:t>
            </a:r>
            <a:r>
              <a:rPr kumimoji="1" lang="zh-CN" altLang="en-US" dirty="0"/>
              <a:t>声明它的名字。</a:t>
            </a:r>
          </a:p>
          <a:p>
            <a:r>
              <a:rPr kumimoji="1" lang="zh-CN" altLang="en-US" dirty="0"/>
              <a:t>基类中的保护成员</a:t>
            </a:r>
          </a:p>
          <a:p>
            <a:pPr lvl="1"/>
            <a:r>
              <a:rPr kumimoji="1" lang="zh-CN" altLang="en-US" dirty="0"/>
              <a:t>保护成员</a:t>
            </a:r>
            <a:r>
              <a:rPr kumimoji="1" lang="zh-CN" altLang="en-US" dirty="0">
                <a:solidFill>
                  <a:srgbClr val="FF0000"/>
                </a:solidFill>
              </a:rPr>
              <a:t>允许在派生类成员函数</a:t>
            </a:r>
            <a:r>
              <a:rPr kumimoji="1" lang="zh-CN" altLang="en-US" dirty="0"/>
              <a:t>中被访问，但不能被外部函数访问。</a:t>
            </a:r>
          </a:p>
        </p:txBody>
      </p:sp>
    </p:spTree>
    <p:extLst>
      <p:ext uri="{BB962C8B-B14F-4D97-AF65-F5344CB8AC3E}">
        <p14:creationId xmlns:p14="http://schemas.microsoft.com/office/powerpoint/2010/main" val="744220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9271" y="1474409"/>
            <a:ext cx="8484729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960"/>
              </a:lnSpc>
            </a:pP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1: </a:t>
            </a:r>
            <a:r>
              <a:rPr lang="fi-FI" altLang="zh-CN" b="1" dirty="0" err="1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类的继承方式是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继承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 obj1;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obj1.baseFunc()..."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obj1.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b="1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基类接口成为派生类接口的一部分，派生类对象可调用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</a:p>
        </p:txBody>
      </p:sp>
    </p:spTree>
    <p:extLst>
      <p:ext uri="{BB962C8B-B14F-4D97-AF65-F5344CB8AC3E}">
        <p14:creationId xmlns:p14="http://schemas.microsoft.com/office/powerpoint/2010/main" val="1870030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8145" y="773648"/>
            <a:ext cx="9481641" cy="618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860"/>
              </a:lnSpc>
            </a:pP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Derive2: </a:t>
            </a:r>
            <a:r>
              <a:rPr lang="en-US" altLang="zh-CN" b="1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私有继承，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is-implementing-in-terms-of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：用基类接口实现派生类功能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“in Derive2::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(), 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calling Base::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私有继承时，基类接口在派生类成员函数中可以使用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860"/>
              </a:lnSpc>
            </a:pP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Derive2 obj2;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obj2.deriveFunc()..."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obj2.deriveFunc(); 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//obj2.baseFunc(); 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基类接口不允许从派生类对象调用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</a:p>
        </p:txBody>
      </p:sp>
    </p:spTree>
    <p:extLst>
      <p:ext uri="{BB962C8B-B14F-4D97-AF65-F5344CB8AC3E}">
        <p14:creationId xmlns:p14="http://schemas.microsoft.com/office/powerpoint/2010/main" val="2067461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9275" y="1196752"/>
            <a:ext cx="86530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Derive3: </a:t>
            </a:r>
            <a:r>
              <a:rPr lang="en-US" altLang="zh-CN" b="1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的私有继承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私有继承时，在派生类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部分声明基类成员名字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Derive3 obj3;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obj3.baseFunc()..."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obj3.baseFunc();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基类接口在派生类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部分声明，则派生类对象可调用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</a:p>
        </p:txBody>
      </p:sp>
    </p:spTree>
    <p:extLst>
      <p:ext uri="{BB962C8B-B14F-4D97-AF65-F5344CB8AC3E}">
        <p14:creationId xmlns:p14="http://schemas.microsoft.com/office/powerpoint/2010/main" val="3245229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</a:t>
            </a:r>
            <a:br>
              <a:rPr kumimoji="1" lang="zh-CN" altLang="en-US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私有，保护成员访问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81747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</a:t>
            </a:r>
            <a:r>
              <a:rPr lang="fi-FI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protected: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b{</a:t>
            </a:r>
            <a:r>
              <a:rPr lang="fi-FI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b="1" dirty="0" err="1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fi-FI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编译错误，不可访问基类中私有成员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getB(){cout&lt;&lt;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可以访问基类中保护成员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//</a:t>
            </a:r>
            <a:r>
              <a:rPr lang="fi-FI" altLang="zh-CN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.b;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编译错误，派生类对象不可访问基类中保护成员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9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380" y="147264"/>
            <a:ext cx="835292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Base::getData;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Derive1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隐藏了基类的</a:t>
            </a:r>
            <a:r>
              <a:rPr lang="en-US" altLang="zh-CN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//Base&amp;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否则可以绕过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，调用基类的</a:t>
            </a:r>
            <a:r>
              <a:rPr lang="en-US" altLang="zh-CN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endParaRPr lang="en-US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return 0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；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6674C49-37BF-437A-9A49-BCEA542B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</a:t>
            </a:r>
            <a:br>
              <a:rPr kumimoji="1" lang="zh-CN" altLang="en-US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私有，公有成员访问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8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68952" cy="1325563"/>
          </a:xfrm>
        </p:spPr>
        <p:txBody>
          <a:bodyPr/>
          <a:lstStyle/>
          <a:p>
            <a:r>
              <a:rPr kumimoji="1" lang="zh-CN" altLang="en-US"/>
              <a:t>基类成员访问</a:t>
            </a:r>
            <a:r>
              <a:rPr kumimoji="1" lang="zh-CN" altLang="en-US" dirty="0"/>
              <a:t>权限与三种继承方式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基类的公有成员，保护成员，私有成员作为派生类的成员时，都</a:t>
            </a:r>
            <a:r>
              <a:rPr kumimoji="1" lang="zh-CN" altLang="en-US" dirty="0">
                <a:solidFill>
                  <a:srgbClr val="FF0000"/>
                </a:solidFill>
              </a:rPr>
              <a:t>保持</a:t>
            </a:r>
            <a:r>
              <a:rPr kumimoji="1" lang="zh-CN" altLang="en-US" dirty="0"/>
              <a:t>原有的状态。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基类的公有成员，保护成员，私有成员作为派生类的成员时，都作为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成员。</a:t>
            </a:r>
          </a:p>
          <a:p>
            <a:r>
              <a:rPr kumimoji="1" lang="en-US" altLang="zh-CN" dirty="0"/>
              <a:t>protected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基类的公有成员，保护成员作为派生类的成员时，都成为</a:t>
            </a:r>
            <a:r>
              <a:rPr kumimoji="1" lang="zh-CN" altLang="en-US" dirty="0">
                <a:solidFill>
                  <a:srgbClr val="FF0000"/>
                </a:solidFill>
              </a:rPr>
              <a:t>保护</a:t>
            </a:r>
            <a:r>
              <a:rPr kumimoji="1" lang="zh-CN" altLang="en-US" dirty="0"/>
              <a:t>成员，基类的私有成员仍然是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的。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19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60688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139952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827584" y="3884191"/>
            <a:ext cx="302413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br>
              <a:rPr kumimoji="0" lang="en-US" altLang="zh-CN" sz="2000" b="1" dirty="0">
                <a:solidFill>
                  <a:srgbClr val="7030A0"/>
                </a:solidFill>
              </a:rPr>
            </a:br>
            <a:r>
              <a:rPr kumimoji="0" lang="zh-CN" altLang="en-US" sz="2000" b="1" dirty="0"/>
              <a:t>能否访问基类成员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151393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能否访问基类成员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868144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851920" y="4173116"/>
            <a:ext cx="360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600072" y="5880360"/>
            <a:ext cx="507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成员类型与继承类型之间取交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E1A645-332F-4D62-990F-760A059A032E}"/>
              </a:ext>
            </a:extLst>
          </p:cNvPr>
          <p:cNvSpPr txBox="1"/>
          <p:nvPr/>
        </p:nvSpPr>
        <p:spPr>
          <a:xfrm rot="10800000">
            <a:off x="6167789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/>
              <a:t>U</a:t>
            </a:r>
            <a:endParaRPr kumimoji="1" lang="zh-CN" altLang="en-US" sz="2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E6E8DF-477A-44C3-8FED-02177C07D29C}"/>
              </a:ext>
            </a:extLst>
          </p:cNvPr>
          <p:cNvSpPr txBox="1"/>
          <p:nvPr/>
        </p:nvSpPr>
        <p:spPr>
          <a:xfrm rot="10800000">
            <a:off x="4860033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99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B8484-C5BE-4C06-BDA1-6E0322C6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D2E55F-8483-45DD-BC2C-FADB7B1D2D6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5536" y="726440"/>
            <a:ext cx="7975600" cy="6350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（不定项选择题）</a:t>
            </a:r>
            <a:r>
              <a:rPr lang="zh-CN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为避免编译错误，下述代码中</a:t>
            </a:r>
            <a:r>
              <a:rPr lang="en-US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处可以填写</a:t>
            </a:r>
            <a:endParaRPr lang="en-US" altLang="zh-CN" sz="20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8A855-DC76-40F8-A945-E6D11DE20C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37903" y="501831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obj_b.a</a:t>
            </a:r>
            <a:r>
              <a:rPr lang="en-US" altLang="zh-CN" sz="28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endParaRPr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FF060C-34A0-43F6-8907-6D12A89E73F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80974" y="4993408"/>
            <a:ext cx="188717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obj_b.b</a:t>
            </a:r>
            <a:endParaRPr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EB07DB-3607-41ED-913B-C9A87825E60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876256" y="4961298"/>
            <a:ext cx="2016224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obj_b.c</a:t>
            </a:r>
            <a:endParaRPr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D044BD-0486-46ED-847A-DAC73D106DA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23528" y="508260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302B72-4457-45EC-A904-F5E155BC202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288847" y="5057701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789D33-102F-4477-8292-A37A0FB92EF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054141" y="5057201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A0C7470-73A2-40BD-AD6B-78AC7431CAB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9F392C-3E48-4FD6-9932-47C47AB065C5}"/>
              </a:ext>
            </a:extLst>
          </p:cNvPr>
          <p:cNvSpPr/>
          <p:nvPr/>
        </p:nvSpPr>
        <p:spPr>
          <a:xfrm>
            <a:off x="155347" y="1262022"/>
            <a:ext cx="48623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#include &lt;iostream&gt;</a:t>
            </a:r>
            <a:endParaRPr lang="zh-CN" altLang="zh-CN" dirty="0">
              <a:solidFill>
                <a:srgbClr val="B40061"/>
              </a:solidFill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using namespace </a:t>
            </a:r>
            <a:r>
              <a:rPr lang="en-US" altLang="zh-CN" dirty="0">
                <a:latin typeface="Consolas" charset="0"/>
                <a:cs typeface="Consolas" charset="0"/>
              </a:rPr>
              <a:t>std;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A {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public</a:t>
            </a:r>
            <a:r>
              <a:rPr lang="en-US" altLang="zh-CN" dirty="0">
                <a:latin typeface="Consolas" charset="0"/>
                <a:cs typeface="Consolas" charset="0"/>
              </a:rPr>
              <a:t>: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a=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cs typeface="Consolas" charset="0"/>
              </a:rPr>
              <a:t>1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protected</a:t>
            </a:r>
            <a:r>
              <a:rPr lang="en-US" altLang="zh-CN" dirty="0">
                <a:latin typeface="Consolas" charset="0"/>
                <a:cs typeface="Consolas" charset="0"/>
              </a:rPr>
              <a:t>: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b=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cs typeface="Consolas" charset="0"/>
              </a:rPr>
              <a:t>2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private</a:t>
            </a:r>
            <a:r>
              <a:rPr lang="en-US" altLang="zh-CN" dirty="0">
                <a:latin typeface="Consolas" charset="0"/>
                <a:cs typeface="Consolas" charset="0"/>
              </a:rPr>
              <a:t>: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		int </a:t>
            </a:r>
            <a:r>
              <a:rPr lang="en-US" altLang="zh-CN" dirty="0">
                <a:latin typeface="Consolas" charset="0"/>
                <a:cs typeface="Consolas" charset="0"/>
              </a:rPr>
              <a:t>c=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cs typeface="Consolas" charset="0"/>
              </a:rPr>
              <a:t>3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};</a:t>
            </a:r>
          </a:p>
          <a:p>
            <a:pPr marL="400050"/>
            <a:endParaRPr lang="zh-CN" altLang="zh-CN" dirty="0">
              <a:solidFill>
                <a:srgbClr val="6E200D"/>
              </a:solidFill>
              <a:latin typeface="Consolas" charset="0"/>
              <a:cs typeface="Consolas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69A85F2-18AA-4EFD-B9BC-89A3A4218289}"/>
              </a:ext>
            </a:extLst>
          </p:cNvPr>
          <p:cNvSpPr/>
          <p:nvPr/>
        </p:nvSpPr>
        <p:spPr>
          <a:xfrm>
            <a:off x="4536504" y="123681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B: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A {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public</a:t>
            </a:r>
            <a:r>
              <a:rPr lang="en-US" altLang="zh-CN" dirty="0">
                <a:latin typeface="Consolas" charset="0"/>
                <a:cs typeface="Consolas" charset="0"/>
              </a:rPr>
              <a:t>: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print() {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			</a:t>
            </a:r>
            <a:r>
              <a:rPr lang="en-US" altLang="zh-CN" dirty="0" err="1"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cs typeface="Consolas" charset="0"/>
              </a:rPr>
              <a:t> &lt;&lt; b &lt;&lt; </a:t>
            </a:r>
            <a:r>
              <a:rPr lang="en-US" altLang="zh-CN" dirty="0" err="1"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		}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};</a:t>
            </a:r>
            <a:endParaRPr lang="en-US" altLang="zh-CN" dirty="0">
              <a:solidFill>
                <a:srgbClr val="B40061"/>
              </a:solidFill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main() {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		B </a:t>
            </a:r>
            <a:r>
              <a:rPr lang="en-US" altLang="zh-CN" dirty="0" err="1">
                <a:latin typeface="Consolas" charset="0"/>
                <a:cs typeface="Consolas" charset="0"/>
              </a:rPr>
              <a:t>obj_b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		</a:t>
            </a:r>
            <a:r>
              <a:rPr lang="en-US" altLang="zh-CN" dirty="0" err="1">
                <a:latin typeface="Consolas" charset="0"/>
                <a:cs typeface="Consolas" charset="0"/>
              </a:rPr>
              <a:t>obj_b.print</a:t>
            </a:r>
            <a:r>
              <a:rPr lang="en-US" altLang="zh-CN" dirty="0">
                <a:latin typeface="Consolas" charset="0"/>
                <a:cs typeface="Consolas" charset="0"/>
              </a:rPr>
              <a:t>();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		</a:t>
            </a:r>
            <a:r>
              <a:rPr lang="en-US" altLang="zh-CN" dirty="0" err="1"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cs typeface="Consolas" charset="0"/>
              </a:rPr>
              <a:t> &lt;&lt; (1) &lt;&lt; </a:t>
            </a:r>
            <a:r>
              <a:rPr lang="en-US" altLang="zh-CN" dirty="0" err="1"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latin typeface="Consolas" charset="0"/>
                <a:cs typeface="Consolas" charset="0"/>
              </a:rPr>
              <a:t>; 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		return 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cs typeface="Consolas" charset="0"/>
              </a:rPr>
              <a:t>0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cs typeface="Consolas" charset="0"/>
              </a:rPr>
              <a:t>	}</a:t>
            </a:r>
            <a:endParaRPr lang="zh-CN" altLang="zh-CN" dirty="0">
              <a:latin typeface="Consolas" charset="0"/>
              <a:cs typeface="Consolas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F66765-25CB-47CC-B9AF-0513C9B05B2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3C444D7-4421-460C-ADB2-2DF61B9BD6C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79E10F-F065-4C7D-B06D-378620C7A5B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906000" y="1270000"/>
            <a:ext cx="3339376" cy="1015663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>
                <a:solidFill>
                  <a:prstClr val="black"/>
                </a:solidFill>
                <a:latin typeface="Consolas" charset="0"/>
                <a:cs typeface="Consolas" charset="0"/>
              </a:rPr>
              <a:t>a</a:t>
            </a:r>
            <a:r>
              <a:rPr lang="zh-CN" altLang="en-US" sz="2000">
                <a:solidFill>
                  <a:prstClr val="black"/>
                </a:solidFill>
                <a:latin typeface="Consolas" charset="0"/>
                <a:cs typeface="Consolas" charset="0"/>
              </a:rPr>
              <a:t>是基类的</a:t>
            </a:r>
            <a:r>
              <a:rPr lang="en-US" altLang="zh-CN" sz="2000">
                <a:solidFill>
                  <a:prstClr val="black"/>
                </a:solidFill>
                <a:latin typeface="Consolas" charset="0"/>
                <a:cs typeface="Consolas" charset="0"/>
              </a:rPr>
              <a:t>public</a:t>
            </a:r>
            <a:r>
              <a:rPr lang="zh-CN" altLang="en-US" sz="2000">
                <a:solidFill>
                  <a:prstClr val="black"/>
                </a:solidFill>
                <a:latin typeface="Consolas" charset="0"/>
                <a:cs typeface="Consolas" charset="0"/>
              </a:rPr>
              <a:t>成员，在</a:t>
            </a:r>
            <a:endParaRPr lang="en-US" altLang="zh-CN" sz="2000">
              <a:solidFill>
                <a:prstClr val="black"/>
              </a:solidFill>
              <a:latin typeface="Consolas" charset="0"/>
              <a:cs typeface="Consolas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000">
                <a:solidFill>
                  <a:prstClr val="black"/>
                </a:solidFill>
                <a:latin typeface="Consolas" charset="0"/>
                <a:cs typeface="Consolas" charset="0"/>
              </a:rPr>
              <a:t>public</a:t>
            </a:r>
            <a:r>
              <a:rPr lang="zh-CN" altLang="en-US" sz="2000">
                <a:solidFill>
                  <a:prstClr val="black"/>
                </a:solidFill>
                <a:latin typeface="Consolas" charset="0"/>
                <a:cs typeface="Consolas" charset="0"/>
              </a:rPr>
              <a:t>继承下，派生类对象</a:t>
            </a:r>
            <a:endParaRPr lang="en-US" altLang="zh-CN" sz="2000">
              <a:solidFill>
                <a:prstClr val="black"/>
              </a:solidFill>
              <a:latin typeface="Consolas" charset="0"/>
              <a:cs typeface="Consolas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2000">
                <a:solidFill>
                  <a:prstClr val="black"/>
                </a:solidFill>
                <a:latin typeface="Consolas" charset="0"/>
                <a:cs typeface="Consolas" charset="0"/>
              </a:rPr>
              <a:t>可以访问</a:t>
            </a:r>
            <a:endParaRPr lang="en-US" altLang="zh-CN" sz="2000" dirty="0">
              <a:solidFill>
                <a:prstClr val="black"/>
              </a:solidFill>
              <a:latin typeface="Consolas" charset="0"/>
              <a:cs typeface="Consolas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17B05A4-DBE8-45F4-9F7C-8E2530C63E53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>
              <a:extLst>
                <a:ext uri="{FF2B5EF4-FFF2-40B4-BE49-F238E27FC236}">
                  <a16:creationId xmlns:a16="http://schemas.microsoft.com/office/drawing/2014/main" id="{18567A55-CE9B-4B32-BD23-941AF89E95A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>
              <a:extLst>
                <a:ext uri="{FF2B5EF4-FFF2-40B4-BE49-F238E27FC236}">
                  <a16:creationId xmlns:a16="http://schemas.microsoft.com/office/drawing/2014/main" id="{09807597-9C52-4365-A89A-31DCCA4EF43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>
              <a:extLst>
                <a:ext uri="{FF2B5EF4-FFF2-40B4-BE49-F238E27FC236}">
                  <a16:creationId xmlns:a16="http://schemas.microsoft.com/office/drawing/2014/main" id="{074BBEDC-5726-43C7-B4E4-758273E8B4A5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7915E647-EB5C-4830-A2DE-DE4CCAEC3EF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CEF062B5-3AC9-41BD-99AD-BB30D9904C7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42C4BD5D-5B0C-46E4-88CE-F0616F898E9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FB88F8-BAB9-49EC-A644-D9C441C93267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0951AD46-3C95-4A1D-8A43-DCD10C31B37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BADA6EBB-9324-4EA8-A40E-E17E58B1A46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9B296199-4CC9-4B5B-99D2-7210F0EFF580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F8291CD-D337-43C7-95AA-839E9AD6E87B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ACC9C58-C3A1-4B83-BE0F-56421A3C124A}"/>
              </a:ext>
            </a:extLst>
          </p:cNvPr>
          <p:cNvPicPr>
            <a:picLocks/>
          </p:cNvPicPr>
          <p:nvPr>
            <p:custDataLst>
              <p:tags r:id="rId1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6262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组合与继承的优点：支持增量开发。</a:t>
            </a:r>
          </a:p>
          <a:p>
            <a:pPr lvl="1"/>
            <a:r>
              <a:rPr kumimoji="1" lang="zh-CN" altLang="en-US" dirty="0"/>
              <a:t>允许引入新代码而不影响已有代码正确性。</a:t>
            </a:r>
          </a:p>
          <a:p>
            <a:r>
              <a:rPr kumimoji="1" lang="zh-CN" altLang="en-US" dirty="0"/>
              <a:t>相似：</a:t>
            </a:r>
          </a:p>
          <a:p>
            <a:pPr lvl="1"/>
            <a:r>
              <a:rPr kumimoji="1" lang="zh-CN" altLang="en-US" dirty="0"/>
              <a:t>实现代码重用。</a:t>
            </a:r>
          </a:p>
          <a:p>
            <a:pPr lvl="1"/>
            <a:r>
              <a:rPr kumimoji="1" lang="zh-CN" altLang="en-US" dirty="0"/>
              <a:t>将子对象引入新类。</a:t>
            </a:r>
          </a:p>
          <a:p>
            <a:pPr lvl="1"/>
            <a:r>
              <a:rPr kumimoji="1" lang="zh-CN" altLang="en-US" dirty="0"/>
              <a:t>使用构造函数的初始化成员列表初始化。</a:t>
            </a:r>
          </a:p>
          <a:p>
            <a:r>
              <a:rPr kumimoji="1" lang="zh-CN" altLang="en-US" dirty="0"/>
              <a:t>不同：</a:t>
            </a:r>
          </a:p>
          <a:p>
            <a:pPr lvl="1"/>
            <a:r>
              <a:rPr kumimoji="1" lang="zh-CN" altLang="en-US" dirty="0"/>
              <a:t>组合：</a:t>
            </a:r>
          </a:p>
          <a:p>
            <a:pPr lvl="2"/>
            <a:r>
              <a:rPr kumimoji="1" lang="zh-CN" altLang="en-US" dirty="0"/>
              <a:t>嵌入一个对象以实现新类的功能。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has-a </a:t>
            </a:r>
            <a:r>
              <a:rPr kumimoji="1" lang="zh-CN" altLang="en-US" dirty="0"/>
              <a:t>关系。</a:t>
            </a:r>
          </a:p>
          <a:p>
            <a:pPr lvl="1"/>
            <a:r>
              <a:rPr kumimoji="1" lang="zh-CN" altLang="en-US" dirty="0"/>
              <a:t>继承：</a:t>
            </a:r>
          </a:p>
          <a:p>
            <a:pPr lvl="2"/>
            <a:r>
              <a:rPr kumimoji="1" lang="zh-CN" altLang="en-US" dirty="0"/>
              <a:t>沿用已存在的类提供的接口。</a:t>
            </a:r>
          </a:p>
          <a:p>
            <a:pPr lvl="2"/>
            <a:r>
              <a:rPr kumimoji="1" lang="en-US" altLang="zh-CN" dirty="0"/>
              <a:t>public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en-US" altLang="zh-CN" dirty="0"/>
              <a:t>private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is-implementing-in-terms-of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09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</a:p>
          <a:p>
            <a:r>
              <a:rPr kumimoji="1" lang="zh-CN" altLang="en-US" dirty="0"/>
              <a:t>汽车：车门、车窗、引擎、轮胎</a:t>
            </a:r>
          </a:p>
          <a:p>
            <a:r>
              <a:rPr kumimoji="1" lang="zh-CN" altLang="en-US" dirty="0"/>
              <a:t>形状：矩形，圆形，三角形，正方形</a:t>
            </a:r>
          </a:p>
        </p:txBody>
      </p:sp>
    </p:spTree>
    <p:extLst>
      <p:ext uri="{BB962C8B-B14F-4D97-AF65-F5344CB8AC3E}">
        <p14:creationId xmlns:p14="http://schemas.microsoft.com/office/powerpoint/2010/main" val="655283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组合示例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has-a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46463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Wheel{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"Wheel::inflate"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Engine{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"Engine::start"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stop(){}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Engine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engine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Wheel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wheel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[4];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4128" y="2261771"/>
            <a:ext cx="3454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car.wheel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ro-RO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car.engine.start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4F3804-FA90-464C-B803-22BCDA7A278A}"/>
              </a:ext>
            </a:extLst>
          </p:cNvPr>
          <p:cNvSpPr/>
          <p:nvPr/>
        </p:nvSpPr>
        <p:spPr>
          <a:xfrm>
            <a:off x="5724128" y="5422754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Wheel::inflate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Engine::start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39CC6A-A0E7-1543-B5A1-1A8786F3AFBB}"/>
              </a:ext>
            </a:extLst>
          </p:cNvPr>
          <p:cNvSpPr txBox="1"/>
          <p:nvPr/>
        </p:nvSpPr>
        <p:spPr>
          <a:xfrm>
            <a:off x="5724128" y="49599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308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继承示例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is-a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57984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duck.eat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duck.sleep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C5185E-A614-7E4E-A04E-55A7EFA2B08C}"/>
              </a:ext>
            </a:extLst>
          </p:cNvPr>
          <p:cNvSpPr/>
          <p:nvPr/>
        </p:nvSpPr>
        <p:spPr>
          <a:xfrm>
            <a:off x="5508104" y="5403972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Duck eat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sleep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E09B-B413-DB46-BC4B-2D9CBC0310B2}"/>
              </a:ext>
            </a:extLst>
          </p:cNvPr>
          <p:cNvSpPr txBox="1"/>
          <p:nvPr/>
        </p:nvSpPr>
        <p:spPr>
          <a:xfrm>
            <a:off x="5508104" y="494116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327205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重写隐藏与重载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目的：提供同名函数的不同实现，属于</a:t>
            </a:r>
            <a:r>
              <a:rPr kumimoji="1" lang="zh-CN" altLang="en-US" b="1" dirty="0"/>
              <a:t>静态多态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作用域相同（如位于同一个类中；或同名全局函数）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目的：在</a:t>
            </a:r>
            <a:r>
              <a:rPr kumimoji="1" lang="zh-CN" altLang="en-US" b="1" dirty="0">
                <a:solidFill>
                  <a:srgbClr val="FF0000"/>
                </a:solidFill>
              </a:rPr>
              <a:t>派生类中重新定义基类函数</a:t>
            </a:r>
            <a:r>
              <a:rPr kumimoji="1" lang="zh-CN" altLang="en-US" dirty="0"/>
              <a:t>，实现派生类的特殊功能。</a:t>
            </a:r>
          </a:p>
          <a:p>
            <a:pPr lvl="1"/>
            <a:r>
              <a:rPr lang="zh-CN" altLang="en-US" dirty="0"/>
              <a:t>屏蔽了基类的所有其它</a:t>
            </a:r>
            <a:r>
              <a:rPr lang="zh-CN" altLang="en-US" dirty="0">
                <a:solidFill>
                  <a:srgbClr val="FF0000"/>
                </a:solidFill>
              </a:rPr>
              <a:t>同名</a:t>
            </a:r>
            <a:r>
              <a:rPr lang="zh-CN" altLang="en-US" dirty="0"/>
              <a:t>函数。</a:t>
            </a:r>
          </a:p>
          <a:p>
            <a:pPr lvl="1"/>
            <a:r>
              <a:rPr kumimoji="1" lang="zh-CN" altLang="en-US" dirty="0"/>
              <a:t>函数名必须相同，函数参数可以不同</a:t>
            </a:r>
            <a:endParaRPr kumimoji="1" lang="en-US" altLang="zh-CN" dirty="0"/>
          </a:p>
          <a:p>
            <a:pPr lvl="1"/>
            <a:endParaRPr lang="zh-CN" altLang="en-US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4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重写隐藏发生时，基类中该成员函数的其他重载函数都将被屏蔽掉，不能提供给派生类对象使用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可以在派生类中通过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类名</a:t>
            </a:r>
            <a:r>
              <a:rPr kumimoji="1" lang="en-US" altLang="zh-CN" dirty="0"/>
              <a:t>::</a:t>
            </a:r>
            <a:r>
              <a:rPr kumimoji="1" lang="zh-CN" altLang="en-US" dirty="0"/>
              <a:t>成员函数名</a:t>
            </a:r>
            <a:r>
              <a:rPr kumimoji="1" lang="en-US" altLang="zh-CN" dirty="0"/>
              <a:t>;</a:t>
            </a:r>
            <a:r>
              <a:rPr kumimoji="1" lang="zh-CN" altLang="en-US" dirty="0"/>
              <a:t> 在派生类中“恢复”指定的基类成员函数（即去掉屏蔽），使之重新可用</a:t>
            </a:r>
          </a:p>
        </p:txBody>
      </p:sp>
    </p:spTree>
    <p:extLst>
      <p:ext uri="{BB962C8B-B14F-4D97-AF65-F5344CB8AC3E}">
        <p14:creationId xmlns:p14="http://schemas.microsoft.com/office/powerpoint/2010/main" val="1563672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函数重写隐藏示例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88204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编译警告。执行自动类型转换。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(T()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191911" y="4863643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D1::f(10)</a:t>
            </a:r>
          </a:p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D1::f(4)</a:t>
            </a:r>
            <a:endParaRPr lang="zh-CN" altLang="en-US" b="1">
              <a:solidFill>
                <a:srgbClr val="00CC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0232" y="436510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cxnSp>
        <p:nvCxnSpPr>
          <p:cNvPr id="8" name="直线箭头连接符 7"/>
          <p:cNvCxnSpPr>
            <a:cxnSpLocks/>
          </p:cNvCxnSpPr>
          <p:nvPr/>
        </p:nvCxnSpPr>
        <p:spPr>
          <a:xfrm flipV="1">
            <a:off x="6300192" y="5311416"/>
            <a:ext cx="870040" cy="712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49154" y="5385119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4.9</a:t>
            </a:r>
            <a:r>
              <a:rPr kumimoji="1" lang="zh-CN" altLang="en-US" sz="2400" b="1" dirty="0"/>
              <a:t> </a:t>
            </a:r>
            <a:r>
              <a:rPr kumimoji="1" lang="zh-CN" altLang="en-US" sz="2400" b="1" dirty="0">
                <a:sym typeface="Wingdings"/>
              </a:rPr>
              <a:t> </a:t>
            </a:r>
            <a:r>
              <a:rPr kumimoji="1" lang="en-US" altLang="zh-CN" sz="2400" b="1" dirty="0">
                <a:sym typeface="Wingdings"/>
              </a:rPr>
              <a:t>4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0182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3528" y="3645024"/>
            <a:ext cx="2232248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260648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Base::f;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(T());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恢复基类成员函数示例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70959" y="473791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4970959" y="5220691"/>
            <a:ext cx="2049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Derive::f(10)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B::f(4.9)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B::f(T)</a:t>
            </a:r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11" name="虚尾箭头 10"/>
          <p:cNvSpPr/>
          <p:nvPr/>
        </p:nvSpPr>
        <p:spPr>
          <a:xfrm rot="10800000">
            <a:off x="2718706" y="3645024"/>
            <a:ext cx="360040" cy="21602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460938"/>
            <a:ext cx="460735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使用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using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基类名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::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函数名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;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恢复基类函数</a:t>
            </a:r>
          </a:p>
        </p:txBody>
      </p:sp>
    </p:spTree>
    <p:extLst>
      <p:ext uri="{BB962C8B-B14F-4D97-AF65-F5344CB8AC3E}">
        <p14:creationId xmlns:p14="http://schemas.microsoft.com/office/powerpoint/2010/main" val="1162683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关键字除了可用于：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继承基类构造函数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恢复被屏蔽的基类成员函数</a:t>
            </a:r>
            <a:endParaRPr kumimoji="1" lang="en-US" altLang="zh-CN" dirty="0"/>
          </a:p>
          <a:p>
            <a:r>
              <a:rPr kumimoji="1" lang="zh-CN" altLang="en-US" dirty="0"/>
              <a:t>还可用于：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指示命名空间，如：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B40061"/>
                </a:solidFill>
              </a:rPr>
              <a:t>	using namespace </a:t>
            </a:r>
            <a:r>
              <a:rPr kumimoji="1" lang="en-US" altLang="zh-CN" dirty="0"/>
              <a:t>std;</a:t>
            </a:r>
          </a:p>
          <a:p>
            <a:pPr lvl="1"/>
            <a:r>
              <a:rPr kumimoji="1" lang="zh-CN" altLang="en-US" dirty="0"/>
              <a:t>将另一个命名空间的成员引入当前命名空间，如：</a:t>
            </a: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en-US" altLang="zh-CN" dirty="0"/>
              <a:t> std::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;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&lt;&lt; 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</a:t>
            </a:r>
          </a:p>
          <a:p>
            <a:pPr lvl="1"/>
            <a:r>
              <a:rPr kumimoji="1" lang="zh-CN" altLang="en-US" dirty="0"/>
              <a:t>定义类型别名，如：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 = </a:t>
            </a:r>
            <a:r>
              <a:rPr kumimoji="1" lang="en-US" altLang="zh-CN" dirty="0">
                <a:solidFill>
                  <a:srgbClr val="B40061"/>
                </a:solidFill>
              </a:rPr>
              <a:t>int</a:t>
            </a:r>
            <a:r>
              <a:rPr kumimoji="1" lang="en-US" altLang="zh-CN" dirty="0"/>
              <a:t>;</a:t>
            </a:r>
          </a:p>
          <a:p>
            <a:pPr marL="914400" lvl="2" indent="0">
              <a:buNone/>
            </a:pP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7ACDE4-077A-4B41-B387-C8AFE66F60E6}"/>
              </a:ext>
            </a:extLst>
          </p:cNvPr>
          <p:cNvSpPr/>
          <p:nvPr/>
        </p:nvSpPr>
        <p:spPr>
          <a:xfrm>
            <a:off x="903848" y="5945781"/>
            <a:ext cx="7245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进一步阅读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 https://en.cppreference.com/w/cpp/keyword/using</a:t>
            </a:r>
            <a:r>
              <a:rPr lang="en-US" altLang="zh-CN" sz="2000" dirty="0"/>
              <a:t>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51384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119A8B-0F3E-4AD8-91B7-10738A50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A506D6-B1DF-46BF-8E48-420CD329B65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504" y="418976"/>
            <a:ext cx="7315200" cy="70576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关于下列代码的说法正确的是（</a:t>
            </a:r>
            <a:r>
              <a:rPr lang="en-US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为换行符）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809330-3EB0-42A8-92C8-BC57C865933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6672" y="4226222"/>
            <a:ext cx="684765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函数中可通过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b.g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语句调用函数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A::g()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2F189-A597-4A15-8276-C0A042DBE04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68314" y="479949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去掉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类定义中的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using A::A;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语句，程序会出现编译错误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0B67A9-A8D7-48E9-B773-746C5CE04DA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68314" y="5404168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程序的运行结果为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A::A(6)\ndata=2017\n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D158A0-E62F-4B7F-A30C-EFC1E3FFCA5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68314" y="5976464"/>
            <a:ext cx="6595857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函数中可通过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b.f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(17.315);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调用函数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A::f(double d)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086A52-9217-4A8B-859A-4D1630AB4A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39067" y="4336817"/>
            <a:ext cx="411480" cy="41148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8ED572-EEE7-41CF-8A44-B4F455BF6F1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39067" y="4923165"/>
            <a:ext cx="411480" cy="41148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8D6C04-61BB-44C6-857B-0E122E4A36E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39067" y="5529361"/>
            <a:ext cx="411480" cy="41148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B6ED42-2EDD-48EA-8F21-5C21C2CAD1F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39067" y="6092515"/>
            <a:ext cx="411480" cy="41148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EAFCBD2-E5CA-42A2-B94E-D4DF67D5AB7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651179" y="606546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1D28C6-4AA8-4376-9F3B-26560792C35A}"/>
              </a:ext>
            </a:extLst>
          </p:cNvPr>
          <p:cNvSpPr/>
          <p:nvPr/>
        </p:nvSpPr>
        <p:spPr>
          <a:xfrm>
            <a:off x="116154" y="889972"/>
            <a:ext cx="5076056" cy="301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&lt;iostream&gt;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std;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 {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data;	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(int d)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"A::A(" &lt;&lt; d &lt;&lt; ")\n";}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f(double d)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"A::f(" &lt;&lt; d &lt;&lt; ")\n";}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protected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void g(){}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5CA51E-101F-45AD-ABBE-EA62943F62A4}"/>
              </a:ext>
            </a:extLst>
          </p:cNvPr>
          <p:cNvSpPr/>
          <p:nvPr/>
        </p:nvSpPr>
        <p:spPr>
          <a:xfrm>
            <a:off x="4752001" y="879696"/>
            <a:ext cx="5076056" cy="350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B: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b="1" kern="1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 { 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data{2017};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A::A;</a:t>
            </a:r>
            <a:endParaRPr lang="en-US" altLang="zh-CN" sz="1400" b="1" kern="100" dirty="0">
              <a:solidFill>
                <a:srgbClr val="18851B"/>
              </a:solidFill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f(){}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print(){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"data = " &lt;&lt; data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main() {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zh-CN" altLang="en-US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 b(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zh-CN" altLang="en-US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b.print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1400" b="1" kern="100" dirty="0">
              <a:solidFill>
                <a:srgbClr val="18851B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return 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1EAFF35-31CA-4A01-9036-A5E3115AF68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5A59A2-A0B3-486F-A02F-3A9197C5BBB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DF95E4-581E-470C-9E1F-A67D72F81D2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5000" y="1270000"/>
            <a:ext cx="3595856" cy="224676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/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A:g</a:t>
            </a:r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的权限是</a:t>
            </a:r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protected</a:t>
            </a:r>
          </a:p>
          <a:p>
            <a:pPr lvl="0"/>
            <a:endParaRPr lang="en-US" altLang="zh-CN" sz="2000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B:</a:t>
            </a:r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去掉后</a:t>
            </a:r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b(6);</a:t>
            </a:r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无法匹配合适</a:t>
            </a:r>
            <a:endParaRPr lang="en-US" altLang="zh-CN" sz="2000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的构造函数</a:t>
            </a:r>
            <a:endParaRPr lang="en-US" altLang="zh-CN" sz="2000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endParaRPr lang="en-US" altLang="zh-CN" sz="2000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D:</a:t>
            </a:r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重写隐藏，</a:t>
            </a:r>
            <a:r>
              <a:rPr lang="en-US" altLang="zh-CN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A::f(double d)</a:t>
            </a:r>
          </a:p>
          <a:p>
            <a:pPr lvl="0"/>
            <a:r>
              <a:rPr lang="zh-CN" altLang="en-US" sz="2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被屏蔽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A5BA9A6-80FC-4DF3-91E3-674294F3E5F0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>
              <a:extLst>
                <a:ext uri="{FF2B5EF4-FFF2-40B4-BE49-F238E27FC236}">
                  <a16:creationId xmlns:a16="http://schemas.microsoft.com/office/drawing/2014/main" id="{DB3E57A1-AA80-47FF-8504-BCF0E5E9370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>
              <a:extLst>
                <a:ext uri="{FF2B5EF4-FFF2-40B4-BE49-F238E27FC236}">
                  <a16:creationId xmlns:a16="http://schemas.microsoft.com/office/drawing/2014/main" id="{8AE604FD-F652-4E96-A55E-AAB207F5254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>
              <a:extLst>
                <a:ext uri="{FF2B5EF4-FFF2-40B4-BE49-F238E27FC236}">
                  <a16:creationId xmlns:a16="http://schemas.microsoft.com/office/drawing/2014/main" id="{C338E06C-ABED-445F-9B3C-20F0737C4B15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405E78CA-5010-4416-9957-E602FB8B1ED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31B294DF-DF66-48D4-AE99-545562745C7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1B4E6633-B025-43CC-8B75-1BCB2D0ADC58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C79E194-4D74-4C9C-ACF6-257C67C567B7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CB2A0906-9491-4CAA-AC5B-3FD42387F6D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9B5BA337-155A-495B-928B-E5D8C45E9B4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699B8C10-5255-4353-B4E2-AC8D7A4F8D05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8BA7D707-50E7-4EF3-8398-2DA52E614B0A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DC506D4-3DB1-4CCB-A5D9-084B6E40037C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7281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派生类同时继承多个基类</a:t>
            </a:r>
          </a:p>
          <a:p>
            <a:r>
              <a:rPr kumimoji="1" lang="zh-CN" altLang="en-US" dirty="0"/>
              <a:t>应用场景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281563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11760" y="507467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1616" y="5074676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4523" y="4035300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95936" y="621732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3383868" y="5578732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4535996" y="5578732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3167844" y="4539356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4444583" y="4539356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08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数据存储</a:t>
            </a:r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，是同一基类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的不同继承，则</a:t>
            </a:r>
            <a:r>
              <a:rPr kumimoji="1" lang="en-US" altLang="zh-CN" dirty="0"/>
              <a:t>A,B</a:t>
            </a:r>
            <a:r>
              <a:rPr kumimoji="1" lang="zh-CN" altLang="en-US" dirty="0"/>
              <a:t>中继承自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的数据成员会在</a:t>
            </a:r>
            <a:r>
              <a:rPr kumimoji="1" lang="en-US" altLang="zh-CN" dirty="0"/>
              <a:t>D</a:t>
            </a:r>
            <a:r>
              <a:rPr kumimoji="1" lang="zh-CN" altLang="en-US" dirty="0"/>
              <a:t>有两份独立的副本，可能带来数据冗余。</a:t>
            </a:r>
          </a:p>
          <a:p>
            <a:r>
              <a:rPr kumimoji="1" lang="zh-CN" altLang="en-US" dirty="0"/>
              <a:t>二义性</a:t>
            </a:r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，有同名成员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，则访问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时，编译器无法判断要访问的哪一个基类成员。</a:t>
            </a:r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多重继承问题</a:t>
            </a:r>
          </a:p>
        </p:txBody>
      </p:sp>
    </p:spTree>
    <p:extLst>
      <p:ext uri="{BB962C8B-B14F-4D97-AF65-F5344CB8AC3E}">
        <p14:creationId xmlns:p14="http://schemas.microsoft.com/office/powerpoint/2010/main" val="208377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</a:p>
          <a:p>
            <a:pPr lvl="1"/>
            <a:r>
              <a:rPr kumimoji="1" lang="en-US" altLang="zh-CN" dirty="0"/>
              <a:t>has-a</a:t>
            </a:r>
            <a:r>
              <a:rPr kumimoji="1" lang="zh-CN" altLang="en-US" dirty="0"/>
              <a:t>：车门，车窗，引擎是汽车的</a:t>
            </a:r>
            <a:r>
              <a:rPr kumimoji="1" lang="zh-CN" altLang="en-US" dirty="0">
                <a:solidFill>
                  <a:srgbClr val="FF0000"/>
                </a:solidFill>
              </a:rPr>
              <a:t>组成部分</a:t>
            </a: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：矩形，圆形，三角形是一种</a:t>
            </a:r>
            <a:r>
              <a:rPr kumimoji="1" lang="zh-CN" altLang="en-US" dirty="0">
                <a:solidFill>
                  <a:srgbClr val="FF0000"/>
                </a:solidFill>
              </a:rPr>
              <a:t>特殊</a:t>
            </a:r>
            <a:r>
              <a:rPr kumimoji="1" lang="zh-CN" altLang="en-US" dirty="0"/>
              <a:t>的形状</a:t>
            </a:r>
          </a:p>
          <a:p>
            <a:r>
              <a:rPr kumimoji="1" lang="zh-CN" altLang="en-US" dirty="0"/>
              <a:t>区分：“整体</a:t>
            </a:r>
            <a:r>
              <a:rPr kumimoji="1" lang="en-US" altLang="zh-CN" dirty="0"/>
              <a:t>-</a:t>
            </a:r>
            <a:r>
              <a:rPr kumimoji="1" lang="zh-CN" altLang="en-US" dirty="0"/>
              <a:t>部分”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“一般</a:t>
            </a:r>
            <a:r>
              <a:rPr kumimoji="1" lang="en-US" altLang="zh-CN" dirty="0"/>
              <a:t>-</a:t>
            </a:r>
            <a:r>
              <a:rPr kumimoji="1" lang="zh-CN" altLang="en-US" dirty="0"/>
              <a:t>特殊”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899592" y="3501008"/>
            <a:ext cx="2808312" cy="2808312"/>
            <a:chOff x="899592" y="3501008"/>
            <a:chExt cx="2808312" cy="2808312"/>
          </a:xfrm>
        </p:grpSpPr>
        <p:sp>
          <p:nvSpPr>
            <p:cNvPr id="4" name="椭圆 3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4335257" y="3795522"/>
            <a:ext cx="4612140" cy="2358868"/>
            <a:chOff x="4335257" y="3795522"/>
            <a:chExt cx="4612140" cy="2358868"/>
          </a:xfrm>
        </p:grpSpPr>
        <p:sp>
          <p:nvSpPr>
            <p:cNvPr id="9" name="矩形 8"/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50696" y="57850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8753" y="57822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60987" y="5782245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cxnSp>
          <p:nvCxnSpPr>
            <p:cNvPr id="11" name="直线箭头连接符 10"/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endCxn id="9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073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a{0};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8077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35696" y="3294464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MiddelA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25552" y="3294464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MiddleB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74453" y="2255088"/>
            <a:ext cx="11881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Base::a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872" y="443711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Derive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2807804" y="3798520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3959932" y="3798520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2591780" y="2759144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3868519" y="2759144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53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414958" y="62068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A();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B();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仍然输出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en-US" altLang="zh-CN" sz="2400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d.addB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 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a=2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d.a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都有成员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d.Middle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A::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&lt;&lt;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  <a:endParaRPr lang="zh-CN" altLang="en-US" sz="2400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d.bar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都有成员函数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endParaRPr lang="fi-FI" altLang="zh-CN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d.MiddleB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::a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2</a:t>
            </a:r>
            <a:endParaRPr lang="en-US" altLang="zh-CN" sz="24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24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继承与组合，第十四章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p7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p8</a:t>
            </a:r>
            <a:r>
              <a:rPr kumimoji="1" lang="zh-CN" altLang="en-US" dirty="0"/>
              <a:t>代码，使得</a:t>
            </a:r>
            <a:r>
              <a:rPr kumimoji="1" lang="en-US" altLang="zh-CN" dirty="0"/>
              <a:t>Wheel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的构造函数带参数，实现各种构造函数版本</a:t>
            </a:r>
            <a:endParaRPr kumimoji="1" lang="en-US" altLang="zh-CN" dirty="0"/>
          </a:p>
          <a:p>
            <a:r>
              <a:rPr kumimoji="1" lang="zh-CN" altLang="en-US" dirty="0"/>
              <a:t>编写小程序，探索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继承对基类各种类型变量的访问权限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996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517-98EA-4961-8571-1DCB9D68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750C-CA61-4756-BAD1-EE06B250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一家工厂生产飞机、汽车和摩托车。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一架飞机需要三个轮子，和两个机翼；一辆汽车需要四个轮子；一辆摩托车需要两个轮子。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这些交通工具都具有一个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函数，其中汽车和摩托车调用时输出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running”</a:t>
            </a:r>
            <a:r>
              <a:rPr lang="zh-CN" altLang="en-US" sz="2400" b="0" dirty="0">
                <a:solidFill>
                  <a:schemeClr val="tx1"/>
                </a:solidFill>
              </a:rPr>
              <a:t>，但是飞机调用时输出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 and flying”</a:t>
            </a:r>
            <a:r>
              <a:rPr lang="zh-CN" altLang="en-US" sz="2400" b="0" dirty="0">
                <a:solidFill>
                  <a:schemeClr val="tx1"/>
                </a:solidFill>
              </a:rPr>
              <a:t>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编写以下几个类： </a:t>
            </a:r>
            <a:r>
              <a:rPr lang="en-US" altLang="zh-CN" sz="2400" b="0" dirty="0">
                <a:solidFill>
                  <a:schemeClr val="tx1"/>
                </a:solidFill>
              </a:rPr>
              <a:t>Plane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Motor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Car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Vehicle(</a:t>
            </a:r>
            <a:r>
              <a:rPr lang="zh-CN" altLang="en-US" sz="2400" b="0" dirty="0">
                <a:solidFill>
                  <a:schemeClr val="tx1"/>
                </a:solidFill>
              </a:rPr>
              <a:t>交通工具</a:t>
            </a:r>
            <a:r>
              <a:rPr lang="en-US" altLang="zh-CN" sz="2400" b="0" dirty="0">
                <a:solidFill>
                  <a:schemeClr val="tx1"/>
                </a:solidFill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</a:rPr>
              <a:t>，设计合理的继承、组合关系以及使用合理使用函数的继承与重写实现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finished </a:t>
            </a:r>
            <a:r>
              <a:rPr lang="zh-CN" altLang="en-US" sz="2400" b="0" dirty="0">
                <a:solidFill>
                  <a:schemeClr val="tx1"/>
                </a:solidFill>
              </a:rPr>
              <a:t>以及 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函数。测试代码见下页：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3252-810A-4F9A-AE89-DF06AFFE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346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DC38-072A-4FCF-AC25-D241EE80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FBB6E76-2597-4187-A0ED-85C1EF602353}"/>
              </a:ext>
            </a:extLst>
          </p:cNvPr>
          <p:cNvSpPr/>
          <p:nvPr/>
        </p:nvSpPr>
        <p:spPr>
          <a:xfrm>
            <a:off x="323528" y="151179"/>
            <a:ext cx="540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&lt;iostream&gt;</a:t>
            </a:r>
          </a:p>
          <a:p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"Car.h"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"Plane.h"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"Motor.h"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"Wing.h"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"Wheel.h"</a:t>
            </a:r>
          </a:p>
          <a:p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 main() {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int m;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std::cin &gt;&gt; m;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Plane planes = new Plane[100];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Car cars = new Car[100];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Motor motors = new Motor[100];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int i_p = 0, i_c = 0, i_m = 0;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for (int i = 0; i &lt; m; ++i) {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int op;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std::cin &gt;&gt; op;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if (op == 0) {// plane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		int part;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std::cin &gt;&gt; part;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(part == 0) planes[i_p].add_wing(new Wing());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else planes[i_p].add_wheel(new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(planes[i_p].finished()) planes[i_p++].run();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else if (op == 1) { // car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cars[i_c].add_wheel(new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(cars[i_c].finished()) cars[i_c++].run();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else { // motor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motors[i_m].add_wheel(new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(motors[i_m].finished())motors[i_m++].run();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47DBB-E524-4A89-AD8B-0E8F42A985F0}"/>
              </a:ext>
            </a:extLst>
          </p:cNvPr>
          <p:cNvSpPr txBox="1"/>
          <p:nvPr/>
        </p:nvSpPr>
        <p:spPr>
          <a:xfrm>
            <a:off x="6366699" y="332656"/>
            <a:ext cx="16561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输入：</a:t>
            </a:r>
            <a:endParaRPr lang="en-US" dirty="0"/>
          </a:p>
          <a:p>
            <a:r>
              <a:rPr lang="en-US" dirty="0"/>
              <a:t>0 0</a:t>
            </a:r>
          </a:p>
          <a:p>
            <a:r>
              <a:rPr lang="en-US" dirty="0"/>
              <a:t>0 0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6F691-C1CF-4822-8922-302B79C50F29}"/>
              </a:ext>
            </a:extLst>
          </p:cNvPr>
          <p:cNvSpPr txBox="1"/>
          <p:nvPr/>
        </p:nvSpPr>
        <p:spPr>
          <a:xfrm>
            <a:off x="6084168" y="4365104"/>
            <a:ext cx="27363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</a:rPr>
              <a:t>输出：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 and flying</a:t>
            </a: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</a:p>
        </p:txBody>
      </p:sp>
    </p:spTree>
    <p:extLst>
      <p:ext uri="{BB962C8B-B14F-4D97-AF65-F5344CB8AC3E}">
        <p14:creationId xmlns:p14="http://schemas.microsoft.com/office/powerpoint/2010/main" val="3462113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en-US" altLang="zh-CN" dirty="0"/>
              <a:t>has-a</a:t>
            </a:r>
            <a:r>
              <a:rPr kumimoji="1" lang="zh-CN" altLang="en-US" dirty="0"/>
              <a:t>：如果对象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是对象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的一个组成部分，则称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的整体对象，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的部分对象。并把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之间的关系，称为</a:t>
            </a:r>
            <a:r>
              <a:rPr kumimoji="1" lang="zh-CN" altLang="en-US" dirty="0">
                <a:solidFill>
                  <a:srgbClr val="FF0000"/>
                </a:solidFill>
              </a:rPr>
              <a:t>“整体－部分”</a:t>
            </a:r>
            <a:r>
              <a:rPr kumimoji="1" lang="zh-CN" altLang="en-US" dirty="0"/>
              <a:t>关系（也可称为“</a:t>
            </a:r>
            <a:r>
              <a:rPr kumimoji="1" lang="zh-CN" altLang="en-US" dirty="0">
                <a:solidFill>
                  <a:srgbClr val="FF0000"/>
                </a:solidFill>
              </a:rPr>
              <a:t>组合</a:t>
            </a:r>
            <a:r>
              <a:rPr kumimoji="1" lang="zh-CN" altLang="en-US" dirty="0"/>
              <a:t>”或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FF0000"/>
                </a:solidFill>
              </a:rPr>
              <a:t>has-a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关系）。</a:t>
            </a:r>
            <a:endParaRPr kumimoji="1" lang="en-US" altLang="zh-CN" dirty="0"/>
          </a:p>
          <a:p>
            <a:r>
              <a:rPr kumimoji="1" lang="zh-CN" altLang="en-US" dirty="0"/>
              <a:t>程序设计反映对客观世界的认知习惯</a:t>
            </a:r>
            <a:endParaRPr kumimoji="1" lang="en-US" altLang="zh-CN" dirty="0"/>
          </a:p>
        </p:txBody>
      </p:sp>
      <p:grpSp>
        <p:nvGrpSpPr>
          <p:cNvPr id="5" name="组 4"/>
          <p:cNvGrpSpPr/>
          <p:nvPr/>
        </p:nvGrpSpPr>
        <p:grpSpPr>
          <a:xfrm>
            <a:off x="6084168" y="3537012"/>
            <a:ext cx="2808312" cy="2808312"/>
            <a:chOff x="899592" y="3501008"/>
            <a:chExt cx="2808312" cy="2808312"/>
          </a:xfrm>
        </p:grpSpPr>
        <p:sp>
          <p:nvSpPr>
            <p:cNvPr id="6" name="椭圆 5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11560" y="3537012"/>
            <a:ext cx="531240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kumimoji="1" lang="zh-CN" altLang="en-US" dirty="0"/>
              <a:t>对象组合的两种实现方法：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公有</a:t>
            </a:r>
            <a:r>
              <a:rPr kumimoji="1" lang="zh-CN" altLang="en-US" dirty="0"/>
              <a:t>数据成员，这样通过允许直接访问子对象而“提供”旧类接口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数据成员。新类可以调整旧类的对外接口，可以不使用旧类原有的接口（相当于对接口作了转换）</a:t>
            </a:r>
          </a:p>
          <a:p>
            <a:pPr marL="0" indent="0" defTabSz="914400">
              <a:buFont typeface="Wingdings" panose="05000000000000000000" pitchFamily="2" charset="2"/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09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Wheel{</a:t>
            </a: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void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n){_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=n;}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Engine{</a:t>
            </a: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n){_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=n;}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286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Wheel w;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Engine e;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公有成员，直接访问其接口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setWheel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w.set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(n);}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提供私有成员的访问接口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Car c;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c.e.set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c.setWheel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(4);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Menlo-Regular" charset="0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849104" y="3212976"/>
            <a:ext cx="3744912" cy="14033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49104" y="3212976"/>
            <a:ext cx="3744912" cy="302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74885" y="3851151"/>
            <a:ext cx="938077" cy="40011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latin typeface="+mj-lt"/>
                <a:ea typeface="宋体" charset="-122"/>
              </a:rPr>
              <a:t>w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8159" y="5471988"/>
            <a:ext cx="88517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宋体" charset="-122"/>
              </a:rPr>
              <a:t>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847469" y="4613383"/>
            <a:ext cx="37433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67954" y="5678764"/>
            <a:ext cx="4128601" cy="13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79317" y="4804334"/>
            <a:ext cx="165735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新接口</a:t>
            </a: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宋体" charset="-122"/>
              </a:rPr>
              <a:t>setWheel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36666" y="4330576"/>
            <a:ext cx="828675" cy="784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267955" y="5150685"/>
            <a:ext cx="2011362" cy="86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512929" y="3243138"/>
            <a:ext cx="1081087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私有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79556" y="4722688"/>
            <a:ext cx="101123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公有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20435" y="6340351"/>
            <a:ext cx="246734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+mn-lt"/>
                <a:ea typeface="宋体" charset="-122"/>
              </a:rPr>
              <a:t>新对象</a:t>
            </a:r>
            <a:r>
              <a:rPr lang="en-US" altLang="zh-CN" sz="2400" b="1" dirty="0">
                <a:latin typeface="+mn-lt"/>
                <a:ea typeface="宋体" charset="-122"/>
              </a:rPr>
              <a:t>c</a:t>
            </a:r>
            <a:r>
              <a:rPr lang="zh-CN" altLang="en-US" sz="2400" b="1" dirty="0">
                <a:latin typeface="+mn-lt"/>
                <a:ea typeface="宋体" charset="-122"/>
              </a:rPr>
              <a:t>（组合）</a:t>
            </a:r>
            <a:endParaRPr lang="en-US" altLang="zh-CN" sz="2400" b="1" dirty="0">
              <a:latin typeface="+mn-lt"/>
              <a:ea typeface="宋体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423104" y="4727132"/>
            <a:ext cx="240573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方法二：私有成员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402838" y="5795167"/>
            <a:ext cx="240573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方法一：公有成员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38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5184576"/>
          </a:xfrm>
        </p:spPr>
        <p:txBody>
          <a:bodyPr/>
          <a:lstStyle/>
          <a:p>
            <a:r>
              <a:rPr kumimoji="1" lang="zh-CN" altLang="en-US" dirty="0"/>
              <a:t>子对象构造时若需要参数，则应在当前类的</a:t>
            </a:r>
            <a:r>
              <a:rPr kumimoji="1" lang="zh-CN" altLang="en-US" dirty="0">
                <a:solidFill>
                  <a:srgbClr val="FF0000"/>
                </a:solidFill>
              </a:rPr>
              <a:t>构造函数的初始化列表</a:t>
            </a:r>
            <a:r>
              <a:rPr kumimoji="1" lang="zh-CN" altLang="en-US" dirty="0"/>
              <a:t>中进行。若使用默认构造函数来构造子对象，则不用做任何处理。</a:t>
            </a:r>
          </a:p>
          <a:p>
            <a:pPr lvl="1"/>
            <a:r>
              <a:rPr kumimoji="1" lang="zh-CN" altLang="en-US" sz="2200" dirty="0"/>
              <a:t>课后尝试：修改代码，使得</a:t>
            </a:r>
            <a:r>
              <a:rPr kumimoji="1" lang="en-US" altLang="zh-CN" sz="2200" dirty="0"/>
              <a:t>Wheel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Engine</a:t>
            </a:r>
            <a:r>
              <a:rPr kumimoji="1" lang="zh-CN" altLang="en-US" sz="2200" dirty="0"/>
              <a:t>的构造函数带参数</a:t>
            </a:r>
            <a:endParaRPr kumimoji="1" lang="en-US" altLang="zh-CN" sz="2200" dirty="0"/>
          </a:p>
          <a:p>
            <a:endParaRPr kumimoji="1" lang="en-US" altLang="zh-CN" dirty="0"/>
          </a:p>
          <a:p>
            <a:r>
              <a:rPr kumimoji="1" lang="zh-CN" altLang="en-US" dirty="0"/>
              <a:t>对象构造与析构函数的次序</a:t>
            </a:r>
          </a:p>
          <a:p>
            <a:pPr lvl="1"/>
            <a:r>
              <a:rPr kumimoji="1" lang="zh-CN" altLang="en-US" sz="2200" dirty="0"/>
              <a:t>先完成子对象构造，再完成当前对象构造</a:t>
            </a:r>
          </a:p>
          <a:p>
            <a:pPr lvl="1"/>
            <a:r>
              <a:rPr kumimoji="1" lang="zh-CN" altLang="en-US" sz="2200" dirty="0"/>
              <a:t>子对象构造的次序仅由在类中</a:t>
            </a:r>
            <a:r>
              <a:rPr kumimoji="1" lang="zh-CN" altLang="en-US" sz="2200" dirty="0">
                <a:solidFill>
                  <a:srgbClr val="FF0000"/>
                </a:solidFill>
              </a:rPr>
              <a:t>声明的次序</a:t>
            </a:r>
            <a:r>
              <a:rPr kumimoji="1" lang="zh-CN" altLang="en-US" sz="2200" dirty="0"/>
              <a:t>所决定</a:t>
            </a:r>
          </a:p>
          <a:p>
            <a:pPr lvl="1"/>
            <a:r>
              <a:rPr kumimoji="1" lang="zh-CN" altLang="en-US" sz="2200" dirty="0"/>
              <a:t>析构函数的次序与构造函数</a:t>
            </a:r>
            <a:r>
              <a:rPr kumimoji="1" lang="zh-CN" altLang="en-US" sz="2200" dirty="0">
                <a:solidFill>
                  <a:srgbClr val="FF0000"/>
                </a:solidFill>
              </a:rPr>
              <a:t>相反</a:t>
            </a:r>
            <a:endParaRPr kumimoji="1" lang="en-US" altLang="zh-CN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51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: 正确的输出是A::A(0)\n&#10;A::A(2019)\n&#10;data = 2018\n&#10;data = 2018\n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:不继承基类的构造函数、析构函数和赋值运算符&#10;&#10;B:默认是private&#10;&#10;C:基类部分通过基类构造函数创建&#10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a是基类的public成员，在&#10;public继承下，派生类对象&#10;可以访问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HASREMARK" val="True"/>
  <p:tag name="PROBLEMREMARK" val="A:g的权限是protected&#10;&#10;B:去掉后B b(6);无法匹配合适&#10;的构造函数&#10;&#10;D:重写隐藏，A::f(double d)&#10;被屏蔽"/>
  <p:tag name="PROBLEMSCORE_HALF" val="0.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OP2017-L3" id="{85E7D0C8-7BBF-EE44-A1EE-07EED29E3AB7}" vid="{35A2EA15-CC57-B240-9E33-1539618C1AC3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OOP2017-L3</Template>
  <TotalTime>10777</TotalTime>
  <Words>7515</Words>
  <Application>Microsoft Macintosh PowerPoint</Application>
  <PresentationFormat>全屏显示(4:3)</PresentationFormat>
  <Paragraphs>1049</Paragraphs>
  <Slides>56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DengXian</vt:lpstr>
      <vt:lpstr>微软雅黑</vt:lpstr>
      <vt:lpstr>微软雅黑</vt:lpstr>
      <vt:lpstr>AndaleMono</vt:lpstr>
      <vt:lpstr>Arial</vt:lpstr>
      <vt:lpstr>Calibri</vt:lpstr>
      <vt:lpstr>Calibri Light</vt:lpstr>
      <vt:lpstr>Consolas</vt:lpstr>
      <vt:lpstr>Courier</vt:lpstr>
      <vt:lpstr>Courier New</vt:lpstr>
      <vt:lpstr>Menlo</vt:lpstr>
      <vt:lpstr>Menlo-Regular</vt:lpstr>
      <vt:lpstr>Wingdings</vt:lpstr>
      <vt:lpstr>Office 主题</vt:lpstr>
      <vt:lpstr>面向对象程序设计基础 （OOP）</vt:lpstr>
      <vt:lpstr>上期要点回顾</vt:lpstr>
      <vt:lpstr>本讲内容提要</vt:lpstr>
      <vt:lpstr>对象(类)之间的关系？</vt:lpstr>
      <vt:lpstr>对象(类)之间的关系？</vt:lpstr>
      <vt:lpstr>组合</vt:lpstr>
      <vt:lpstr>对象组合示例</vt:lpstr>
      <vt:lpstr>对象组合示例</vt:lpstr>
      <vt:lpstr>组合</vt:lpstr>
      <vt:lpstr>对象组合示例 构造与析构</vt:lpstr>
      <vt:lpstr>对象组合示例 构造与析构</vt:lpstr>
      <vt:lpstr>对象组合运行结果</vt:lpstr>
      <vt:lpstr>组合</vt:lpstr>
      <vt:lpstr>对象组合示例 拷贝与赋值</vt:lpstr>
      <vt:lpstr>对象组合示例 拷贝与赋值</vt:lpstr>
      <vt:lpstr>PowerPoint 演示文稿</vt:lpstr>
      <vt:lpstr>继承</vt:lpstr>
      <vt:lpstr>继承</vt:lpstr>
      <vt:lpstr>继承</vt:lpstr>
      <vt:lpstr>继承示例</vt:lpstr>
      <vt:lpstr>派生类对象的构造与析构过程</vt:lpstr>
      <vt:lpstr>调用基类构造函数</vt:lpstr>
      <vt:lpstr>调用基类构造函数</vt:lpstr>
      <vt:lpstr>继承基类构造函数（1）</vt:lpstr>
      <vt:lpstr>继承基类构造函数（2）</vt:lpstr>
      <vt:lpstr>继承基类构造函数（3）</vt:lpstr>
      <vt:lpstr>PowerPoint 演示文稿</vt:lpstr>
      <vt:lpstr>如何选择继承方式？</vt:lpstr>
      <vt:lpstr>如何选择继承方式？</vt:lpstr>
      <vt:lpstr>成员访问权限</vt:lpstr>
      <vt:lpstr>基类中的公有成员访问</vt:lpstr>
      <vt:lpstr>基类中的公有成员访问</vt:lpstr>
      <vt:lpstr>基类中的公有成员访问</vt:lpstr>
      <vt:lpstr>基类中的 私有，保护成员访问</vt:lpstr>
      <vt:lpstr>基类中的 私有，公有成员访问</vt:lpstr>
      <vt:lpstr>基类成员访问权限与三种继承方式</vt:lpstr>
      <vt:lpstr>成员访问权限</vt:lpstr>
      <vt:lpstr>PowerPoint 演示文稿</vt:lpstr>
      <vt:lpstr>组合与继承</vt:lpstr>
      <vt:lpstr>组合示例 has-a</vt:lpstr>
      <vt:lpstr>继承示例 is-a</vt:lpstr>
      <vt:lpstr>重写隐藏与重载</vt:lpstr>
      <vt:lpstr>重写隐藏</vt:lpstr>
      <vt:lpstr>函数重写隐藏示例</vt:lpstr>
      <vt:lpstr>恢复基类成员函数示例</vt:lpstr>
      <vt:lpstr>using关键字</vt:lpstr>
      <vt:lpstr>PowerPoint 演示文稿</vt:lpstr>
      <vt:lpstr>多重继承</vt:lpstr>
      <vt:lpstr>多重继承问题</vt:lpstr>
      <vt:lpstr>多重继承示例</vt:lpstr>
      <vt:lpstr>多重继承</vt:lpstr>
      <vt:lpstr>多重继承示例</vt:lpstr>
      <vt:lpstr>课后阅读</vt:lpstr>
      <vt:lpstr>课后练习</vt:lpstr>
      <vt:lpstr>PowerPoint 演示文稿</vt:lpstr>
      <vt:lpstr>结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Liu Zhiyuan</cp:lastModifiedBy>
  <cp:revision>462</cp:revision>
  <cp:lastPrinted>2020-03-28T01:42:48Z</cp:lastPrinted>
  <dcterms:created xsi:type="dcterms:W3CDTF">2018-01-30T01:46:35Z</dcterms:created>
  <dcterms:modified xsi:type="dcterms:W3CDTF">2021-04-11T08:20:16Z</dcterms:modified>
</cp:coreProperties>
</file>