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7" r:id="rId6"/>
    <p:sldId id="266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/>
    <p:restoredTop sz="82504"/>
  </p:normalViewPr>
  <p:slideViewPr>
    <p:cSldViewPr snapToGrid="0" snapToObjects="1">
      <p:cViewPr>
        <p:scale>
          <a:sx n="65" d="100"/>
          <a:sy n="65" d="100"/>
        </p:scale>
        <p:origin x="4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4A6D-8815-AE46-A6AC-3652387847C2}" type="datetimeFigureOut">
              <a:rPr kumimoji="1" lang="zh-MO" altLang="en-US" smtClean="0"/>
              <a:t>27/05/21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1192-5975-0F41-AB23-9FA495545216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62639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MO" dirty="0"/>
              <a:t>Hello every one, I am RYL from the department of computer science and technology, today I am going to share you a artwork, "Fountain", first of all, I just want to ask a question, when you hear this name, "Fountain", what is the first image you thought out?</a:t>
            </a:r>
            <a:endParaRPr kumimoji="1"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1192-5975-0F41-AB23-9FA495545216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7785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MO" dirty="0"/>
              <a:t>Actually, today I am going to share a fountain, look like this, you might think it is just a porcelain urinal you can see in every man's washroom. Something we can see is a urinal with a sign "</a:t>
            </a:r>
            <a:r>
              <a:rPr kumimoji="1" lang="en-US" altLang="zh-MO" dirty="0" err="1"/>
              <a:t>R.Mutt</a:t>
            </a:r>
            <a:r>
              <a:rPr kumimoji="1" lang="en-US" altLang="zh-MO" dirty="0"/>
              <a:t> 1917".</a:t>
            </a:r>
            <a:endParaRPr kumimoji="1" lang="zh-MO" altLang="en-US" dirty="0"/>
          </a:p>
          <a:p>
            <a:endParaRPr kumimoji="1"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1192-5975-0F41-AB23-9FA495545216}" type="slidenum">
              <a:rPr kumimoji="1" lang="zh-MO" altLang="en-US" smtClean="0"/>
              <a:t>2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7882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MO" i="0" dirty="0"/>
              <a:t>Ok, we can see, </a:t>
            </a:r>
          </a:p>
          <a:p>
            <a:r>
              <a:rPr lang="en-US" altLang="zh-M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Fountain is a readymade sculpture, and readymade meaning that it is an ordinary, manufactured object that the artist has simply selected and perhaps modified in some way.</a:t>
            </a:r>
          </a:p>
          <a:p>
            <a:r>
              <a:rPr kumimoji="1" lang="en-US" altLang="zh-MO" i="0" dirty="0"/>
              <a:t>And the artist is Marcel Duchamp (someone might noticed that the sign on the urinal is </a:t>
            </a:r>
            <a:r>
              <a:rPr kumimoji="1" lang="en-US" altLang="zh-MO" i="0" dirty="0" err="1"/>
              <a:t>R.Mutt</a:t>
            </a:r>
            <a:r>
              <a:rPr kumimoji="1" lang="en-US" altLang="zh-MO" i="0" dirty="0"/>
              <a:t> because it is a fake name)</a:t>
            </a:r>
          </a:p>
          <a:p>
            <a:r>
              <a:rPr lang="en-US" altLang="zh-M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Fountain is a porcelain urinal. There is little else to say about it.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MO" i="0" dirty="0"/>
              <a:t>You can also see that this fountain was </a:t>
            </a:r>
            <a:r>
              <a:rPr lang="en-US" altLang="zh-MO" sz="1200" dirty="0">
                <a:latin typeface="Bookman Old Style" panose="02050604050505020204" pitchFamily="18" charset="0"/>
              </a:rPr>
              <a:t>submitted for an exhibition of </a:t>
            </a:r>
            <a:r>
              <a:rPr lang="en-US" altLang="zh-MO" sz="1200" dirty="0">
                <a:solidFill>
                  <a:srgbClr val="FFFF00"/>
                </a:solidFill>
                <a:latin typeface="Bookman Old Style" panose="02050604050505020204" pitchFamily="18" charset="0"/>
              </a:rPr>
              <a:t>the Society of Independent Artists.</a:t>
            </a:r>
          </a:p>
          <a:p>
            <a:r>
              <a:rPr kumimoji="1" lang="en-US" altLang="zh-MO" i="0" dirty="0"/>
              <a:t>(and this exhibition is something that you can pay money to show your work on the exhibition)</a:t>
            </a:r>
          </a:p>
          <a:p>
            <a:endParaRPr kumimoji="1" lang="en-US" altLang="zh-MO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MO" i="0" dirty="0"/>
              <a:t>From the last sentence, it was </a:t>
            </a:r>
            <a:r>
              <a:rPr lang="en-US" altLang="zh-MO" sz="1200" dirty="0">
                <a:latin typeface="Bookman Old Style" panose="02050604050505020204" pitchFamily="18" charset="0"/>
              </a:rPr>
              <a:t>regarded by art historians and theorists of the avant-garde as a </a:t>
            </a:r>
            <a:r>
              <a:rPr lang="en-US" altLang="zh-MO" sz="1200" dirty="0">
                <a:solidFill>
                  <a:srgbClr val="FFFF00"/>
                </a:solidFill>
                <a:latin typeface="Bookman Old Style" panose="02050604050505020204" pitchFamily="18" charset="0"/>
              </a:rPr>
              <a:t>major landmark</a:t>
            </a:r>
            <a:r>
              <a:rPr lang="en-US" altLang="zh-MO" sz="1200" dirty="0">
                <a:latin typeface="Bookman Old Style" panose="02050604050505020204" pitchFamily="18" charset="0"/>
              </a:rPr>
              <a:t> in </a:t>
            </a:r>
            <a:r>
              <a:rPr lang="en-US" altLang="zh-MO" sz="1200" dirty="0">
                <a:solidFill>
                  <a:srgbClr val="FFFF00"/>
                </a:solidFill>
                <a:latin typeface="Bookman Old Style" panose="02050604050505020204" pitchFamily="18" charset="0"/>
              </a:rPr>
              <a:t>20th-century art</a:t>
            </a:r>
            <a:r>
              <a:rPr lang="en-US" altLang="zh-MO" sz="1200" dirty="0">
                <a:latin typeface="Bookman Old Style" panose="02050604050505020204" pitchFamily="18" charset="0"/>
              </a:rPr>
              <a:t>.</a:t>
            </a:r>
          </a:p>
          <a:p>
            <a:r>
              <a:rPr kumimoji="1" lang="en-US" altLang="zh-MO" i="0" dirty="0"/>
              <a:t>(so why this urinal can be a landmark of art, I will talk about it later)</a:t>
            </a:r>
            <a:endParaRPr kumimoji="1" lang="zh-MO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1192-5975-0F41-AB23-9FA495545216}" type="slidenum">
              <a:rPr kumimoji="1" lang="zh-MO" altLang="en-US" smtClean="0"/>
              <a:t>3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72414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1192-5975-0F41-AB23-9FA495545216}" type="slidenum">
              <a:rPr kumimoji="1" lang="zh-MO" altLang="en-US" smtClean="0"/>
              <a:t>4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2741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sz="1200" dirty="0">
                <a:latin typeface="Bookman Old Style" panose="02050604050505020204" pitchFamily="18" charset="0"/>
              </a:rPr>
              <a:t>Fountain says, art is no need to be beautiful, as no one will make the connection between urinal and beauty.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1192-5975-0F41-AB23-9FA495545216}" type="slidenum">
              <a:rPr kumimoji="1" lang="zh-MO" altLang="en-US" smtClean="0"/>
              <a:t>5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90525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MO" dirty="0"/>
              <a:t>Something we should notice that is, if you buy a urinal and send to the gallery, I think no one cares you. This pieces of artwork can be famous and important is also because the time.</a:t>
            </a:r>
          </a:p>
          <a:p>
            <a:r>
              <a:rPr kumimoji="1" lang="en-US" altLang="zh-MO" dirty="0"/>
              <a:t>From 1910</a:t>
            </a:r>
            <a:endParaRPr kumimoji="1"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1192-5975-0F41-AB23-9FA495545216}" type="slidenum">
              <a:rPr kumimoji="1" lang="zh-MO" altLang="en-US" smtClean="0"/>
              <a:t>6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8923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MO" sz="1200" dirty="0">
                <a:latin typeface="Bookman Old Style" panose="02050604050505020204" pitchFamily="18" charset="0"/>
              </a:rPr>
              <a:t>"Fountain" is not only conceptual art, it gives us a </a:t>
            </a:r>
            <a:r>
              <a:rPr lang="en-US" altLang="zh-MO" sz="1200" dirty="0">
                <a:solidFill>
                  <a:srgbClr val="FFFF00"/>
                </a:solidFill>
                <a:latin typeface="Bookman Old Style" panose="02050604050505020204" pitchFamily="18" charset="0"/>
              </a:rPr>
              <a:t>special</a:t>
            </a:r>
            <a:r>
              <a:rPr lang="en-US" altLang="zh-MO" sz="1200" dirty="0">
                <a:latin typeface="Bookman Old Style" panose="02050604050505020204" pitchFamily="18" charset="0"/>
              </a:rPr>
              <a:t> and </a:t>
            </a:r>
            <a:r>
              <a:rPr lang="en-US" altLang="zh-MO" sz="1200" dirty="0">
                <a:solidFill>
                  <a:srgbClr val="FFFF00"/>
                </a:solidFill>
                <a:latin typeface="Bookman Old Style" panose="02050604050505020204" pitchFamily="18" charset="0"/>
              </a:rPr>
              <a:t>fascinating</a:t>
            </a:r>
            <a:r>
              <a:rPr lang="en-US" altLang="zh-MO" sz="1200" dirty="0">
                <a:latin typeface="Bookman Old Style" panose="02050604050505020204" pitchFamily="18" charset="0"/>
              </a:rPr>
              <a:t> concept, which makes us think: </a:t>
            </a:r>
            <a:r>
              <a:rPr lang="en-US" altLang="zh-MO" sz="1200" dirty="0">
                <a:solidFill>
                  <a:srgbClr val="FFFF00"/>
                </a:solidFill>
                <a:latin typeface="Bookman Old Style" panose="02050604050505020204" pitchFamily="18" charset="0"/>
              </a:rPr>
              <a:t>an artwork that is not an artwork</a:t>
            </a:r>
            <a:r>
              <a:rPr lang="en-US" altLang="zh-MO" sz="1200" dirty="0">
                <a:latin typeface="Bookman Old Style" panose="02050604050505020204" pitchFamily="18" charset="0"/>
              </a:rPr>
              <a:t>, and a daily object that is not just a daily object.</a:t>
            </a:r>
          </a:p>
          <a:p>
            <a:endParaRPr lang="en-US" altLang="zh-MO" sz="1200" dirty="0">
              <a:latin typeface="Bookman Old Style" panose="02050604050505020204" pitchFamily="18" charset="0"/>
            </a:endParaRPr>
          </a:p>
          <a:p>
            <a:r>
              <a:rPr lang="en-US" altLang="zh-MO" sz="1200" dirty="0">
                <a:latin typeface="Bookman Old Style" panose="02050604050505020204" pitchFamily="18" charset="0"/>
              </a:rPr>
              <a:t>The point here is not that objects outside the art world cannot contain information—the signs on public toilets also contain information. </a:t>
            </a:r>
            <a:endParaRPr kumimoji="1"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1192-5975-0F41-AB23-9FA495545216}" type="slidenum">
              <a:rPr kumimoji="1" lang="zh-MO" altLang="en-US" smtClean="0"/>
              <a:t>7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70477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7D42B-F571-B946-B562-7964F1E6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135717"/>
            <a:ext cx="7197726" cy="2421464"/>
          </a:xfrm>
        </p:spPr>
        <p:txBody>
          <a:bodyPr>
            <a:normAutofit/>
          </a:bodyPr>
          <a:lstStyle/>
          <a:p>
            <a:r>
              <a:rPr kumimoji="1" lang="en-US" altLang="zh-MO" sz="6000" dirty="0">
                <a:latin typeface="Bookman Old Style" panose="02050604050505020204" pitchFamily="18" charset="0"/>
              </a:rPr>
              <a:t>Fountain</a:t>
            </a:r>
            <a:endParaRPr kumimoji="1" lang="zh-MO" altLang="en-US" sz="6000" dirty="0">
              <a:latin typeface="Bookman Old Style" panose="020506040505050202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709D32-DD60-0A48-B222-3CF24107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689" y="4820478"/>
            <a:ext cx="9465436" cy="1142171"/>
          </a:xfrm>
        </p:spPr>
        <p:txBody>
          <a:bodyPr>
            <a:normAutofit fontScale="85000" lnSpcReduction="20000"/>
          </a:bodyPr>
          <a:lstStyle/>
          <a:p>
            <a:r>
              <a:rPr kumimoji="1" lang="zh-MO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容逸朗</a:t>
            </a:r>
            <a:r>
              <a:rPr kumimoji="1" lang="zh-MO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kumimoji="1" lang="en-US" altLang="zh-MO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MO" sz="2400" dirty="0"/>
              <a:t>Department of </a:t>
            </a:r>
          </a:p>
          <a:p>
            <a:r>
              <a:rPr kumimoji="1" lang="en-US" altLang="zh-MO" sz="2400" dirty="0"/>
              <a:t>computer science &amp; technology</a:t>
            </a:r>
            <a:endParaRPr kumimoji="1" lang="zh-MO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10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14EC60-E1DA-6C4B-885D-E8F7AF69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28" y="0"/>
            <a:ext cx="6878896" cy="68788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C0B393-7522-C14A-BFE6-46570FF9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854" y="0"/>
            <a:ext cx="7849395" cy="68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3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8DF811A-E497-AA47-A6C7-01D29B7CD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F4336"/>
              </a:clrFrom>
              <a:clrTo>
                <a:srgbClr val="3F4336">
                  <a:alpha val="0"/>
                </a:srgbClr>
              </a:clrTo>
            </a:clrChange>
            <a:alphaModFix amt="50000"/>
          </a:blip>
          <a:srcRect l="7795" r="7906"/>
          <a:stretch/>
        </p:blipFill>
        <p:spPr>
          <a:xfrm>
            <a:off x="5575069" y="0"/>
            <a:ext cx="6616931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8329AA0-39E2-D341-90D7-79D46257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MO" dirty="0">
                <a:latin typeface="Bookman Old Style" panose="02050604050505020204" pitchFamily="18" charset="0"/>
                <a:ea typeface="Songti SC" panose="02010600040101010101" pitchFamily="2" charset="-122"/>
              </a:rPr>
              <a:t>What is Fountain?</a:t>
            </a:r>
            <a:endParaRPr kumimoji="1" lang="zh-MO" altLang="en-US" dirty="0"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96EA1-B956-DA4C-9568-EDEFFE85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3827"/>
            <a:ext cx="4582235" cy="4223564"/>
          </a:xfrm>
        </p:spPr>
        <p:txBody>
          <a:bodyPr anchor="t">
            <a:normAutofit/>
          </a:bodyPr>
          <a:lstStyle/>
          <a:p>
            <a:r>
              <a:rPr lang="en-US" altLang="zh-MO" sz="2200" dirty="0">
                <a:latin typeface="Bookman Old Style" panose="02050604050505020204" pitchFamily="18" charset="0"/>
              </a:rPr>
              <a:t>a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readymade </a:t>
            </a:r>
            <a:r>
              <a:rPr lang="en-US" altLang="zh-MO" sz="2200" dirty="0">
                <a:latin typeface="Bookman Old Style" panose="02050604050505020204" pitchFamily="18" charset="0"/>
              </a:rPr>
              <a:t>sculpture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MO" sz="2200" dirty="0">
                <a:latin typeface="Bookman Old Style" panose="02050604050505020204" pitchFamily="18" charset="0"/>
              </a:rPr>
              <a:t>by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Marcel Duchamp</a:t>
            </a:r>
            <a:r>
              <a:rPr lang="en-US" altLang="zh-MO" sz="2200" dirty="0">
                <a:latin typeface="Bookman Old Style" panose="02050604050505020204" pitchFamily="18" charset="0"/>
              </a:rPr>
              <a:t> in 1917.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a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porcelain urinal </a:t>
            </a:r>
            <a:r>
              <a:rPr lang="en-US" altLang="zh-MO" sz="2200" dirty="0">
                <a:latin typeface="Bookman Old Style" panose="02050604050505020204" pitchFamily="18" charset="0"/>
              </a:rPr>
              <a:t>signed </a:t>
            </a:r>
            <a:br>
              <a:rPr lang="en-US" altLang="zh-MO" sz="2200" dirty="0">
                <a:latin typeface="Bookman Old Style" panose="02050604050505020204" pitchFamily="18" charset="0"/>
              </a:rPr>
            </a:br>
            <a:r>
              <a:rPr lang="en-US" altLang="zh-MO" sz="2200" dirty="0">
                <a:latin typeface="Bookman Old Style" panose="02050604050505020204" pitchFamily="18" charset="0"/>
              </a:rPr>
              <a:t>"R. Mutt".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submitted for an exhibition of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the Society of Independent Artists.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regarded by art historians and theorists of the avant-garde as a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major landmark</a:t>
            </a:r>
            <a:r>
              <a:rPr lang="en-US" altLang="zh-MO" sz="2200" dirty="0">
                <a:latin typeface="Bookman Old Style" panose="02050604050505020204" pitchFamily="18" charset="0"/>
              </a:rPr>
              <a:t> in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20th-century art</a:t>
            </a:r>
            <a:r>
              <a:rPr lang="en-US" altLang="zh-MO" sz="22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2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9AA0-39E2-D341-90D7-79D46257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MO" dirty="0">
                <a:latin typeface="Bookman Old Style" panose="02050604050505020204" pitchFamily="18" charset="0"/>
                <a:ea typeface="Songti SC" panose="02010600040101010101" pitchFamily="2" charset="-122"/>
              </a:rPr>
              <a:t>WHO is Duchamp?</a:t>
            </a:r>
            <a:endParaRPr kumimoji="1" lang="zh-MO" altLang="en-US" dirty="0"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96EA1-B956-DA4C-9568-EDEFFE85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42067"/>
            <a:ext cx="5919714" cy="3649133"/>
          </a:xfrm>
        </p:spPr>
        <p:txBody>
          <a:bodyPr anchor="t">
            <a:normAutofit/>
          </a:bodyPr>
          <a:lstStyle/>
          <a:p>
            <a:r>
              <a:rPr lang="en-US" altLang="zh-MO" sz="2200" dirty="0">
                <a:latin typeface="Bookman Old Style" panose="02050604050505020204" pitchFamily="18" charset="0"/>
              </a:rPr>
              <a:t>a French-American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painter</a:t>
            </a:r>
            <a:r>
              <a:rPr lang="en-US" altLang="zh-MO" sz="2200" dirty="0">
                <a:latin typeface="Bookman Old Style" panose="02050604050505020204" pitchFamily="18" charset="0"/>
              </a:rPr>
              <a:t>,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sculptor</a:t>
            </a:r>
            <a:r>
              <a:rPr lang="en-US" altLang="zh-MO" sz="2200" dirty="0">
                <a:latin typeface="Bookman Old Style" panose="02050604050505020204" pitchFamily="18" charset="0"/>
              </a:rPr>
              <a:t>. 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whose work is associated with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Cubism</a:t>
            </a:r>
            <a:r>
              <a:rPr lang="en-US" altLang="zh-MO" sz="2200" dirty="0">
                <a:latin typeface="Bookman Old Style" panose="02050604050505020204" pitchFamily="18" charset="0"/>
              </a:rPr>
              <a:t>, </a:t>
            </a:r>
            <a:r>
              <a:rPr lang="en-US" altLang="zh-MO" sz="2200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Dada</a:t>
            </a:r>
            <a:r>
              <a:rPr lang="en-US" altLang="zh-MO" sz="2200" dirty="0">
                <a:latin typeface="Bookman Old Style" panose="02050604050505020204" pitchFamily="18" charset="0"/>
              </a:rPr>
              <a:t>, and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conceptual art</a:t>
            </a:r>
            <a:r>
              <a:rPr lang="en-US" altLang="zh-MO" sz="2200" dirty="0">
                <a:latin typeface="Bookman Old Style" panose="02050604050505020204" pitchFamily="18" charset="0"/>
              </a:rPr>
              <a:t>. 	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define the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revolutionary</a:t>
            </a:r>
            <a:r>
              <a:rPr lang="en-US" altLang="zh-MO" sz="2200" dirty="0">
                <a:latin typeface="Bookman Old Style" panose="02050604050505020204" pitchFamily="18" charset="0"/>
              </a:rPr>
              <a:t> developments in the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plastic arts </a:t>
            </a:r>
            <a:r>
              <a:rPr lang="en-US" altLang="zh-MO" sz="2200" dirty="0">
                <a:latin typeface="Bookman Old Style" panose="02050604050505020204" pitchFamily="18" charset="0"/>
              </a:rPr>
              <a:t>and the development of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conceptual art</a:t>
            </a:r>
            <a:r>
              <a:rPr lang="en-US" altLang="zh-MO" sz="22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use art to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serve the mind</a:t>
            </a:r>
            <a:r>
              <a:rPr lang="en-US" altLang="zh-MO" sz="22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453BBC-4A9E-E349-9845-4D85F1ADB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"/>
          <a:stretch/>
        </p:blipFill>
        <p:spPr>
          <a:xfrm>
            <a:off x="6823881" y="0"/>
            <a:ext cx="5368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9AA0-39E2-D341-90D7-79D46257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MO" dirty="0" err="1">
                <a:latin typeface="Bookman Old Style" panose="02050604050505020204" pitchFamily="18" charset="0"/>
                <a:ea typeface="Songti SC" panose="02010600040101010101" pitchFamily="2" charset="-122"/>
              </a:rPr>
              <a:t>WhY</a:t>
            </a:r>
            <a:r>
              <a:rPr lang="en-US" altLang="zh-MO" dirty="0">
                <a:latin typeface="Bookman Old Style" panose="02050604050505020204" pitchFamily="18" charset="0"/>
                <a:ea typeface="Songti SC" panose="02010600040101010101" pitchFamily="2" charset="-122"/>
              </a:rPr>
              <a:t> Fountain Special?</a:t>
            </a:r>
            <a:endParaRPr kumimoji="1" lang="zh-MO" altLang="en-US" dirty="0"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1204242-5E5A-5743-BA26-4D8C06FB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94467"/>
            <a:ext cx="10393905" cy="3649133"/>
          </a:xfrm>
        </p:spPr>
        <p:txBody>
          <a:bodyPr anchor="t">
            <a:normAutofit/>
          </a:bodyPr>
          <a:lstStyle/>
          <a:p>
            <a:r>
              <a:rPr lang="en-US" altLang="zh-MO" sz="2200" dirty="0">
                <a:latin typeface="Bookman Old Style" panose="02050604050505020204" pitchFamily="18" charset="0"/>
              </a:rPr>
              <a:t>Suspect that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art must require superb skills</a:t>
            </a:r>
            <a:r>
              <a:rPr lang="en-US" altLang="zh-MO" sz="22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Doubt that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art must be beautiful.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Doubt that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art must be valuable.</a:t>
            </a:r>
          </a:p>
          <a:p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No one </a:t>
            </a:r>
            <a:r>
              <a:rPr lang="en-US" altLang="zh-MO" sz="2200" dirty="0">
                <a:latin typeface="Bookman Old Style" panose="02050604050505020204" pitchFamily="18" charset="0"/>
              </a:rPr>
              <a:t>had done this before.</a:t>
            </a:r>
          </a:p>
          <a:p>
            <a:endParaRPr lang="en-US" altLang="zh-MO" sz="2200" dirty="0">
              <a:latin typeface="Bookman Old Style" panose="02050604050505020204" pitchFamily="18" charset="0"/>
            </a:endParaRPr>
          </a:p>
          <a:p>
            <a:endParaRPr lang="en-US" altLang="zh-MO" sz="2200" dirty="0">
              <a:latin typeface="Bookman Old Style" panose="020506040505050202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0F94F65-A33D-CA4E-B37C-ED324E8EBB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F4336"/>
              </a:clrFrom>
              <a:clrTo>
                <a:srgbClr val="3F4336">
                  <a:alpha val="0"/>
                </a:srgbClr>
              </a:clrTo>
            </a:clrChange>
            <a:alphaModFix amt="50000"/>
          </a:blip>
          <a:srcRect l="7795" r="7906"/>
          <a:stretch/>
        </p:blipFill>
        <p:spPr>
          <a:xfrm>
            <a:off x="5575069" y="0"/>
            <a:ext cx="6616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9AA0-39E2-D341-90D7-79D46257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dirty="0">
                <a:latin typeface="Bookman Old Style" panose="02050604050505020204" pitchFamily="18" charset="0"/>
                <a:ea typeface="Songti SC" panose="02010600040101010101" pitchFamily="2" charset="-122"/>
              </a:rPr>
              <a:t>Message behind the urinal</a:t>
            </a:r>
            <a:endParaRPr kumimoji="1" lang="zh-MO" altLang="en-US" dirty="0"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DBCA9B4-29B3-A048-B56E-04450727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94467"/>
            <a:ext cx="10393905" cy="3649133"/>
          </a:xfrm>
        </p:spPr>
        <p:txBody>
          <a:bodyPr anchor="t">
            <a:normAutofit/>
          </a:bodyPr>
          <a:lstStyle/>
          <a:p>
            <a:r>
              <a:rPr lang="en-US" altLang="zh-MO" sz="2200" dirty="0">
                <a:latin typeface="Bookman Old Style" panose="02050604050505020204" pitchFamily="18" charset="0"/>
              </a:rPr>
              <a:t>The urinal became "about something". It was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no longer </a:t>
            </a:r>
            <a:r>
              <a:rPr lang="en-US" altLang="zh-MO" sz="2200" dirty="0">
                <a:latin typeface="Bookman Old Style" panose="02050604050505020204" pitchFamily="18" charset="0"/>
              </a:rPr>
              <a:t>primarily a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useful</a:t>
            </a:r>
            <a:r>
              <a:rPr lang="en-US" altLang="zh-MO" sz="2200" dirty="0">
                <a:latin typeface="Bookman Old Style" panose="02050604050505020204" pitchFamily="18" charset="0"/>
              </a:rPr>
              <a:t> object – it was primarily a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meaningful</a:t>
            </a:r>
            <a:r>
              <a:rPr lang="en-US" altLang="zh-MO" sz="2200" dirty="0">
                <a:latin typeface="Bookman Old Style" panose="02050604050505020204" pitchFamily="18" charset="0"/>
              </a:rPr>
              <a:t> object. </a:t>
            </a:r>
          </a:p>
          <a:p>
            <a:pPr marL="0" indent="0" algn="r">
              <a:buNone/>
            </a:pPr>
            <a:r>
              <a:rPr lang="en-US" altLang="zh-MO" sz="2200" dirty="0">
                <a:latin typeface="Bookman Old Style" panose="02050604050505020204" pitchFamily="18" charset="0"/>
              </a:rPr>
              <a:t>(Arthur Danto, 1983)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The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artworld</a:t>
            </a:r>
            <a:r>
              <a:rPr lang="en-US" altLang="zh-MO" sz="2200" dirty="0">
                <a:latin typeface="Bookman Old Style" panose="02050604050505020204" pitchFamily="18" charset="0"/>
              </a:rPr>
              <a:t> is, simply put, a milieu in which objects can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gain a new power</a:t>
            </a:r>
            <a:r>
              <a:rPr lang="en-US" altLang="zh-MO" sz="2200" dirty="0">
                <a:latin typeface="Bookman Old Style" panose="02050604050505020204" pitchFamily="18" charset="0"/>
              </a:rPr>
              <a:t>: to express something beyond their ordinary utility.</a:t>
            </a:r>
          </a:p>
          <a:p>
            <a:pPr marL="0" indent="0" algn="r">
              <a:buNone/>
            </a:pPr>
            <a:r>
              <a:rPr lang="en-US" altLang="zh-MO" sz="2200" dirty="0">
                <a:latin typeface="Bookman Old Style" panose="02050604050505020204" pitchFamily="18" charset="0"/>
              </a:rPr>
              <a:t>(Arthur Danto, 1964)</a:t>
            </a:r>
          </a:p>
          <a:p>
            <a:endParaRPr lang="en-US" altLang="zh-MO" sz="2200" dirty="0">
              <a:latin typeface="Bookman Old Style" panose="02050604050505020204" pitchFamily="18" charset="0"/>
            </a:endParaRPr>
          </a:p>
          <a:p>
            <a:endParaRPr lang="en-US" altLang="zh-MO" sz="2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9AA0-39E2-D341-90D7-79D46257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dirty="0">
                <a:latin typeface="Bookman Old Style" panose="02050604050505020204" pitchFamily="18" charset="0"/>
                <a:ea typeface="Songti SC" panose="02010600040101010101" pitchFamily="2" charset="-122"/>
              </a:rPr>
              <a:t>My opinion</a:t>
            </a:r>
            <a:endParaRPr kumimoji="1" lang="zh-MO" altLang="en-US" dirty="0">
              <a:latin typeface="Bookman Old Style" panose="02050604050505020204" pitchFamily="18" charset="0"/>
              <a:ea typeface="Songti SC" panose="02010600040101010101" pitchFamily="2" charset="-122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E662905-E62A-6F46-AD72-9C170D6AFC0D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593366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MO" sz="2400" dirty="0">
              <a:latin typeface="Bookman Old Style" panose="020506040505050202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141648-5A2C-3145-AFC0-0A5007E8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94467"/>
            <a:ext cx="5781261" cy="3649133"/>
          </a:xfrm>
        </p:spPr>
        <p:txBody>
          <a:bodyPr anchor="t">
            <a:normAutofit/>
          </a:bodyPr>
          <a:lstStyle/>
          <a:p>
            <a:r>
              <a:rPr lang="en-US" altLang="zh-MO" sz="2200" dirty="0">
                <a:latin typeface="Bookman Old Style" panose="02050604050505020204" pitchFamily="18" charset="0"/>
              </a:rPr>
              <a:t>Artwork is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no need to </a:t>
            </a:r>
            <a:r>
              <a:rPr lang="en-US" altLang="zh-MO" sz="2200" dirty="0">
                <a:latin typeface="Bookman Old Style" panose="02050604050505020204" pitchFamily="18" charset="0"/>
              </a:rPr>
              <a:t>be artwork.</a:t>
            </a:r>
          </a:p>
          <a:p>
            <a:r>
              <a:rPr lang="en-US" altLang="zh-MO" sz="2200" dirty="0">
                <a:latin typeface="Bookman Old Style" panose="02050604050505020204" pitchFamily="18" charset="0"/>
              </a:rPr>
              <a:t>The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value</a:t>
            </a:r>
            <a:r>
              <a:rPr lang="en-US" altLang="zh-MO" sz="2200" dirty="0">
                <a:latin typeface="Bookman Old Style" panose="02050604050505020204" pitchFamily="18" charset="0"/>
              </a:rPr>
              <a:t> of this artwork is not only in itself, but in the </a:t>
            </a:r>
            <a:r>
              <a:rPr lang="en-US" altLang="zh-MO" sz="2200" dirty="0">
                <a:solidFill>
                  <a:srgbClr val="FFFF00"/>
                </a:solidFill>
                <a:latin typeface="Bookman Old Style" panose="02050604050505020204" pitchFamily="18" charset="0"/>
              </a:rPr>
              <a:t>meaning</a:t>
            </a:r>
            <a:r>
              <a:rPr lang="en-US" altLang="zh-MO" sz="2200" dirty="0">
                <a:latin typeface="Bookman Old Style" panose="02050604050505020204" pitchFamily="18" charset="0"/>
              </a:rPr>
              <a:t> behind it.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E772EB1-57D3-4448-9CE4-D10F2BD8A24A}"/>
              </a:ext>
            </a:extLst>
          </p:cNvPr>
          <p:cNvSpPr txBox="1">
            <a:spLocks/>
          </p:cNvSpPr>
          <p:nvPr/>
        </p:nvSpPr>
        <p:spPr>
          <a:xfrm>
            <a:off x="838201" y="4722124"/>
            <a:ext cx="9506801" cy="122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MO" sz="2200" dirty="0">
              <a:latin typeface="Bookman Old Style" panose="020506040505050202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A717CF-59C9-E74B-BABB-12BA39415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F4336"/>
              </a:clrFrom>
              <a:clrTo>
                <a:srgbClr val="3F4336">
                  <a:alpha val="0"/>
                </a:srgbClr>
              </a:clrTo>
            </a:clrChange>
            <a:alphaModFix amt="50000"/>
          </a:blip>
          <a:srcRect l="7795" r="7906"/>
          <a:stretch/>
        </p:blipFill>
        <p:spPr>
          <a:xfrm>
            <a:off x="5575069" y="0"/>
            <a:ext cx="6616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AA697-D707-A84B-A2DC-E9C2C583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95351"/>
            <a:ext cx="10131425" cy="4895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MO" sz="8000" dirty="0">
                <a:latin typeface="Bookman Old Style" panose="02050604050505020204" pitchFamily="18" charset="0"/>
              </a:rPr>
              <a:t>Thank you!</a:t>
            </a:r>
            <a:endParaRPr kumimoji="1" lang="zh-MO" altLang="en-US" sz="8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5407</TotalTime>
  <Words>644</Words>
  <Application>Microsoft Macintosh PowerPoint</Application>
  <PresentationFormat>寬螢幕</PresentationFormat>
  <Paragraphs>52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Songti SC</vt:lpstr>
      <vt:lpstr>Arial</vt:lpstr>
      <vt:lpstr>Bookman Old Style</vt:lpstr>
      <vt:lpstr>Calibri</vt:lpstr>
      <vt:lpstr>Calibri Light</vt:lpstr>
      <vt:lpstr>天體</vt:lpstr>
      <vt:lpstr>Fountain</vt:lpstr>
      <vt:lpstr>PowerPoint 簡報</vt:lpstr>
      <vt:lpstr>What is Fountain?</vt:lpstr>
      <vt:lpstr>WHO is Duchamp?</vt:lpstr>
      <vt:lpstr>WhY Fountain Special?</vt:lpstr>
      <vt:lpstr>Message behind the urinal</vt:lpstr>
      <vt:lpstr>My opinion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Fountain</dc:title>
  <dc:creator>Boxworld Iong</dc:creator>
  <cp:lastModifiedBy>Boxworld Iong</cp:lastModifiedBy>
  <cp:revision>32</cp:revision>
  <dcterms:created xsi:type="dcterms:W3CDTF">2021-05-07T13:35:53Z</dcterms:created>
  <dcterms:modified xsi:type="dcterms:W3CDTF">2021-05-30T13:58:15Z</dcterms:modified>
</cp:coreProperties>
</file>