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531" r:id="rId3"/>
    <p:sldId id="532" r:id="rId4"/>
  </p:sldIdLst>
  <p:sldSz cx="9144000" cy="5143500" type="screen16x9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3429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6858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0287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3716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17145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0574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24003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27432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A4A3A4"/>
          </p15:clr>
        </p15:guide>
        <p15:guide id="2" orient="horz" pos="32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邱勇校长6月29日修改意见" initials="0629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A393"/>
    <a:srgbClr val="F4DBFA"/>
    <a:srgbClr val="FFFFFF"/>
    <a:srgbClr val="610E78"/>
    <a:srgbClr val="81007F"/>
    <a:srgbClr val="3DDFF5"/>
    <a:srgbClr val="A6F2B4"/>
    <a:srgbClr val="480B59"/>
    <a:srgbClr val="490B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75989" autoAdjust="0"/>
  </p:normalViewPr>
  <p:slideViewPr>
    <p:cSldViewPr snapToGrid="0" showGuides="1">
      <p:cViewPr varScale="1">
        <p:scale>
          <a:sx n="66" d="100"/>
          <a:sy n="66" d="100"/>
        </p:scale>
        <p:origin x="1416" y="60"/>
      </p:cViewPr>
      <p:guideLst>
        <p:guide/>
        <p:guide orient="horz"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71" name="Shape 71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85800" latinLnBrk="0">
      <a:defRPr sz="900">
        <a:latin typeface="+mn-lt"/>
        <a:ea typeface="+mn-ea"/>
        <a:cs typeface="+mn-cs"/>
        <a:sym typeface="DengXian"/>
      </a:defRPr>
    </a:lvl1pPr>
    <a:lvl2pPr indent="228600" defTabSz="685800" latinLnBrk="0">
      <a:defRPr sz="900">
        <a:latin typeface="+mn-lt"/>
        <a:ea typeface="+mn-ea"/>
        <a:cs typeface="+mn-cs"/>
        <a:sym typeface="DengXian"/>
      </a:defRPr>
    </a:lvl2pPr>
    <a:lvl3pPr indent="457200" defTabSz="685800" latinLnBrk="0">
      <a:defRPr sz="900">
        <a:latin typeface="+mn-lt"/>
        <a:ea typeface="+mn-ea"/>
        <a:cs typeface="+mn-cs"/>
        <a:sym typeface="DengXian"/>
      </a:defRPr>
    </a:lvl3pPr>
    <a:lvl4pPr indent="685800" defTabSz="685800" latinLnBrk="0">
      <a:defRPr sz="900">
        <a:latin typeface="+mn-lt"/>
        <a:ea typeface="+mn-ea"/>
        <a:cs typeface="+mn-cs"/>
        <a:sym typeface="DengXian"/>
      </a:defRPr>
    </a:lvl4pPr>
    <a:lvl5pPr indent="914400" defTabSz="685800" latinLnBrk="0">
      <a:defRPr sz="900">
        <a:latin typeface="+mn-lt"/>
        <a:ea typeface="+mn-ea"/>
        <a:cs typeface="+mn-cs"/>
        <a:sym typeface="DengXian"/>
      </a:defRPr>
    </a:lvl5pPr>
    <a:lvl6pPr indent="1143000" defTabSz="685800" latinLnBrk="0">
      <a:defRPr sz="900">
        <a:latin typeface="+mn-lt"/>
        <a:ea typeface="+mn-ea"/>
        <a:cs typeface="+mn-cs"/>
        <a:sym typeface="DengXian"/>
      </a:defRPr>
    </a:lvl6pPr>
    <a:lvl7pPr indent="1371600" defTabSz="685800" latinLnBrk="0">
      <a:defRPr sz="900">
        <a:latin typeface="+mn-lt"/>
        <a:ea typeface="+mn-ea"/>
        <a:cs typeface="+mn-cs"/>
        <a:sym typeface="DengXian"/>
      </a:defRPr>
    </a:lvl7pPr>
    <a:lvl8pPr indent="1600200" defTabSz="685800" latinLnBrk="0">
      <a:defRPr sz="900">
        <a:latin typeface="+mn-lt"/>
        <a:ea typeface="+mn-ea"/>
        <a:cs typeface="+mn-cs"/>
        <a:sym typeface="DengXian"/>
      </a:defRPr>
    </a:lvl8pPr>
    <a:lvl9pPr indent="1828800" defTabSz="685800" latinLnBrk="0">
      <a:defRPr sz="900">
        <a:latin typeface="+mn-lt"/>
        <a:ea typeface="+mn-ea"/>
        <a:cs typeface="+mn-cs"/>
        <a:sym typeface="DengXi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860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75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7"/>
          </p:nvPr>
        </p:nvSpPr>
        <p:spPr>
          <a:xfrm>
            <a:off x="659929" y="891626"/>
            <a:ext cx="7824143" cy="3157860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pic>
        <p:nvPicPr>
          <p:cNvPr id="7" name="屏幕快照 2020-07-19 下午4.12.58.png" descr="屏幕快照 2020-07-19 下午4.12.58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-40512" y="-21917"/>
            <a:ext cx="9224832" cy="4308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1837779" y="43438"/>
            <a:ext cx="6734175" cy="375128"/>
          </a:xfrm>
        </p:spPr>
        <p:txBody>
          <a:bodyPr anchor="ctr"/>
          <a:lstStyle>
            <a:lvl1pPr algn="l">
              <a:buFontTx/>
              <a:buNone/>
              <a:defRPr sz="18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  <a:lvl2pPr algn="ctr">
              <a:buFontTx/>
              <a:buNone/>
              <a:defRPr sz="18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2pPr>
            <a:lvl3pPr algn="ctr">
              <a:buFontTx/>
              <a:buNone/>
              <a:defRPr sz="18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3pPr>
            <a:lvl4pPr algn="ctr">
              <a:buFontTx/>
              <a:buNone/>
              <a:defRPr sz="18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4pPr>
            <a:lvl5pPr algn="ctr">
              <a:buFontTx/>
              <a:buNone/>
              <a:defRPr sz="18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5pPr>
          </a:lstStyle>
          <a:p>
            <a:r>
              <a:rPr lang="zh-CN" altLang="en-US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标题容（思源黑体 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Bold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18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</p:nvPr>
        </p:nvSpPr>
        <p:spPr>
          <a:xfrm>
            <a:off x="2844006" y="4437273"/>
            <a:ext cx="3455988" cy="431800"/>
          </a:xfrm>
        </p:spPr>
        <p:txBody>
          <a:bodyPr anchor="ctr"/>
          <a:lstStyle>
            <a:lvl1pPr algn="ctr">
              <a:buFontTx/>
              <a:buNone/>
              <a:defRPr sz="1400">
                <a:solidFill>
                  <a:srgbClr val="670875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pPr lvl="0"/>
            <a:r>
              <a:rPr lang="zh-CN" altLang="en-US" dirty="0"/>
              <a:t>副标题（思源黑体 </a:t>
            </a:r>
            <a:r>
              <a:rPr lang="en-US" altLang="zh-CN" dirty="0"/>
              <a:t>Regular14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41037608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8FD76EC-28B7-8C6B-0093-969D6EB8F5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35139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3055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6484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19913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3342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26771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0200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429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858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0287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716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7145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0574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4003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7432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tsinghua.edu.cn/u/d/0c87d60f83e849188d59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tsinghua.edu.cn/u/d/32f8961161824d818597/" TargetMode="External"/><Relationship Id="rId4" Type="http://schemas.openxmlformats.org/officeDocument/2006/relationships/hyperlink" Target="https://cloud.tsinghua.edu.cn/u/d/dd6a9f0a404146eca6df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文本框 7"/>
          <p:cNvSpPr txBox="1"/>
          <p:nvPr/>
        </p:nvSpPr>
        <p:spPr>
          <a:xfrm>
            <a:off x="1" y="1485005"/>
            <a:ext cx="9143999" cy="77970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defTabSz="825500">
              <a:tabLst>
                <a:tab pos="6642100" algn="l"/>
              </a:tabLst>
              <a:defRPr sz="6000">
                <a:solidFill>
                  <a:srgbClr val="FFFFFF"/>
                </a:solidFill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defRPr>
            </a:lvl1pPr>
          </a:lstStyle>
          <a:p>
            <a:pPr algn="ctr"/>
            <a:r>
              <a:rPr lang="zh-CN" altLang="en-US" sz="4400" dirty="0">
                <a:latin typeface="方正粗黑宋简体" panose="02000000000000000000" pitchFamily="2" charset="-122"/>
                <a:ea typeface="方正粗黑宋简体" panose="02000000000000000000" pitchFamily="2" charset="-122"/>
                <a:sym typeface="微软雅黑" panose="020B0503020204020204" pitchFamily="34" charset="-122"/>
              </a:rPr>
              <a:t>第</a:t>
            </a:r>
            <a:r>
              <a:rPr lang="en-US" altLang="zh-CN" sz="4400" dirty="0">
                <a:latin typeface="方正粗黑宋简体" panose="02000000000000000000" pitchFamily="2" charset="-122"/>
                <a:ea typeface="方正粗黑宋简体" panose="02000000000000000000" pitchFamily="2" charset="-122"/>
                <a:sym typeface="微软雅黑" panose="020B0503020204020204" pitchFamily="34" charset="-122"/>
              </a:rPr>
              <a:t>16</a:t>
            </a:r>
            <a:r>
              <a:rPr lang="zh-CN" altLang="en-US" sz="4400" dirty="0">
                <a:latin typeface="方正粗黑宋简体" panose="02000000000000000000" pitchFamily="2" charset="-122"/>
                <a:ea typeface="方正粗黑宋简体" panose="02000000000000000000" pitchFamily="2" charset="-122"/>
                <a:sym typeface="微软雅黑" panose="020B0503020204020204" pitchFamily="34" charset="-122"/>
              </a:rPr>
              <a:t>周二年级男生定向课</a:t>
            </a:r>
            <a:endParaRPr sz="4400" dirty="0">
              <a:latin typeface="方正粗黑宋简体" panose="02000000000000000000" pitchFamily="2" charset="-122"/>
              <a:ea typeface="方正粗黑宋简体" panose="02000000000000000000" pitchFamily="2" charset="-122"/>
              <a:sym typeface="微软雅黑" panose="020B0503020204020204" pitchFamily="34" charset="-122"/>
            </a:endParaRPr>
          </a:p>
        </p:txBody>
      </p:sp>
      <p:sp>
        <p:nvSpPr>
          <p:cNvPr id="76" name="线条"/>
          <p:cNvSpPr/>
          <p:nvPr/>
        </p:nvSpPr>
        <p:spPr>
          <a:xfrm>
            <a:off x="1383711" y="2430026"/>
            <a:ext cx="637657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 algn="ctr" defTabSz="825500">
              <a:defRPr sz="3000"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pP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落款信息"/>
          <p:cNvSpPr txBox="1"/>
          <p:nvPr/>
        </p:nvSpPr>
        <p:spPr>
          <a:xfrm>
            <a:off x="3381341" y="2713474"/>
            <a:ext cx="2516071" cy="124649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algn="ctr"/>
            <a:r>
              <a:rPr lang="zh-CN" altLang="en-US" dirty="0">
                <a:latin typeface="方正粗黑宋简体" panose="02000000000000000000" pitchFamily="2" charset="-122"/>
                <a:ea typeface="方正粗黑宋简体" panose="02000000000000000000" pitchFamily="2" charset="-122"/>
                <a:sym typeface="微软雅黑" panose="020B0503020204020204" pitchFamily="34" charset="-122"/>
              </a:rPr>
              <a:t>田奇乐</a:t>
            </a:r>
            <a:endParaRPr lang="en-US" altLang="zh-CN" dirty="0">
              <a:latin typeface="方正粗黑宋简体" panose="02000000000000000000" pitchFamily="2" charset="-122"/>
              <a:ea typeface="方正粗黑宋简体" panose="02000000000000000000" pitchFamily="2" charset="-122"/>
              <a:sym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方正粗黑宋简体" panose="02000000000000000000" pitchFamily="2" charset="-122"/>
              <a:ea typeface="方正粗黑宋简体" panose="02000000000000000000" pitchFamily="2" charset="-122"/>
              <a:sym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方正粗黑宋简体" panose="02000000000000000000" pitchFamily="2" charset="-122"/>
                <a:ea typeface="方正粗黑宋简体" panose="02000000000000000000" pitchFamily="2" charset="-122"/>
                <a:sym typeface="微软雅黑" panose="020B0503020204020204" pitchFamily="34" charset="-122"/>
              </a:rPr>
              <a:t>2022</a:t>
            </a:r>
            <a:r>
              <a:rPr lang="zh-CN" altLang="en-US" dirty="0">
                <a:latin typeface="方正粗黑宋简体" panose="02000000000000000000" pitchFamily="2" charset="-122"/>
                <a:ea typeface="方正粗黑宋简体" panose="02000000000000000000" pitchFamily="2" charset="-122"/>
                <a:sym typeface="微软雅黑" panose="020B0503020204020204" pitchFamily="34" charset="-122"/>
              </a:rPr>
              <a:t>年</a:t>
            </a:r>
            <a:r>
              <a:rPr lang="en-US" altLang="zh-CN" dirty="0">
                <a:latin typeface="方正粗黑宋简体" panose="02000000000000000000" pitchFamily="2" charset="-122"/>
                <a:ea typeface="方正粗黑宋简体" panose="02000000000000000000" pitchFamily="2" charset="-122"/>
                <a:sym typeface="微软雅黑" panose="020B0503020204020204" pitchFamily="34" charset="-122"/>
              </a:rPr>
              <a:t>06</a:t>
            </a:r>
            <a:r>
              <a:rPr lang="zh-CN" altLang="en-US" dirty="0">
                <a:latin typeface="方正粗黑宋简体" panose="02000000000000000000" pitchFamily="2" charset="-122"/>
                <a:ea typeface="方正粗黑宋简体" panose="02000000000000000000" pitchFamily="2" charset="-122"/>
                <a:sym typeface="微软雅黑" panose="020B0503020204020204" pitchFamily="34" charset="-122"/>
              </a:rPr>
              <a:t>月</a:t>
            </a:r>
            <a:r>
              <a:rPr lang="en-US" altLang="zh-CN" dirty="0">
                <a:latin typeface="方正粗黑宋简体" panose="02000000000000000000" pitchFamily="2" charset="-122"/>
                <a:ea typeface="方正粗黑宋简体" panose="02000000000000000000" pitchFamily="2" charset="-122"/>
                <a:sym typeface="微软雅黑" panose="020B0503020204020204" pitchFamily="34" charset="-122"/>
              </a:rPr>
              <a:t>05</a:t>
            </a:r>
            <a:r>
              <a:rPr lang="zh-CN" altLang="en-US" dirty="0">
                <a:latin typeface="方正粗黑宋简体" panose="02000000000000000000" pitchFamily="2" charset="-122"/>
                <a:ea typeface="方正粗黑宋简体" panose="02000000000000000000" pitchFamily="2" charset="-122"/>
                <a:sym typeface="微软雅黑" panose="020B0503020204020204" pitchFamily="34" charset="-122"/>
              </a:rPr>
              <a:t>日</a:t>
            </a:r>
            <a:endParaRPr lang="en-US" altLang="zh-CN" dirty="0">
              <a:latin typeface="方正粗黑宋简体" panose="02000000000000000000" pitchFamily="2" charset="-122"/>
              <a:ea typeface="方正粗黑宋简体" panose="02000000000000000000" pitchFamily="2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348597-6ADB-4780-9738-A86B3C216E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9683" y="0"/>
            <a:ext cx="6734175" cy="375128"/>
          </a:xfrm>
        </p:spPr>
        <p:txBody>
          <a:bodyPr/>
          <a:lstStyle/>
          <a:p>
            <a:r>
              <a:rPr lang="zh-CN" altLang="en-US" sz="2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期末考核方案</a:t>
            </a:r>
            <a:endParaRPr lang="en-US" altLang="zh-CN" sz="24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475CA8-1D48-95A8-486F-A53A103AF608}"/>
              </a:ext>
            </a:extLst>
          </p:cNvPr>
          <p:cNvSpPr txBox="1"/>
          <p:nvPr/>
        </p:nvSpPr>
        <p:spPr>
          <a:xfrm>
            <a:off x="419684" y="606653"/>
            <a:ext cx="7030270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1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一、考核项目设置及比例</a:t>
            </a:r>
            <a:endParaRPr lang="en-US" altLang="zh-CN" sz="14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zh-CN" altLang="en-US" sz="1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专项 </a:t>
            </a:r>
            <a:r>
              <a:rPr lang="en-US" altLang="zh-CN" sz="1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50%</a:t>
            </a:r>
            <a:r>
              <a:rPr lang="zh-CN" altLang="en-US" sz="1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、素质 </a:t>
            </a:r>
            <a:r>
              <a:rPr lang="en-US" altLang="zh-CN" sz="1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20%</a:t>
            </a:r>
            <a:r>
              <a:rPr lang="zh-CN" altLang="en-US" sz="1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、“</a:t>
            </a:r>
            <a:r>
              <a:rPr lang="en-US" altLang="zh-CN" sz="1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2+1”</a:t>
            </a:r>
            <a:r>
              <a:rPr lang="zh-CN" altLang="en-US" sz="1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锻炼 </a:t>
            </a:r>
            <a:r>
              <a:rPr lang="en-US" altLang="zh-CN" sz="1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20%</a:t>
            </a:r>
            <a:r>
              <a:rPr lang="zh-CN" altLang="en-US" sz="1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、课外锻炼 </a:t>
            </a:r>
            <a:r>
              <a:rPr lang="en-US" altLang="zh-CN" sz="1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10% </a:t>
            </a:r>
            <a:endParaRPr lang="zh-CN" altLang="en-US" sz="14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89FD90-C354-501A-95B3-AD619B7FD419}"/>
              </a:ext>
            </a:extLst>
          </p:cNvPr>
          <p:cNvSpPr txBox="1"/>
          <p:nvPr/>
        </p:nvSpPr>
        <p:spPr>
          <a:xfrm>
            <a:off x="419683" y="1598055"/>
            <a:ext cx="5336223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1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二、身体素质 （线上测试） </a:t>
            </a:r>
            <a:endParaRPr lang="en-US" altLang="zh-CN" sz="14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zh-CN" altLang="en-US" sz="1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    俯卧撑    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B7BA94-83F2-5156-10FD-A653824DA5A5}"/>
              </a:ext>
            </a:extLst>
          </p:cNvPr>
          <p:cNvSpPr txBox="1"/>
          <p:nvPr/>
        </p:nvSpPr>
        <p:spPr>
          <a:xfrm>
            <a:off x="419683" y="2277197"/>
            <a:ext cx="2978035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三、专项  </a:t>
            </a:r>
            <a:endParaRPr lang="en-US" altLang="zh-CN" sz="2400" dirty="0">
              <a:solidFill>
                <a:srgbClr val="FF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、期末总结：</a:t>
            </a:r>
            <a:r>
              <a:rPr lang="en-US" altLang="zh-CN" sz="2400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40</a:t>
            </a:r>
            <a:r>
              <a:rPr lang="zh-CN" altLang="en-US" sz="2400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分</a:t>
            </a:r>
            <a:endParaRPr lang="en-US" altLang="zh-CN" sz="2400" dirty="0">
              <a:solidFill>
                <a:srgbClr val="FF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、其他得分：</a:t>
            </a:r>
            <a:r>
              <a:rPr lang="en-US" altLang="zh-CN" sz="2400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10</a:t>
            </a:r>
            <a:r>
              <a:rPr lang="zh-CN" altLang="en-US" sz="2400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分</a:t>
            </a:r>
          </a:p>
          <a:p>
            <a:endParaRPr lang="zh-CN" altLang="en-US" sz="2400" dirty="0">
              <a:solidFill>
                <a:srgbClr val="FF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027B1E-7D72-9619-2264-FB59AE8373C7}"/>
              </a:ext>
            </a:extLst>
          </p:cNvPr>
          <p:cNvSpPr txBox="1"/>
          <p:nvPr/>
        </p:nvSpPr>
        <p:spPr>
          <a:xfrm>
            <a:off x="3513221" y="2422061"/>
            <a:ext cx="2978035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B05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期末总结具体要求：</a:t>
            </a:r>
            <a:endParaRPr lang="en-US" altLang="zh-CN" sz="1800" dirty="0">
              <a:solidFill>
                <a:srgbClr val="00B05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sz="1800" dirty="0">
                <a:solidFill>
                  <a:srgbClr val="00B05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1</a:t>
            </a:r>
            <a:r>
              <a:rPr lang="zh-CN" altLang="en-US" sz="1800" dirty="0">
                <a:solidFill>
                  <a:srgbClr val="00B05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、理论知识汇总归纳</a:t>
            </a:r>
            <a:endParaRPr lang="en-US" altLang="zh-CN" sz="1800" dirty="0">
              <a:solidFill>
                <a:srgbClr val="00B05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sz="1800" dirty="0">
                <a:solidFill>
                  <a:srgbClr val="00B05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</a:t>
            </a:r>
            <a:r>
              <a:rPr lang="zh-CN" altLang="en-US" sz="1800" dirty="0">
                <a:solidFill>
                  <a:srgbClr val="00B05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、学期实践心得体会</a:t>
            </a:r>
            <a:endParaRPr lang="en-US" altLang="zh-CN" sz="1800" dirty="0">
              <a:solidFill>
                <a:srgbClr val="00B05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sz="1800" dirty="0">
                <a:solidFill>
                  <a:srgbClr val="00B05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3</a:t>
            </a:r>
            <a:r>
              <a:rPr lang="zh-CN" altLang="en-US" sz="1800" dirty="0">
                <a:solidFill>
                  <a:srgbClr val="00B05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、对自己未来体育规划</a:t>
            </a:r>
            <a:endParaRPr lang="en-US" altLang="zh-CN" sz="1800" dirty="0">
              <a:solidFill>
                <a:srgbClr val="00B05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8629C7-779D-3F10-99B3-2BB688272BF2}"/>
              </a:ext>
            </a:extLst>
          </p:cNvPr>
          <p:cNvSpPr txBox="1"/>
          <p:nvPr/>
        </p:nvSpPr>
        <p:spPr>
          <a:xfrm>
            <a:off x="321823" y="4147643"/>
            <a:ext cx="7570891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原则：言之有物，实事求是，来源真实，字数不限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4610F0C-C916-0469-72F1-5B31A2D1731A}"/>
              </a:ext>
            </a:extLst>
          </p:cNvPr>
          <p:cNvSpPr txBox="1"/>
          <p:nvPr/>
        </p:nvSpPr>
        <p:spPr>
          <a:xfrm>
            <a:off x="6293318" y="2420459"/>
            <a:ext cx="2978035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B05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其他得分具体要求：</a:t>
            </a:r>
            <a:endParaRPr lang="en-US" altLang="zh-CN" sz="1800" dirty="0">
              <a:solidFill>
                <a:srgbClr val="00B05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sz="1800" dirty="0">
                <a:solidFill>
                  <a:srgbClr val="00B05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1</a:t>
            </a:r>
            <a:r>
              <a:rPr lang="zh-CN" altLang="en-US" sz="1800" dirty="0">
                <a:solidFill>
                  <a:srgbClr val="00B05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、</a:t>
            </a:r>
            <a:r>
              <a:rPr lang="en-US" altLang="zh-CN" sz="1800" dirty="0">
                <a:solidFill>
                  <a:srgbClr val="00B05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90</a:t>
            </a:r>
            <a:r>
              <a:rPr lang="zh-CN" altLang="en-US" sz="1800" dirty="0">
                <a:solidFill>
                  <a:srgbClr val="00B05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秒左右视频</a:t>
            </a:r>
            <a:endParaRPr lang="en-US" altLang="zh-CN" sz="1800" dirty="0">
              <a:solidFill>
                <a:srgbClr val="00B05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sz="1800" dirty="0">
                <a:solidFill>
                  <a:srgbClr val="00B05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</a:t>
            </a:r>
            <a:r>
              <a:rPr lang="zh-CN" altLang="en-US" sz="1800" dirty="0">
                <a:solidFill>
                  <a:srgbClr val="00B05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、个人才艺展示或其他</a:t>
            </a:r>
            <a:endParaRPr lang="en-US" altLang="zh-CN" sz="1800" dirty="0">
              <a:solidFill>
                <a:srgbClr val="00B05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sz="1800" dirty="0">
                <a:solidFill>
                  <a:srgbClr val="00B05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3</a:t>
            </a:r>
            <a:r>
              <a:rPr lang="zh-CN" altLang="en-US" sz="1800" dirty="0">
                <a:solidFill>
                  <a:srgbClr val="00B05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、态度端正，积极分享</a:t>
            </a:r>
            <a:endParaRPr lang="en-US" altLang="zh-CN" sz="1800" dirty="0">
              <a:solidFill>
                <a:srgbClr val="00B05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738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348597-6ADB-4780-9738-A86B3C216E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6469" y="1272337"/>
            <a:ext cx="8474061" cy="402459"/>
          </a:xfrm>
        </p:spPr>
        <p:txBody>
          <a:bodyPr/>
          <a:lstStyle/>
          <a:p>
            <a:endParaRPr lang="en-US" altLang="zh-CN" sz="2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、期末总结提交地址：</a:t>
            </a:r>
            <a:endParaRPr lang="en-US" altLang="zh-CN" sz="2400" b="0" i="0" dirty="0">
              <a:solidFill>
                <a:srgbClr val="212529"/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sz="2400" b="0" i="0" dirty="0">
                <a:solidFill>
                  <a:srgbClr val="212529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hlinkClick r:id="rId3"/>
              </a:rPr>
              <a:t>https://cloud.tsinghua.edu.cn/u/d/0c87d60f83e849188d59/</a:t>
            </a:r>
            <a:endParaRPr lang="en-US" altLang="zh-CN" sz="2400" b="0" i="0" dirty="0">
              <a:solidFill>
                <a:srgbClr val="212529"/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endParaRPr lang="en-US" altLang="zh-CN" sz="2400" b="0" i="0" dirty="0">
              <a:solidFill>
                <a:srgbClr val="212529"/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endParaRPr lang="en-US" altLang="zh-CN" sz="2400" dirty="0">
              <a:solidFill>
                <a:srgbClr val="212529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B61078-56B8-D225-2F4C-5880EA6438C0}"/>
              </a:ext>
            </a:extLst>
          </p:cNvPr>
          <p:cNvSpPr txBox="1"/>
          <p:nvPr/>
        </p:nvSpPr>
        <p:spPr>
          <a:xfrm>
            <a:off x="219467" y="2156251"/>
            <a:ext cx="873202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212529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</a:t>
            </a:r>
            <a:r>
              <a:rPr lang="zh-CN" altLang="en-US" sz="2400" dirty="0">
                <a:solidFill>
                  <a:srgbClr val="212529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、俯卧撑视频提交地址：</a:t>
            </a:r>
            <a:endParaRPr lang="en-US" altLang="zh-CN" sz="2400" b="0" i="0" dirty="0">
              <a:solidFill>
                <a:srgbClr val="212529"/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sz="2400" b="0" i="0" dirty="0">
                <a:solidFill>
                  <a:srgbClr val="212529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hlinkClick r:id="rId4"/>
              </a:rPr>
              <a:t>https://cloud.tsinghua.edu.cn/u/d/dd6a9f0a404146eca6df/</a:t>
            </a:r>
            <a:endParaRPr lang="en-US" altLang="zh-CN" sz="2400" b="0" i="0" dirty="0">
              <a:solidFill>
                <a:srgbClr val="212529"/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endParaRPr lang="en-US" altLang="zh-CN" sz="2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endParaRPr lang="en-US" altLang="zh-CN" sz="2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、其他视频提交地址：</a:t>
            </a:r>
            <a:endParaRPr lang="en-US" altLang="zh-CN" sz="2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sz="2400" b="0" i="0" dirty="0">
                <a:solidFill>
                  <a:srgbClr val="212529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hlinkClick r:id="rId5"/>
              </a:rPr>
              <a:t>https://cloud.tsinghua.edu.cn/u/d/32f8961161824d818597/</a:t>
            </a:r>
            <a:endParaRPr lang="en-US" altLang="zh-CN" sz="2400" b="0" i="0" dirty="0">
              <a:solidFill>
                <a:srgbClr val="212529"/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endParaRPr lang="en-US" altLang="zh-CN" sz="2400" b="0" i="0" dirty="0">
              <a:solidFill>
                <a:schemeClr val="tx1"/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endParaRPr lang="en-US" altLang="zh-CN" sz="2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E9E97746-4231-03E7-5681-DC86687937EE}"/>
              </a:ext>
            </a:extLst>
          </p:cNvPr>
          <p:cNvSpPr txBox="1">
            <a:spLocks/>
          </p:cNvSpPr>
          <p:nvPr/>
        </p:nvSpPr>
        <p:spPr>
          <a:xfrm>
            <a:off x="3191759" y="0"/>
            <a:ext cx="6734175" cy="375128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None/>
              <a:defRPr sz="1800" b="0" i="0" u="none" strike="noStrike" cap="none" spc="0" baseline="0">
                <a:solidFill>
                  <a:schemeClr val="bg1"/>
                </a:solidFill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Calibri"/>
                <a:sym typeface="Calibri"/>
              </a:defRPr>
            </a:lvl1pPr>
            <a:lvl2pPr marL="542925" marR="0" indent="-200025" algn="ctr" defTabSz="685800" rtl="0" latinLnBrk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None/>
              <a:defRPr sz="1800" b="0" i="0" u="none" strike="noStrike" cap="none" spc="0" baseline="0">
                <a:solidFill>
                  <a:schemeClr val="bg1"/>
                </a:solidFill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Calibri"/>
                <a:sym typeface="Calibri"/>
              </a:defRPr>
            </a:lvl2pPr>
            <a:lvl3pPr marL="925830" marR="0" indent="-240030" algn="ctr" defTabSz="685800" rtl="0" latinLnBrk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None/>
              <a:defRPr sz="1800" b="0" i="0" u="none" strike="noStrike" cap="none" spc="0" baseline="0">
                <a:solidFill>
                  <a:schemeClr val="bg1"/>
                </a:solidFill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Calibri"/>
                <a:sym typeface="Calibri"/>
              </a:defRPr>
            </a:lvl3pPr>
            <a:lvl4pPr marL="1305560" marR="0" indent="-276860" algn="ctr" defTabSz="685800" rtl="0" latinLnBrk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None/>
              <a:defRPr sz="1800" b="0" i="0" u="none" strike="noStrike" cap="none" spc="0" baseline="0">
                <a:solidFill>
                  <a:schemeClr val="bg1"/>
                </a:solidFill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Calibri"/>
                <a:sym typeface="Calibri"/>
              </a:defRPr>
            </a:lvl4pPr>
            <a:lvl5pPr marL="1648460" marR="0" indent="-276860" algn="ctr" defTabSz="685800" rtl="0" latinLnBrk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None/>
              <a:defRPr sz="1800" b="0" i="0" u="none" strike="noStrike" cap="none" spc="0" baseline="0">
                <a:solidFill>
                  <a:schemeClr val="bg1"/>
                </a:solidFill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Calibri"/>
                <a:sym typeface="Calibri"/>
              </a:defRPr>
            </a:lvl5pPr>
            <a:lvl6pPr marL="1991360" marR="0" indent="-276860" algn="l" defTabSz="685800" rtl="0" latinLnBrk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1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2334260" marR="0" indent="-276860" algn="l" defTabSz="685800" rtl="0" latinLnBrk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1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2677160" marR="0" indent="-276860" algn="l" defTabSz="685800" rtl="0" latinLnBrk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1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3020060" marR="0" indent="-276860" algn="l" defTabSz="685800" rtl="0" latinLnBrk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1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r>
              <a:rPr lang="zh-CN" altLang="en-US" sz="2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班级</a:t>
            </a:r>
            <a:r>
              <a:rPr lang="en-US" altLang="zh-CN" sz="2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1-3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B14CF0-CE5D-767B-D433-DF42FACB6115}"/>
              </a:ext>
            </a:extLst>
          </p:cNvPr>
          <p:cNvSpPr txBox="1"/>
          <p:nvPr/>
        </p:nvSpPr>
        <p:spPr>
          <a:xfrm>
            <a:off x="456575" y="4523026"/>
            <a:ext cx="812916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DDL</a:t>
            </a:r>
            <a:r>
              <a:rPr lang="zh-CN" altLang="en-US" sz="2400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17</a:t>
            </a:r>
            <a:r>
              <a:rPr lang="zh-CN" altLang="en-US" sz="2400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周周五</a:t>
            </a:r>
            <a:r>
              <a:rPr lang="en-US" altLang="zh-CN" sz="2400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23</a:t>
            </a:r>
            <a:r>
              <a:rPr lang="zh-CN" altLang="en-US" sz="2400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点</a:t>
            </a:r>
            <a:r>
              <a:rPr lang="en-US" altLang="zh-CN" sz="2400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59</a:t>
            </a:r>
            <a:r>
              <a:rPr lang="zh-CN" altLang="en-US" sz="2400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分。所有提交文件须备注好姓名</a:t>
            </a:r>
          </a:p>
        </p:txBody>
      </p:sp>
    </p:spTree>
    <p:extLst>
      <p:ext uri="{BB962C8B-B14F-4D97-AF65-F5344CB8AC3E}">
        <p14:creationId xmlns:p14="http://schemas.microsoft.com/office/powerpoint/2010/main" val="3984962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80B59"/>
      </a:accent1>
      <a:accent2>
        <a:srgbClr val="610E78"/>
      </a:accent2>
      <a:accent3>
        <a:srgbClr val="265B7A"/>
      </a:accent3>
      <a:accent4>
        <a:srgbClr val="698F86"/>
      </a:accent4>
      <a:accent5>
        <a:srgbClr val="869EA9"/>
      </a:accent5>
      <a:accent6>
        <a:srgbClr val="BFBFBF"/>
      </a:accent6>
      <a:hlink>
        <a:srgbClr val="4472C4"/>
      </a:hlink>
      <a:folHlink>
        <a:srgbClr val="BFBFB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778495"/>
    </a:dk2>
    <a:lt2>
      <a:srgbClr val="F0F0F0"/>
    </a:lt2>
    <a:accent1>
      <a:srgbClr val="480B59"/>
    </a:accent1>
    <a:accent2>
      <a:srgbClr val="610E78"/>
    </a:accent2>
    <a:accent3>
      <a:srgbClr val="265B7A"/>
    </a:accent3>
    <a:accent4>
      <a:srgbClr val="698F86"/>
    </a:accent4>
    <a:accent5>
      <a:srgbClr val="869EA9"/>
    </a:accent5>
    <a:accent6>
      <a:srgbClr val="BFBFBF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5050</TotalTime>
  <Words>220</Words>
  <Application>Microsoft Office PowerPoint</Application>
  <PresentationFormat>全屏显示(16:9)</PresentationFormat>
  <Paragraphs>32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DengXian</vt:lpstr>
      <vt:lpstr>方正粗黑宋简体</vt:lpstr>
      <vt:lpstr>思源黑体 CN Bold</vt:lpstr>
      <vt:lpstr>思源黑体 CN Regular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CDY;GXY</dc:creator>
  <cp:lastModifiedBy>田 其乐</cp:lastModifiedBy>
  <cp:revision>801</cp:revision>
  <cp:lastPrinted>2021-11-29T00:21:32Z</cp:lastPrinted>
  <dcterms:created xsi:type="dcterms:W3CDTF">2021-11-29T00:21:32Z</dcterms:created>
  <dcterms:modified xsi:type="dcterms:W3CDTF">2022-06-06T05:27:42Z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