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406" r:id="rId3"/>
    <p:sldId id="378" r:id="rId4"/>
    <p:sldId id="408" r:id="rId5"/>
    <p:sldId id="409" r:id="rId6"/>
    <p:sldId id="410" r:id="rId7"/>
    <p:sldId id="411" r:id="rId8"/>
    <p:sldId id="414" r:id="rId9"/>
    <p:sldId id="415" r:id="rId10"/>
    <p:sldId id="416" r:id="rId11"/>
    <p:sldId id="419" r:id="rId12"/>
    <p:sldId id="420" r:id="rId13"/>
    <p:sldId id="421" r:id="rId14"/>
    <p:sldId id="412" r:id="rId15"/>
    <p:sldId id="413" r:id="rId16"/>
    <p:sldId id="425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422" r:id="rId33"/>
    <p:sldId id="423" r:id="rId34"/>
    <p:sldId id="424" r:id="rId35"/>
    <p:sldId id="303" r:id="rId36"/>
    <p:sldId id="311" r:id="rId37"/>
    <p:sldId id="364" r:id="rId38"/>
    <p:sldId id="365" r:id="rId39"/>
    <p:sldId id="366" r:id="rId40"/>
    <p:sldId id="367" r:id="rId41"/>
    <p:sldId id="368" r:id="rId42"/>
    <p:sldId id="417" r:id="rId43"/>
    <p:sldId id="418" r:id="rId44"/>
    <p:sldId id="330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99"/>
    <a:srgbClr val="CC99FF"/>
    <a:srgbClr val="9933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1" autoAdjust="0"/>
    <p:restoredTop sz="94618" autoAdjust="0"/>
  </p:normalViewPr>
  <p:slideViewPr>
    <p:cSldViewPr>
      <p:cViewPr varScale="1">
        <p:scale>
          <a:sx n="93" d="100"/>
          <a:sy n="93" d="100"/>
        </p:scale>
        <p:origin x="7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1.wmf"/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31.w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31.wmf"/><Relationship Id="rId1" Type="http://schemas.openxmlformats.org/officeDocument/2006/relationships/image" Target="../media/image54.wmf"/><Relationship Id="rId4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31.wmf"/><Relationship Id="rId1" Type="http://schemas.openxmlformats.org/officeDocument/2006/relationships/image" Target="../media/image57.wmf"/><Relationship Id="rId4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31.wmf"/><Relationship Id="rId1" Type="http://schemas.openxmlformats.org/officeDocument/2006/relationships/image" Target="../media/image54.wmf"/><Relationship Id="rId4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D7A8551F-B77F-4524-A4BA-D932EF22B2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26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0BB3-3F06-5D44-9D36-B6311B196BF9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D3B25-65E2-C343-BA3F-B99321260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04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D3B25-65E2-C343-BA3F-B99321260A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9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D3B25-65E2-C343-BA3F-B99321260A6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1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D3B25-65E2-C343-BA3F-B99321260A6C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80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D3B25-65E2-C343-BA3F-B99321260A6C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67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90865D4F-FDDB-4DA2-89D3-16C217C889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8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.wmf"/><Relationship Id="rId11" Type="http://schemas.openxmlformats.org/officeDocument/2006/relationships/image" Target="../media/image56.e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slide" Target="slide17.xml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slide" Target="slide4.xml"/><Relationship Id="rId22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e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emf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5.emf"/><Relationship Id="rId4" Type="http://schemas.openxmlformats.org/officeDocument/2006/relationships/image" Target="../media/image6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604963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 i="0">
                <a:latin typeface="华文行楷" pitchFamily="2" charset="-122"/>
                <a:ea typeface="华文行楷" pitchFamily="2" charset="-122"/>
              </a:rPr>
              <a:t>第 五 讲</a:t>
            </a:r>
          </a:p>
        </p:txBody>
      </p:sp>
      <p:sp>
        <p:nvSpPr>
          <p:cNvPr id="206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921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b="1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600" b="1" i="0">
                <a:latin typeface="Arial" pitchFamily="34" charset="0"/>
                <a:ea typeface="楷体_GB2312" pitchFamily="49" charset="-122"/>
              </a:rPr>
              <a:t>有限状态自动机 </a:t>
            </a:r>
            <a:r>
              <a:rPr lang="zh-CN" altLang="en-US" sz="36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sz="3600" b="1" i="0">
                <a:latin typeface="Arial" pitchFamily="34" charset="0"/>
                <a:ea typeface="楷体_GB2312" pitchFamily="49" charset="-122"/>
              </a:rPr>
              <a:t>正规表达式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4DE4D7-CA1D-BC44-9772-7458CEC4B9C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10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9C480E-F7C1-EF49-8C62-4141A3CB0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88" y="1193577"/>
          <a:ext cx="1944216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1" name="Visio" r:id="rId3" imgW="2670658" imgH="1606296" progId="Visio.Drawing.11">
                  <p:embed/>
                </p:oleObj>
              </mc:Choice>
              <mc:Fallback>
                <p:oleObj name="Visio" r:id="rId3" imgW="2670658" imgH="1606296" progId="Visio.Drawing.1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9C480E-F7C1-EF49-8C62-4141A3CB0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3577"/>
                        <a:ext cx="1944216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0CCD0FA-06DA-7E43-9D73-C05B7554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1193577"/>
          <a:ext cx="3256412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2" name="Visio" r:id="rId5" imgW="4297985" imgH="1606296" progId="Visio.Drawing.11">
                  <p:embed/>
                </p:oleObj>
              </mc:Choice>
              <mc:Fallback>
                <p:oleObj name="Visio" r:id="rId5" imgW="4297985" imgH="1606296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80CCD0FA-06DA-7E43-9D73-C05B7554B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193577"/>
                        <a:ext cx="3256412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FED3492-21F8-7346-9EAC-328F797D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27" y="1412776"/>
            <a:ext cx="741465" cy="100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03CB0F-2196-914E-863F-A6B35C53F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244" y="1412776"/>
            <a:ext cx="741465" cy="99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4DBA-2DE9-464B-9BED-95C5A976B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2169" y="2132856"/>
            <a:ext cx="747751" cy="10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724700-AFF2-8643-A0AD-B21EC78F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244" y="2129674"/>
            <a:ext cx="741465" cy="996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AC1622-5D7C-FC41-81BE-32ED23CA9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742" y="1406733"/>
            <a:ext cx="741465" cy="1005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68B630-22D1-6045-AFEE-EE39982F4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1417214"/>
            <a:ext cx="741465" cy="996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16C1F1B-B862-A240-827F-D21CAE2CE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42" y="2129674"/>
            <a:ext cx="747751" cy="1005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ABBE82-3881-F643-A30E-21ABC260C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23" y="2129674"/>
            <a:ext cx="741465" cy="9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B3A17-5500-F94C-85CD-0B4B62F4D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63" y="1757586"/>
            <a:ext cx="747753" cy="100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12BD49-6CB8-3B41-BC6B-15D8262E50C1}"/>
              </a:ext>
            </a:extLst>
          </p:cNvPr>
          <p:cNvSpPr txBox="1"/>
          <p:nvPr/>
        </p:nvSpPr>
        <p:spPr>
          <a:xfrm>
            <a:off x="3773611" y="126332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(a)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AA6F15-CAC2-7C44-97D4-A7481F8D16EA}"/>
              </a:ext>
            </a:extLst>
          </p:cNvPr>
          <p:cNvSpPr txBox="1"/>
          <p:nvPr/>
        </p:nvSpPr>
        <p:spPr>
          <a:xfrm>
            <a:off x="3773611" y="2004164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(b)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5529C-50C6-0D46-9550-D34599588D18}"/>
              </a:ext>
            </a:extLst>
          </p:cNvPr>
          <p:cNvSpPr txBox="1"/>
          <p:nvPr/>
        </p:nvSpPr>
        <p:spPr>
          <a:xfrm>
            <a:off x="7850317" y="164540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(c)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E2A85D9-A96A-EC4F-85E1-AF22499C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337994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458218B-54AF-A14B-BAF3-D13D14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896731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6B2E5A00-786E-AA40-91A8-4C69D06F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63" y="1320632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BC132DB-64A4-1041-BCBA-64CDCC9A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21" y="1946740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575A7C-2680-1149-80C7-52E2A6226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0351" y="1738093"/>
            <a:ext cx="747753" cy="100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281AD2-25B7-4945-BD8B-8A595A6972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85" y="2754807"/>
            <a:ext cx="9144000" cy="38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7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9C480E-F7C1-EF49-8C62-4141A3CB0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88" y="1193577"/>
          <a:ext cx="1944216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5" name="Visio" r:id="rId3" imgW="2670658" imgH="1606296" progId="Visio.Drawing.11">
                  <p:embed/>
                </p:oleObj>
              </mc:Choice>
              <mc:Fallback>
                <p:oleObj name="Visio" r:id="rId3" imgW="2670658" imgH="1606296" progId="Visio.Drawing.1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9C480E-F7C1-EF49-8C62-4141A3CB0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3577"/>
                        <a:ext cx="1944216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0CCD0FA-06DA-7E43-9D73-C05B7554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1193577"/>
          <a:ext cx="3256412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6" name="Visio" r:id="rId5" imgW="4297985" imgH="1606296" progId="Visio.Drawing.11">
                  <p:embed/>
                </p:oleObj>
              </mc:Choice>
              <mc:Fallback>
                <p:oleObj name="Visio" r:id="rId5" imgW="4297985" imgH="1606296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80CCD0FA-06DA-7E43-9D73-C05B7554B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193577"/>
                        <a:ext cx="3256412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FED3492-21F8-7346-9EAC-328F797D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27" y="1412776"/>
            <a:ext cx="741465" cy="100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03CB0F-2196-914E-863F-A6B35C53F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244" y="1412776"/>
            <a:ext cx="741465" cy="99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4DBA-2DE9-464B-9BED-95C5A976B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2169" y="2132856"/>
            <a:ext cx="747751" cy="10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724700-AFF2-8643-A0AD-B21EC78F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244" y="2129674"/>
            <a:ext cx="741465" cy="996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AC1622-5D7C-FC41-81BE-32ED23CA9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742" y="1406733"/>
            <a:ext cx="741465" cy="1005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68B630-22D1-6045-AFEE-EE39982F4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1417214"/>
            <a:ext cx="741465" cy="996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16C1F1B-B862-A240-827F-D21CAE2CE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42" y="2129674"/>
            <a:ext cx="747751" cy="1005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ABBE82-3881-F643-A30E-21ABC260C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23" y="2129674"/>
            <a:ext cx="741465" cy="9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B3A17-5500-F94C-85CD-0B4B62F4D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63" y="1757586"/>
            <a:ext cx="747753" cy="100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12BD49-6CB8-3B41-BC6B-15D8262E50C1}"/>
              </a:ext>
            </a:extLst>
          </p:cNvPr>
          <p:cNvSpPr txBox="1"/>
          <p:nvPr/>
        </p:nvSpPr>
        <p:spPr>
          <a:xfrm>
            <a:off x="3773611" y="126332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(a)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AA6F15-CAC2-7C44-97D4-A7481F8D16EA}"/>
              </a:ext>
            </a:extLst>
          </p:cNvPr>
          <p:cNvSpPr txBox="1"/>
          <p:nvPr/>
        </p:nvSpPr>
        <p:spPr>
          <a:xfrm>
            <a:off x="3773611" y="2004164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(b)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5529C-50C6-0D46-9550-D34599588D18}"/>
              </a:ext>
            </a:extLst>
          </p:cNvPr>
          <p:cNvSpPr txBox="1"/>
          <p:nvPr/>
        </p:nvSpPr>
        <p:spPr>
          <a:xfrm>
            <a:off x="7850317" y="164540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(c)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E2A85D9-A96A-EC4F-85E1-AF22499C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337994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458218B-54AF-A14B-BAF3-D13D14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896731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6B2E5A00-786E-AA40-91A8-4C69D06F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63" y="1320632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BC132DB-64A4-1041-BCBA-64CDCC9A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21" y="1946740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575A7C-2680-1149-80C7-52E2A6226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0351" y="1738093"/>
            <a:ext cx="747753" cy="1005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4491C0-6F47-0748-AE2F-DA0A4FF71B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691" y="2868462"/>
            <a:ext cx="7267610" cy="36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27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12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9C480E-F7C1-EF49-8C62-4141A3CB0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88" y="1193577"/>
          <a:ext cx="1944216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9" name="Visio" r:id="rId3" imgW="2670658" imgH="1606296" progId="Visio.Drawing.11">
                  <p:embed/>
                </p:oleObj>
              </mc:Choice>
              <mc:Fallback>
                <p:oleObj name="Visio" r:id="rId3" imgW="2670658" imgH="1606296" progId="Visio.Drawing.1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9C480E-F7C1-EF49-8C62-4141A3CB0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3577"/>
                        <a:ext cx="1944216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0CCD0FA-06DA-7E43-9D73-C05B7554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1193577"/>
          <a:ext cx="3256412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0" name="Visio" r:id="rId5" imgW="4297985" imgH="1606296" progId="Visio.Drawing.11">
                  <p:embed/>
                </p:oleObj>
              </mc:Choice>
              <mc:Fallback>
                <p:oleObj name="Visio" r:id="rId5" imgW="4297985" imgH="1606296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80CCD0FA-06DA-7E43-9D73-C05B7554B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193577"/>
                        <a:ext cx="3256412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FED3492-21F8-7346-9EAC-328F797D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27" y="1412776"/>
            <a:ext cx="741465" cy="100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03CB0F-2196-914E-863F-A6B35C53F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244" y="1412776"/>
            <a:ext cx="741465" cy="99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4DBA-2DE9-464B-9BED-95C5A976B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2169" y="2132856"/>
            <a:ext cx="747751" cy="10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724700-AFF2-8643-A0AD-B21EC78F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244" y="2129674"/>
            <a:ext cx="741465" cy="996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AC1622-5D7C-FC41-81BE-32ED23CA9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742" y="1406733"/>
            <a:ext cx="741465" cy="1005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68B630-22D1-6045-AFEE-EE39982F4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1417214"/>
            <a:ext cx="741465" cy="996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16C1F1B-B862-A240-827F-D21CAE2CE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42" y="2129674"/>
            <a:ext cx="747751" cy="1005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ABBE82-3881-F643-A30E-21ABC260C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23" y="2129674"/>
            <a:ext cx="741465" cy="9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B3A17-5500-F94C-85CD-0B4B62F4D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63" y="1757586"/>
            <a:ext cx="747753" cy="100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12BD49-6CB8-3B41-BC6B-15D8262E50C1}"/>
              </a:ext>
            </a:extLst>
          </p:cNvPr>
          <p:cNvSpPr txBox="1"/>
          <p:nvPr/>
        </p:nvSpPr>
        <p:spPr>
          <a:xfrm>
            <a:off x="3773611" y="126332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(a)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AA6F15-CAC2-7C44-97D4-A7481F8D16EA}"/>
              </a:ext>
            </a:extLst>
          </p:cNvPr>
          <p:cNvSpPr txBox="1"/>
          <p:nvPr/>
        </p:nvSpPr>
        <p:spPr>
          <a:xfrm>
            <a:off x="3773611" y="2004164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(b)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5529C-50C6-0D46-9550-D34599588D18}"/>
              </a:ext>
            </a:extLst>
          </p:cNvPr>
          <p:cNvSpPr txBox="1"/>
          <p:nvPr/>
        </p:nvSpPr>
        <p:spPr>
          <a:xfrm>
            <a:off x="7850317" y="164540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(c)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E2A85D9-A96A-EC4F-85E1-AF22499C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337994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458218B-54AF-A14B-BAF3-D13D14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896731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6B2E5A00-786E-AA40-91A8-4C69D06F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63" y="1320632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BC132DB-64A4-1041-BCBA-64CDCC9A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21" y="1946740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575A7C-2680-1149-80C7-52E2A6226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0351" y="1738093"/>
            <a:ext cx="747753" cy="100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38347B-0D18-5149-9908-2746861B3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8474" y="2741430"/>
            <a:ext cx="8460655" cy="38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8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13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9C480E-F7C1-EF49-8C62-4141A3CB0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88" y="1193577"/>
          <a:ext cx="1944216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1" name="Visio" r:id="rId3" imgW="2670658" imgH="1606296" progId="Visio.Drawing.11">
                  <p:embed/>
                </p:oleObj>
              </mc:Choice>
              <mc:Fallback>
                <p:oleObj name="Visio" r:id="rId3" imgW="2670658" imgH="1606296" progId="Visio.Drawing.1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9C480E-F7C1-EF49-8C62-4141A3CB0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3577"/>
                        <a:ext cx="1944216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0CCD0FA-06DA-7E43-9D73-C05B7554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1193577"/>
          <a:ext cx="3256412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2" name="Visio" r:id="rId5" imgW="4297985" imgH="1606296" progId="Visio.Drawing.11">
                  <p:embed/>
                </p:oleObj>
              </mc:Choice>
              <mc:Fallback>
                <p:oleObj name="Visio" r:id="rId5" imgW="4297985" imgH="1606296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80CCD0FA-06DA-7E43-9D73-C05B7554B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193577"/>
                        <a:ext cx="3256412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FED3492-21F8-7346-9EAC-328F797D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27" y="1412776"/>
            <a:ext cx="741465" cy="100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03CB0F-2196-914E-863F-A6B35C53F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244" y="1412776"/>
            <a:ext cx="741465" cy="99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4DBA-2DE9-464B-9BED-95C5A976B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2169" y="2132856"/>
            <a:ext cx="747751" cy="10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724700-AFF2-8643-A0AD-B21EC78F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244" y="2129674"/>
            <a:ext cx="741465" cy="996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AC1622-5D7C-FC41-81BE-32ED23CA9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742" y="1406733"/>
            <a:ext cx="741465" cy="1005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68B630-22D1-6045-AFEE-EE39982F4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1417214"/>
            <a:ext cx="741465" cy="996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16C1F1B-B862-A240-827F-D21CAE2CE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42" y="2129674"/>
            <a:ext cx="747751" cy="1005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ABBE82-3881-F643-A30E-21ABC260C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23" y="2129674"/>
            <a:ext cx="741465" cy="9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B3A17-5500-F94C-85CD-0B4B62F4D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63" y="1757586"/>
            <a:ext cx="747753" cy="100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12BD49-6CB8-3B41-BC6B-15D8262E50C1}"/>
              </a:ext>
            </a:extLst>
          </p:cNvPr>
          <p:cNvSpPr txBox="1"/>
          <p:nvPr/>
        </p:nvSpPr>
        <p:spPr>
          <a:xfrm>
            <a:off x="3773611" y="126332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(a)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AA6F15-CAC2-7C44-97D4-A7481F8D16EA}"/>
              </a:ext>
            </a:extLst>
          </p:cNvPr>
          <p:cNvSpPr txBox="1"/>
          <p:nvPr/>
        </p:nvSpPr>
        <p:spPr>
          <a:xfrm>
            <a:off x="3773611" y="2004164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(b)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5529C-50C6-0D46-9550-D34599588D18}"/>
              </a:ext>
            </a:extLst>
          </p:cNvPr>
          <p:cNvSpPr txBox="1"/>
          <p:nvPr/>
        </p:nvSpPr>
        <p:spPr>
          <a:xfrm>
            <a:off x="7850317" y="164540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(c)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E2A85D9-A96A-EC4F-85E1-AF22499C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337994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458218B-54AF-A14B-BAF3-D13D14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896731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6B2E5A00-786E-AA40-91A8-4C69D06F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63" y="1320632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BC132DB-64A4-1041-BCBA-64CDCC9A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21" y="1946740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575A7C-2680-1149-80C7-52E2A6226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0351" y="1738093"/>
            <a:ext cx="747753" cy="1005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76600F-67CA-A744-8757-4E378A5192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75" y="2978654"/>
            <a:ext cx="9144000" cy="33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474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143000" y="2108200"/>
            <a:ext cx="711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设正规表达式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1*0(0+1)*,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构造等价的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2057400" y="4495800"/>
            <a:ext cx="5105400" cy="1149350"/>
            <a:chOff x="1296" y="2832"/>
            <a:chExt cx="3216" cy="724"/>
          </a:xfrm>
        </p:grpSpPr>
        <p:graphicFrame>
          <p:nvGraphicFramePr>
            <p:cNvPr id="168968" name="Object 8"/>
            <p:cNvGraphicFramePr>
              <a:graphicFrameLocks noChangeAspect="1"/>
            </p:cNvGraphicFramePr>
            <p:nvPr/>
          </p:nvGraphicFramePr>
          <p:xfrm>
            <a:off x="2747" y="2880"/>
            <a:ext cx="1765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31" name="VISIO" r:id="rId3" imgW="2802240" imgH="1072440" progId="Visio.Drawing.11">
                    <p:embed/>
                  </p:oleObj>
                </mc:Choice>
                <mc:Fallback>
                  <p:oleObj name="VISIO" r:id="rId3" imgW="2802240" imgH="1072440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" y="2880"/>
                          <a:ext cx="1765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9" name="Rectangle 9"/>
            <p:cNvSpPr>
              <a:spLocks noChangeArrowheads="1"/>
            </p:cNvSpPr>
            <p:nvPr/>
          </p:nvSpPr>
          <p:spPr bwMode="auto">
            <a:xfrm>
              <a:off x="1296" y="3072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0+1</a:t>
              </a:r>
            </a:p>
          </p:txBody>
        </p:sp>
        <p:graphicFrame>
          <p:nvGraphicFramePr>
            <p:cNvPr id="168970" name="Object 10"/>
            <p:cNvGraphicFramePr>
              <a:graphicFrameLocks noChangeAspect="1"/>
            </p:cNvGraphicFramePr>
            <p:nvPr/>
          </p:nvGraphicFramePr>
          <p:xfrm>
            <a:off x="1969" y="307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32" name="VISIO" r:id="rId5" imgW="1063440" imgH="720360" progId="Visio.Drawing.11">
                    <p:embed/>
                  </p:oleObj>
                </mc:Choice>
                <mc:Fallback>
                  <p:oleObj name="VISIO" r:id="rId5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307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1" name="Rectangle 11"/>
            <p:cNvSpPr>
              <a:spLocks noChangeArrowheads="1"/>
            </p:cNvSpPr>
            <p:nvPr/>
          </p:nvSpPr>
          <p:spPr bwMode="auto">
            <a:xfrm>
              <a:off x="4032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72" name="Rectangle 12"/>
            <p:cNvSpPr>
              <a:spLocks noChangeArrowheads="1"/>
            </p:cNvSpPr>
            <p:nvPr/>
          </p:nvSpPr>
          <p:spPr bwMode="auto">
            <a:xfrm>
              <a:off x="4032" y="283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2976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74" name="Rectangle 14"/>
            <p:cNvSpPr>
              <a:spLocks noChangeArrowheads="1"/>
            </p:cNvSpPr>
            <p:nvPr/>
          </p:nvSpPr>
          <p:spPr bwMode="auto">
            <a:xfrm>
              <a:off x="2976" y="283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68975" name="Group 15"/>
          <p:cNvGrpSpPr>
            <a:grpSpLocks/>
          </p:cNvGrpSpPr>
          <p:nvPr/>
        </p:nvGrpSpPr>
        <p:grpSpPr bwMode="auto">
          <a:xfrm>
            <a:off x="2209800" y="2819400"/>
            <a:ext cx="4876800" cy="1447800"/>
            <a:chOff x="1392" y="1776"/>
            <a:chExt cx="3072" cy="912"/>
          </a:xfrm>
        </p:grpSpPr>
        <p:graphicFrame>
          <p:nvGraphicFramePr>
            <p:cNvPr id="168976" name="Object 16"/>
            <p:cNvGraphicFramePr>
              <a:graphicFrameLocks noChangeAspect="1"/>
            </p:cNvGraphicFramePr>
            <p:nvPr/>
          </p:nvGraphicFramePr>
          <p:xfrm>
            <a:off x="2681" y="1920"/>
            <a:ext cx="178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33" name="VISIO" r:id="rId7" imgW="2830680" imgH="1051920" progId="Visio.Drawing.11">
                    <p:embed/>
                  </p:oleObj>
                </mc:Choice>
                <mc:Fallback>
                  <p:oleObj name="VISIO" r:id="rId7" imgW="2830680" imgH="1051920" progId="Visio.Drawing.11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920"/>
                          <a:ext cx="1783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1392" y="2112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1*</a:t>
              </a:r>
            </a:p>
          </p:txBody>
        </p:sp>
        <p:graphicFrame>
          <p:nvGraphicFramePr>
            <p:cNvPr id="168978" name="Object 18"/>
            <p:cNvGraphicFramePr>
              <a:graphicFrameLocks noChangeAspect="1"/>
            </p:cNvGraphicFramePr>
            <p:nvPr/>
          </p:nvGraphicFramePr>
          <p:xfrm>
            <a:off x="1969" y="211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34" name="VISIO" r:id="rId9" imgW="1063440" imgH="720360" progId="Visio.Drawing.11">
                    <p:embed/>
                  </p:oleObj>
                </mc:Choice>
                <mc:Fallback>
                  <p:oleObj name="VISIO" r:id="rId9" imgW="1063440" imgH="720360" progId="Visio.Drawing.11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211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2928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3984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3408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456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168983" name="Rectangle 23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8984" name="Rectangle 24"/>
          <p:cNvSpPr>
            <a:spLocks noChangeArrowheads="1"/>
          </p:cNvSpPr>
          <p:nvPr/>
        </p:nvSpPr>
        <p:spPr bwMode="auto">
          <a:xfrm>
            <a:off x="611188" y="1196975"/>
            <a:ext cx="7343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举例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020748-CB2D-FB4C-9418-9DC236486EEC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14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1219200" y="1919288"/>
            <a:ext cx="7097713" cy="1966912"/>
            <a:chOff x="768" y="1209"/>
            <a:chExt cx="4471" cy="1239"/>
          </a:xfrm>
        </p:grpSpPr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768" y="1536"/>
              <a:ext cx="6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(0+1)*</a:t>
              </a:r>
            </a:p>
          </p:txBody>
        </p:sp>
        <p:graphicFrame>
          <p:nvGraphicFramePr>
            <p:cNvPr id="169992" name="Object 8"/>
            <p:cNvGraphicFramePr>
              <a:graphicFrameLocks noChangeAspect="1"/>
            </p:cNvGraphicFramePr>
            <p:nvPr/>
          </p:nvGraphicFramePr>
          <p:xfrm>
            <a:off x="1728" y="153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8" name="VISIO" r:id="rId3" imgW="1063440" imgH="720360" progId="Visio.Drawing.11">
                    <p:embed/>
                  </p:oleObj>
                </mc:Choice>
                <mc:Fallback>
                  <p:oleObj name="VISIO" r:id="rId3" imgW="1063440" imgH="720360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3" name="Object 9"/>
            <p:cNvGraphicFramePr>
              <a:graphicFrameLocks noChangeAspect="1"/>
            </p:cNvGraphicFramePr>
            <p:nvPr/>
          </p:nvGraphicFramePr>
          <p:xfrm>
            <a:off x="2448" y="1209"/>
            <a:ext cx="2791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9" name="VISIO" r:id="rId5" imgW="4430880" imgH="1738080" progId="Visio.Drawing.11">
                    <p:embed/>
                  </p:oleObj>
                </mc:Choice>
                <mc:Fallback>
                  <p:oleObj name="VISIO" r:id="rId5" imgW="4430880" imgH="1738080" progId="Visio.Drawing.11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09"/>
                          <a:ext cx="2791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3792" y="216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268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6" name="Rectangle 12"/>
            <p:cNvSpPr>
              <a:spLocks noChangeArrowheads="1"/>
            </p:cNvSpPr>
            <p:nvPr/>
          </p:nvSpPr>
          <p:spPr bwMode="auto">
            <a:xfrm>
              <a:off x="4704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7" name="Rectangle 13"/>
            <p:cNvSpPr>
              <a:spLocks noChangeArrowheads="1"/>
            </p:cNvSpPr>
            <p:nvPr/>
          </p:nvSpPr>
          <p:spPr bwMode="auto">
            <a:xfrm>
              <a:off x="4320" y="12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8" name="Rectangle 14"/>
            <p:cNvSpPr>
              <a:spLocks noChangeArrowheads="1"/>
            </p:cNvSpPr>
            <p:nvPr/>
          </p:nvSpPr>
          <p:spPr bwMode="auto">
            <a:xfrm>
              <a:off x="3120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3216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4312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4224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70002" name="Group 18"/>
          <p:cNvGrpSpPr>
            <a:grpSpLocks/>
          </p:cNvGrpSpPr>
          <p:nvPr/>
        </p:nvGrpSpPr>
        <p:grpSpPr bwMode="auto">
          <a:xfrm>
            <a:off x="838200" y="3581400"/>
            <a:ext cx="7543800" cy="3048000"/>
            <a:chOff x="528" y="2256"/>
            <a:chExt cx="4752" cy="1920"/>
          </a:xfrm>
        </p:grpSpPr>
        <p:graphicFrame>
          <p:nvGraphicFramePr>
            <p:cNvPr id="170003" name="Object 19"/>
            <p:cNvGraphicFramePr>
              <a:graphicFrameLocks noChangeAspect="1"/>
            </p:cNvGraphicFramePr>
            <p:nvPr/>
          </p:nvGraphicFramePr>
          <p:xfrm>
            <a:off x="752" y="2640"/>
            <a:ext cx="4528" cy="1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0" name="VISIO" r:id="rId7" imgW="7188480" imgH="2252520" progId="Visio.Drawing.11">
                    <p:embed/>
                  </p:oleObj>
                </mc:Choice>
                <mc:Fallback>
                  <p:oleObj name="VISIO" r:id="rId7" imgW="7188480" imgH="2252520" progId="Visio.Drawing.11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640"/>
                          <a:ext cx="4528" cy="1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528" y="2256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1*0(0+1)*</a:t>
              </a:r>
            </a:p>
          </p:txBody>
        </p:sp>
        <p:graphicFrame>
          <p:nvGraphicFramePr>
            <p:cNvPr id="170005" name="Object 21"/>
            <p:cNvGraphicFramePr>
              <a:graphicFrameLocks noChangeAspect="1"/>
            </p:cNvGraphicFramePr>
            <p:nvPr/>
          </p:nvGraphicFramePr>
          <p:xfrm>
            <a:off x="1729" y="225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1" name="VISIO" r:id="rId9" imgW="1063440" imgH="720360" progId="Visio.Drawing.11">
                    <p:embed/>
                  </p:oleObj>
                </mc:Choice>
                <mc:Fallback>
                  <p:oleObj name="VISIO" r:id="rId9" imgW="1063440" imgH="720360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225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06" name="Rectangle 22"/>
            <p:cNvSpPr>
              <a:spLocks noChangeArrowheads="1"/>
            </p:cNvSpPr>
            <p:nvPr/>
          </p:nvSpPr>
          <p:spPr bwMode="auto">
            <a:xfrm>
              <a:off x="3744" y="388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7" name="Rectangle 23"/>
            <p:cNvSpPr>
              <a:spLocks noChangeArrowheads="1"/>
            </p:cNvSpPr>
            <p:nvPr/>
          </p:nvSpPr>
          <p:spPr bwMode="auto">
            <a:xfrm>
              <a:off x="2736" y="34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3304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3208" y="35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0" name="Rectangle 26"/>
            <p:cNvSpPr>
              <a:spLocks noChangeArrowheads="1"/>
            </p:cNvSpPr>
            <p:nvPr/>
          </p:nvSpPr>
          <p:spPr bwMode="auto">
            <a:xfrm>
              <a:off x="4312" y="29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4752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2" name="Rectangle 28"/>
            <p:cNvSpPr>
              <a:spLocks noChangeArrowheads="1"/>
            </p:cNvSpPr>
            <p:nvPr/>
          </p:nvSpPr>
          <p:spPr bwMode="auto">
            <a:xfrm>
              <a:off x="4224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3" name="Rectangle 29"/>
            <p:cNvSpPr>
              <a:spLocks noChangeArrowheads="1"/>
            </p:cNvSpPr>
            <p:nvPr/>
          </p:nvSpPr>
          <p:spPr bwMode="auto">
            <a:xfrm>
              <a:off x="4320" y="35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4" name="Rectangle 30"/>
            <p:cNvSpPr>
              <a:spLocks noChangeArrowheads="1"/>
            </p:cNvSpPr>
            <p:nvPr/>
          </p:nvSpPr>
          <p:spPr bwMode="auto">
            <a:xfrm>
              <a:off x="2920" y="29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5" name="Rectangle 31"/>
            <p:cNvSpPr>
              <a:spLocks noChangeArrowheads="1"/>
            </p:cNvSpPr>
            <p:nvPr/>
          </p:nvSpPr>
          <p:spPr bwMode="auto">
            <a:xfrm>
              <a:off x="2536" y="27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6" name="Rectangle 32"/>
            <p:cNvSpPr>
              <a:spLocks noChangeArrowheads="1"/>
            </p:cNvSpPr>
            <p:nvPr/>
          </p:nvSpPr>
          <p:spPr bwMode="auto">
            <a:xfrm>
              <a:off x="2008" y="27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7" name="Rectangle 33"/>
            <p:cNvSpPr>
              <a:spLocks noChangeArrowheads="1"/>
            </p:cNvSpPr>
            <p:nvPr/>
          </p:nvSpPr>
          <p:spPr bwMode="auto">
            <a:xfrm>
              <a:off x="1536" y="312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8" name="Rectangle 34"/>
            <p:cNvSpPr>
              <a:spLocks noChangeArrowheads="1"/>
            </p:cNvSpPr>
            <p:nvPr/>
          </p:nvSpPr>
          <p:spPr bwMode="auto">
            <a:xfrm>
              <a:off x="1008" y="27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9" name="Rectangle 35"/>
            <p:cNvSpPr>
              <a:spLocks noChangeArrowheads="1"/>
            </p:cNvSpPr>
            <p:nvPr/>
          </p:nvSpPr>
          <p:spPr bwMode="auto">
            <a:xfrm>
              <a:off x="1768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70021" name="Rectangle 37"/>
          <p:cNvSpPr>
            <a:spLocks noChangeArrowheads="1"/>
          </p:cNvSpPr>
          <p:nvPr/>
        </p:nvSpPr>
        <p:spPr bwMode="auto">
          <a:xfrm>
            <a:off x="611188" y="1196975"/>
            <a:ext cx="7343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举例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BAB62-F19B-2B46-9412-006A1F961666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15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11779" y="1340768"/>
            <a:ext cx="8229600" cy="115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2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若严格依课程所介绍的算法（Thompson 构造法）将某个正规表达式转换为等价的 </a:t>
            </a:r>
            <a:r>
              <a:rPr lang="zh-CN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pt-BR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–NFA</a:t>
            </a:r>
            <a:r>
              <a:rPr lang="zh-CN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，下图所示为该</a:t>
            </a:r>
            <a:r>
              <a:rPr lang="zh-CN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pt-BR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–NFA</a:t>
            </a:r>
            <a:r>
              <a:rPr lang="zh-CN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的转移图表示。试给出这个正规表达式。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427271-0BAF-8D46-A5F1-2ADB190D8E8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16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D21F99-F43F-BF41-8C8B-BCCFFB56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52936"/>
            <a:ext cx="5760640" cy="18075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A298D53-2717-9149-8CD7-27B2147F9AC4}"/>
              </a:ext>
            </a:extLst>
          </p:cNvPr>
          <p:cNvGrpSpPr/>
          <p:nvPr/>
        </p:nvGrpSpPr>
        <p:grpSpPr>
          <a:xfrm>
            <a:off x="627249" y="4941279"/>
            <a:ext cx="8229600" cy="1151905"/>
            <a:chOff x="627249" y="4941279"/>
            <a:chExt cx="8229600" cy="1151905"/>
          </a:xfrm>
        </p:grpSpPr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3631AD8B-1AE3-A943-AE08-53097A12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49" y="4941279"/>
              <a:ext cx="8229600" cy="115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t" anchorCtr="0"/>
            <a:lstStyle/>
            <a:p>
              <a:pPr>
                <a:lnSpc>
                  <a:spcPct val="120000"/>
                </a:lnSpc>
              </a:pPr>
              <a:r>
                <a:rPr lang="zh-CN" altLang="en-US" sz="2400" i="0" dirty="0">
                  <a:solidFill>
                    <a:srgbClr val="000000"/>
                  </a:solidFill>
                  <a:ea typeface="SimSun" panose="02010600030101010101" pitchFamily="2" charset="-122"/>
                  <a:cs typeface="Times New Roman" panose="02020603050405020304" pitchFamily="18" charset="0"/>
                </a:rPr>
                <a:t>解：相应的正规表达式为</a:t>
              </a:r>
              <a:endParaRPr lang="zh-CN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A606CD-DA13-6642-8E6E-D294D77E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9600" y="5661248"/>
              <a:ext cx="28448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048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085850" y="2278063"/>
            <a:ext cx="7373938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定理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是某个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D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则存在一个</a:t>
            </a:r>
          </a:p>
          <a:p>
            <a:pPr algn="just">
              <a:buFont typeface="Symbol" pitchFamily="18" charset="2"/>
              <a:buNone/>
            </a:pPr>
            <a:r>
              <a:rPr kumimoji="0"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正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规表达式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 ,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L(R) = L(D) = L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证明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构造性证明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以下是两种构造方法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 action="ppaction://hlinksldjump"/>
              </a:rPr>
              <a:t>(1)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 action="ppaction://hlinksldjump"/>
              </a:rPr>
              <a:t>路径迭代法（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 action="ppaction://hlinksldjump"/>
              </a:rPr>
              <a:t>Kleene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 action="ppaction://hlinksldjump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 action="ppaction://hlinksldjump"/>
              </a:rPr>
              <a:t>构造法）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 action="ppaction://hlinksldjump"/>
              </a:rPr>
              <a:t>;</a:t>
            </a:r>
            <a:endParaRPr lang="en-US" altLang="zh-CN" sz="28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3" action="ppaction://hlinksldjump"/>
              </a:rPr>
              <a:t>(2)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3" action="ppaction://hlinksldjump"/>
              </a:rPr>
              <a:t>状态消去法</a:t>
            </a:r>
            <a:endParaRPr lang="zh-CN" altLang="en-US" sz="2800" b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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827088" y="1341438"/>
            <a:ext cx="6632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从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构造等价的正规表达式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A9282-31E7-FA44-9AE1-923FFF2C16CC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17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189038" y="1700213"/>
            <a:ext cx="719931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步骤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</a:t>
            </a:r>
            <a:endParaRPr lang="en-US" altLang="zh-CN" sz="28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(1)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D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的状态集用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{1, 2, … , n}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表达，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且初态为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(2)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对所有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i, j </a:t>
            </a:r>
            <a:r>
              <a:rPr lang="en-US" altLang="zh-CN" sz="2400" b="1" i="0" dirty="0">
                <a:solidFill>
                  <a:srgbClr val="333399"/>
                </a:solidFill>
                <a:sym typeface="Symbol" pitchFamily="18" charset="2"/>
              </a:rPr>
              <a:t>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</a:rPr>
              <a:t>n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</a:rPr>
              <a:t>0</a:t>
            </a:r>
            <a:r>
              <a:rPr lang="en-US" altLang="zh-CN" sz="2400" b="1" i="0" dirty="0">
                <a:solidFill>
                  <a:srgbClr val="333399"/>
                </a:solidFill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b="1" i="0" dirty="0">
                <a:solidFill>
                  <a:srgbClr val="333399"/>
                </a:solidFill>
                <a:sym typeface="Symbol" pitchFamily="18" charset="2"/>
              </a:rPr>
              <a:t></a:t>
            </a:r>
            <a:r>
              <a:rPr lang="en-US" altLang="zh-CN" dirty="0"/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迭代计算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i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pPr algn="just"/>
            <a:r>
              <a:rPr lang="zh-CN" altLang="en-US" sz="2400" b="1" i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这里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为表示如下语言的正规表达式：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L(R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iff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有一条标记为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路径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且这条路径上除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之外的所有状态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的编号均不大于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(3)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通过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的迭代过程，最终可计算出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j = 1, 2, … , n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(4)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将所有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为任一终态）相“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900113" y="1125538"/>
            <a:ext cx="755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路径迭代法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构造等价的正规表达式）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F2D6E2-0151-4542-93F9-9BD2D53FEFE9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18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95288" y="1125538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计算 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3200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的迭代过程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776288" y="1685925"/>
            <a:ext cx="2211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基础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 = 0</a:t>
            </a:r>
            <a:endParaRPr lang="en-US" altLang="zh-CN" sz="2800" b="1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038225" y="2205038"/>
            <a:ext cx="2020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Case 1   </a:t>
            </a:r>
            <a:r>
              <a:rPr lang="en-US" altLang="zh-CN" sz="2800" b="1" dirty="0" err="1">
                <a:solidFill>
                  <a:srgbClr val="333399"/>
                </a:solidFill>
                <a:ea typeface="华文行楷" pitchFamily="2" charset="-122"/>
              </a:rPr>
              <a:t>i</a:t>
            </a:r>
            <a:r>
              <a:rPr lang="en-US" altLang="zh-CN" sz="2800" b="1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</a:t>
            </a:r>
            <a:r>
              <a:rPr lang="en-US" altLang="zh-CN" sz="2800" b="1" dirty="0" err="1">
                <a:solidFill>
                  <a:srgbClr val="333399"/>
                </a:solidFill>
                <a:ea typeface="华文行楷" pitchFamily="2" charset="-122"/>
              </a:rPr>
              <a:t>j</a:t>
            </a:r>
            <a:endParaRPr lang="en-US" altLang="zh-CN" sz="2800" b="1" dirty="0">
              <a:solidFill>
                <a:srgbClr val="333399"/>
              </a:solidFill>
              <a:ea typeface="华文行楷" pitchFamily="2" charset="-122"/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1187450" y="27432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若不存在从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的弧，则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187450" y="3152775"/>
            <a:ext cx="769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若仅存在一条从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的弧，且标记为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1211263" y="3533775"/>
            <a:ext cx="746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若存在多条从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的弧，且标记为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 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则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…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1042988" y="4292600"/>
            <a:ext cx="2033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Case 2   </a:t>
            </a:r>
            <a:r>
              <a:rPr lang="en-US" altLang="zh-CN" sz="28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1201738" y="4724400"/>
            <a:ext cx="718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若不存在从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到自身的圈，则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1187450" y="5149850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若存在一个从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到自身的圈且标记为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174750" y="5661025"/>
            <a:ext cx="7573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若存在多个从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到自身的圈，且标记为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 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则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…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7ABB5D-2858-5A46-90E4-FFC4C0E3335F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19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utoUpdateAnimBg="0"/>
      <p:bldP spid="137226" grpId="0" autoUpdateAnimBg="0"/>
      <p:bldP spid="137227" grpId="0" autoUpdateAnimBg="0"/>
      <p:bldP spid="137229" grpId="0" autoUpdateAnimBg="0"/>
      <p:bldP spid="137230" grpId="0" autoUpdateAnimBg="0"/>
      <p:bldP spid="1372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6624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几个转换算法的复杂度（选讲）</a:t>
            </a:r>
          </a:p>
        </p:txBody>
      </p:sp>
      <p:sp>
        <p:nvSpPr>
          <p:cNvPr id="16282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6618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有限自动机与正规表达式的关系</a:t>
            </a:r>
            <a:endParaRPr lang="zh-CN" altLang="en-US" sz="32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1331913" y="260350"/>
            <a:ext cx="63722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b="1" i="0">
                <a:latin typeface="华文行楷" pitchFamily="2" charset="-122"/>
                <a:ea typeface="华文行楷" pitchFamily="2" charset="-122"/>
              </a:rPr>
              <a:t>有限状态自动机 </a:t>
            </a:r>
            <a:r>
              <a:rPr lang="zh-CN" altLang="en-US" sz="3600" b="1" i="0">
                <a:latin typeface="华文行楷" pitchFamily="2" charset="-122"/>
                <a:ea typeface="华文行楷" pitchFamily="2" charset="-122"/>
                <a:sym typeface="Symbol" pitchFamily="18" charset="2"/>
              </a:rPr>
              <a:t> </a:t>
            </a:r>
            <a:r>
              <a:rPr lang="zh-CN" altLang="en-US" sz="3600" b="1" i="0">
                <a:latin typeface="华文行楷" pitchFamily="2" charset="-122"/>
                <a:ea typeface="华文行楷" pitchFamily="2" charset="-122"/>
              </a:rPr>
              <a:t>正规表达式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FC0A67-3A09-474E-8A74-C97874AB1A3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02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603250" y="1144588"/>
            <a:ext cx="8001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计算 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3200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的迭代过程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838200" y="1844675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归纳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假设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j = 1, 2, … , n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）已经求出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则迭代</a:t>
            </a:r>
          </a:p>
          <a:p>
            <a:pPr>
              <a:buFont typeface="Symbol" pitchFamily="18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公式为  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= 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 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)*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1116013" y="3656013"/>
            <a:ext cx="7554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Case 1 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路径不经过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 .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此时，标记该路径的字符串属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于</a:t>
            </a:r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);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1116013" y="4494213"/>
            <a:ext cx="7777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Case 2 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路径经过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至少一次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此时，标记该路径的字符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串属于</a:t>
            </a:r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)*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如下图所示：</a:t>
            </a:r>
            <a:endParaRPr lang="zh-CN" altLang="en-US" sz="2400" b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1116013" y="2741613"/>
            <a:ext cx="7842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分析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考虑从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的路径（除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之外的所有状态的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编号不大于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1541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4" name="VISIO" r:id="rId3" imgW="516240" imgH="516240" progId="Visio.Drawing.11">
                  <p:embed/>
                </p:oleObj>
              </mc:Choice>
              <mc:Fallback>
                <p:oleObj name="VISIO" r:id="rId3" imgW="516240" imgH="5162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1905000" y="5486400"/>
          <a:ext cx="974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5" name="VISIO" r:id="rId5" imgW="974520" imgH="508320" progId="Visio.Drawing.11">
                  <p:embed/>
                </p:oleObj>
              </mc:Choice>
              <mc:Fallback>
                <p:oleObj name="VISIO" r:id="rId5" imgW="974520" imgH="5083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974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2684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6" name="VISIO" r:id="rId7" imgW="516240" imgH="516240" progId="Visio.Drawing.11">
                  <p:embed/>
                </p:oleObj>
              </mc:Choice>
              <mc:Fallback>
                <p:oleObj name="VISIO" r:id="rId7" imgW="516240" imgH="51624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3043238" y="5511800"/>
          <a:ext cx="995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7" name="VISIO" r:id="rId9" imgW="995760" imgH="431640" progId="Visio.Drawing.11">
                  <p:embed/>
                </p:oleObj>
              </mc:Choice>
              <mc:Fallback>
                <p:oleObj name="VISIO" r:id="rId9" imgW="995760" imgH="43164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5511800"/>
                        <a:ext cx="995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3827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8" name="VISIO" r:id="rId11" imgW="516240" imgH="516240" progId="Visio.Drawing.11">
                  <p:embed/>
                </p:oleObj>
              </mc:Choice>
              <mc:Fallback>
                <p:oleObj name="VISIO" r:id="rId11" imgW="516240" imgH="51624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4267200" y="5486400"/>
          <a:ext cx="852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9" name="VISIO" r:id="rId12" imgW="853560" imgH="391680" progId="Visio.Drawing.11">
                  <p:embed/>
                </p:oleObj>
              </mc:Choice>
              <mc:Fallback>
                <p:oleObj name="VISIO" r:id="rId12" imgW="853560" imgH="39168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6400"/>
                        <a:ext cx="852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4970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0" name="VISIO" r:id="rId14" imgW="516240" imgH="516240" progId="Visio.Drawing.11">
                  <p:embed/>
                </p:oleObj>
              </mc:Choice>
              <mc:Fallback>
                <p:oleObj name="VISIO" r:id="rId14" imgW="516240" imgH="51624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5334000" y="5562600"/>
          <a:ext cx="974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1" name="VISIO" r:id="rId15" imgW="974520" imgH="415080" progId="Visio.Drawing.11">
                  <p:embed/>
                </p:oleObj>
              </mc:Choice>
              <mc:Fallback>
                <p:oleObj name="VISIO" r:id="rId15" imgW="974520" imgH="41508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62600"/>
                        <a:ext cx="9747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9" name="Object 19"/>
          <p:cNvGraphicFramePr>
            <a:graphicFrameLocks noChangeAspect="1"/>
          </p:cNvGraphicFramePr>
          <p:nvPr/>
        </p:nvGraphicFramePr>
        <p:xfrm>
          <a:off x="6113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2" name="VISIO" r:id="rId17" imgW="516240" imgH="516240" progId="Visio.Drawing.11">
                  <p:embed/>
                </p:oleObj>
              </mc:Choice>
              <mc:Fallback>
                <p:oleObj name="VISIO" r:id="rId17" imgW="516240" imgH="51624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0" name="Group 20"/>
          <p:cNvGrpSpPr>
            <a:grpSpLocks/>
          </p:cNvGrpSpPr>
          <p:nvPr/>
        </p:nvGrpSpPr>
        <p:grpSpPr bwMode="auto">
          <a:xfrm>
            <a:off x="1752600" y="6096000"/>
            <a:ext cx="1063625" cy="609600"/>
            <a:chOff x="1104" y="3840"/>
            <a:chExt cx="670" cy="384"/>
          </a:xfrm>
        </p:grpSpPr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1104" y="3840"/>
            <a:ext cx="67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3" name="VISIO" r:id="rId19" imgW="1063440" imgH="257760" progId="Visio.Drawing.11">
                    <p:embed/>
                  </p:oleObj>
                </mc:Choice>
                <mc:Fallback>
                  <p:oleObj name="VISIO" r:id="rId19" imgW="1063440" imgH="257760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0"/>
                          <a:ext cx="67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2" name="Rectangle 22"/>
            <p:cNvSpPr>
              <a:spLocks noChangeArrowheads="1"/>
            </p:cNvSpPr>
            <p:nvPr/>
          </p:nvSpPr>
          <p:spPr bwMode="auto">
            <a:xfrm>
              <a:off x="1131" y="3936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 k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-</a:t>
              </a:r>
              <a:r>
                <a:rPr lang="en-US" altLang="zh-CN" b="1" baseline="-25000">
                  <a:ea typeface="华文行楷" pitchFamily="2" charset="-122"/>
                </a:rPr>
                <a:t>k</a:t>
              </a:r>
              <a:r>
                <a:rPr lang="en-US" altLang="zh-CN" b="1" baseline="30000">
                  <a:ea typeface="华文行楷" pitchFamily="2" charset="-122"/>
                </a:rPr>
                <a:t>1 )</a:t>
              </a:r>
            </a:p>
          </p:txBody>
        </p:sp>
      </p:grpSp>
      <p:grpSp>
        <p:nvGrpSpPr>
          <p:cNvPr id="138263" name="Group 23"/>
          <p:cNvGrpSpPr>
            <a:grpSpLocks/>
          </p:cNvGrpSpPr>
          <p:nvPr/>
        </p:nvGrpSpPr>
        <p:grpSpPr bwMode="auto">
          <a:xfrm>
            <a:off x="3013075" y="6143625"/>
            <a:ext cx="2092325" cy="561975"/>
            <a:chOff x="1898" y="3870"/>
            <a:chExt cx="1318" cy="354"/>
          </a:xfrm>
        </p:grpSpPr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1898" y="3870"/>
            <a:ext cx="131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4" name="VISIO" r:id="rId21" imgW="2091960" imgH="257760" progId="Visio.Drawing.11">
                    <p:embed/>
                  </p:oleObj>
                </mc:Choice>
                <mc:Fallback>
                  <p:oleObj name="VISIO" r:id="rId21" imgW="2091960" imgH="257760" progId="Visio.Drawing.11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870"/>
                          <a:ext cx="131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2160" y="3936"/>
              <a:ext cx="8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 dirty="0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 dirty="0">
                  <a:ea typeface="华文行楷" pitchFamily="2" charset="-122"/>
                </a:rPr>
                <a:t>( k</a:t>
              </a:r>
              <a:r>
                <a:rPr lang="en-US" altLang="zh-CN" b="1" baseline="-25000" dirty="0">
                  <a:ea typeface="华文行楷" pitchFamily="2" charset="-122"/>
                </a:rPr>
                <a:t>k</a:t>
              </a:r>
              <a:r>
                <a:rPr lang="en-US" altLang="zh-CN" b="1" baseline="30000" dirty="0">
                  <a:ea typeface="华文行楷" pitchFamily="2" charset="-122"/>
                </a:rPr>
                <a:t>-</a:t>
              </a:r>
              <a:r>
                <a:rPr lang="en-US" altLang="zh-CN" b="1" baseline="-25000" dirty="0">
                  <a:ea typeface="华文行楷" pitchFamily="2" charset="-122"/>
                </a:rPr>
                <a:t>k</a:t>
              </a:r>
              <a:r>
                <a:rPr lang="en-US" altLang="zh-CN" b="1" baseline="30000" dirty="0">
                  <a:ea typeface="华文行楷" pitchFamily="2" charset="-122"/>
                </a:rPr>
                <a:t>1 ) </a:t>
              </a:r>
              <a:r>
                <a:rPr lang="en-US" altLang="zh-CN" sz="2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)*</a:t>
              </a:r>
            </a:p>
          </p:txBody>
        </p:sp>
      </p:grpSp>
      <p:grpSp>
        <p:nvGrpSpPr>
          <p:cNvPr id="138266" name="Group 26"/>
          <p:cNvGrpSpPr>
            <a:grpSpLocks/>
          </p:cNvGrpSpPr>
          <p:nvPr/>
        </p:nvGrpSpPr>
        <p:grpSpPr bwMode="auto">
          <a:xfrm>
            <a:off x="5334000" y="6096000"/>
            <a:ext cx="1063625" cy="609600"/>
            <a:chOff x="3360" y="3840"/>
            <a:chExt cx="670" cy="384"/>
          </a:xfrm>
        </p:grpSpPr>
        <p:graphicFrame>
          <p:nvGraphicFramePr>
            <p:cNvPr id="138267" name="Object 27"/>
            <p:cNvGraphicFramePr>
              <a:graphicFrameLocks noChangeAspect="1"/>
            </p:cNvGraphicFramePr>
            <p:nvPr/>
          </p:nvGraphicFramePr>
          <p:xfrm>
            <a:off x="3360" y="3840"/>
            <a:ext cx="67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5" name="VISIO" r:id="rId23" imgW="1063440" imgH="257760" progId="Visio.Drawing.11">
                    <p:embed/>
                  </p:oleObj>
                </mc:Choice>
                <mc:Fallback>
                  <p:oleObj name="VISIO" r:id="rId23" imgW="1063440" imgH="257760" progId="Visio.Drawing.11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0"/>
                          <a:ext cx="67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3387" y="3936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 k</a:t>
              </a:r>
              <a:r>
                <a:rPr lang="en-US" altLang="zh-CN" b="1" baseline="-25000">
                  <a:ea typeface="华文行楷" pitchFamily="2" charset="-122"/>
                </a:rPr>
                <a:t>k</a:t>
              </a:r>
              <a:r>
                <a:rPr lang="en-US" altLang="zh-CN" b="1" baseline="30000">
                  <a:ea typeface="华文行楷" pitchFamily="2" charset="-122"/>
                </a:rPr>
                <a:t>-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1 )</a:t>
              </a:r>
            </a:p>
          </p:txBody>
        </p:sp>
      </p:grp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8C36E8-431D-FF46-9AE7-6C144A52093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20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 autoUpdateAnimBg="0"/>
      <p:bldP spid="138249" grpId="0" autoUpdateAnimBg="0"/>
      <p:bldP spid="1382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185863" y="1311275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2268538" y="2130425"/>
          <a:ext cx="46085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5" name="Visio" r:id="rId3" imgW="3242158" imgH="1167994" progId="Visio.Drawing.11">
                  <p:embed/>
                </p:oleObj>
              </mc:Choice>
              <mc:Fallback>
                <p:oleObj name="Visio" r:id="rId3" imgW="3242158" imgH="116799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30425"/>
                        <a:ext cx="4608512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3179763" y="4076700"/>
            <a:ext cx="30480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3179763" y="4152900"/>
            <a:ext cx="30480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4246563" y="4152900"/>
            <a:ext cx="0" cy="16859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3332163" y="4162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>
                <a:ea typeface="华文行楷" pitchFamily="2" charset="-122"/>
              </a:rPr>
              <a:t>(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0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)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3332163" y="4543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>
                <a:ea typeface="华文行楷" pitchFamily="2" charset="-122"/>
              </a:rPr>
              <a:t>(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0</a:t>
            </a:r>
            <a:r>
              <a:rPr lang="en-US" altLang="zh-CN" b="1" baseline="-25000">
                <a:ea typeface="华文行楷" pitchFamily="2" charset="-122"/>
              </a:rPr>
              <a:t>2</a:t>
            </a:r>
            <a:r>
              <a:rPr lang="en-US" altLang="zh-CN" b="1" baseline="30000">
                <a:ea typeface="华文行楷" pitchFamily="2" charset="-122"/>
              </a:rPr>
              <a:t>)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3332163" y="4924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>
                <a:ea typeface="华文行楷" pitchFamily="2" charset="-122"/>
              </a:rPr>
              <a:t>(</a:t>
            </a:r>
            <a:r>
              <a:rPr lang="en-US" altLang="zh-CN" b="1" baseline="-25000">
                <a:ea typeface="华文行楷" pitchFamily="2" charset="-122"/>
              </a:rPr>
              <a:t>2</a:t>
            </a:r>
            <a:r>
              <a:rPr lang="en-US" altLang="zh-CN" b="1" baseline="30000">
                <a:ea typeface="华文行楷" pitchFamily="2" charset="-122"/>
              </a:rPr>
              <a:t>0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)</a:t>
            </a: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3332163" y="5305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2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2</a:t>
            </a:r>
            <a:r>
              <a:rPr lang="en-US" altLang="zh-CN" b="1" baseline="30000" dirty="0">
                <a:ea typeface="华文行楷" pitchFamily="2" charset="-122"/>
              </a:rPr>
              <a:t>)</a:t>
            </a: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791075" y="4143375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4562475" y="5286375"/>
            <a:ext cx="135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5019675" y="45243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0</a:t>
            </a:r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4981575" y="482917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8E280E-8EDB-C740-AEF4-A0423680C283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43000" y="1752600"/>
          <a:ext cx="37544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9" name="VISIO" r:id="rId3" imgW="3242160" imgH="1168200" progId="Visio.Drawing.11">
                  <p:embed/>
                </p:oleObj>
              </mc:Choice>
              <mc:Fallback>
                <p:oleObj name="VISIO" r:id="rId3" imgW="3242160" imgH="11682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37544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1649413" y="6248400"/>
            <a:ext cx="398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i</a:t>
            </a:r>
            <a:r>
              <a:rPr lang="en-US" altLang="zh-CN" b="1" baseline="30000" dirty="0">
                <a:ea typeface="华文行楷" pitchFamily="2" charset="-122"/>
              </a:rPr>
              <a:t>1</a:t>
            </a:r>
            <a:r>
              <a:rPr lang="en-US" altLang="zh-CN" b="1" baseline="-25000" dirty="0">
                <a:ea typeface="华文行楷" pitchFamily="2" charset="-122"/>
              </a:rPr>
              <a:t>j</a:t>
            </a:r>
            <a:r>
              <a:rPr lang="en-US" altLang="zh-CN" b="1" baseline="30000" dirty="0">
                <a:ea typeface="华文行楷" pitchFamily="2" charset="-122"/>
              </a:rPr>
              <a:t>) 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= 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i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j</a:t>
            </a:r>
            <a:r>
              <a:rPr lang="en-US" altLang="zh-CN" b="1" baseline="30000" dirty="0">
                <a:ea typeface="华文行楷" pitchFamily="2" charset="-122"/>
              </a:rPr>
              <a:t>)  </a:t>
            </a:r>
            <a:r>
              <a:rPr lang="en-US" altLang="zh-CN" sz="24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 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i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) </a:t>
            </a:r>
            <a:r>
              <a:rPr lang="en-US" altLang="zh-CN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) </a:t>
            </a:r>
            <a:r>
              <a:rPr lang="en-US" altLang="zh-CN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)* 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j</a:t>
            </a:r>
            <a:r>
              <a:rPr lang="en-US" altLang="zh-CN" b="1" baseline="30000" dirty="0">
                <a:ea typeface="华文行楷" pitchFamily="2" charset="-122"/>
              </a:rPr>
              <a:t>)</a:t>
            </a:r>
          </a:p>
        </p:txBody>
      </p:sp>
      <p:grpSp>
        <p:nvGrpSpPr>
          <p:cNvPr id="140332" name="Group 44"/>
          <p:cNvGrpSpPr>
            <a:grpSpLocks/>
          </p:cNvGrpSpPr>
          <p:nvPr/>
        </p:nvGrpSpPr>
        <p:grpSpPr bwMode="auto">
          <a:xfrm>
            <a:off x="1066800" y="3657600"/>
            <a:ext cx="5715000" cy="2305050"/>
            <a:chOff x="672" y="2304"/>
            <a:chExt cx="3600" cy="1452"/>
          </a:xfrm>
        </p:grpSpPr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1152" y="2694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3408" y="2694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>
              <a:off x="672" y="264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7" name="Line 9"/>
            <p:cNvSpPr>
              <a:spLocks noChangeShapeType="1"/>
            </p:cNvSpPr>
            <p:nvPr/>
          </p:nvSpPr>
          <p:spPr bwMode="auto">
            <a:xfrm>
              <a:off x="672" y="269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8" name="Line 10"/>
            <p:cNvSpPr>
              <a:spLocks noChangeShapeType="1"/>
            </p:cNvSpPr>
            <p:nvPr/>
          </p:nvSpPr>
          <p:spPr bwMode="auto">
            <a:xfrm>
              <a:off x="1152" y="2310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0" name="Line 12"/>
            <p:cNvSpPr>
              <a:spLocks noChangeShapeType="1"/>
            </p:cNvSpPr>
            <p:nvPr/>
          </p:nvSpPr>
          <p:spPr bwMode="auto">
            <a:xfrm>
              <a:off x="3408" y="2310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3600" y="2304"/>
              <a:ext cx="52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>
                  <a:latin typeface="楷体_GB2312" pitchFamily="49" charset="-122"/>
                  <a:ea typeface="楷体_GB2312" pitchFamily="49" charset="-122"/>
                </a:rPr>
                <a:t>化简</a:t>
              </a:r>
              <a:endParaRPr lang="zh-CN" altLang="en-US" sz="2400" b="1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672" y="27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672" y="294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672" y="318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672" y="34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7" name="Text Box 19"/>
            <p:cNvSpPr txBox="1">
              <a:spLocks noChangeArrowheads="1"/>
            </p:cNvSpPr>
            <p:nvPr/>
          </p:nvSpPr>
          <p:spPr bwMode="auto">
            <a:xfrm>
              <a:off x="1728" y="2316"/>
              <a:ext cx="912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>
                  <a:latin typeface="楷体_GB2312" pitchFamily="49" charset="-122"/>
                  <a:ea typeface="楷体_GB2312" pitchFamily="49" charset="-122"/>
                </a:rPr>
                <a:t>直接替换</a:t>
              </a:r>
              <a:endParaRPr lang="zh-CN" altLang="en-US" sz="2400" b="1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1190" y="2688"/>
              <a:ext cx="21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)*(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 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1905000" y="4648200"/>
            <a:ext cx="227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)*0</a:t>
            </a: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1905000" y="50292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 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1905000" y="5410200"/>
            <a:ext cx="247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)*0</a:t>
            </a: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5826125" y="42672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</a:t>
            </a: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5808663" y="4724400"/>
            <a:ext cx="642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</a:t>
            </a: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5829300" y="5029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5570538" y="54102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</a:p>
        </p:txBody>
      </p:sp>
      <p:grpSp>
        <p:nvGrpSpPr>
          <p:cNvPr id="140328" name="Group 40"/>
          <p:cNvGrpSpPr>
            <a:grpSpLocks/>
          </p:cNvGrpSpPr>
          <p:nvPr/>
        </p:nvGrpSpPr>
        <p:grpSpPr bwMode="auto">
          <a:xfrm>
            <a:off x="5638800" y="1828800"/>
            <a:ext cx="3048000" cy="1762125"/>
            <a:chOff x="3552" y="1098"/>
            <a:chExt cx="1920" cy="1110"/>
          </a:xfrm>
        </p:grpSpPr>
        <p:sp>
          <p:nvSpPr>
            <p:cNvPr id="140317" name="Line 29"/>
            <p:cNvSpPr>
              <a:spLocks noChangeShapeType="1"/>
            </p:cNvSpPr>
            <p:nvPr/>
          </p:nvSpPr>
          <p:spPr bwMode="auto">
            <a:xfrm>
              <a:off x="3552" y="1098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3552" y="1146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224" y="1146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0" name="Rectangle 32"/>
            <p:cNvSpPr>
              <a:spLocks noChangeArrowheads="1"/>
            </p:cNvSpPr>
            <p:nvPr/>
          </p:nvSpPr>
          <p:spPr bwMode="auto">
            <a:xfrm>
              <a:off x="3648" y="11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1" name="Rectangle 33"/>
            <p:cNvSpPr>
              <a:spLocks noChangeArrowheads="1"/>
            </p:cNvSpPr>
            <p:nvPr/>
          </p:nvSpPr>
          <p:spPr bwMode="auto">
            <a:xfrm>
              <a:off x="3648" y="139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2" name="Rectangle 34"/>
            <p:cNvSpPr>
              <a:spLocks noChangeArrowheads="1"/>
            </p:cNvSpPr>
            <p:nvPr/>
          </p:nvSpPr>
          <p:spPr bwMode="auto">
            <a:xfrm>
              <a:off x="3648" y="163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4567" y="1140"/>
              <a:ext cx="5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4423" y="1860"/>
              <a:ext cx="8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0326" name="Rectangle 38"/>
            <p:cNvSpPr>
              <a:spLocks noChangeArrowheads="1"/>
            </p:cNvSpPr>
            <p:nvPr/>
          </p:nvSpPr>
          <p:spPr bwMode="auto">
            <a:xfrm>
              <a:off x="4711" y="138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40327" name="Rectangle 39"/>
            <p:cNvSpPr>
              <a:spLocks noChangeArrowheads="1"/>
            </p:cNvSpPr>
            <p:nvPr/>
          </p:nvSpPr>
          <p:spPr bwMode="auto">
            <a:xfrm>
              <a:off x="4687" y="157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ym typeface="Symbol" pitchFamily="18" charset="2"/>
                </a:rPr>
                <a:t></a:t>
              </a:r>
            </a:p>
          </p:txBody>
        </p:sp>
      </p:grp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0334" name="Rectangle 46"/>
          <p:cNvSpPr>
            <a:spLocks noChangeArrowheads="1"/>
          </p:cNvSpPr>
          <p:nvPr/>
        </p:nvSpPr>
        <p:spPr bwMode="auto">
          <a:xfrm>
            <a:off x="611188" y="1125538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E42C76-0C5F-1347-8640-56BDA141422F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22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8" grpId="0" autoUpdateAnimBg="0"/>
      <p:bldP spid="140310" grpId="0" autoUpdateAnimBg="0"/>
      <p:bldP spid="140311" grpId="0" autoUpdateAnimBg="0"/>
      <p:bldP spid="140312" grpId="0" autoUpdateAnimBg="0"/>
      <p:bldP spid="140313" grpId="0" autoUpdateAnimBg="0"/>
      <p:bldP spid="140314" grpId="0" autoUpdateAnimBg="0"/>
      <p:bldP spid="140315" grpId="0" autoUpdateAnimBg="0"/>
      <p:bldP spid="14031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066800" y="1924050"/>
          <a:ext cx="37544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VISIO" r:id="rId3" imgW="3242160" imgH="1168200" progId="Visio.Drawing.11">
                  <p:embed/>
                </p:oleObj>
              </mc:Choice>
              <mc:Fallback>
                <p:oleObj name="VISIO" r:id="rId3" imgW="3242160" imgH="11682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24050"/>
                        <a:ext cx="37544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56" name="Group 44"/>
          <p:cNvGrpSpPr>
            <a:grpSpLocks/>
          </p:cNvGrpSpPr>
          <p:nvPr/>
        </p:nvGrpSpPr>
        <p:grpSpPr bwMode="auto">
          <a:xfrm>
            <a:off x="914400" y="3790950"/>
            <a:ext cx="7315201" cy="2914650"/>
            <a:chOff x="576" y="2388"/>
            <a:chExt cx="4608" cy="1836"/>
          </a:xfrm>
        </p:grpSpPr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576" y="2730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576" y="277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1104" y="2394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3" name="Line 11"/>
            <p:cNvSpPr>
              <a:spLocks noChangeShapeType="1"/>
            </p:cNvSpPr>
            <p:nvPr/>
          </p:nvSpPr>
          <p:spPr bwMode="auto">
            <a:xfrm>
              <a:off x="1104" y="2784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4176" y="2394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>
              <a:off x="4176" y="2778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6" name="Text Box 14"/>
            <p:cNvSpPr txBox="1">
              <a:spLocks noChangeArrowheads="1"/>
            </p:cNvSpPr>
            <p:nvPr/>
          </p:nvSpPr>
          <p:spPr bwMode="auto">
            <a:xfrm>
              <a:off x="4368" y="2388"/>
              <a:ext cx="52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>
                  <a:latin typeface="楷体_GB2312" pitchFamily="49" charset="-122"/>
                  <a:ea typeface="楷体_GB2312" pitchFamily="49" charset="-122"/>
                </a:rPr>
                <a:t>化简</a:t>
              </a:r>
              <a:endParaRPr lang="zh-CN" altLang="en-US" sz="2400" b="1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624" y="279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 dirty="0">
                  <a:ea typeface="华文行楷" pitchFamily="2" charset="-122"/>
                </a:rPr>
                <a:t>(</a:t>
              </a:r>
              <a:r>
                <a:rPr lang="en-US" altLang="zh-CN" b="1" baseline="-25000" dirty="0">
                  <a:ea typeface="华文行楷" pitchFamily="2" charset="-122"/>
                </a:rPr>
                <a:t>1</a:t>
              </a:r>
              <a:r>
                <a:rPr lang="en-US" altLang="zh-CN" b="1" baseline="30000" dirty="0">
                  <a:ea typeface="华文行楷" pitchFamily="2" charset="-122"/>
                </a:rPr>
                <a:t>2</a:t>
              </a:r>
              <a:r>
                <a:rPr lang="en-US" altLang="zh-CN" b="1" baseline="-25000" dirty="0">
                  <a:ea typeface="华文行楷" pitchFamily="2" charset="-122"/>
                </a:rPr>
                <a:t>1</a:t>
              </a:r>
              <a:r>
                <a:rPr lang="en-US" altLang="zh-CN" b="1" baseline="30000" dirty="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28" name="Rectangle 16"/>
            <p:cNvSpPr>
              <a:spLocks noChangeArrowheads="1"/>
            </p:cNvSpPr>
            <p:nvPr/>
          </p:nvSpPr>
          <p:spPr bwMode="auto">
            <a:xfrm>
              <a:off x="624" y="30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29" name="Rectangle 17"/>
            <p:cNvSpPr>
              <a:spLocks noChangeArrowheads="1"/>
            </p:cNvSpPr>
            <p:nvPr/>
          </p:nvSpPr>
          <p:spPr bwMode="auto">
            <a:xfrm>
              <a:off x="624" y="32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624" y="350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2016" y="2400"/>
              <a:ext cx="912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>
                  <a:latin typeface="楷体_GB2312" pitchFamily="49" charset="-122"/>
                  <a:ea typeface="楷体_GB2312" pitchFamily="49" charset="-122"/>
                </a:rPr>
                <a:t>直接替换</a:t>
              </a:r>
              <a:endParaRPr lang="zh-CN" altLang="en-US" sz="2400" b="1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1344" y="3936"/>
              <a:ext cx="2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) 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= 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)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 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 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 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)* 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</p:grp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1773238" y="4400550"/>
            <a:ext cx="261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1*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 </a:t>
            </a:r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1789113" y="478155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1789113" y="516255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1)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 </a:t>
            </a:r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1789113" y="5543550"/>
            <a:ext cx="487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grpSp>
        <p:nvGrpSpPr>
          <p:cNvPr id="141357" name="Group 45"/>
          <p:cNvGrpSpPr>
            <a:grpSpLocks/>
          </p:cNvGrpSpPr>
          <p:nvPr/>
        </p:nvGrpSpPr>
        <p:grpSpPr bwMode="auto">
          <a:xfrm>
            <a:off x="6629400" y="4400550"/>
            <a:ext cx="1641475" cy="1600200"/>
            <a:chOff x="4176" y="2772"/>
            <a:chExt cx="1034" cy="1008"/>
          </a:xfrm>
        </p:grpSpPr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438" y="2772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4176" y="3012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*0(0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 1)*</a:t>
              </a:r>
            </a:p>
          </p:txBody>
        </p:sp>
        <p:sp>
          <p:nvSpPr>
            <p:cNvPr id="141339" name="Rectangle 27"/>
            <p:cNvSpPr>
              <a:spLocks noChangeArrowheads="1"/>
            </p:cNvSpPr>
            <p:nvPr/>
          </p:nvSpPr>
          <p:spPr bwMode="auto">
            <a:xfrm>
              <a:off x="4440" y="325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ym typeface="Symbol" pitchFamily="18" charset="2"/>
                </a:rPr>
                <a:t></a:t>
              </a:r>
            </a:p>
          </p:txBody>
        </p:sp>
        <p:sp>
          <p:nvSpPr>
            <p:cNvPr id="141340" name="Rectangle 28"/>
            <p:cNvSpPr>
              <a:spLocks noChangeArrowheads="1"/>
            </p:cNvSpPr>
            <p:nvPr/>
          </p:nvSpPr>
          <p:spPr bwMode="auto">
            <a:xfrm>
              <a:off x="4252" y="3492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(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1)*</a:t>
              </a:r>
            </a:p>
          </p:txBody>
        </p:sp>
      </p:grpSp>
      <p:grpSp>
        <p:nvGrpSpPr>
          <p:cNvPr id="141355" name="Group 43"/>
          <p:cNvGrpSpPr>
            <a:grpSpLocks/>
          </p:cNvGrpSpPr>
          <p:nvPr/>
        </p:nvGrpSpPr>
        <p:grpSpPr bwMode="auto">
          <a:xfrm>
            <a:off x="5638800" y="1828800"/>
            <a:ext cx="3048000" cy="1762125"/>
            <a:chOff x="3552" y="1152"/>
            <a:chExt cx="1920" cy="1110"/>
          </a:xfrm>
        </p:grpSpPr>
        <p:sp>
          <p:nvSpPr>
            <p:cNvPr id="141342" name="Line 30"/>
            <p:cNvSpPr>
              <a:spLocks noChangeShapeType="1"/>
            </p:cNvSpPr>
            <p:nvPr/>
          </p:nvSpPr>
          <p:spPr bwMode="auto">
            <a:xfrm>
              <a:off x="3552" y="1152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>
              <a:off x="3552" y="1200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>
              <a:off x="4224" y="1200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3648" y="120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3648" y="144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3648" y="168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3648" y="192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4423" y="1914"/>
              <a:ext cx="8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4687" y="162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ym typeface="Symbol" pitchFamily="18" charset="2"/>
                </a:rPr>
                <a:t>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4694" y="1200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</a:t>
              </a:r>
            </a:p>
          </p:txBody>
        </p:sp>
        <p:sp>
          <p:nvSpPr>
            <p:cNvPr id="141354" name="Rectangle 42"/>
            <p:cNvSpPr>
              <a:spLocks noChangeArrowheads="1"/>
            </p:cNvSpPr>
            <p:nvPr/>
          </p:nvSpPr>
          <p:spPr bwMode="auto">
            <a:xfrm>
              <a:off x="4635" y="1440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*0</a:t>
              </a:r>
            </a:p>
          </p:txBody>
        </p:sp>
      </p:grp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611188" y="1125538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B86DDB-FE13-664B-A43D-7A0A21811165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23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3" grpId="0" autoUpdateAnimBg="0"/>
      <p:bldP spid="141334" grpId="0" autoUpdateAnimBg="0"/>
      <p:bldP spid="141335" grpId="0" autoUpdateAnimBg="0"/>
      <p:bldP spid="1413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2411413" y="2246313"/>
          <a:ext cx="46815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VISIO" r:id="rId3" imgW="3242160" imgH="1168200" progId="Visio.Drawing.11">
                  <p:embed/>
                </p:oleObj>
              </mc:Choice>
              <mc:Fallback>
                <p:oleObj name="VISIO" r:id="rId3" imgW="3242160" imgH="11682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46313"/>
                        <a:ext cx="468153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1371600" y="4192588"/>
            <a:ext cx="7377113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结果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初态为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1,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终态只有一个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所以， 一个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与上图的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等价的正规表达式为</a:t>
            </a:r>
          </a:p>
          <a:p>
            <a:pPr>
              <a:spcBef>
                <a:spcPct val="50000"/>
              </a:spcBef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*0(0 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 1)*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969963" y="1412875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FB3314-CDDD-AD41-A749-086678C81F93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24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946150" y="2128838"/>
            <a:ext cx="7802563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思路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</a:t>
            </a:r>
            <a:endParaRPr lang="en-US" altLang="zh-CN" sz="28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(1)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扩展自动机的概念，允许正规表达式作为转移弧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的标记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这样，就有可能在消去某一中间状态时，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保证自动机能够接受的字符串集合保持不变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(2)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在消去某一中间状态时，与其相关的转移弧也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将同时消去，所造成的影响将通过修改从每一个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前趋状态到每一个后继状态的转移弧标记来弥补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endParaRPr lang="en-US" altLang="zh-CN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以下分别介绍中间状态的消去与正规表达式构造过程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755650" y="1339850"/>
            <a:ext cx="81375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ea typeface="楷体_GB2312" pitchFamily="49" charset="-122"/>
              </a:rPr>
              <a:t> </a:t>
            </a:r>
            <a:r>
              <a:rPr lang="zh-CN" altLang="en-US" sz="3200" b="1" i="0" dirty="0">
                <a:ea typeface="楷体_GB2312" pitchFamily="49" charset="-122"/>
              </a:rPr>
              <a:t>状态消去法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构造等价的正规表达式）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F3C13-5E29-4C4E-9C62-6BBD8DBF4D98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25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819150" y="1412875"/>
            <a:ext cx="8001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中间状态的消去</a:t>
            </a:r>
          </a:p>
        </p:txBody>
      </p:sp>
      <p:grpSp>
        <p:nvGrpSpPr>
          <p:cNvPr id="144391" name="Group 7"/>
          <p:cNvGrpSpPr>
            <a:grpSpLocks/>
          </p:cNvGrpSpPr>
          <p:nvPr/>
        </p:nvGrpSpPr>
        <p:grpSpPr bwMode="auto">
          <a:xfrm>
            <a:off x="990600" y="2492375"/>
            <a:ext cx="3076575" cy="3554413"/>
            <a:chOff x="624" y="1622"/>
            <a:chExt cx="1919" cy="2335"/>
          </a:xfrm>
        </p:grpSpPr>
        <p:graphicFrame>
          <p:nvGraphicFramePr>
            <p:cNvPr id="144392" name="Object 8"/>
            <p:cNvGraphicFramePr>
              <a:graphicFrameLocks noChangeAspect="1"/>
            </p:cNvGraphicFramePr>
            <p:nvPr/>
          </p:nvGraphicFramePr>
          <p:xfrm>
            <a:off x="624" y="1695"/>
            <a:ext cx="1919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53" name="Visio" r:id="rId3" imgW="3045866" imgH="3557626" progId="Visio.Drawing.11">
                    <p:embed/>
                  </p:oleObj>
                </mc:Choice>
                <mc:Fallback>
                  <p:oleObj name="Visio" r:id="rId3" imgW="3045866" imgH="3557626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95"/>
                          <a:ext cx="1919" cy="2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672" y="2448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672" y="2736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>
              <a:off x="672" y="3024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6" name="Text Box 12"/>
            <p:cNvSpPr txBox="1">
              <a:spLocks noChangeArrowheads="1"/>
            </p:cNvSpPr>
            <p:nvPr/>
          </p:nvSpPr>
          <p:spPr bwMode="auto">
            <a:xfrm>
              <a:off x="2006" y="2467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2006" y="2755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2006" y="3043"/>
              <a:ext cx="25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672" y="2054"/>
              <a:ext cx="26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672" y="3350"/>
              <a:ext cx="26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k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1968" y="2054"/>
              <a:ext cx="26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1950" y="3350"/>
              <a:ext cx="30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itchFamily="34" charset="0"/>
                </a:rPr>
                <a:t>p</a:t>
              </a:r>
              <a:r>
                <a:rPr lang="en-US" altLang="zh-CN" b="1" baseline="-25000" dirty="0">
                  <a:latin typeface="Arial" pitchFamily="34" charset="0"/>
                </a:rPr>
                <a:t>m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1728" y="2496"/>
              <a:ext cx="27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1728" y="2966"/>
              <a:ext cx="312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1046" y="3110"/>
              <a:ext cx="29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k</a:t>
              </a:r>
            </a:p>
          </p:txBody>
        </p:sp>
        <p:sp>
          <p:nvSpPr>
            <p:cNvPr id="144406" name="Text Box 22"/>
            <p:cNvSpPr txBox="1">
              <a:spLocks noChangeArrowheads="1"/>
            </p:cNvSpPr>
            <p:nvPr/>
          </p:nvSpPr>
          <p:spPr bwMode="auto">
            <a:xfrm>
              <a:off x="950" y="2294"/>
              <a:ext cx="29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7" name="Text Box 23"/>
            <p:cNvSpPr txBox="1">
              <a:spLocks noChangeArrowheads="1"/>
            </p:cNvSpPr>
            <p:nvPr/>
          </p:nvSpPr>
          <p:spPr bwMode="auto">
            <a:xfrm>
              <a:off x="1524" y="1862"/>
              <a:ext cx="3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11</a:t>
              </a: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1056" y="1622"/>
              <a:ext cx="37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1m</a:t>
              </a:r>
            </a:p>
          </p:txBody>
        </p:sp>
        <p:sp>
          <p:nvSpPr>
            <p:cNvPr id="144409" name="Text Box 25"/>
            <p:cNvSpPr txBox="1">
              <a:spLocks noChangeArrowheads="1"/>
            </p:cNvSpPr>
            <p:nvPr/>
          </p:nvSpPr>
          <p:spPr bwMode="auto">
            <a:xfrm>
              <a:off x="1346" y="3456"/>
              <a:ext cx="37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km</a:t>
              </a:r>
            </a:p>
          </p:txBody>
        </p:sp>
        <p:sp>
          <p:nvSpPr>
            <p:cNvPr id="144410" name="Text Box 26"/>
            <p:cNvSpPr txBox="1">
              <a:spLocks noChangeArrowheads="1"/>
            </p:cNvSpPr>
            <p:nvPr/>
          </p:nvSpPr>
          <p:spPr bwMode="auto">
            <a:xfrm>
              <a:off x="1008" y="3696"/>
              <a:ext cx="3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k1</a:t>
              </a:r>
            </a:p>
          </p:txBody>
        </p:sp>
      </p:grpSp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4419600" y="4203700"/>
          <a:ext cx="1089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4" name="VISIO" r:id="rId5" imgW="1063440" imgH="720360" progId="Visio.Drawing.11">
                  <p:embed/>
                </p:oleObj>
              </mc:Choice>
              <mc:Fallback>
                <p:oleObj name="VISIO" r:id="rId5" imgW="1063440" imgH="720360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03700"/>
                        <a:ext cx="10890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429" name="Group 45"/>
          <p:cNvGrpSpPr>
            <a:grpSpLocks/>
          </p:cNvGrpSpPr>
          <p:nvPr/>
        </p:nvGrpSpPr>
        <p:grpSpPr bwMode="auto">
          <a:xfrm>
            <a:off x="5724525" y="2781300"/>
            <a:ext cx="2808288" cy="3103563"/>
            <a:chOff x="3611" y="1948"/>
            <a:chExt cx="1621" cy="1723"/>
          </a:xfrm>
        </p:grpSpPr>
        <p:graphicFrame>
          <p:nvGraphicFramePr>
            <p:cNvPr id="144412" name="Object 28"/>
            <p:cNvGraphicFramePr>
              <a:graphicFrameLocks noChangeAspect="1"/>
            </p:cNvGraphicFramePr>
            <p:nvPr/>
          </p:nvGraphicFramePr>
          <p:xfrm>
            <a:off x="3611" y="2027"/>
            <a:ext cx="1621" cy="1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55" name="VISIO" r:id="rId7" imgW="2573640" imgH="2573640" progId="Visio.Drawing.11">
                    <p:embed/>
                  </p:oleObj>
                </mc:Choice>
                <mc:Fallback>
                  <p:oleObj name="VISIO" r:id="rId7" imgW="2573640" imgH="2573640" progId="Visio.Drawing.11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027"/>
                          <a:ext cx="1621" cy="1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3648" y="2448"/>
              <a:ext cx="2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5" name="Text Box 31"/>
            <p:cNvSpPr txBox="1">
              <a:spLocks noChangeArrowheads="1"/>
            </p:cNvSpPr>
            <p:nvPr/>
          </p:nvSpPr>
          <p:spPr bwMode="auto">
            <a:xfrm>
              <a:off x="3648" y="2736"/>
              <a:ext cx="2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6" name="Text Box 32"/>
            <p:cNvSpPr txBox="1">
              <a:spLocks noChangeArrowheads="1"/>
            </p:cNvSpPr>
            <p:nvPr/>
          </p:nvSpPr>
          <p:spPr bwMode="auto">
            <a:xfrm>
              <a:off x="3648" y="3024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4982" y="2467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8" name="Text Box 34"/>
            <p:cNvSpPr txBox="1">
              <a:spLocks noChangeArrowheads="1"/>
            </p:cNvSpPr>
            <p:nvPr/>
          </p:nvSpPr>
          <p:spPr bwMode="auto">
            <a:xfrm>
              <a:off x="4982" y="2755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9" name="Text Box 35"/>
            <p:cNvSpPr txBox="1">
              <a:spLocks noChangeArrowheads="1"/>
            </p:cNvSpPr>
            <p:nvPr/>
          </p:nvSpPr>
          <p:spPr bwMode="auto">
            <a:xfrm>
              <a:off x="4982" y="3043"/>
              <a:ext cx="2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20" name="Text Box 36"/>
            <p:cNvSpPr txBox="1">
              <a:spLocks noChangeArrowheads="1"/>
            </p:cNvSpPr>
            <p:nvPr/>
          </p:nvSpPr>
          <p:spPr bwMode="auto">
            <a:xfrm>
              <a:off x="3977" y="1948"/>
              <a:ext cx="79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11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1" name="Text Box 37"/>
            <p:cNvSpPr txBox="1">
              <a:spLocks noChangeArrowheads="1"/>
            </p:cNvSpPr>
            <p:nvPr/>
          </p:nvSpPr>
          <p:spPr bwMode="auto">
            <a:xfrm>
              <a:off x="3792" y="2380"/>
              <a:ext cx="85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1m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144422" name="Text Box 38"/>
            <p:cNvSpPr txBox="1">
              <a:spLocks noChangeArrowheads="1"/>
            </p:cNvSpPr>
            <p:nvPr/>
          </p:nvSpPr>
          <p:spPr bwMode="auto">
            <a:xfrm>
              <a:off x="3977" y="3484"/>
              <a:ext cx="85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km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k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144423" name="Text Box 39"/>
            <p:cNvSpPr txBox="1">
              <a:spLocks noChangeArrowheads="1"/>
            </p:cNvSpPr>
            <p:nvPr/>
          </p:nvSpPr>
          <p:spPr bwMode="auto">
            <a:xfrm>
              <a:off x="3792" y="3004"/>
              <a:ext cx="82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k1 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k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4" name="Text Box 40"/>
            <p:cNvSpPr txBox="1">
              <a:spLocks noChangeArrowheads="1"/>
            </p:cNvSpPr>
            <p:nvPr/>
          </p:nvSpPr>
          <p:spPr bwMode="auto">
            <a:xfrm>
              <a:off x="3664" y="2054"/>
              <a:ext cx="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5" name="Text Box 41"/>
            <p:cNvSpPr txBox="1">
              <a:spLocks noChangeArrowheads="1"/>
            </p:cNvSpPr>
            <p:nvPr/>
          </p:nvSpPr>
          <p:spPr bwMode="auto">
            <a:xfrm>
              <a:off x="4960" y="2016"/>
              <a:ext cx="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6" name="Text Box 42"/>
            <p:cNvSpPr txBox="1">
              <a:spLocks noChangeArrowheads="1"/>
            </p:cNvSpPr>
            <p:nvPr/>
          </p:nvSpPr>
          <p:spPr bwMode="auto">
            <a:xfrm>
              <a:off x="3648" y="3312"/>
              <a:ext cx="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k</a:t>
              </a:r>
            </a:p>
          </p:txBody>
        </p:sp>
        <p:sp>
          <p:nvSpPr>
            <p:cNvPr id="144427" name="Text Box 43"/>
            <p:cNvSpPr txBox="1">
              <a:spLocks noChangeArrowheads="1"/>
            </p:cNvSpPr>
            <p:nvPr/>
          </p:nvSpPr>
          <p:spPr bwMode="auto">
            <a:xfrm>
              <a:off x="4926" y="3312"/>
              <a:ext cx="2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m</a:t>
              </a:r>
            </a:p>
          </p:txBody>
        </p:sp>
      </p:grp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4130675" y="4065588"/>
            <a:ext cx="906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i="0">
                <a:latin typeface="Arial" pitchFamily="34" charset="0"/>
                <a:ea typeface="楷体_GB2312" pitchFamily="49" charset="-122"/>
              </a:rPr>
              <a:t>消去 </a:t>
            </a:r>
            <a:r>
              <a:rPr lang="en-US" altLang="zh-CN" b="1">
                <a:latin typeface="Arial" pitchFamily="34" charset="0"/>
                <a:ea typeface="楷体_GB2312" pitchFamily="49" charset="-122"/>
              </a:rPr>
              <a:t>s</a:t>
            </a:r>
            <a:endParaRPr lang="en-US" altLang="zh-CN" b="1" baseline="-2500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44430" name="Rectangle 4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264EE2-9D69-284B-84B3-5243DEF68FB8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26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85800" y="1844675"/>
            <a:ext cx="83058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Arial" pitchFamily="34" charset="0"/>
                <a:ea typeface="楷体_GB2312" pitchFamily="49" charset="-122"/>
              </a:rPr>
              <a:t>步骤</a:t>
            </a:r>
            <a:r>
              <a:rPr lang="en-US" altLang="zh-CN" sz="28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假设自动机已转化为扩展的形式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(1)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对每一终态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，依次消去除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和初态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之外的其它状态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868363" y="2997200"/>
            <a:ext cx="8116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，最终可得到一般形式如下左图两状态自动机，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该自动机对应的正规表达式可表示为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( R+SU*T )*SU*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842963" y="3810000"/>
            <a:ext cx="812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(3)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，最终可得到如下右图的自动机，它对应的正规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表达式可以表示为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R*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914400" y="5943600"/>
            <a:ext cx="5543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(4)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最终的正规表达式为每一终态对应的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正规表达式之和（并）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468313" y="1268413"/>
            <a:ext cx="755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ea typeface="楷体_GB2312" pitchFamily="49" charset="-122"/>
              </a:rPr>
              <a:t> </a:t>
            </a:r>
            <a:r>
              <a:rPr lang="zh-CN" altLang="en-US" sz="3200" b="1" i="0" dirty="0">
                <a:ea typeface="楷体_GB2312" pitchFamily="49" charset="-122"/>
              </a:rPr>
              <a:t>状态消去法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构造等价的正规表达式）</a:t>
            </a:r>
          </a:p>
        </p:txBody>
      </p:sp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1908175" y="4559300"/>
          <a:ext cx="29400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0" name="Visio" r:id="rId3" imgW="2939796" imgH="1342949" progId="Visio.Drawing.11">
                  <p:embed/>
                </p:oleObj>
              </mc:Choice>
              <mc:Fallback>
                <p:oleObj name="Visio" r:id="rId3" imgW="2939796" imgH="1342949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59300"/>
                        <a:ext cx="29400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6040438" y="4581525"/>
          <a:ext cx="13398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1" name="Visio" r:id="rId5" imgW="1339596" imgH="1082345" progId="Visio.Drawing.11">
                  <p:embed/>
                </p:oleObj>
              </mc:Choice>
              <mc:Fallback>
                <p:oleObj name="Visio" r:id="rId5" imgW="1339596" imgH="1082345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581525"/>
                        <a:ext cx="13398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848F8A7-7939-BC46-98B7-31F6F9448868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27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17" grpId="0"/>
      <p:bldP spid="145418" grpId="0"/>
      <p:bldP spid="1454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609600" y="1447800"/>
            <a:ext cx="8210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  <a:ea typeface="楷体_GB2312" pitchFamily="49" charset="-122"/>
              </a:rPr>
              <a:t>状态消去法举例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（推广至非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的情形）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806575" y="259080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2" name="Visio" r:id="rId3" imgW="5530291" imgH="1072591" progId="Visio.Drawing.11">
                  <p:embed/>
                </p:oleObj>
              </mc:Choice>
              <mc:Fallback>
                <p:oleObj name="Visio" r:id="rId3" imgW="5530291" imgH="1072591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59080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762000" y="4338638"/>
            <a:ext cx="6575425" cy="1154112"/>
            <a:chOff x="480" y="2733"/>
            <a:chExt cx="4142" cy="727"/>
          </a:xfrm>
        </p:grpSpPr>
        <p:graphicFrame>
          <p:nvGraphicFramePr>
            <p:cNvPr id="146441" name="Object 9"/>
            <p:cNvGraphicFramePr>
              <a:graphicFrameLocks noChangeAspect="1"/>
            </p:cNvGraphicFramePr>
            <p:nvPr/>
          </p:nvGraphicFramePr>
          <p:xfrm>
            <a:off x="480" y="2733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3" name="VISIO" r:id="rId5" imgW="1063440" imgH="720360" progId="Visio.Drawing.11">
                    <p:embed/>
                  </p:oleObj>
                </mc:Choice>
                <mc:Fallback>
                  <p:oleObj name="VISIO" r:id="rId5" imgW="1063440" imgH="720360" progId="Visio.Drawing.11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33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1138" y="2784"/>
            <a:ext cx="3484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4" name="Visio" r:id="rId7" imgW="5530291" imgH="1072591" progId="Visio.Drawing.11">
                    <p:embed/>
                  </p:oleObj>
                </mc:Choice>
                <mc:Fallback>
                  <p:oleObj name="Visio" r:id="rId7" imgW="5530291" imgH="1072591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2784"/>
                          <a:ext cx="3484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21AA19-36E5-2447-9144-6E5B24DC5328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28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905000" y="220345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6" name="VISIO" r:id="rId3" imgW="5530320" imgH="1072440" progId="Visio.Drawing.11">
                  <p:embed/>
                </p:oleObj>
              </mc:Choice>
              <mc:Fallback>
                <p:oleObj name="VISIO" r:id="rId3" imgW="5530320" imgH="10724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345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827088" y="3352800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i="0">
                <a:latin typeface="Arial" pitchFamily="34" charset="0"/>
                <a:ea typeface="楷体_GB2312" pitchFamily="49" charset="-122"/>
              </a:rPr>
              <a:t>对于终态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D</a:t>
            </a:r>
          </a:p>
        </p:txBody>
      </p:sp>
      <p:grpSp>
        <p:nvGrpSpPr>
          <p:cNvPr id="147465" name="Group 9"/>
          <p:cNvGrpSpPr>
            <a:grpSpLocks/>
          </p:cNvGrpSpPr>
          <p:nvPr/>
        </p:nvGrpSpPr>
        <p:grpSpPr bwMode="auto">
          <a:xfrm>
            <a:off x="1755775" y="3886200"/>
            <a:ext cx="5407025" cy="1073150"/>
            <a:chOff x="914" y="2448"/>
            <a:chExt cx="3406" cy="676"/>
          </a:xfrm>
        </p:grpSpPr>
        <p:graphicFrame>
          <p:nvGraphicFramePr>
            <p:cNvPr id="147466" name="Object 10"/>
            <p:cNvGraphicFramePr>
              <a:graphicFrameLocks noChangeAspect="1"/>
            </p:cNvGraphicFramePr>
            <p:nvPr/>
          </p:nvGraphicFramePr>
          <p:xfrm>
            <a:off x="914" y="254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37" name="VISIO" r:id="rId5" imgW="1063440" imgH="720360" progId="Visio.Drawing.11">
                    <p:embed/>
                  </p:oleObj>
                </mc:Choice>
                <mc:Fallback>
                  <p:oleObj name="VISIO" r:id="rId5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54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7" name="Object 11"/>
            <p:cNvGraphicFramePr>
              <a:graphicFrameLocks noChangeAspect="1"/>
            </p:cNvGraphicFramePr>
            <p:nvPr/>
          </p:nvGraphicFramePr>
          <p:xfrm>
            <a:off x="1700" y="2448"/>
            <a:ext cx="2620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38" name="Visio" r:id="rId7" imgW="4158691" imgH="1072591" progId="Visio.Drawing.11">
                    <p:embed/>
                  </p:oleObj>
                </mc:Choice>
                <mc:Fallback>
                  <p:oleObj name="Visio" r:id="rId7" imgW="4158691" imgH="1072591" progId="Visio.Drawing.11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448"/>
                          <a:ext cx="2620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468" name="Group 12"/>
          <p:cNvGrpSpPr>
            <a:grpSpLocks/>
          </p:cNvGrpSpPr>
          <p:nvPr/>
        </p:nvGrpSpPr>
        <p:grpSpPr bwMode="auto">
          <a:xfrm>
            <a:off x="1752600" y="5403850"/>
            <a:ext cx="4953000" cy="1073150"/>
            <a:chOff x="1104" y="3404"/>
            <a:chExt cx="3120" cy="676"/>
          </a:xfrm>
        </p:grpSpPr>
        <p:graphicFrame>
          <p:nvGraphicFramePr>
            <p:cNvPr id="147469" name="Object 13"/>
            <p:cNvGraphicFramePr>
              <a:graphicFrameLocks noChangeAspect="1"/>
            </p:cNvGraphicFramePr>
            <p:nvPr/>
          </p:nvGraphicFramePr>
          <p:xfrm>
            <a:off x="1104" y="340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39" name="VISIO" r:id="rId9" imgW="1063440" imgH="720360" progId="Visio.Drawing.11">
                    <p:embed/>
                  </p:oleObj>
                </mc:Choice>
                <mc:Fallback>
                  <p:oleObj name="VISIO" r:id="rId9" imgW="1063440" imgH="720360" progId="Visio.Drawing.11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40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0" name="Object 14"/>
            <p:cNvGraphicFramePr>
              <a:graphicFrameLocks noChangeAspect="1"/>
            </p:cNvGraphicFramePr>
            <p:nvPr/>
          </p:nvGraphicFramePr>
          <p:xfrm>
            <a:off x="2036" y="3404"/>
            <a:ext cx="218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0" name="Visio" r:id="rId10" imgW="3472891" imgH="1072591" progId="Visio.Drawing.11">
                    <p:embed/>
                  </p:oleObj>
                </mc:Choice>
                <mc:Fallback>
                  <p:oleObj name="Visio" r:id="rId10" imgW="3472891" imgH="1072591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3404"/>
                          <a:ext cx="2188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6096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  <a:ea typeface="楷体_GB2312" pitchFamily="49" charset="-122"/>
              </a:rPr>
              <a:t>状态消去法举例</a:t>
            </a:r>
            <a:endParaRPr lang="zh-CN" altLang="en-US" sz="3200" b="1" i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2B4BD4-EFDC-F143-A4F1-8D546F4B196C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29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611188" y="1484313"/>
            <a:ext cx="8353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 b="1" i="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有限自动机所表示的语言是正规语言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187450" y="2262188"/>
            <a:ext cx="198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证明策略</a:t>
            </a: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5749925" y="4052888"/>
          <a:ext cx="2635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8" name="VISIO" r:id="rId3" imgW="250200" imgH="1050480" progId="Visio.Drawing.11">
                  <p:embed/>
                </p:oleObj>
              </mc:Choice>
              <mc:Fallback>
                <p:oleObj name="VISIO" r:id="rId3" imgW="250200" imgH="105048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052888"/>
                        <a:ext cx="2635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6084888" y="3933825"/>
          <a:ext cx="658812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9" name="VISIO" r:id="rId5" imgW="658800" imgH="1293120" progId="Visio.Drawing.11">
                  <p:embed/>
                </p:oleObj>
              </mc:Choice>
              <mc:Fallback>
                <p:oleObj name="VISIO" r:id="rId5" imgW="658800" imgH="129312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33825"/>
                        <a:ext cx="658812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3683000" y="3832225"/>
          <a:ext cx="196691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0" name="VISIO" r:id="rId7" imgW="1967040" imgH="1315440" progId="Visio.Drawing.11">
                  <p:embed/>
                </p:oleObj>
              </mc:Choice>
              <mc:Fallback>
                <p:oleObj name="VISIO" r:id="rId7" imgW="1967040" imgH="13154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832225"/>
                        <a:ext cx="196691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3708400" y="3933825"/>
          <a:ext cx="1933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1" name="VISIO" r:id="rId9" imgW="1932840" imgH="1294920" progId="Visio.Drawing.11">
                  <p:embed/>
                </p:oleObj>
              </mc:Choice>
              <mc:Fallback>
                <p:oleObj name="VISIO" r:id="rId9" imgW="1932840" imgH="12949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33825"/>
                        <a:ext cx="19335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>
            <a:hlinkClick r:id="rId11" action="ppaction://hlinksldjump"/>
          </p:cNvPr>
          <p:cNvGraphicFramePr>
            <a:graphicFrameLocks noChangeAspect="1"/>
          </p:cNvGraphicFramePr>
          <p:nvPr/>
        </p:nvGraphicFramePr>
        <p:xfrm>
          <a:off x="3721100" y="5367338"/>
          <a:ext cx="164465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2" name="VISIO" r:id="rId12" imgW="1850400" imgH="250200" progId="Visio.Drawing.11">
                  <p:embed/>
                </p:oleObj>
              </mc:Choice>
              <mc:Fallback>
                <p:oleObj name="VISIO" r:id="rId12" imgW="1850400" imgH="25020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367338"/>
                        <a:ext cx="164465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14">
            <a:hlinkClick r:id="rId14" action="ppaction://hlinksldjump"/>
          </p:cNvPr>
          <p:cNvGraphicFramePr>
            <a:graphicFrameLocks noChangeAspect="1"/>
          </p:cNvGraphicFramePr>
          <p:nvPr/>
        </p:nvGraphicFramePr>
        <p:xfrm>
          <a:off x="3170238" y="4035425"/>
          <a:ext cx="2508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3" name="VISIO" r:id="rId15" imgW="250200" imgH="1050480" progId="Visio.Drawing.11">
                  <p:embed/>
                </p:oleObj>
              </mc:Choice>
              <mc:Fallback>
                <p:oleObj name="VISIO" r:id="rId15" imgW="250200" imgH="105048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035425"/>
                        <a:ext cx="2508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89" name="Group 45"/>
          <p:cNvGrpSpPr>
            <a:grpSpLocks/>
          </p:cNvGrpSpPr>
          <p:nvPr/>
        </p:nvGrpSpPr>
        <p:grpSpPr bwMode="auto">
          <a:xfrm>
            <a:off x="2555875" y="4943475"/>
            <a:ext cx="1296988" cy="935038"/>
            <a:chOff x="1383" y="3385"/>
            <a:chExt cx="817" cy="589"/>
          </a:xfrm>
        </p:grpSpPr>
        <p:graphicFrame>
          <p:nvGraphicFramePr>
            <p:cNvPr id="134169" name="Object 25"/>
            <p:cNvGraphicFramePr>
              <a:graphicFrameLocks noChangeAspect="1"/>
            </p:cNvGraphicFramePr>
            <p:nvPr/>
          </p:nvGraphicFramePr>
          <p:xfrm>
            <a:off x="1383" y="3385"/>
            <a:ext cx="81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4" name="VISIO" r:id="rId17" imgW="732600" imgH="504000" progId="Visio.Drawing.11">
                    <p:embed/>
                  </p:oleObj>
                </mc:Choice>
                <mc:Fallback>
                  <p:oleObj name="VISIO" r:id="rId17" imgW="732600" imgH="504000" progId="Visio.Drawing.11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385"/>
                          <a:ext cx="817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0" name="Rectangle 26"/>
            <p:cNvSpPr>
              <a:spLocks noChangeArrowheads="1"/>
            </p:cNvSpPr>
            <p:nvPr/>
          </p:nvSpPr>
          <p:spPr bwMode="auto">
            <a:xfrm>
              <a:off x="1610" y="3521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RE</a:t>
              </a:r>
            </a:p>
          </p:txBody>
        </p:sp>
      </p:grp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grpSp>
        <p:nvGrpSpPr>
          <p:cNvPr id="134190" name="Group 46"/>
          <p:cNvGrpSpPr>
            <a:grpSpLocks/>
          </p:cNvGrpSpPr>
          <p:nvPr/>
        </p:nvGrpSpPr>
        <p:grpSpPr bwMode="auto">
          <a:xfrm>
            <a:off x="2627313" y="3287713"/>
            <a:ext cx="3890962" cy="2662237"/>
            <a:chOff x="1473" y="2297"/>
            <a:chExt cx="2451" cy="1677"/>
          </a:xfrm>
        </p:grpSpPr>
        <p:grpSp>
          <p:nvGrpSpPr>
            <p:cNvPr id="134181" name="Group 37"/>
            <p:cNvGrpSpPr>
              <a:grpSpLocks/>
            </p:cNvGrpSpPr>
            <p:nvPr/>
          </p:nvGrpSpPr>
          <p:grpSpPr bwMode="auto">
            <a:xfrm>
              <a:off x="1473" y="2297"/>
              <a:ext cx="817" cy="589"/>
              <a:chOff x="1428" y="2660"/>
              <a:chExt cx="817" cy="589"/>
            </a:xfrm>
          </p:grpSpPr>
          <p:sp>
            <p:nvSpPr>
              <p:cNvPr id="134161" name="Rectangle 17"/>
              <p:cNvSpPr>
                <a:spLocks noChangeArrowheads="1"/>
              </p:cNvSpPr>
              <p:nvPr/>
            </p:nvSpPr>
            <p:spPr bwMode="auto">
              <a:xfrm>
                <a:off x="1494" y="2795"/>
                <a:ext cx="6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itchFamily="34" charset="0"/>
                    <a:ea typeface="华文行楷" pitchFamily="2" charset="-122"/>
                    <a:sym typeface="Symbol" pitchFamily="18" charset="2"/>
                  </a:rPr>
                  <a:t></a:t>
                </a:r>
                <a:r>
                  <a:rPr lang="en-US" altLang="zh-CN" sz="2400" b="1" i="0">
                    <a:latin typeface="Arial" pitchFamily="34" charset="0"/>
                    <a:cs typeface="Times New Roman" pitchFamily="18" charset="0"/>
                  </a:rPr>
                  <a:t>-</a:t>
                </a:r>
                <a:r>
                  <a:rPr lang="en-US" altLang="zh-CN" sz="2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  <p:graphicFrame>
            <p:nvGraphicFramePr>
              <p:cNvPr id="134176" name="Object 32"/>
              <p:cNvGraphicFramePr>
                <a:graphicFrameLocks noChangeAspect="1"/>
              </p:cNvGraphicFramePr>
              <p:nvPr/>
            </p:nvGraphicFramePr>
            <p:xfrm>
              <a:off x="1428" y="2660"/>
              <a:ext cx="817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25" name="VISIO" r:id="rId19" imgW="732600" imgH="504000" progId="Visio.Drawing.11">
                      <p:embed/>
                    </p:oleObj>
                  </mc:Choice>
                  <mc:Fallback>
                    <p:oleObj name="VISIO" r:id="rId19" imgW="732600" imgH="504000" progId="Visio.Drawing.11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" y="2660"/>
                            <a:ext cx="817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4185" name="Group 41"/>
            <p:cNvGrpSpPr>
              <a:grpSpLocks/>
            </p:cNvGrpSpPr>
            <p:nvPr/>
          </p:nvGrpSpPr>
          <p:grpSpPr bwMode="auto">
            <a:xfrm>
              <a:off x="3106" y="2297"/>
              <a:ext cx="817" cy="589"/>
              <a:chOff x="2018" y="2161"/>
              <a:chExt cx="817" cy="589"/>
            </a:xfrm>
          </p:grpSpPr>
          <p:sp>
            <p:nvSpPr>
              <p:cNvPr id="134183" name="Rectangle 39"/>
              <p:cNvSpPr>
                <a:spLocks noChangeArrowheads="1"/>
              </p:cNvSpPr>
              <p:nvPr/>
            </p:nvSpPr>
            <p:spPr bwMode="auto">
              <a:xfrm>
                <a:off x="2142" y="2296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  <p:graphicFrame>
            <p:nvGraphicFramePr>
              <p:cNvPr id="134184" name="Object 40"/>
              <p:cNvGraphicFramePr>
                <a:graphicFrameLocks noChangeAspect="1"/>
              </p:cNvGraphicFramePr>
              <p:nvPr/>
            </p:nvGraphicFramePr>
            <p:xfrm>
              <a:off x="2018" y="2161"/>
              <a:ext cx="817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26" name="Visio" r:id="rId20" imgW="735132" imgH="504497" progId="Visio.Drawing.11">
                      <p:embed/>
                    </p:oleObj>
                  </mc:Choice>
                  <mc:Fallback>
                    <p:oleObj name="Visio" r:id="rId20" imgW="735132" imgH="504497" progId="Visio.Drawing.11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2161"/>
                            <a:ext cx="817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4188" name="Group 44"/>
            <p:cNvGrpSpPr>
              <a:grpSpLocks/>
            </p:cNvGrpSpPr>
            <p:nvPr/>
          </p:nvGrpSpPr>
          <p:grpSpPr bwMode="auto">
            <a:xfrm>
              <a:off x="3107" y="3385"/>
              <a:ext cx="817" cy="589"/>
              <a:chOff x="2018" y="1616"/>
              <a:chExt cx="817" cy="589"/>
            </a:xfrm>
          </p:grpSpPr>
          <p:sp>
            <p:nvSpPr>
              <p:cNvPr id="134186" name="Rectangle 42"/>
              <p:cNvSpPr>
                <a:spLocks noChangeArrowheads="1"/>
              </p:cNvSpPr>
              <p:nvPr/>
            </p:nvSpPr>
            <p:spPr bwMode="auto">
              <a:xfrm>
                <a:off x="2188" y="1752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itchFamily="34" charset="0"/>
                    <a:ea typeface="华文行楷" pitchFamily="2" charset="-122"/>
                  </a:rPr>
                  <a:t>DFA</a:t>
                </a:r>
              </a:p>
            </p:txBody>
          </p:sp>
          <p:graphicFrame>
            <p:nvGraphicFramePr>
              <p:cNvPr id="134187" name="Object 43"/>
              <p:cNvGraphicFramePr>
                <a:graphicFrameLocks noChangeAspect="1"/>
              </p:cNvGraphicFramePr>
              <p:nvPr/>
            </p:nvGraphicFramePr>
            <p:xfrm>
              <a:off x="2018" y="1616"/>
              <a:ext cx="817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27" name="Visio" r:id="rId22" imgW="735132" imgH="504497" progId="Visio.Drawing.11">
                      <p:embed/>
                    </p:oleObj>
                  </mc:Choice>
                  <mc:Fallback>
                    <p:oleObj name="Visio" r:id="rId22" imgW="735132" imgH="504497" progId="Visio.Drawing.11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1616"/>
                            <a:ext cx="817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76C4AD5-A1FD-6342-8152-700D88327AB4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03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905000" y="205105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0" name="VISIO" r:id="rId3" imgW="5530320" imgH="1072440" progId="Visio.Drawing.11">
                  <p:embed/>
                </p:oleObj>
              </mc:Choice>
              <mc:Fallback>
                <p:oleObj name="VISIO" r:id="rId3" imgW="5530320" imgH="10724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105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1003300" y="3276600"/>
            <a:ext cx="163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i="0">
                <a:latin typeface="Arial" pitchFamily="34" charset="0"/>
                <a:ea typeface="楷体_GB2312" pitchFamily="49" charset="-122"/>
              </a:rPr>
              <a:t>对于终态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C</a:t>
            </a:r>
          </a:p>
        </p:txBody>
      </p:sp>
      <p:grpSp>
        <p:nvGrpSpPr>
          <p:cNvPr id="148489" name="Group 9"/>
          <p:cNvGrpSpPr>
            <a:grpSpLocks/>
          </p:cNvGrpSpPr>
          <p:nvPr/>
        </p:nvGrpSpPr>
        <p:grpSpPr bwMode="auto">
          <a:xfrm>
            <a:off x="2289175" y="5022850"/>
            <a:ext cx="4308475" cy="1073150"/>
            <a:chOff x="1442" y="3164"/>
            <a:chExt cx="2714" cy="676"/>
          </a:xfrm>
        </p:grpSpPr>
        <p:graphicFrame>
          <p:nvGraphicFramePr>
            <p:cNvPr id="148490" name="Object 10"/>
            <p:cNvGraphicFramePr>
              <a:graphicFrameLocks noChangeAspect="1"/>
            </p:cNvGraphicFramePr>
            <p:nvPr/>
          </p:nvGraphicFramePr>
          <p:xfrm>
            <a:off x="1442" y="3456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1" name="VISIO" r:id="rId5" imgW="1063440" imgH="720360" progId="Visio.Drawing.11">
                    <p:embed/>
                  </p:oleObj>
                </mc:Choice>
                <mc:Fallback>
                  <p:oleObj name="VISIO" r:id="rId5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456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1" name="Object 11"/>
            <p:cNvGraphicFramePr>
              <a:graphicFrameLocks noChangeAspect="1"/>
            </p:cNvGraphicFramePr>
            <p:nvPr/>
          </p:nvGraphicFramePr>
          <p:xfrm>
            <a:off x="2400" y="3164"/>
            <a:ext cx="1756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2" name="Visio" r:id="rId7" imgW="2787091" imgH="1072591" progId="Visio.Drawing.11">
                    <p:embed/>
                  </p:oleObj>
                </mc:Choice>
                <mc:Fallback>
                  <p:oleObj name="Visio" r:id="rId7" imgW="2787091" imgH="1072591" progId="Visio.Drawing.11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164"/>
                          <a:ext cx="1756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92" name="Group 12"/>
          <p:cNvGrpSpPr>
            <a:grpSpLocks/>
          </p:cNvGrpSpPr>
          <p:nvPr/>
        </p:nvGrpSpPr>
        <p:grpSpPr bwMode="auto">
          <a:xfrm>
            <a:off x="2286000" y="3498850"/>
            <a:ext cx="5181600" cy="1073150"/>
            <a:chOff x="1440" y="2204"/>
            <a:chExt cx="3264" cy="676"/>
          </a:xfrm>
        </p:grpSpPr>
        <p:graphicFrame>
          <p:nvGraphicFramePr>
            <p:cNvPr id="148493" name="Object 13"/>
            <p:cNvGraphicFramePr>
              <a:graphicFrameLocks noChangeAspect="1"/>
            </p:cNvGraphicFramePr>
            <p:nvPr/>
          </p:nvGraphicFramePr>
          <p:xfrm>
            <a:off x="2084" y="2204"/>
            <a:ext cx="2620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3" name="Visio" r:id="rId9" imgW="4158691" imgH="1072591" progId="Visio.Drawing.11">
                    <p:embed/>
                  </p:oleObj>
                </mc:Choice>
                <mc:Fallback>
                  <p:oleObj name="Visio" r:id="rId9" imgW="4158691" imgH="1072591" progId="Visio.Drawing.11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204"/>
                          <a:ext cx="2620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4" name="Object 14"/>
            <p:cNvGraphicFramePr>
              <a:graphicFrameLocks noChangeAspect="1"/>
            </p:cNvGraphicFramePr>
            <p:nvPr/>
          </p:nvGraphicFramePr>
          <p:xfrm>
            <a:off x="1440" y="2496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4" name="VISIO" r:id="rId11" imgW="1063440" imgH="720360" progId="Visio.Drawing.11">
                    <p:embed/>
                  </p:oleObj>
                </mc:Choice>
                <mc:Fallback>
                  <p:oleObj name="VISIO" r:id="rId11" imgW="1063440" imgH="720360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96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09600" y="126841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  <a:ea typeface="楷体_GB2312" pitchFamily="49" charset="-122"/>
              </a:rPr>
              <a:t>状态消去法举例</a:t>
            </a:r>
            <a:endParaRPr lang="zh-CN" altLang="en-US" sz="3200" b="1" i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4CFF11-E896-4148-81CC-D750207D98DA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30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905000" y="182880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9" name="VISIO" r:id="rId3" imgW="5530320" imgH="1072440" progId="Visio.Drawing.11">
                  <p:embed/>
                </p:oleObj>
              </mc:Choice>
              <mc:Fallback>
                <p:oleObj name="VISIO" r:id="rId3" imgW="5530320" imgH="10724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2" name="Group 8"/>
          <p:cNvGrpSpPr>
            <a:grpSpLocks/>
          </p:cNvGrpSpPr>
          <p:nvPr/>
        </p:nvGrpSpPr>
        <p:grpSpPr bwMode="auto">
          <a:xfrm>
            <a:off x="1187450" y="3054350"/>
            <a:ext cx="6119813" cy="1073150"/>
            <a:chOff x="417" y="1924"/>
            <a:chExt cx="3855" cy="676"/>
          </a:xfrm>
        </p:grpSpPr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417" y="2024"/>
              <a:ext cx="10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对于终态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149514" name="Object 10"/>
            <p:cNvGraphicFramePr>
              <a:graphicFrameLocks noChangeAspect="1"/>
            </p:cNvGraphicFramePr>
            <p:nvPr/>
          </p:nvGraphicFramePr>
          <p:xfrm>
            <a:off x="1620" y="202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90" name="VISIO" r:id="rId5" imgW="1063440" imgH="720360" progId="Visio.Drawing.11">
                    <p:embed/>
                  </p:oleObj>
                </mc:Choice>
                <mc:Fallback>
                  <p:oleObj name="VISIO" r:id="rId5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02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5" name="Object 11"/>
            <p:cNvGraphicFramePr>
              <a:graphicFrameLocks noChangeAspect="1"/>
            </p:cNvGraphicFramePr>
            <p:nvPr/>
          </p:nvGraphicFramePr>
          <p:xfrm>
            <a:off x="2516" y="1924"/>
            <a:ext cx="1756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91" name="VISIO" r:id="rId7" imgW="2787120" imgH="1072440" progId="Visio.Drawing.11">
                    <p:embed/>
                  </p:oleObj>
                </mc:Choice>
                <mc:Fallback>
                  <p:oleObj name="VISIO" r:id="rId7" imgW="2787120" imgH="1072440" progId="Visio.Drawing.11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924"/>
                          <a:ext cx="1756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16" name="Group 12"/>
          <p:cNvGrpSpPr>
            <a:grpSpLocks/>
          </p:cNvGrpSpPr>
          <p:nvPr/>
        </p:nvGrpSpPr>
        <p:grpSpPr bwMode="auto">
          <a:xfrm>
            <a:off x="1187450" y="4203700"/>
            <a:ext cx="6881813" cy="1073150"/>
            <a:chOff x="417" y="2648"/>
            <a:chExt cx="4335" cy="676"/>
          </a:xfrm>
        </p:grpSpPr>
        <p:graphicFrame>
          <p:nvGraphicFramePr>
            <p:cNvPr id="149517" name="Object 13"/>
            <p:cNvGraphicFramePr>
              <a:graphicFrameLocks noChangeAspect="1"/>
            </p:cNvGraphicFramePr>
            <p:nvPr/>
          </p:nvGraphicFramePr>
          <p:xfrm>
            <a:off x="1632" y="2649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92" name="VISIO" r:id="rId9" imgW="1063440" imgH="720360" progId="Visio.Drawing.11">
                    <p:embed/>
                  </p:oleObj>
                </mc:Choice>
                <mc:Fallback>
                  <p:oleObj name="VISIO" r:id="rId9" imgW="1063440" imgH="720360" progId="Visio.Drawing.11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49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8" name="Object 14"/>
            <p:cNvGraphicFramePr>
              <a:graphicFrameLocks noChangeAspect="1"/>
            </p:cNvGraphicFramePr>
            <p:nvPr/>
          </p:nvGraphicFramePr>
          <p:xfrm>
            <a:off x="2564" y="2648"/>
            <a:ext cx="218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93" name="VISIO" r:id="rId10" imgW="3472920" imgH="1072440" progId="Visio.Drawing.11">
                    <p:embed/>
                  </p:oleObj>
                </mc:Choice>
                <mc:Fallback>
                  <p:oleObj name="VISIO" r:id="rId10" imgW="3472920" imgH="1072440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648"/>
                          <a:ext cx="2188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417" y="2648"/>
              <a:ext cx="10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对于终态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149520" name="Group 16"/>
          <p:cNvGrpSpPr>
            <a:grpSpLocks/>
          </p:cNvGrpSpPr>
          <p:nvPr/>
        </p:nvGrpSpPr>
        <p:grpSpPr bwMode="auto">
          <a:xfrm>
            <a:off x="1211263" y="5194300"/>
            <a:ext cx="6035675" cy="965200"/>
            <a:chOff x="432" y="3272"/>
            <a:chExt cx="3802" cy="608"/>
          </a:xfrm>
        </p:grpSpPr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432" y="3272"/>
              <a:ext cx="1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等价的正规表达式</a:t>
              </a: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1372" y="3592"/>
              <a:ext cx="2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itchFamily="34" charset="0"/>
                  <a:ea typeface="华文行楷" pitchFamily="2" charset="-122"/>
                </a:rPr>
                <a:t>(0+1)*1(0+1)+(0+1)*1(0+1)(0+1)</a:t>
              </a:r>
            </a:p>
          </p:txBody>
        </p:sp>
      </p:grp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09600" y="11969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  <a:ea typeface="楷体_GB2312" pitchFamily="49" charset="-122"/>
              </a:rPr>
              <a:t>状态消去法举例</a:t>
            </a:r>
            <a:endParaRPr lang="zh-CN" altLang="en-US" sz="3200" b="1" i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96691D-9C2F-264F-9C4D-838B20CCDB70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09600" y="11969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：用状态消去法将以下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转为正规表达式。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9B424882-0B48-B84A-A4E6-DDE090C3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086318"/>
              </p:ext>
            </p:extLst>
          </p:nvPr>
        </p:nvGraphicFramePr>
        <p:xfrm>
          <a:off x="2411760" y="1844824"/>
          <a:ext cx="37449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" name="Visio" r:id="rId4" imgW="3117540" imgH="1069533" progId="Visio.Drawing.11">
                  <p:embed/>
                </p:oleObj>
              </mc:Choice>
              <mc:Fallback>
                <p:oleObj name="Visio" r:id="rId4" imgW="3117540" imgH="1069533" progId="Visio.Drawing.11">
                  <p:embed/>
                  <p:pic>
                    <p:nvPicPr>
                      <p:cNvPr id="163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44824"/>
                        <a:ext cx="3744913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>
            <a:extLst>
              <a:ext uri="{FF2B5EF4-FFF2-40B4-BE49-F238E27FC236}">
                <a16:creationId xmlns:a16="http://schemas.microsoft.com/office/drawing/2014/main" id="{94428DA8-30AD-434C-8F2A-54CB8EB9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43560"/>
            <a:ext cx="8229600" cy="188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2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解：首先要消除中间节点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。根据状态消去法，需要找出节点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的所有前继和后继节点。观察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，可以发现节点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有两个前驱，一个是节点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，另一个是节点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（这种情况特别容易被漏掉）。在这两种情况下，后继都是节点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。因此，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EAEF3-0277-2E4E-B082-9336B90D2D95}"/>
              </a:ext>
            </a:extLst>
          </p:cNvPr>
          <p:cNvGrpSpPr/>
          <p:nvPr/>
        </p:nvGrpSpPr>
        <p:grpSpPr>
          <a:xfrm>
            <a:off x="2555776" y="5355009"/>
            <a:ext cx="6405341" cy="934920"/>
            <a:chOff x="2555776" y="5355009"/>
            <a:chExt cx="6405341" cy="9349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5A6E9DB-7AF1-8B40-A92B-D84C80F9C2D4}"/>
                </a:ext>
              </a:extLst>
            </p:cNvPr>
            <p:cNvSpPr/>
            <p:nvPr/>
          </p:nvSpPr>
          <p:spPr bwMode="auto">
            <a:xfrm>
              <a:off x="3331095" y="5806590"/>
              <a:ext cx="432048" cy="432048"/>
            </a:xfrm>
            <a:prstGeom prst="ellips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63EEE2A-C896-F141-8733-DE5C9A494956}"/>
                </a:ext>
              </a:extLst>
            </p:cNvPr>
            <p:cNvSpPr/>
            <p:nvPr/>
          </p:nvSpPr>
          <p:spPr bwMode="auto">
            <a:xfrm>
              <a:off x="5668889" y="5805264"/>
              <a:ext cx="432048" cy="432048"/>
            </a:xfrm>
            <a:prstGeom prst="ellips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CC0707D-C1BC-6943-B3F1-6E2D31137B6A}"/>
                </a:ext>
              </a:extLst>
            </p:cNvPr>
            <p:cNvSpPr/>
            <p:nvPr/>
          </p:nvSpPr>
          <p:spPr bwMode="auto">
            <a:xfrm>
              <a:off x="3275856" y="5763412"/>
              <a:ext cx="542526" cy="526517"/>
            </a:xfrm>
            <a:prstGeom prst="ellips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24C5EF8-323D-A243-8E2A-D209BB8C5B7B}"/>
                </a:ext>
              </a:extLst>
            </p:cNvPr>
            <p:cNvSpPr/>
            <p:nvPr/>
          </p:nvSpPr>
          <p:spPr bwMode="auto">
            <a:xfrm>
              <a:off x="5613650" y="5763412"/>
              <a:ext cx="542526" cy="526517"/>
            </a:xfrm>
            <a:prstGeom prst="ellips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2ED2BBB2-B628-A643-8937-D22B08018D76}"/>
                </a:ext>
              </a:extLst>
            </p:cNvPr>
            <p:cNvCxnSpPr>
              <a:endCxn id="22" idx="2"/>
            </p:cNvCxnSpPr>
            <p:nvPr/>
          </p:nvCxnSpPr>
          <p:spPr bwMode="auto">
            <a:xfrm>
              <a:off x="2555776" y="6021288"/>
              <a:ext cx="720080" cy="538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8941BE3-04B3-684E-94F8-B3CE3975C923}"/>
                </a:ext>
              </a:extLst>
            </p:cNvPr>
            <p:cNvCxnSpPr>
              <a:cxnSpLocks/>
              <a:endCxn id="23" idx="2"/>
            </p:cNvCxnSpPr>
            <p:nvPr/>
          </p:nvCxnSpPr>
          <p:spPr bwMode="auto">
            <a:xfrm>
              <a:off x="3818382" y="6021288"/>
              <a:ext cx="1795268" cy="538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7" name="弧 26">
              <a:extLst>
                <a:ext uri="{FF2B5EF4-FFF2-40B4-BE49-F238E27FC236}">
                  <a16:creationId xmlns:a16="http://schemas.microsoft.com/office/drawing/2014/main" id="{FC1A4E3A-40B5-554B-ADC9-144E32195DED}"/>
                </a:ext>
              </a:extLst>
            </p:cNvPr>
            <p:cNvSpPr/>
            <p:nvPr/>
          </p:nvSpPr>
          <p:spPr bwMode="auto">
            <a:xfrm rot="17106406">
              <a:off x="6160976" y="5837579"/>
              <a:ext cx="392274" cy="424801"/>
            </a:xfrm>
            <a:prstGeom prst="arc">
              <a:avLst>
                <a:gd name="adj1" fmla="val 17142475"/>
                <a:gd name="adj2" fmla="val 14430358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弧 27">
              <a:extLst>
                <a:ext uri="{FF2B5EF4-FFF2-40B4-BE49-F238E27FC236}">
                  <a16:creationId xmlns:a16="http://schemas.microsoft.com/office/drawing/2014/main" id="{C29B7C04-B196-C847-9438-4ACC92B8D2A6}"/>
                </a:ext>
              </a:extLst>
            </p:cNvPr>
            <p:cNvSpPr/>
            <p:nvPr/>
          </p:nvSpPr>
          <p:spPr bwMode="auto">
            <a:xfrm rot="11500258">
              <a:off x="3356389" y="5362055"/>
              <a:ext cx="392274" cy="424801"/>
            </a:xfrm>
            <a:prstGeom prst="arc">
              <a:avLst>
                <a:gd name="adj1" fmla="val 17142475"/>
                <a:gd name="adj2" fmla="val 14430358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3E7E80-CDCB-3743-BD7C-140994186091}"/>
                </a:ext>
              </a:extLst>
            </p:cNvPr>
            <p:cNvSpPr txBox="1"/>
            <p:nvPr/>
          </p:nvSpPr>
          <p:spPr>
            <a:xfrm>
              <a:off x="3397396" y="5830335"/>
              <a:ext cx="43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0" dirty="0">
                  <a:solidFill>
                    <a:srgbClr val="000000"/>
                  </a:solidFill>
                </a:rPr>
                <a:t>1</a:t>
              </a:r>
              <a:endParaRPr kumimoji="1" lang="zh-CN" alt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309BBBA-CED3-104D-8224-88875A7E2FD3}"/>
                </a:ext>
              </a:extLst>
            </p:cNvPr>
            <p:cNvSpPr txBox="1"/>
            <p:nvPr/>
          </p:nvSpPr>
          <p:spPr>
            <a:xfrm>
              <a:off x="5737033" y="5838995"/>
              <a:ext cx="43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0" dirty="0">
                  <a:solidFill>
                    <a:srgbClr val="000000"/>
                  </a:solidFill>
                </a:rPr>
                <a:t>4</a:t>
              </a:r>
              <a:endParaRPr kumimoji="1" lang="zh-CN" altLang="en-US" i="0" dirty="0">
                <a:solidFill>
                  <a:srgbClr val="000000"/>
                </a:solidFill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865D2C5-C0C6-2543-853C-019D18CD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1297" y="5355009"/>
              <a:ext cx="1422400" cy="1524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0F37FF9-BB68-9648-9795-020D4827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4506" y="5645786"/>
              <a:ext cx="2260600" cy="317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78471B-0D92-384F-9C5F-1B0385E0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8517" y="5509255"/>
              <a:ext cx="3022600" cy="317500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D427271-0BAF-8D46-A5F1-2ADB190D8E8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32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098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09600" y="11969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：用状态消去法将以下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转为正规表达式。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9B424882-0B48-B84A-A4E6-DDE090C31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760" y="1844824"/>
          <a:ext cx="37449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6" name="Visio" r:id="rId4" imgW="3117540" imgH="1069533" progId="Visio.Drawing.11">
                  <p:embed/>
                </p:oleObj>
              </mc:Choice>
              <mc:Fallback>
                <p:oleObj name="Visio" r:id="rId4" imgW="3117540" imgH="1069533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9B424882-0B48-B84A-A4E6-DDE090C31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44824"/>
                        <a:ext cx="3744913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>
            <a:extLst>
              <a:ext uri="{FF2B5EF4-FFF2-40B4-BE49-F238E27FC236}">
                <a16:creationId xmlns:a16="http://schemas.microsoft.com/office/drawing/2014/main" id="{94428DA8-30AD-434C-8F2A-54CB8EB9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43560"/>
            <a:ext cx="8229600" cy="188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lnSpc>
                <a:spcPct val="12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解：考虑终态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endParaRPr lang="en-US" altLang="zh-CN" sz="2400" i="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i="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       考虑终态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i="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5A6E9DB-7AF1-8B40-A92B-D84C80F9C2D4}"/>
              </a:ext>
            </a:extLst>
          </p:cNvPr>
          <p:cNvSpPr/>
          <p:nvPr/>
        </p:nvSpPr>
        <p:spPr bwMode="auto">
          <a:xfrm>
            <a:off x="3331095" y="5806590"/>
            <a:ext cx="432048" cy="432048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3EEE2A-C896-F141-8733-DE5C9A494956}"/>
              </a:ext>
            </a:extLst>
          </p:cNvPr>
          <p:cNvSpPr/>
          <p:nvPr/>
        </p:nvSpPr>
        <p:spPr bwMode="auto">
          <a:xfrm>
            <a:off x="5668889" y="5805264"/>
            <a:ext cx="432048" cy="432048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C0707D-C1BC-6943-B3F1-6E2D31137B6A}"/>
              </a:ext>
            </a:extLst>
          </p:cNvPr>
          <p:cNvSpPr/>
          <p:nvPr/>
        </p:nvSpPr>
        <p:spPr bwMode="auto">
          <a:xfrm>
            <a:off x="3275856" y="5763412"/>
            <a:ext cx="542526" cy="526517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24C5EF8-323D-A243-8E2A-D209BB8C5B7B}"/>
              </a:ext>
            </a:extLst>
          </p:cNvPr>
          <p:cNvSpPr/>
          <p:nvPr/>
        </p:nvSpPr>
        <p:spPr bwMode="auto">
          <a:xfrm>
            <a:off x="5613650" y="5763412"/>
            <a:ext cx="542526" cy="526517"/>
          </a:xfrm>
          <a:prstGeom prst="ellipse">
            <a:avLst/>
          </a:prstGeom>
          <a:solidFill>
            <a:srgbClr val="FF0000">
              <a:alpha val="31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ED2BBB2-B628-A643-8937-D22B08018D76}"/>
              </a:ext>
            </a:extLst>
          </p:cNvPr>
          <p:cNvCxnSpPr>
            <a:endCxn id="22" idx="2"/>
          </p:cNvCxnSpPr>
          <p:nvPr/>
        </p:nvCxnSpPr>
        <p:spPr bwMode="auto">
          <a:xfrm>
            <a:off x="2555776" y="6021288"/>
            <a:ext cx="720080" cy="538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8941BE3-04B3-684E-94F8-B3CE3975C923}"/>
              </a:ext>
            </a:extLst>
          </p:cNvPr>
          <p:cNvCxnSpPr>
            <a:cxnSpLocks/>
            <a:endCxn id="23" idx="2"/>
          </p:cNvCxnSpPr>
          <p:nvPr/>
        </p:nvCxnSpPr>
        <p:spPr bwMode="auto">
          <a:xfrm>
            <a:off x="3818382" y="6021288"/>
            <a:ext cx="1795268" cy="538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弧 26">
            <a:extLst>
              <a:ext uri="{FF2B5EF4-FFF2-40B4-BE49-F238E27FC236}">
                <a16:creationId xmlns:a16="http://schemas.microsoft.com/office/drawing/2014/main" id="{FC1A4E3A-40B5-554B-ADC9-144E32195DED}"/>
              </a:ext>
            </a:extLst>
          </p:cNvPr>
          <p:cNvSpPr/>
          <p:nvPr/>
        </p:nvSpPr>
        <p:spPr bwMode="auto">
          <a:xfrm rot="17106406">
            <a:off x="6160976" y="5837579"/>
            <a:ext cx="392274" cy="424801"/>
          </a:xfrm>
          <a:prstGeom prst="arc">
            <a:avLst>
              <a:gd name="adj1" fmla="val 17142475"/>
              <a:gd name="adj2" fmla="val 144303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弧 27">
            <a:extLst>
              <a:ext uri="{FF2B5EF4-FFF2-40B4-BE49-F238E27FC236}">
                <a16:creationId xmlns:a16="http://schemas.microsoft.com/office/drawing/2014/main" id="{C29B7C04-B196-C847-9438-4ACC92B8D2A6}"/>
              </a:ext>
            </a:extLst>
          </p:cNvPr>
          <p:cNvSpPr/>
          <p:nvPr/>
        </p:nvSpPr>
        <p:spPr bwMode="auto">
          <a:xfrm rot="11500258">
            <a:off x="3356389" y="5362055"/>
            <a:ext cx="392274" cy="424801"/>
          </a:xfrm>
          <a:prstGeom prst="arc">
            <a:avLst>
              <a:gd name="adj1" fmla="val 17142475"/>
              <a:gd name="adj2" fmla="val 144303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E7E80-CDCB-3743-BD7C-140994186091}"/>
              </a:ext>
            </a:extLst>
          </p:cNvPr>
          <p:cNvSpPr txBox="1"/>
          <p:nvPr/>
        </p:nvSpPr>
        <p:spPr>
          <a:xfrm>
            <a:off x="3397396" y="5830335"/>
            <a:ext cx="43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solidFill>
                  <a:srgbClr val="000000"/>
                </a:solidFill>
              </a:rPr>
              <a:t>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09BBBA-CED3-104D-8224-88875A7E2FD3}"/>
              </a:ext>
            </a:extLst>
          </p:cNvPr>
          <p:cNvSpPr txBox="1"/>
          <p:nvPr/>
        </p:nvSpPr>
        <p:spPr>
          <a:xfrm>
            <a:off x="5737033" y="5838995"/>
            <a:ext cx="43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solidFill>
                  <a:srgbClr val="000000"/>
                </a:solidFill>
              </a:rPr>
              <a:t>4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65D2C5-C0C6-2543-853C-019D18CD6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297" y="5355009"/>
            <a:ext cx="1422400" cy="15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F37FF9-BB68-9648-9795-020D4827E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506" y="5645786"/>
            <a:ext cx="2260600" cy="317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78471B-0D92-384F-9C5F-1B0385E04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517" y="5509255"/>
            <a:ext cx="3022600" cy="3175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D427271-0BAF-8D46-A5F1-2ADB190D8E8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33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41C626E-0805-D24F-9B48-41ACEC6F35B8}"/>
              </a:ext>
            </a:extLst>
          </p:cNvPr>
          <p:cNvSpPr/>
          <p:nvPr/>
        </p:nvSpPr>
        <p:spPr bwMode="auto">
          <a:xfrm>
            <a:off x="3331095" y="4048150"/>
            <a:ext cx="432048" cy="432048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83A2EA6-A4A0-3D4A-9210-CA099C865D3B}"/>
              </a:ext>
            </a:extLst>
          </p:cNvPr>
          <p:cNvSpPr/>
          <p:nvPr/>
        </p:nvSpPr>
        <p:spPr bwMode="auto">
          <a:xfrm>
            <a:off x="3275856" y="4004972"/>
            <a:ext cx="542526" cy="526517"/>
          </a:xfrm>
          <a:prstGeom prst="ellipse">
            <a:avLst/>
          </a:prstGeom>
          <a:solidFill>
            <a:srgbClr val="FF0000">
              <a:alpha val="31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DA1687B-42D2-E944-B746-A686B0B4EBC1}"/>
              </a:ext>
            </a:extLst>
          </p:cNvPr>
          <p:cNvCxnSpPr>
            <a:endCxn id="26" idx="2"/>
          </p:cNvCxnSpPr>
          <p:nvPr/>
        </p:nvCxnSpPr>
        <p:spPr bwMode="auto">
          <a:xfrm>
            <a:off x="2555776" y="4262848"/>
            <a:ext cx="720080" cy="538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弧 33">
            <a:extLst>
              <a:ext uri="{FF2B5EF4-FFF2-40B4-BE49-F238E27FC236}">
                <a16:creationId xmlns:a16="http://schemas.microsoft.com/office/drawing/2014/main" id="{2ACB2667-FFC2-DB4C-8598-CC9182DAE798}"/>
              </a:ext>
            </a:extLst>
          </p:cNvPr>
          <p:cNvSpPr/>
          <p:nvPr/>
        </p:nvSpPr>
        <p:spPr bwMode="auto">
          <a:xfrm rot="11500258">
            <a:off x="3356389" y="3603615"/>
            <a:ext cx="392274" cy="424801"/>
          </a:xfrm>
          <a:prstGeom prst="arc">
            <a:avLst>
              <a:gd name="adj1" fmla="val 17142475"/>
              <a:gd name="adj2" fmla="val 144303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854BAE-D8C3-9448-B4A4-042F944EFE66}"/>
              </a:ext>
            </a:extLst>
          </p:cNvPr>
          <p:cNvSpPr txBox="1"/>
          <p:nvPr/>
        </p:nvSpPr>
        <p:spPr>
          <a:xfrm>
            <a:off x="3397396" y="4071895"/>
            <a:ext cx="43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solidFill>
                  <a:srgbClr val="000000"/>
                </a:solidFill>
              </a:rPr>
              <a:t>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71886CD-3202-314A-8DEA-A56E3E62E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297" y="3596569"/>
            <a:ext cx="142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1500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09600" y="11969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：用状态消去法将以下</a:t>
            </a:r>
            <a:r>
              <a:rPr lang="en-US" altLang="zh-CN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转为正规表达式。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9B424882-0B48-B84A-A4E6-DDE090C31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760" y="1844824"/>
          <a:ext cx="37449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0" name="Visio" r:id="rId4" imgW="3117540" imgH="1069533" progId="Visio.Drawing.11">
                  <p:embed/>
                </p:oleObj>
              </mc:Choice>
              <mc:Fallback>
                <p:oleObj name="Visio" r:id="rId4" imgW="3117540" imgH="1069533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9B424882-0B48-B84A-A4E6-DDE090C31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44824"/>
                        <a:ext cx="3744913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>
            <a:extLst>
              <a:ext uri="{FF2B5EF4-FFF2-40B4-BE49-F238E27FC236}">
                <a16:creationId xmlns:a16="http://schemas.microsoft.com/office/drawing/2014/main" id="{94428DA8-30AD-434C-8F2A-54CB8EB9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43560"/>
            <a:ext cx="8229600" cy="188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lnSpc>
                <a:spcPct val="120000"/>
              </a:lnSpc>
            </a:pPr>
            <a:r>
              <a:rPr lang="zh-CN" altLang="en-US" sz="2400" i="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解：因此最终的正规表达式为</a:t>
            </a:r>
            <a:endParaRPr lang="en-US" altLang="zh-CN" sz="2400" i="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i="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i="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427271-0BAF-8D46-A5F1-2ADB190D8E8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34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078441-8741-D24D-B881-7C46BFE0D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250" y="4324958"/>
            <a:ext cx="5702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2763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68" name="Group 72"/>
          <p:cNvGrpSpPr>
            <a:grpSpLocks/>
          </p:cNvGrpSpPr>
          <p:nvPr/>
        </p:nvGrpSpPr>
        <p:grpSpPr bwMode="auto">
          <a:xfrm>
            <a:off x="3635375" y="4316413"/>
            <a:ext cx="3816350" cy="2352675"/>
            <a:chOff x="1745" y="2544"/>
            <a:chExt cx="2191" cy="1152"/>
          </a:xfrm>
        </p:grpSpPr>
        <p:graphicFrame>
          <p:nvGraphicFramePr>
            <p:cNvPr id="55350" name="Object 54"/>
            <p:cNvGraphicFramePr>
              <a:graphicFrameLocks noChangeAspect="1"/>
            </p:cNvGraphicFramePr>
            <p:nvPr/>
          </p:nvGraphicFramePr>
          <p:xfrm>
            <a:off x="3329" y="2784"/>
            <a:ext cx="15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97" name="VISIO" r:id="rId3" imgW="250200" imgH="1050480" progId="Visio.Drawing.11">
                    <p:embed/>
                  </p:oleObj>
                </mc:Choice>
                <mc:Fallback>
                  <p:oleObj name="VISIO" r:id="rId3" imgW="250200" imgH="1050480" progId="Visio.Drawing.11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2784"/>
                          <a:ext cx="158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1" name="Object 55"/>
            <p:cNvGraphicFramePr>
              <a:graphicFrameLocks noChangeAspect="1"/>
            </p:cNvGraphicFramePr>
            <p:nvPr/>
          </p:nvGraphicFramePr>
          <p:xfrm>
            <a:off x="3521" y="2689"/>
            <a:ext cx="41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98" name="VISIO" r:id="rId5" imgW="658800" imgH="1293120" progId="Visio.Drawing.11">
                    <p:embed/>
                  </p:oleObj>
                </mc:Choice>
                <mc:Fallback>
                  <p:oleObj name="VISIO" r:id="rId5" imgW="658800" imgH="1293120" progId="Visio.Drawing.11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689"/>
                          <a:ext cx="415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2" name="Object 56"/>
            <p:cNvGraphicFramePr>
              <a:graphicFrameLocks noChangeAspect="1"/>
            </p:cNvGraphicFramePr>
            <p:nvPr/>
          </p:nvGraphicFramePr>
          <p:xfrm>
            <a:off x="2138" y="2640"/>
            <a:ext cx="1239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99" name="VISIO" r:id="rId7" imgW="1967040" imgH="1315440" progId="Visio.Drawing.11">
                    <p:embed/>
                  </p:oleObj>
                </mc:Choice>
                <mc:Fallback>
                  <p:oleObj name="VISIO" r:id="rId7" imgW="1967040" imgH="1315440" progId="Visio.Drawing.11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2640"/>
                          <a:ext cx="1239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3" name="Object 57"/>
            <p:cNvGraphicFramePr>
              <a:graphicFrameLocks noChangeAspect="1"/>
            </p:cNvGraphicFramePr>
            <p:nvPr/>
          </p:nvGraphicFramePr>
          <p:xfrm>
            <a:off x="2129" y="2688"/>
            <a:ext cx="121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0" name="VISIO" r:id="rId9" imgW="1932840" imgH="1294920" progId="Visio.Drawing.11">
                    <p:embed/>
                  </p:oleObj>
                </mc:Choice>
                <mc:Fallback>
                  <p:oleObj name="VISIO" r:id="rId9" imgW="1932840" imgH="1294920" progId="Visio.Drawing.11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2688"/>
                          <a:ext cx="1218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4" name="Object 58"/>
            <p:cNvGraphicFramePr>
              <a:graphicFrameLocks noChangeAspect="1"/>
            </p:cNvGraphicFramePr>
            <p:nvPr/>
          </p:nvGraphicFramePr>
          <p:xfrm>
            <a:off x="2116" y="3456"/>
            <a:ext cx="116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1" name="VISIO" r:id="rId11" imgW="1850400" imgH="250200" progId="Visio.Drawing.11">
                    <p:embed/>
                  </p:oleObj>
                </mc:Choice>
                <mc:Fallback>
                  <p:oleObj name="VISIO" r:id="rId11" imgW="1850400" imgH="250200" progId="Visio.Drawing.11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456"/>
                          <a:ext cx="116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5" name="Object 59"/>
            <p:cNvGraphicFramePr>
              <a:graphicFrameLocks noChangeAspect="1"/>
            </p:cNvGraphicFramePr>
            <p:nvPr/>
          </p:nvGraphicFramePr>
          <p:xfrm>
            <a:off x="1923" y="2794"/>
            <a:ext cx="15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2" name="VISIO" r:id="rId13" imgW="250200" imgH="1050480" progId="Visio.Drawing.11">
                    <p:embed/>
                  </p:oleObj>
                </mc:Choice>
                <mc:Fallback>
                  <p:oleObj name="VISIO" r:id="rId13" imgW="250200" imgH="1050480" progId="Visio.Drawing.11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2794"/>
                          <a:ext cx="158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56" name="Group 60"/>
            <p:cNvGrpSpPr>
              <a:grpSpLocks/>
            </p:cNvGrpSpPr>
            <p:nvPr/>
          </p:nvGrpSpPr>
          <p:grpSpPr bwMode="auto">
            <a:xfrm>
              <a:off x="1764" y="2563"/>
              <a:ext cx="461" cy="317"/>
              <a:chOff x="1764" y="2563"/>
              <a:chExt cx="461" cy="317"/>
            </a:xfrm>
          </p:grpSpPr>
          <p:graphicFrame>
            <p:nvGraphicFramePr>
              <p:cNvPr id="55357" name="Object 61"/>
              <p:cNvGraphicFramePr>
                <a:graphicFrameLocks noChangeAspect="1"/>
              </p:cNvGraphicFramePr>
              <p:nvPr/>
            </p:nvGraphicFramePr>
            <p:xfrm>
              <a:off x="1764" y="2563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3" name="VISIO" r:id="rId15" imgW="732600" imgH="504000" progId="Visio.Drawing.11">
                      <p:embed/>
                    </p:oleObj>
                  </mc:Choice>
                  <mc:Fallback>
                    <p:oleObj name="VISIO" r:id="rId15" imgW="732600" imgH="504000" progId="Visio.Drawing.11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4" y="2563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58" name="Rectangle 62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393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  <a:sym typeface="Symbol" pitchFamily="18" charset="2"/>
                  </a:rPr>
                  <a:t></a:t>
                </a:r>
                <a:r>
                  <a:rPr lang="en-US" altLang="zh-CN" sz="1400" b="1" i="0">
                    <a:latin typeface="Arial" pitchFamily="34" charset="0"/>
                    <a:cs typeface="Times New Roman" pitchFamily="18" charset="0"/>
                  </a:rPr>
                  <a:t>-</a:t>
                </a:r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</p:grpSp>
        <p:grpSp>
          <p:nvGrpSpPr>
            <p:cNvPr id="55359" name="Group 63"/>
            <p:cNvGrpSpPr>
              <a:grpSpLocks/>
            </p:cNvGrpSpPr>
            <p:nvPr/>
          </p:nvGrpSpPr>
          <p:grpSpPr bwMode="auto">
            <a:xfrm>
              <a:off x="3185" y="2544"/>
              <a:ext cx="461" cy="317"/>
              <a:chOff x="3185" y="2544"/>
              <a:chExt cx="461" cy="317"/>
            </a:xfrm>
          </p:grpSpPr>
          <p:graphicFrame>
            <p:nvGraphicFramePr>
              <p:cNvPr id="55360" name="Object 64"/>
              <p:cNvGraphicFramePr>
                <a:graphicFrameLocks noChangeAspect="1"/>
              </p:cNvGraphicFramePr>
              <p:nvPr/>
            </p:nvGraphicFramePr>
            <p:xfrm>
              <a:off x="3185" y="2544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4" name="VISIO" r:id="rId17" imgW="732600" imgH="504000" progId="Visio.Drawing.11">
                      <p:embed/>
                    </p:oleObj>
                  </mc:Choice>
                  <mc:Fallback>
                    <p:oleObj name="VISIO" r:id="rId17" imgW="732600" imgH="504000" progId="Visio.Drawing.11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2544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61" name="Rectangle 65"/>
              <p:cNvSpPr>
                <a:spLocks noChangeArrowheads="1"/>
              </p:cNvSpPr>
              <p:nvPr/>
            </p:nvSpPr>
            <p:spPr bwMode="auto">
              <a:xfrm>
                <a:off x="3254" y="2592"/>
                <a:ext cx="31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</p:grpSp>
        <p:grpSp>
          <p:nvGrpSpPr>
            <p:cNvPr id="55362" name="Group 66"/>
            <p:cNvGrpSpPr>
              <a:grpSpLocks/>
            </p:cNvGrpSpPr>
            <p:nvPr/>
          </p:nvGrpSpPr>
          <p:grpSpPr bwMode="auto">
            <a:xfrm>
              <a:off x="3185" y="3360"/>
              <a:ext cx="461" cy="317"/>
              <a:chOff x="3185" y="3360"/>
              <a:chExt cx="461" cy="317"/>
            </a:xfrm>
          </p:grpSpPr>
          <p:graphicFrame>
            <p:nvGraphicFramePr>
              <p:cNvPr id="55363" name="Object 67"/>
              <p:cNvGraphicFramePr>
                <a:graphicFrameLocks noChangeAspect="1"/>
              </p:cNvGraphicFramePr>
              <p:nvPr/>
            </p:nvGraphicFramePr>
            <p:xfrm>
              <a:off x="3185" y="3360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5" name="VISIO" r:id="rId18" imgW="732600" imgH="504000" progId="Visio.Drawing.11">
                      <p:embed/>
                    </p:oleObj>
                  </mc:Choice>
                  <mc:Fallback>
                    <p:oleObj name="VISIO" r:id="rId18" imgW="732600" imgH="504000" progId="Visio.Drawing.11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3360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64" name="Rectangle 68"/>
              <p:cNvSpPr>
                <a:spLocks noChangeArrowheads="1"/>
              </p:cNvSpPr>
              <p:nvPr/>
            </p:nvSpPr>
            <p:spPr bwMode="auto">
              <a:xfrm>
                <a:off x="3254" y="3408"/>
                <a:ext cx="346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DFA</a:t>
                </a:r>
              </a:p>
            </p:txBody>
          </p:sp>
        </p:grpSp>
        <p:grpSp>
          <p:nvGrpSpPr>
            <p:cNvPr id="55365" name="Group 69"/>
            <p:cNvGrpSpPr>
              <a:grpSpLocks/>
            </p:cNvGrpSpPr>
            <p:nvPr/>
          </p:nvGrpSpPr>
          <p:grpSpPr bwMode="auto">
            <a:xfrm>
              <a:off x="1745" y="3379"/>
              <a:ext cx="461" cy="317"/>
              <a:chOff x="1745" y="3379"/>
              <a:chExt cx="461" cy="317"/>
            </a:xfrm>
          </p:grpSpPr>
          <p:graphicFrame>
            <p:nvGraphicFramePr>
              <p:cNvPr id="55366" name="Object 70"/>
              <p:cNvGraphicFramePr>
                <a:graphicFrameLocks noChangeAspect="1"/>
              </p:cNvGraphicFramePr>
              <p:nvPr/>
            </p:nvGraphicFramePr>
            <p:xfrm>
              <a:off x="1745" y="3379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6" name="VISIO" r:id="rId19" imgW="732600" imgH="504000" progId="Visio.Drawing.11">
                      <p:embed/>
                    </p:oleObj>
                  </mc:Choice>
                  <mc:Fallback>
                    <p:oleObj name="VISIO" r:id="rId19" imgW="732600" imgH="504000" progId="Visio.Drawing.11">
                      <p:embed/>
                      <p:pic>
                        <p:nvPicPr>
                          <p:cNvPr id="0" name="Picture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3379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1840" y="3456"/>
                <a:ext cx="24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RE</a:t>
                </a:r>
              </a:p>
            </p:txBody>
          </p:sp>
        </p:grpSp>
      </p:grp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827088" y="1196975"/>
            <a:ext cx="5545137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>
                <a:ea typeface="楷体_GB2312" pitchFamily="49" charset="-122"/>
              </a:rPr>
              <a:t>  </a:t>
            </a:r>
            <a:r>
              <a:rPr lang="zh-CN" altLang="en-US" sz="3200" b="1" i="0">
                <a:ea typeface="楷体_GB2312" pitchFamily="49" charset="-122"/>
              </a:rPr>
              <a:t>几个转换算法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1" i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  从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NFA</a:t>
            </a:r>
            <a:endParaRPr lang="en-US" altLang="zh-CN" sz="24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NFA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</a:t>
            </a:r>
            <a:endParaRPr lang="en-US" altLang="zh-CN" sz="24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400" b="1" i="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2400" b="1" i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400" b="1" i="0">
                <a:latin typeface="Arial" pitchFamily="34" charset="0"/>
                <a:ea typeface="楷体_GB2312" pitchFamily="49" charset="-122"/>
              </a:rPr>
              <a:t>-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NFA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</a:t>
            </a:r>
            <a:endParaRPr lang="en-US" altLang="zh-CN" sz="2400" b="1" i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构造正规表达式</a:t>
            </a: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从正规表达式构造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400" b="1" i="0">
                <a:latin typeface="Arial" pitchFamily="34" charset="0"/>
                <a:ea typeface="楷体_GB2312" pitchFamily="49" charset="-122"/>
              </a:rPr>
              <a:t>-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658E7E-AAE0-544D-978F-1362A3DD446C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35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55650" y="1527175"/>
            <a:ext cx="73390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kumimoji="0" lang="en-US" altLang="zh-CN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0"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NFA</a:t>
            </a:r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1044575" y="2492375"/>
            <a:ext cx="7704138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回顾：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D =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 N =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定义为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3" algn="just">
              <a:buFontTx/>
              <a:buChar char="•"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对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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</a:p>
          <a:p>
            <a:pPr lvl="3" algn="just"/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q,a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= p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q,a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= {p}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|Q|=n,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该构造过程复杂度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O(n)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即线性时间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04B8A0-0EEF-714A-997A-29898518522A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36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968375" y="2492375"/>
            <a:ext cx="79248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</a:rPr>
              <a:t>回顾：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  N =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 =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{q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}, F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3" algn="just">
              <a:buFontTx/>
              <a:buChar char="•"/>
            </a:pP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endParaRPr lang="en-US" altLang="zh-CN" sz="24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FontTx/>
              <a:buChar char="•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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 S , a ) =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(q,a)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lvl="3" algn="just">
              <a:buFontTx/>
              <a:buChar char="•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F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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F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 </a:t>
            </a:r>
            <a:r>
              <a:rPr lang="en-US" altLang="zh-CN" sz="24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endParaRPr lang="en-US" altLang="zh-CN" sz="24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 Q |=n,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该构造过程复杂度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O(n</a:t>
            </a:r>
            <a:r>
              <a:rPr lang="en-US" altLang="zh-CN" sz="2400" b="1" baseline="3000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1" baseline="3000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但实际运行时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间的上界可以是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O(n</a:t>
            </a:r>
            <a:r>
              <a:rPr lang="en-US" altLang="zh-CN" sz="2400" b="1" baseline="3000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s)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实际状态数。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781800" y="4327525"/>
            <a:ext cx="506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333399"/>
                </a:solidFill>
                <a:latin typeface="Arial" pitchFamily="34" charset="0"/>
              </a:rPr>
              <a:t>q </a:t>
            </a:r>
            <a:r>
              <a:rPr lang="en-US" altLang="zh-CN" sz="1000" b="1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sz="1000" b="1">
                <a:solidFill>
                  <a:srgbClr val="333399"/>
                </a:solidFill>
                <a:latin typeface="Arial" pitchFamily="34" charset="0"/>
              </a:rPr>
              <a:t> S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755650" y="1527175"/>
            <a:ext cx="73390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kumimoji="0" lang="en-US" altLang="zh-CN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0"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NFA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B355-9D98-F24B-BF04-80BD482D06F1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37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11188" y="15271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zh-CN" altLang="en-US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NFA 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971550" y="2276475"/>
            <a:ext cx="7847013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</a:rPr>
              <a:t>回顾：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D =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=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q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定义为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3" algn="just">
              <a:buFontTx/>
              <a:buChar char="•"/>
            </a:pP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对任何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(q,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=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  <a:endParaRPr lang="en-US" altLang="zh-CN" sz="2400" b="1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FontTx/>
              <a:buChar char="•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对任何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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</a:p>
          <a:p>
            <a:pPr lvl="3" algn="just"/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(q,a) = p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(q,a) = {p}</a:t>
            </a:r>
            <a:endParaRPr lang="en-US" altLang="zh-CN" sz="24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|Q|=n,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该构造过程复杂度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O(n)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7C1A5A-E8B8-FC4D-8C0B-2DA1ACB84E29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38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09600" y="1125538"/>
            <a:ext cx="4754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zh-CN" altLang="en-US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</a:t>
            </a: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828675" y="2117725"/>
            <a:ext cx="8135938" cy="4048125"/>
            <a:chOff x="386" y="1379"/>
            <a:chExt cx="5125" cy="2550"/>
          </a:xfrm>
        </p:grpSpPr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386" y="1379"/>
              <a:ext cx="5125" cy="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latin typeface="Arial" pitchFamily="34" charset="0"/>
                  <a:ea typeface="楷体_GB2312" pitchFamily="49" charset="-122"/>
                </a:rPr>
                <a:t>回顾：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设 </a:t>
              </a:r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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cs typeface="Times New Roman" pitchFamily="18" charset="0"/>
                </a:rPr>
                <a:t>-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NFA  E =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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0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,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构造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 =</a:t>
              </a:r>
            </a:p>
            <a:p>
              <a:pPr algn="just"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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,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其中</a:t>
              </a:r>
              <a:r>
                <a:rPr lang="zh-CN" altLang="en-US" sz="10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</a:p>
            <a:p>
              <a:pPr lvl="3" algn="just">
                <a:buFontTx/>
                <a:buChar char="•"/>
              </a:pP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=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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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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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=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ECLOSE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</a:t>
              </a:r>
              <a:endPara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 lvl="3" algn="just">
                <a:buFontTx/>
                <a:buChar char="•"/>
              </a:pP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= </a:t>
              </a:r>
              <a:r>
                <a:rPr lang="en-US" altLang="zh-CN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ECLOSE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0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 lvl="3" algn="just">
                <a:buFontTx/>
                <a:buChar char="•"/>
              </a:pP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=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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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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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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 sz="2400" b="1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</a:t>
              </a:r>
              <a:endPara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 lvl="3" algn="just">
                <a:buFontTx/>
                <a:buChar char="•"/>
              </a:pP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对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和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 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令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 =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{ 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2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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}</a:t>
              </a:r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endParaRPr lang="zh-CN" altLang="en-US" sz="10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 lvl="3" algn="just"/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并设  </a:t>
              </a:r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a ) = { 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2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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}</a:t>
              </a:r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则</a:t>
              </a:r>
              <a:endPara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Char char=" "/>
              </a:pPr>
              <a:r>
                <a:rPr lang="zh-CN" altLang="en-US" sz="10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</a:p>
            <a:p>
              <a:pPr lvl="3" algn="just"/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</a:t>
              </a:r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 S , a ) =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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ECLOSE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j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  <a:p>
              <a:pPr>
                <a:buFont typeface="Wingdings" pitchFamily="2" charset="2"/>
                <a:buChar char=" "/>
              </a:pPr>
              <a:r>
                <a:rPr lang="en-US" altLang="zh-CN" sz="10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</a:p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设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| 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|=n,</a:t>
              </a:r>
              <a:r>
                <a:rPr lang="en-US" altLang="zh-CN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该构造过程复杂度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</a:rPr>
                <a:t>O(n</a:t>
              </a:r>
              <a:r>
                <a:rPr lang="en-US" altLang="zh-CN" sz="2400" b="1" baseline="30000"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b="1" baseline="30000"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但实际运行时</a:t>
              </a:r>
            </a:p>
            <a:p>
              <a:pPr algn="just">
                <a:buFont typeface="Wingdings" pitchFamily="2" charset="2"/>
                <a:buNone/>
              </a:pP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间的上界可以是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</a:rPr>
                <a:t>O(n</a:t>
              </a:r>
              <a:r>
                <a:rPr lang="en-US" altLang="zh-CN" sz="2400" b="1" baseline="30000"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en-US" altLang="zh-CN" sz="2400" b="1">
                  <a:latin typeface="Arial" pitchFamily="34" charset="0"/>
                  <a:ea typeface="楷体_GB2312" pitchFamily="49" charset="-122"/>
                </a:rPr>
                <a:t>s)</a:t>
              </a:r>
              <a:r>
                <a:rPr lang="zh-CN" altLang="en-US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其中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 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DFA </a:t>
              </a:r>
              <a:r>
                <a:rPr lang="zh-CN" altLang="en-US" sz="2400" b="1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实际状态数。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746" y="2896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Arial" pitchFamily="34" charset="0"/>
                </a:rPr>
                <a:t>i = 1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1833" y="27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2426" y="3242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Arial" pitchFamily="34" charset="0"/>
                </a:rPr>
                <a:t>j = 1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2508" y="302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Arial" pitchFamily="34" charset="0"/>
                </a:rPr>
                <a:t>m</a:t>
              </a:r>
            </a:p>
          </p:txBody>
        </p:sp>
      </p:grpSp>
      <p:sp>
        <p:nvSpPr>
          <p:cNvPr id="14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95F0A9-CC3A-8A48-B875-CFD11617D1C6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39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973138" y="2420938"/>
            <a:ext cx="7920037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定理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是正规表达式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表示的语言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则存在一个</a:t>
            </a:r>
          </a:p>
          <a:p>
            <a:pPr algn="just">
              <a:buFont typeface="Symbol" pitchFamily="18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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,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L(E) = L(R) = L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证明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构造性证明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可以通过结构归纳法证明从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可以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构造出与其等价的，满足如下条件的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：</a:t>
            </a:r>
            <a:endParaRPr lang="zh-CN" altLang="en-US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(1)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恰好一个终态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(2)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没有弧进入初态；</a:t>
            </a:r>
          </a:p>
          <a:p>
            <a:pPr algn="just"/>
            <a:endParaRPr lang="zh-CN" altLang="en-US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(3)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没有弧离开终态；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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755650" y="14478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NFA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553B81-0FBF-264D-BF4A-C38950124969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04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11188" y="13414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DFA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正规表达式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85800" y="2492375"/>
            <a:ext cx="82296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回顾：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路径迭代法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(1)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D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的状态集用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{1, 2, … , n}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表达，且初态为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(2)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对所有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j, k = 1, 2, … , n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，迭代计算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i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  <a:endParaRPr lang="zh-CN" altLang="en-US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(3)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将所有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为任一终态）相“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</a:t>
            </a:r>
          </a:p>
          <a:p>
            <a:pPr algn="just"/>
            <a:endParaRPr lang="zh-CN" altLang="en-US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该构造过程复杂度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O(n</a:t>
            </a:r>
            <a:r>
              <a:rPr lang="en-US" altLang="zh-CN" sz="2400" b="1" baseline="300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4</a:t>
            </a:r>
            <a:r>
              <a:rPr lang="en-US" altLang="zh-CN" sz="2400" b="1" baseline="30000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（考虑表达式的大小）</a:t>
            </a:r>
            <a:endParaRPr lang="zh-CN" altLang="en-US" sz="2400" b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采用状态消去法具有同样的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复杂度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756841-ABCB-E545-A115-12488DE2491A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000000"/>
                </a:solidFill>
              </a:rPr>
              <a:t>40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7620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从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正规表达式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  <a:sym typeface="Symbol" pitchFamily="18" charset="2"/>
              </a:rPr>
              <a:t>构造</a:t>
            </a:r>
            <a:r>
              <a:rPr lang="zh-CN" altLang="en-US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095375" y="2143125"/>
            <a:ext cx="73644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>
                <a:latin typeface="Arial" pitchFamily="34" charset="0"/>
                <a:ea typeface="楷体_GB2312" pitchFamily="49" charset="-122"/>
              </a:rPr>
              <a:t>回顾：</a:t>
            </a:r>
            <a:endParaRPr lang="zh-CN" altLang="en-US" sz="24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归纳于正规表达式的结构，或通过构造一棵表达式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树，然后根据归纳构造规则得到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；每一结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点上的工作只是增加不超过两个新的状态，以及不 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超过四条新的弧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algn="just"/>
            <a:endParaRPr lang="en-US" altLang="zh-CN" sz="1000" b="1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该构造过程复杂度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400" b="1">
                <a:latin typeface="Arial" pitchFamily="34" charset="0"/>
                <a:ea typeface="楷体_GB2312" pitchFamily="49" charset="-122"/>
              </a:rPr>
              <a:t>O(n)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这里 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为正规表达式的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大小</a:t>
            </a:r>
            <a:r>
              <a:rPr lang="en-US" altLang="zh-CN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C019D0-DA12-2748-B1D4-804BA098FD8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41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5" name="Text Box 111"/>
          <p:cNvSpPr txBox="1">
            <a:spLocks noChangeArrowheads="1"/>
          </p:cNvSpPr>
          <p:nvPr/>
        </p:nvSpPr>
        <p:spPr bwMode="auto">
          <a:xfrm>
            <a:off x="1476375" y="1989138"/>
            <a:ext cx="648017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必做题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:</a:t>
            </a:r>
            <a:endParaRPr lang="en-US" altLang="zh-CN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Ex.3.2.1 (c),(d)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 3.2.3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Ex.3.2.4 (b),(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c)</a:t>
            </a:r>
            <a:endParaRPr lang="en-US" altLang="zh-CN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！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Ex.3.2.6</a:t>
            </a:r>
          </a:p>
        </p:txBody>
      </p:sp>
      <p:sp>
        <p:nvSpPr>
          <p:cNvPr id="26736" name="Rectangle 112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 i="0">
                <a:ea typeface="华文行楷" pitchFamily="2" charset="-122"/>
              </a:rPr>
              <a:t>课后练习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C8466D-15AB-024C-B9A2-F293EE4A9228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42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22043"/>
      </p:ext>
    </p:extLst>
  </p:cSld>
  <p:clrMapOvr>
    <a:masterClrMapping/>
  </p:clrMapOvr>
  <p:transition spd="med" advClick="0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831850" y="1124744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latin typeface="Arial" pitchFamily="34" charset="0"/>
                <a:ea typeface="楷体_GB2312" pitchFamily="49" charset="-122"/>
              </a:rPr>
              <a:t>自测题</a:t>
            </a:r>
            <a:r>
              <a:rPr lang="en-US" altLang="zh-CN" sz="2400" b="1" i="0" dirty="0">
                <a:latin typeface="Arial" pitchFamily="34" charset="0"/>
                <a:ea typeface="楷体_GB2312" pitchFamily="49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b="1" i="0" dirty="0"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下图表示一个 </a:t>
            </a:r>
            <a:r>
              <a:rPr lang="zh-CN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. </a:t>
            </a:r>
            <a:r>
              <a:rPr lang="zh-CN" altLang="en-US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使用状态消去技术，求出与此</a:t>
            </a:r>
            <a:r>
              <a:rPr lang="en-US" altLang="zh-CN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</a:t>
            </a:r>
            <a:r>
              <a:rPr lang="zh-CN" altLang="en-US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等价的一个正规表达式</a:t>
            </a:r>
            <a:r>
              <a:rPr lang="en-US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(</a:t>
            </a:r>
            <a:r>
              <a:rPr lang="zh-CN" altLang="en-US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分主要步骤或直接写出结果均可</a:t>
            </a:r>
            <a:r>
              <a:rPr lang="en-US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endParaRPr lang="zh-CN" altLang="zh-CN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 i="0">
                <a:ea typeface="华文行楷" pitchFamily="2" charset="-122"/>
              </a:rPr>
              <a:t>课后练习</a:t>
            </a:r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2771775" y="2637383"/>
          <a:ext cx="37449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7" name="Visio" r:id="rId3" imgW="3117540" imgH="1069533" progId="Visio.Drawing.11">
                  <p:embed/>
                </p:oleObj>
              </mc:Choice>
              <mc:Fallback>
                <p:oleObj name="Visio" r:id="rId3" imgW="3117540" imgH="1069533" progId="Visio.Drawing.11">
                  <p:embed/>
                  <p:pic>
                    <p:nvPicPr>
                      <p:cNvPr id="163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37383"/>
                        <a:ext cx="3744913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31850" y="3921670"/>
            <a:ext cx="7678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若严格依课程所介绍的算法（Thompson 构造法）将某个正规表达式转换为等价的 </a:t>
            </a:r>
            <a:r>
              <a:rPr lang="zh-CN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pt-BR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–NFA</a:t>
            </a:r>
            <a:r>
              <a:rPr lang="zh-CN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，下图所示为该</a:t>
            </a:r>
            <a:r>
              <a:rPr lang="zh-CN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pt-BR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–NFA</a:t>
            </a:r>
            <a:r>
              <a:rPr lang="zh-CN" altLang="zh-CN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的转移图表示。试给出这个正规表达式。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942179"/>
            <a:ext cx="5760640" cy="1807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7BB1B8-2965-7E4A-8806-2D5BB08BC87F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43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79694"/>
      </p:ext>
    </p:extLst>
  </p:cSld>
  <p:clrMapOvr>
    <a:masterClrMapping/>
  </p:clrMapOvr>
  <p:transition spd="med" advClick="0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 b="1" dirty="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b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03005F-D230-1645-BD8D-FB98ED223BC6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44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755650" y="2420938"/>
            <a:ext cx="381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i="0">
                <a:latin typeface="楷体_GB2312" pitchFamily="49" charset="-122"/>
                <a:ea typeface="楷体_GB2312" pitchFamily="49" charset="-122"/>
              </a:rPr>
              <a:t>基础</a:t>
            </a:r>
            <a:r>
              <a:rPr lang="en-US" altLang="zh-CN" sz="2400" b="1" i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="1" i="0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181100" y="3070225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，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构造为</a:t>
            </a:r>
            <a:endParaRPr lang="zh-CN" altLang="en-US" sz="2400" b="1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5969000" y="2917825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</a:p>
        </p:txBody>
      </p: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4610100" y="2806700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6" name="Visio" r:id="rId3" imgW="2914193" imgH="949147" progId="Visio.Drawing.11">
                  <p:embed/>
                </p:oleObj>
              </mc:Choice>
              <mc:Fallback>
                <p:oleObj name="Visio" r:id="rId3" imgW="2914193" imgH="949147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806700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1181100" y="52038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构造为</a:t>
            </a:r>
            <a:endParaRPr lang="zh-CN" altLang="en-US" sz="2400" b="1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026150" y="52022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</a:p>
        </p:txBody>
      </p:sp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4591050" y="5127625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7" name="VISIO" r:id="rId5" imgW="2914200" imgH="948960" progId="Visio.Drawing.11">
                  <p:embed/>
                </p:oleObj>
              </mc:Choice>
              <mc:Fallback>
                <p:oleObj name="VISIO" r:id="rId5" imgW="2914200" imgH="94896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127625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1181100" y="4060825"/>
            <a:ext cx="288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，</a:t>
            </a:r>
            <a:r>
              <a:rPr lang="zh-CN" altLang="en-US" sz="24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构造为</a:t>
            </a: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4591050" y="3984625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8" name="VISIO" r:id="rId7" imgW="2914200" imgH="948960" progId="Visio.Drawing.11">
                  <p:embed/>
                </p:oleObj>
              </mc:Choice>
              <mc:Fallback>
                <p:oleObj name="VISIO" r:id="rId7" imgW="2914200" imgH="94896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984625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468313" y="1196975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Arial" pitchFamily="34" charset="0"/>
                <a:ea typeface="楷体_GB2312" pitchFamily="49" charset="-122"/>
              </a:rPr>
              <a:t>归纳构造过程 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333399"/>
                </a:solidFill>
              </a:rPr>
              <a:t>    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</a:rPr>
              <a:t>Thompson</a:t>
            </a: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构造法</a:t>
            </a:r>
            <a:r>
              <a:rPr lang="zh-CN" altLang="en-US" sz="2800" b="1" i="0" dirty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D646F7-0981-304B-87FF-C4C41BF433F7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05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833438" y="2420938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归纳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1443038" y="3332163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E+F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构造为</a:t>
            </a:r>
            <a:endParaRPr lang="zh-CN" altLang="en-US" sz="2400" b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1930400" y="4486275"/>
          <a:ext cx="42973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6" name="Visio" r:id="rId3" imgW="4297985" imgH="1606296" progId="Visio.Drawing.11">
                  <p:embed/>
                </p:oleObj>
              </mc:Choice>
              <mc:Fallback>
                <p:oleObj name="Visio" r:id="rId3" imgW="4297985" imgH="160629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486275"/>
                        <a:ext cx="429736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5511800" y="53800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5511800" y="46942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2832100" y="53800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2832100" y="46942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468313" y="1196975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归纳构造过程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0">
                <a:solidFill>
                  <a:srgbClr val="333399"/>
                </a:solidFill>
              </a:rPr>
              <a:t>    </a:t>
            </a:r>
            <a:r>
              <a:rPr lang="zh-CN" altLang="en-US" sz="2800" b="1" i="0">
                <a:solidFill>
                  <a:srgbClr val="333399"/>
                </a:solidFill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</a:rPr>
              <a:t>Thompson</a:t>
            </a:r>
            <a:r>
              <a:rPr lang="en-US" altLang="zh-CN" sz="2800">
                <a:solidFill>
                  <a:srgbClr val="333399"/>
                </a:solidFill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构造法</a:t>
            </a:r>
            <a:r>
              <a:rPr lang="zh-CN" altLang="en-US" sz="2800" b="1" i="0">
                <a:solidFill>
                  <a:srgbClr val="333399"/>
                </a:solidFill>
              </a:rPr>
              <a:t>）</a:t>
            </a:r>
          </a:p>
        </p:txBody>
      </p:sp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5683250" y="2257425"/>
          <a:ext cx="25606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7" name="Visio" r:id="rId5" imgW="2670658" imgH="1606296" progId="Visio.Drawing.11">
                  <p:embed/>
                </p:oleObj>
              </mc:Choice>
              <mc:Fallback>
                <p:oleObj name="Visio" r:id="rId5" imgW="2670658" imgH="1606296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257425"/>
                        <a:ext cx="256063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1C7E490-AD0D-B14A-A54A-9E88B68E9188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06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1" grpId="0"/>
      <p:bldP spid="166922" grpId="0"/>
      <p:bldP spid="166923" grpId="0"/>
      <p:bldP spid="166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295400" y="30607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EF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构造为</a:t>
            </a: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2143125" y="3898900"/>
          <a:ext cx="54006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6" name="Visio" r:id="rId3" imgW="5400142" imgH="653796" progId="Visio.Drawing.11">
                  <p:embed/>
                </p:oleObj>
              </mc:Choice>
              <mc:Fallback>
                <p:oleObj name="Visio" r:id="rId3" imgW="5400142" imgH="65379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898900"/>
                        <a:ext cx="54006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864100" y="38671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2422525" y="5343525"/>
          <a:ext cx="42973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7" name="Visio" r:id="rId5" imgW="4297985" imgH="1394460" progId="Visio.Drawing.11">
                  <p:embed/>
                </p:oleObj>
              </mc:Choice>
              <mc:Fallback>
                <p:oleObj name="Visio" r:id="rId5" imgW="4297985" imgH="139446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343525"/>
                        <a:ext cx="429736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1295400" y="4756150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E*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构造为</a:t>
            </a:r>
            <a:endParaRPr lang="zh-CN" altLang="en-US" sz="2400" b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3340100" y="5594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3797300" y="6356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5168900" y="5213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5943600" y="5594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833438" y="2166938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归纳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468313" y="1196975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i="0">
                <a:latin typeface="Arial" pitchFamily="34" charset="0"/>
                <a:ea typeface="楷体_GB2312" pitchFamily="49" charset="-122"/>
              </a:rPr>
              <a:t>归纳构造过程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0">
                <a:solidFill>
                  <a:srgbClr val="333399"/>
                </a:solidFill>
              </a:rPr>
              <a:t>    </a:t>
            </a:r>
            <a:r>
              <a:rPr lang="zh-CN" altLang="en-US" sz="2800" b="1" i="0">
                <a:solidFill>
                  <a:srgbClr val="333399"/>
                </a:solidFill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</a:rPr>
              <a:t>Thompson</a:t>
            </a:r>
            <a:r>
              <a:rPr lang="en-US" altLang="zh-CN" sz="2800" b="1">
                <a:solidFill>
                  <a:srgbClr val="333399"/>
                </a:solidFill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构造法</a:t>
            </a:r>
            <a:r>
              <a:rPr lang="zh-CN" altLang="en-US" sz="2800" b="1" i="0">
                <a:solidFill>
                  <a:srgbClr val="333399"/>
                </a:solidFill>
              </a:rPr>
              <a:t>）</a:t>
            </a:r>
          </a:p>
        </p:txBody>
      </p:sp>
      <p:graphicFrame>
        <p:nvGraphicFramePr>
          <p:cNvPr id="167956" name="Object 20"/>
          <p:cNvGraphicFramePr>
            <a:graphicFrameLocks noChangeAspect="1"/>
          </p:cNvGraphicFramePr>
          <p:nvPr/>
        </p:nvGraphicFramePr>
        <p:xfrm>
          <a:off x="5827713" y="1897063"/>
          <a:ext cx="25606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8" name="Visio" r:id="rId7" imgW="2670658" imgH="1606296" progId="Visio.Drawing.11">
                  <p:embed/>
                </p:oleObj>
              </mc:Choice>
              <mc:Fallback>
                <p:oleObj name="Visio" r:id="rId7" imgW="2670658" imgH="1606296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1897063"/>
                        <a:ext cx="25606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07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08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9C480E-F7C1-EF49-8C62-4141A3CB0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11333"/>
              </p:ext>
            </p:extLst>
          </p:nvPr>
        </p:nvGraphicFramePr>
        <p:xfrm>
          <a:off x="1763688" y="1193577"/>
          <a:ext cx="1944216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3" name="Visio" r:id="rId3" imgW="2670658" imgH="1606296" progId="Visio.Drawing.11">
                  <p:embed/>
                </p:oleObj>
              </mc:Choice>
              <mc:Fallback>
                <p:oleObj name="Visio" r:id="rId3" imgW="2670658" imgH="1606296" progId="Visio.Drawing.11">
                  <p:embed/>
                  <p:pic>
                    <p:nvPicPr>
                      <p:cNvPr id="1669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3577"/>
                        <a:ext cx="1944216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0CCD0FA-06DA-7E43-9D73-C05B7554B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81914"/>
              </p:ext>
            </p:extLst>
          </p:nvPr>
        </p:nvGraphicFramePr>
        <p:xfrm>
          <a:off x="4572001" y="1193577"/>
          <a:ext cx="3256412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4" name="Visio" r:id="rId5" imgW="4297985" imgH="1606296" progId="Visio.Drawing.11">
                  <p:embed/>
                </p:oleObj>
              </mc:Choice>
              <mc:Fallback>
                <p:oleObj name="Visio" r:id="rId5" imgW="4297985" imgH="1606296" progId="Visio.Drawing.11">
                  <p:embed/>
                  <p:pic>
                    <p:nvPicPr>
                      <p:cNvPr id="166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193577"/>
                        <a:ext cx="3256412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FED3492-21F8-7346-9EAC-328F797D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27" y="1412776"/>
            <a:ext cx="741465" cy="100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03CB0F-2196-914E-863F-A6B35C53F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244" y="1412776"/>
            <a:ext cx="741465" cy="99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4DBA-2DE9-464B-9BED-95C5A976B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2169" y="2132856"/>
            <a:ext cx="747751" cy="10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724700-AFF2-8643-A0AD-B21EC78F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244" y="2129674"/>
            <a:ext cx="741465" cy="996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AC1622-5D7C-FC41-81BE-32ED23CA9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742" y="1406733"/>
            <a:ext cx="741465" cy="1005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68B630-22D1-6045-AFEE-EE39982F4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1417214"/>
            <a:ext cx="741465" cy="996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16C1F1B-B862-A240-827F-D21CAE2CE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42" y="2129674"/>
            <a:ext cx="747751" cy="1005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ABBE82-3881-F643-A30E-21ABC260C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23" y="2129674"/>
            <a:ext cx="741465" cy="9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B3A17-5500-F94C-85CD-0B4B62F4D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63" y="1757586"/>
            <a:ext cx="747753" cy="100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12BD49-6CB8-3B41-BC6B-15D8262E50C1}"/>
              </a:ext>
            </a:extLst>
          </p:cNvPr>
          <p:cNvSpPr txBox="1"/>
          <p:nvPr/>
        </p:nvSpPr>
        <p:spPr>
          <a:xfrm>
            <a:off x="3773611" y="126332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(a)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AA6F15-CAC2-7C44-97D4-A7481F8D16EA}"/>
              </a:ext>
            </a:extLst>
          </p:cNvPr>
          <p:cNvSpPr txBox="1"/>
          <p:nvPr/>
        </p:nvSpPr>
        <p:spPr>
          <a:xfrm>
            <a:off x="3773611" y="2004164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(b)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5529C-50C6-0D46-9550-D34599588D18}"/>
              </a:ext>
            </a:extLst>
          </p:cNvPr>
          <p:cNvSpPr txBox="1"/>
          <p:nvPr/>
        </p:nvSpPr>
        <p:spPr>
          <a:xfrm>
            <a:off x="7850317" y="164540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(c)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E2A85D9-A96A-EC4F-85E1-AF22499C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337994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458218B-54AF-A14B-BAF3-D13D14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896731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6B2E5A00-786E-AA40-91A8-4C69D06F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63" y="1320632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BC132DB-64A4-1041-BCBA-64CDCC9A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21" y="1946740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575A7C-2680-1149-80C7-52E2A6226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0351" y="1738093"/>
            <a:ext cx="747753" cy="1005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F34716-F83F-2345-93C7-745FBBABA0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04" y="2665201"/>
            <a:ext cx="9144000" cy="40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97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A943C-591C-7B41-9137-BAE5851FD592}"/>
              </a:ext>
            </a:extLst>
          </p:cNvPr>
          <p:cNvSpPr txBox="1"/>
          <p:nvPr/>
        </p:nvSpPr>
        <p:spPr>
          <a:xfrm>
            <a:off x="8532813" y="64578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0" dirty="0">
                <a:solidFill>
                  <a:srgbClr val="000000"/>
                </a:solidFill>
              </a:rPr>
              <a:t>09</a:t>
            </a:r>
            <a:endParaRPr kumimoji="1" lang="zh-CN" alt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9C480E-F7C1-EF49-8C62-4141A3CB0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88" y="1193577"/>
          <a:ext cx="1944216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9" name="Visio" r:id="rId3" imgW="2670658" imgH="1606296" progId="Visio.Drawing.11">
                  <p:embed/>
                </p:oleObj>
              </mc:Choice>
              <mc:Fallback>
                <p:oleObj name="Visio" r:id="rId3" imgW="2670658" imgH="1606296" progId="Visio.Drawing.1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9C480E-F7C1-EF49-8C62-4141A3CB0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3577"/>
                        <a:ext cx="1944216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0CCD0FA-06DA-7E43-9D73-C05B7554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1193577"/>
          <a:ext cx="3256412" cy="12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0" name="Visio" r:id="rId5" imgW="4297985" imgH="1606296" progId="Visio.Drawing.11">
                  <p:embed/>
                </p:oleObj>
              </mc:Choice>
              <mc:Fallback>
                <p:oleObj name="Visio" r:id="rId5" imgW="4297985" imgH="1606296" progId="Visio.Drawing.11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80CCD0FA-06DA-7E43-9D73-C05B7554B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193577"/>
                        <a:ext cx="3256412" cy="121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FED3492-21F8-7346-9EAC-328F797D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27" y="1412776"/>
            <a:ext cx="741465" cy="100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03CB0F-2196-914E-863F-A6B35C53F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244" y="1412776"/>
            <a:ext cx="741465" cy="99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4DBA-2DE9-464B-9BED-95C5A976B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2169" y="2132856"/>
            <a:ext cx="747751" cy="10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724700-AFF2-8643-A0AD-B21EC78F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244" y="2129674"/>
            <a:ext cx="741465" cy="996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AC1622-5D7C-FC41-81BE-32ED23CA9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742" y="1406733"/>
            <a:ext cx="741465" cy="1005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68B630-22D1-6045-AFEE-EE39982F4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1417214"/>
            <a:ext cx="741465" cy="996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16C1F1B-B862-A240-827F-D21CAE2CE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42" y="2129674"/>
            <a:ext cx="747751" cy="1005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ABBE82-3881-F643-A30E-21ABC260C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23" y="2129674"/>
            <a:ext cx="741465" cy="9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B3A17-5500-F94C-85CD-0B4B62F4D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63" y="1757586"/>
            <a:ext cx="747753" cy="100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12BD49-6CB8-3B41-BC6B-15D8262E50C1}"/>
              </a:ext>
            </a:extLst>
          </p:cNvPr>
          <p:cNvSpPr txBox="1"/>
          <p:nvPr/>
        </p:nvSpPr>
        <p:spPr>
          <a:xfrm>
            <a:off x="3773611" y="126332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(a)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AA6F15-CAC2-7C44-97D4-A7481F8D16EA}"/>
              </a:ext>
            </a:extLst>
          </p:cNvPr>
          <p:cNvSpPr txBox="1"/>
          <p:nvPr/>
        </p:nvSpPr>
        <p:spPr>
          <a:xfrm>
            <a:off x="3773611" y="2004164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(b)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5529C-50C6-0D46-9550-D34599588D18}"/>
              </a:ext>
            </a:extLst>
          </p:cNvPr>
          <p:cNvSpPr txBox="1"/>
          <p:nvPr/>
        </p:nvSpPr>
        <p:spPr>
          <a:xfrm>
            <a:off x="7850317" y="1645405"/>
            <a:ext cx="38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0" dirty="0">
                <a:solidFill>
                  <a:srgbClr val="000000"/>
                </a:solidFill>
              </a:rPr>
              <a:t>(c)</a:t>
            </a:r>
            <a:endParaRPr kumimoji="1" lang="zh-CN" altLang="en-US" sz="1400" i="0" dirty="0">
              <a:solidFill>
                <a:srgbClr val="0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E2A85D9-A96A-EC4F-85E1-AF22499C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337994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458218B-54AF-A14B-BAF3-D13D14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315" y="1896731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6B2E5A00-786E-AA40-91A8-4C69D06F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63" y="1320632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BC132DB-64A4-1041-BCBA-64CDCC9A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21" y="1946740"/>
            <a:ext cx="150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575A7C-2680-1149-80C7-52E2A6226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0351" y="1738093"/>
            <a:ext cx="747753" cy="1005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8A8BBD-7902-5C4E-84A7-C5D0E80262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298" y="2642777"/>
            <a:ext cx="6725071" cy="39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73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16276</TotalTime>
  <Words>3364</Words>
  <Application>Microsoft Macintosh PowerPoint</Application>
  <PresentationFormat>全屏显示(4:3)</PresentationFormat>
  <Paragraphs>503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华文行楷</vt:lpstr>
      <vt:lpstr>楷体_GB2312</vt:lpstr>
      <vt:lpstr>CMR10</vt:lpstr>
      <vt:lpstr>Arial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Yang Liu</cp:lastModifiedBy>
  <cp:revision>424</cp:revision>
  <dcterms:created xsi:type="dcterms:W3CDTF">2002-02-03T03:17:28Z</dcterms:created>
  <dcterms:modified xsi:type="dcterms:W3CDTF">2020-03-30T02:38:54Z</dcterms:modified>
</cp:coreProperties>
</file>