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6"/>
  </p:handoutMasterIdLst>
  <p:sldIdLst>
    <p:sldId id="256" r:id="rId2"/>
    <p:sldId id="303" r:id="rId3"/>
    <p:sldId id="381" r:id="rId4"/>
    <p:sldId id="426" r:id="rId5"/>
    <p:sldId id="398" r:id="rId6"/>
    <p:sldId id="435" r:id="rId7"/>
    <p:sldId id="436" r:id="rId8"/>
    <p:sldId id="427" r:id="rId9"/>
    <p:sldId id="428" r:id="rId10"/>
    <p:sldId id="437" r:id="rId11"/>
    <p:sldId id="399" r:id="rId12"/>
    <p:sldId id="438" r:id="rId13"/>
    <p:sldId id="400" r:id="rId14"/>
    <p:sldId id="439" r:id="rId15"/>
    <p:sldId id="440" r:id="rId16"/>
    <p:sldId id="441" r:id="rId17"/>
    <p:sldId id="442" r:id="rId18"/>
    <p:sldId id="443" r:id="rId19"/>
    <p:sldId id="417" r:id="rId20"/>
    <p:sldId id="418" r:id="rId21"/>
    <p:sldId id="419" r:id="rId22"/>
    <p:sldId id="430" r:id="rId23"/>
    <p:sldId id="277" r:id="rId24"/>
    <p:sldId id="330" r:id="rId2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714" autoAdjust="0"/>
  </p:normalViewPr>
  <p:slideViewPr>
    <p:cSldViewPr>
      <p:cViewPr varScale="1">
        <p:scale>
          <a:sx n="151" d="100"/>
          <a:sy n="151" d="100"/>
        </p:scale>
        <p:origin x="21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827ECADB-B1D9-4459-A60D-2348C9570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04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fld id="{D6C65AB0-817A-4D52-91D0-E63E4EAACE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solidFill>
                  <a:srgbClr val="993366"/>
                </a:solidFill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479550"/>
            <a:ext cx="72659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ea typeface="楷体_GB2312" pitchFamily="49" charset="-122"/>
              </a:rPr>
              <a:t>  </a:t>
            </a:r>
            <a:r>
              <a:rPr lang="zh-CN" altLang="en-US" sz="3600" dirty="0">
                <a:ea typeface="楷体_GB2312" pitchFamily="49" charset="-122"/>
              </a:rPr>
              <a:t>上下文无关文法 </a:t>
            </a:r>
            <a:r>
              <a:rPr lang="zh-CN" altLang="en-US" sz="3600" dirty="0">
                <a:ea typeface="楷体_GB2312" pitchFamily="49" charset="-122"/>
                <a:sym typeface="Symbol" pitchFamily="18" charset="2"/>
              </a:rPr>
              <a:t> </a:t>
            </a:r>
            <a:r>
              <a:rPr lang="zh-CN" altLang="en-US" sz="3600" dirty="0">
                <a:ea typeface="楷体_GB2312" pitchFamily="49" charset="-122"/>
              </a:rPr>
              <a:t>下推自动机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latin typeface="华文行楷" pitchFamily="2" charset="-122"/>
              </a:rPr>
              <a:t>第 八 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481D0C-3A2B-1842-9B58-93FB9B634E75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E584C44-85E8-7D40-A00A-52E2F015B951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CA78DA-38B3-4F43-B33B-29727AAD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654"/>
            <a:ext cx="91440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2585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533400" y="1295400"/>
            <a:ext cx="8534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一种构造方法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设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E = (Q,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i="1" dirty="0">
                <a:ea typeface="楷体_GB2312" pitchFamily="49" charset="-122"/>
              </a:rPr>
              <a:t>, q</a:t>
            </a:r>
            <a:r>
              <a:rPr lang="en-US" altLang="zh-CN" sz="2400" i="1" baseline="-25000" dirty="0">
                <a:ea typeface="楷体_GB2312" pitchFamily="49" charset="-122"/>
              </a:rPr>
              <a:t>0 </a:t>
            </a:r>
            <a:r>
              <a:rPr lang="en-US" altLang="zh-CN" sz="2400" i="1" dirty="0">
                <a:ea typeface="楷体_GB2312" pitchFamily="49" charset="-122"/>
              </a:rPr>
              <a:t>, Z</a:t>
            </a:r>
            <a:r>
              <a:rPr lang="en-US" altLang="zh-CN" sz="2400" i="1" baseline="-25000" dirty="0">
                <a:ea typeface="楷体_GB2312" pitchFamily="49" charset="-122"/>
              </a:rPr>
              <a:t>0 </a:t>
            </a:r>
            <a:r>
              <a:rPr lang="en-US" altLang="zh-CN" sz="2400" i="1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构造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40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= (</a:t>
            </a:r>
            <a:r>
              <a:rPr lang="en-US" altLang="zh-CN" sz="2400" i="1" dirty="0">
                <a:ea typeface="楷体_GB2312" pitchFamily="49" charset="-122"/>
              </a:rPr>
              <a:t>V,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, S 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，其中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 = {S}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{ [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pXq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p,q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QX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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457200" y="2898775"/>
            <a:ext cx="5029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产生式集合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定义如下：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ea typeface="楷体_GB2312" pitchFamily="49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对每一 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 G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包含产生式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p]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;</a:t>
            </a:r>
            <a:endParaRPr lang="en-US" altLang="zh-CN" sz="24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ea typeface="楷体_GB2312" pitchFamily="49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若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(p, a,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 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则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包含产生式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pXp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其中，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是任何数，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 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或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 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参见右图，其中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=q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62883" name="Object 67"/>
          <p:cNvGraphicFramePr>
            <a:graphicFrameLocks noChangeAspect="1"/>
          </p:cNvGraphicFramePr>
          <p:nvPr/>
        </p:nvGraphicFramePr>
        <p:xfrm>
          <a:off x="5410200" y="3276600"/>
          <a:ext cx="35226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3" name="Visio" r:id="rId3" imgW="3521964" imgH="2880360" progId="Visio.Drawing.11">
                  <p:embed/>
                </p:oleObj>
              </mc:Choice>
              <mc:Fallback>
                <p:oleObj name="Visio" r:id="rId3" imgW="3521964" imgH="2880360" progId="Visio.Drawing.11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35226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93B9C5-3214-234C-B19D-C0A6F41B5911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93B9C5-3214-234C-B19D-C0A6F41B5911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483E44-E972-4F4E-B78A-37F56B599B07}"/>
              </a:ext>
            </a:extLst>
          </p:cNvPr>
          <p:cNvSpPr/>
          <p:nvPr/>
        </p:nvSpPr>
        <p:spPr>
          <a:xfrm>
            <a:off x="828743" y="5674526"/>
            <a:ext cx="770485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对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q,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Q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(q, w, X)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ea typeface="楷体_GB2312" pitchFamily="49" charset="-122"/>
              </a:rPr>
              <a:t>iff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qXp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]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w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E2E6E9-CC30-2B40-AACD-16F2AF3BDEB7}"/>
              </a:ext>
            </a:extLst>
          </p:cNvPr>
          <p:cNvSpPr/>
          <p:nvPr/>
        </p:nvSpPr>
        <p:spPr bwMode="auto">
          <a:xfrm>
            <a:off x="1187624" y="5517232"/>
            <a:ext cx="6984776" cy="72008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0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华文行楷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0B1538-3628-E848-969D-EFA3B689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474579"/>
            <a:ext cx="8172400" cy="34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702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8" name="Rectangle 58"/>
          <p:cNvSpPr>
            <a:spLocks noChangeArrowheads="1"/>
          </p:cNvSpPr>
          <p:nvPr/>
        </p:nvSpPr>
        <p:spPr bwMode="auto">
          <a:xfrm>
            <a:off x="431800" y="1371600"/>
            <a:ext cx="86042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举例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对于右下图的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，构造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G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= (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V,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{0,1}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,S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其中</a:t>
            </a:r>
            <a:r>
              <a:rPr lang="zh-CN" altLang="en-US" sz="2400" i="1" dirty="0">
                <a:ea typeface="楷体_GB2312" pitchFamily="49" charset="-122"/>
              </a:rPr>
              <a:t>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 = {S}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{ [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pYq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p,q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{q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,q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,q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{Z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,X}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</p:txBody>
      </p:sp>
      <p:graphicFrame>
        <p:nvGraphicFramePr>
          <p:cNvPr id="163899" name="Object 59"/>
          <p:cNvGraphicFramePr>
            <a:graphicFrameLocks noChangeAspect="1"/>
          </p:cNvGraphicFramePr>
          <p:nvPr/>
        </p:nvGraphicFramePr>
        <p:xfrm>
          <a:off x="4495800" y="2765425"/>
          <a:ext cx="44196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9" name="Visio" r:id="rId3" imgW="4044391" imgH="1400251" progId="Visio.Drawing.11">
                  <p:embed/>
                </p:oleObj>
              </mc:Choice>
              <mc:Fallback>
                <p:oleObj name="Visio" r:id="rId3" imgW="4044391" imgH="1400251" progId="Visio.Drawing.11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65425"/>
                        <a:ext cx="44196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0" name="Rectangle 60"/>
          <p:cNvSpPr>
            <a:spLocks noChangeArrowheads="1"/>
          </p:cNvSpPr>
          <p:nvPr/>
        </p:nvSpPr>
        <p:spPr bwMode="auto">
          <a:xfrm>
            <a:off x="762000" y="2560638"/>
            <a:ext cx="41148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产生式集合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定义如下：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ea typeface="楷体_GB2312" pitchFamily="49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;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     S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;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     S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;</a:t>
            </a:r>
            <a:endParaRPr lang="en-US" altLang="zh-CN" sz="2000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163901" name="Rectangle 61"/>
          <p:cNvSpPr>
            <a:spLocks noChangeArrowheads="1"/>
          </p:cNvSpPr>
          <p:nvPr/>
        </p:nvSpPr>
        <p:spPr bwMode="auto">
          <a:xfrm>
            <a:off x="762000" y="4343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333399"/>
                </a:solidFill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] [q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</a:rPr>
              <a:t>] ,  </a:t>
            </a:r>
            <a:r>
              <a:rPr lang="en-US" altLang="zh-CN" sz="2000" i="1" dirty="0" err="1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Times New Roman" pitchFamily="18" charset="0"/>
              </a:rPr>
              <a:t>, j </a:t>
            </a:r>
            <a:r>
              <a:rPr lang="en-US" altLang="zh-CN" sz="2000" i="1" dirty="0">
                <a:solidFill>
                  <a:srgbClr val="333399"/>
                </a:solidFill>
              </a:rPr>
              <a:t>= 0,1,2;  (</a:t>
            </a:r>
            <a:r>
              <a:rPr lang="en-US" altLang="zh-CN" sz="2000" i="1" dirty="0"/>
              <a:t>(q</a:t>
            </a:r>
            <a:r>
              <a:rPr lang="en-US" altLang="zh-CN" sz="2000" i="1" baseline="-25000" dirty="0"/>
              <a:t>0</a:t>
            </a:r>
            <a:r>
              <a:rPr lang="en-US" altLang="zh-CN" sz="2000" i="1" dirty="0"/>
              <a:t>,XZ</a:t>
            </a:r>
            <a:r>
              <a:rPr lang="en-US" altLang="zh-CN" sz="2000" i="1" baseline="-25000" dirty="0"/>
              <a:t>0</a:t>
            </a:r>
            <a:r>
              <a:rPr lang="en-US" altLang="zh-CN" sz="2000" i="1" dirty="0"/>
              <a:t>)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>
                <a:sym typeface="Symbol" pitchFamily="18" charset="2"/>
              </a:rPr>
              <a:t>(</a:t>
            </a:r>
            <a:r>
              <a:rPr lang="en-US" altLang="zh-CN" sz="2000" i="1" dirty="0"/>
              <a:t>q</a:t>
            </a:r>
            <a:r>
              <a:rPr lang="en-US" altLang="zh-CN" sz="2000" i="1" baseline="-25000" dirty="0"/>
              <a:t>0</a:t>
            </a:r>
            <a:r>
              <a:rPr lang="en-US" altLang="zh-CN" sz="2000" i="1" dirty="0">
                <a:sym typeface="Symbol" pitchFamily="18" charset="2"/>
              </a:rPr>
              <a:t>, 0, </a:t>
            </a:r>
            <a:r>
              <a:rPr lang="en-US" altLang="zh-CN" sz="2000" i="1" dirty="0"/>
              <a:t>Z</a:t>
            </a:r>
            <a:r>
              <a:rPr lang="en-US" altLang="zh-CN" sz="2000" i="1" baseline="-25000" dirty="0"/>
              <a:t>0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63902" name="Rectangle 62"/>
          <p:cNvSpPr>
            <a:spLocks noChangeArrowheads="1"/>
          </p:cNvSpPr>
          <p:nvPr/>
        </p:nvSpPr>
        <p:spPr bwMode="auto">
          <a:xfrm>
            <a:off x="762000" y="48006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333399"/>
                </a:solidFill>
              </a:rPr>
              <a:t>(3)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</a:rPr>
              <a:t>] [</a:t>
            </a:r>
            <a:r>
              <a:rPr lang="en-US" altLang="zh-CN" sz="2000" i="1" dirty="0" err="1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 err="1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 err="1">
                <a:solidFill>
                  <a:srgbClr val="333399"/>
                </a:solidFill>
                <a:latin typeface="Times New Roman" pitchFamily="18" charset="0"/>
              </a:rPr>
              <a:t>j</a:t>
            </a:r>
            <a:r>
              <a:rPr lang="en-US" altLang="zh-CN" sz="2000" i="1" dirty="0">
                <a:solidFill>
                  <a:srgbClr val="333399"/>
                </a:solidFill>
              </a:rPr>
              <a:t>] ,  </a:t>
            </a:r>
            <a:r>
              <a:rPr lang="en-US" altLang="zh-CN" sz="2000" i="1" dirty="0" err="1">
                <a:solidFill>
                  <a:srgbClr val="333399"/>
                </a:solidFill>
                <a:latin typeface="Times New Roman" pitchFamily="18" charset="0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latin typeface="Times New Roman" pitchFamily="18" charset="0"/>
              </a:rPr>
              <a:t> , j </a:t>
            </a:r>
            <a:r>
              <a:rPr lang="en-US" altLang="zh-CN" sz="2000" i="1" dirty="0">
                <a:solidFill>
                  <a:srgbClr val="333399"/>
                </a:solidFill>
              </a:rPr>
              <a:t>= 0,1,2;    (</a:t>
            </a:r>
            <a:r>
              <a:rPr lang="en-US" altLang="zh-CN" sz="2000" i="1" dirty="0"/>
              <a:t>(q</a:t>
            </a:r>
            <a:r>
              <a:rPr lang="en-US" altLang="zh-CN" sz="2000" i="1" baseline="-25000" dirty="0"/>
              <a:t>0</a:t>
            </a:r>
            <a:r>
              <a:rPr lang="en-US" altLang="zh-CN" sz="2000" i="1" dirty="0"/>
              <a:t>,XX)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>
                <a:sym typeface="Symbol" pitchFamily="18" charset="2"/>
              </a:rPr>
              <a:t>(</a:t>
            </a:r>
            <a:r>
              <a:rPr lang="en-US" altLang="zh-CN" sz="2000" i="1" dirty="0"/>
              <a:t>q</a:t>
            </a:r>
            <a:r>
              <a:rPr lang="en-US" altLang="zh-CN" sz="2000" i="1" baseline="-25000" dirty="0"/>
              <a:t>0</a:t>
            </a:r>
            <a:r>
              <a:rPr lang="en-US" altLang="zh-CN" sz="2000" i="1" dirty="0">
                <a:sym typeface="Symbol" pitchFamily="18" charset="2"/>
              </a:rPr>
              <a:t>, 0, </a:t>
            </a:r>
            <a:r>
              <a:rPr lang="en-US" altLang="zh-CN" sz="2000" i="1" dirty="0"/>
              <a:t>X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63903" name="Rectangle 63"/>
          <p:cNvSpPr>
            <a:spLocks noChangeArrowheads="1"/>
          </p:cNvSpPr>
          <p:nvPr/>
        </p:nvSpPr>
        <p:spPr bwMode="auto">
          <a:xfrm>
            <a:off x="7620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333399"/>
                </a:solidFill>
              </a:rPr>
              <a:t>(4)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;    (</a:t>
            </a:r>
            <a:r>
              <a:rPr lang="en-US" altLang="zh-CN" sz="2000" i="1" dirty="0"/>
              <a:t>(q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</a:t>
            </a:r>
            <a:r>
              <a:rPr lang="en-US" altLang="zh-CN" sz="2000" i="1" dirty="0">
                <a:sym typeface="Symbol" pitchFamily="18" charset="2"/>
              </a:rPr>
              <a:t></a:t>
            </a:r>
            <a:r>
              <a:rPr lang="en-US" altLang="zh-CN" sz="2000" i="1" dirty="0"/>
              <a:t>)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>
                <a:sym typeface="Symbol" pitchFamily="18" charset="2"/>
              </a:rPr>
              <a:t>(</a:t>
            </a:r>
            <a:r>
              <a:rPr lang="en-US" altLang="zh-CN" sz="2000" i="1" dirty="0"/>
              <a:t>q</a:t>
            </a:r>
            <a:r>
              <a:rPr lang="en-US" altLang="zh-CN" sz="2000" i="1" baseline="-25000" dirty="0"/>
              <a:t>0</a:t>
            </a:r>
            <a:r>
              <a:rPr lang="en-US" altLang="zh-CN" sz="2000" i="1" dirty="0">
                <a:sym typeface="Symbol" pitchFamily="18" charset="2"/>
              </a:rPr>
              <a:t>, 1, </a:t>
            </a:r>
            <a:r>
              <a:rPr lang="en-US" altLang="zh-CN" sz="2000" i="1" dirty="0"/>
              <a:t>X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63904" name="Rectangle 64"/>
          <p:cNvSpPr>
            <a:spLocks noChangeArrowheads="1"/>
          </p:cNvSpPr>
          <p:nvPr/>
        </p:nvSpPr>
        <p:spPr bwMode="auto">
          <a:xfrm>
            <a:off x="762000" y="5715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333399"/>
                </a:solidFill>
              </a:rPr>
              <a:t>(5)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Xq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;    (</a:t>
            </a:r>
            <a:r>
              <a:rPr lang="en-US" altLang="zh-CN" sz="2000" i="1" dirty="0"/>
              <a:t>(q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,</a:t>
            </a:r>
            <a:r>
              <a:rPr lang="en-US" altLang="zh-CN" sz="2000" i="1" dirty="0">
                <a:sym typeface="Symbol" pitchFamily="18" charset="2"/>
              </a:rPr>
              <a:t></a:t>
            </a:r>
            <a:r>
              <a:rPr lang="en-US" altLang="zh-CN" sz="2000" i="1" dirty="0"/>
              <a:t>)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>
                <a:sym typeface="Symbol" pitchFamily="18" charset="2"/>
              </a:rPr>
              <a:t>(</a:t>
            </a:r>
            <a:r>
              <a:rPr lang="en-US" altLang="zh-CN" sz="2000" i="1" dirty="0"/>
              <a:t>q</a:t>
            </a:r>
            <a:r>
              <a:rPr lang="en-US" altLang="zh-CN" sz="2000" i="1" baseline="-25000" dirty="0"/>
              <a:t>1</a:t>
            </a:r>
            <a:r>
              <a:rPr lang="en-US" altLang="zh-CN" sz="2000" i="1" dirty="0">
                <a:sym typeface="Symbol" pitchFamily="18" charset="2"/>
              </a:rPr>
              <a:t>, 1, </a:t>
            </a:r>
            <a:r>
              <a:rPr lang="en-US" altLang="zh-CN" sz="2000" i="1" dirty="0"/>
              <a:t>X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163905" name="Rectangle 65"/>
          <p:cNvSpPr>
            <a:spLocks noChangeArrowheads="1"/>
          </p:cNvSpPr>
          <p:nvPr/>
        </p:nvSpPr>
        <p:spPr bwMode="auto">
          <a:xfrm>
            <a:off x="762000" y="6172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333399"/>
                </a:solidFill>
              </a:rPr>
              <a:t>(6)</a:t>
            </a:r>
            <a:r>
              <a:rPr lang="en-US" altLang="zh-CN" sz="2400" dirty="0">
                <a:solidFill>
                  <a:srgbClr val="333399"/>
                </a:solidFill>
              </a:rPr>
              <a:t>  </a:t>
            </a:r>
            <a:r>
              <a:rPr lang="en-US" altLang="zh-CN" sz="2000" i="1" dirty="0">
                <a:solidFill>
                  <a:srgbClr val="333399"/>
                </a:solidFill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</a:rPr>
              <a:t>q</a:t>
            </a:r>
            <a:r>
              <a:rPr lang="en-US" altLang="zh-CN" sz="2000" i="1" baseline="-25000" dirty="0">
                <a:solidFill>
                  <a:srgbClr val="333399"/>
                </a:solidFill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</a:rPr>
              <a:t>] </a:t>
            </a:r>
            <a:r>
              <a:rPr lang="en-US" altLang="zh-CN" sz="2000" dirty="0">
                <a:solidFill>
                  <a:srgbClr val="333399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</a:rPr>
              <a:t>;    (</a:t>
            </a:r>
            <a:r>
              <a:rPr lang="en-US" altLang="zh-CN" sz="2000" i="1" dirty="0"/>
              <a:t>(q</a:t>
            </a:r>
            <a:r>
              <a:rPr lang="en-US" altLang="zh-CN" sz="2000" i="1" baseline="-25000" dirty="0"/>
              <a:t>2</a:t>
            </a:r>
            <a:r>
              <a:rPr lang="en-US" altLang="zh-CN" sz="2000" i="1" dirty="0"/>
              <a:t>,</a:t>
            </a:r>
            <a:r>
              <a:rPr lang="en-US" altLang="zh-CN" sz="2000" i="1" dirty="0">
                <a:sym typeface="Symbol" pitchFamily="18" charset="2"/>
              </a:rPr>
              <a:t></a:t>
            </a:r>
            <a:r>
              <a:rPr lang="en-US" altLang="zh-CN" sz="2000" i="1" dirty="0"/>
              <a:t>)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>
                <a:sym typeface="Symbol" pitchFamily="18" charset="2"/>
              </a:rPr>
              <a:t>(</a:t>
            </a:r>
            <a:r>
              <a:rPr lang="en-US" altLang="zh-CN" sz="2000" i="1" dirty="0"/>
              <a:t>q</a:t>
            </a:r>
            <a:r>
              <a:rPr lang="en-US" altLang="zh-CN" sz="2000" i="1" baseline="-25000" dirty="0"/>
              <a:t>1</a:t>
            </a:r>
            <a:r>
              <a:rPr lang="en-US" altLang="zh-CN" sz="2000" i="1" dirty="0">
                <a:sym typeface="Symbol" pitchFamily="18" charset="2"/>
              </a:rPr>
              <a:t>, , </a:t>
            </a:r>
            <a:r>
              <a:rPr lang="en-US" altLang="zh-CN" sz="2000" i="1" dirty="0"/>
              <a:t>Z</a:t>
            </a:r>
            <a:r>
              <a:rPr lang="en-US" altLang="zh-CN" sz="2000" i="1" baseline="-25000" dirty="0"/>
              <a:t>0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333399"/>
                </a:solidFill>
              </a:rPr>
              <a:t>)</a:t>
            </a:r>
          </a:p>
        </p:txBody>
      </p:sp>
      <p:grpSp>
        <p:nvGrpSpPr>
          <p:cNvPr id="163910" name="Group 70"/>
          <p:cNvGrpSpPr>
            <a:grpSpLocks/>
          </p:cNvGrpSpPr>
          <p:nvPr/>
        </p:nvGrpSpPr>
        <p:grpSpPr bwMode="auto">
          <a:xfrm>
            <a:off x="5943600" y="5334000"/>
            <a:ext cx="2971800" cy="1143000"/>
            <a:chOff x="3744" y="3360"/>
            <a:chExt cx="1872" cy="720"/>
          </a:xfrm>
        </p:grpSpPr>
        <p:sp>
          <p:nvSpPr>
            <p:cNvPr id="163906" name="Rectangle 66"/>
            <p:cNvSpPr>
              <a:spLocks noChangeArrowheads="1"/>
            </p:cNvSpPr>
            <p:nvPr/>
          </p:nvSpPr>
          <p:spPr bwMode="auto">
            <a:xfrm>
              <a:off x="3744" y="3360"/>
              <a:ext cx="187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2000" dirty="0">
                  <a:ea typeface="楷体_GB2312" pitchFamily="49" charset="-122"/>
                </a:rPr>
                <a:t>注意：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对于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(4),(5),(6)</a:t>
              </a:r>
              <a:r>
                <a:rPr lang="zh-CN" altLang="en-US" sz="2000" i="1" dirty="0">
                  <a:solidFill>
                    <a:srgbClr val="333399"/>
                  </a:solidFill>
                  <a:ea typeface="楷体_GB2312" pitchFamily="49" charset="-122"/>
                </a:rPr>
                <a:t>，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前一页的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ea typeface="楷体_GB2312" pitchFamily="49" charset="-12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]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中，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k=0,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分别为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q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,q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q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2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163909" name="Rectangle 69"/>
            <p:cNvSpPr>
              <a:spLocks noChangeArrowheads="1"/>
            </p:cNvSpPr>
            <p:nvPr/>
          </p:nvSpPr>
          <p:spPr bwMode="auto">
            <a:xfrm>
              <a:off x="3744" y="3360"/>
              <a:ext cx="1872" cy="72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0" grpId="0" autoUpdateAnimBg="0"/>
      <p:bldP spid="163901" grpId="0" autoUpdateAnimBg="0"/>
      <p:bldP spid="163902" grpId="0" autoUpdateAnimBg="0"/>
      <p:bldP spid="163903" grpId="0" autoUpdateAnimBg="0"/>
      <p:bldP spid="163904" grpId="0" autoUpdateAnimBg="0"/>
      <p:bldP spid="1639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AE602A-22B3-E44E-B8C9-ED623CFC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0" cy="36433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B5A5B2-0678-694F-BA2F-6D8FF7D6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288881"/>
            <a:ext cx="8001000" cy="10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6636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65EF25-AEE7-A848-B1BB-01694B23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5" y="2564904"/>
            <a:ext cx="6480720" cy="3568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C0748E-61FE-9D4F-8B97-9C677877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1386086"/>
            <a:ext cx="3377475" cy="530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6818029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B2B07A-0447-9C45-9C54-8CFE9109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13" y="1484784"/>
            <a:ext cx="3207629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3B0710-D356-6F46-B6D4-F0860B7E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88168"/>
            <a:ext cx="6048672" cy="34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331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7A10C-D45A-5448-B385-AB9FFBAA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01" y="1340768"/>
            <a:ext cx="3215397" cy="12241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1A5F2D-831F-AE45-8C57-F503304A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0103"/>
            <a:ext cx="5976664" cy="34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2017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4" name="Rectangle 74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C9877C-9207-D242-9071-8CE0857FEC04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17CD2C-A2AA-9B40-BF57-957CAC35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72" y="1374304"/>
            <a:ext cx="3026256" cy="11521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590B23-071F-074B-B5AB-1D441D43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68676"/>
            <a:ext cx="6159513" cy="35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148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609600" y="1401763"/>
            <a:ext cx="81534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结论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依上述构造方法，从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E = (Q,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q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Z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构造一个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= (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S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) ,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则有 </a:t>
            </a:r>
            <a:r>
              <a:rPr lang="en-US" altLang="zh-CN" sz="2400" i="1" dirty="0">
                <a:ea typeface="楷体_GB2312" pitchFamily="49" charset="-122"/>
              </a:rPr>
              <a:t>N(E) = L(G)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181322" name="Group 74"/>
          <p:cNvGrpSpPr>
            <a:grpSpLocks/>
          </p:cNvGrpSpPr>
          <p:nvPr/>
        </p:nvGrpSpPr>
        <p:grpSpPr bwMode="auto">
          <a:xfrm>
            <a:off x="611188" y="2362200"/>
            <a:ext cx="8153400" cy="884238"/>
            <a:chOff x="385" y="1488"/>
            <a:chExt cx="5136" cy="557"/>
          </a:xfrm>
        </p:grpSpPr>
        <p:sp>
          <p:nvSpPr>
            <p:cNvPr id="181279" name="Rectangle 31"/>
            <p:cNvSpPr>
              <a:spLocks noChangeArrowheads="1"/>
            </p:cNvSpPr>
            <p:nvPr/>
          </p:nvSpPr>
          <p:spPr bwMode="auto">
            <a:xfrm>
              <a:off x="385" y="1488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证明思路</a:t>
              </a:r>
              <a:r>
                <a:rPr lang="zh-CN" altLang="en-US" sz="2400" dirty="0">
                  <a:ea typeface="楷体_GB2312" pitchFamily="49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欲证，对任何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 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*,  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N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(E)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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L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(G).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即证明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: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存在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p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Q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.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 err="1">
                  <a:ea typeface="楷体_GB2312" pitchFamily="49" charset="-122"/>
                </a:rPr>
                <a:t>iff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S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81295" name="Rectangle 47"/>
            <p:cNvSpPr>
              <a:spLocks noChangeArrowheads="1"/>
            </p:cNvSpPr>
            <p:nvPr/>
          </p:nvSpPr>
          <p:spPr bwMode="auto">
            <a:xfrm>
              <a:off x="4461" y="17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297" name="Group 49"/>
          <p:cNvGrpSpPr>
            <a:grpSpLocks/>
          </p:cNvGrpSpPr>
          <p:nvPr/>
        </p:nvGrpSpPr>
        <p:grpSpPr bwMode="auto">
          <a:xfrm>
            <a:off x="990600" y="3340100"/>
            <a:ext cx="7924800" cy="500063"/>
            <a:chOff x="624" y="2209"/>
            <a:chExt cx="4992" cy="315"/>
          </a:xfrm>
        </p:grpSpPr>
        <p:sp>
          <p:nvSpPr>
            <p:cNvPr id="181281" name="Rectangle 33"/>
            <p:cNvSpPr>
              <a:spLocks noChangeArrowheads="1"/>
            </p:cNvSpPr>
            <p:nvPr/>
          </p:nvSpPr>
          <p:spPr bwMode="auto">
            <a:xfrm>
              <a:off x="624" y="2236"/>
              <a:ext cx="4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先证明对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q,p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Q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X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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q,w,X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 err="1">
                  <a:ea typeface="楷体_GB2312" pitchFamily="49" charset="-122"/>
                </a:rPr>
                <a:t>iff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w. </a:t>
              </a:r>
            </a:p>
          </p:txBody>
        </p:sp>
        <p:sp>
          <p:nvSpPr>
            <p:cNvPr id="181296" name="Rectangle 48"/>
            <p:cNvSpPr>
              <a:spLocks noChangeArrowheads="1"/>
            </p:cNvSpPr>
            <p:nvPr/>
          </p:nvSpPr>
          <p:spPr bwMode="auto">
            <a:xfrm>
              <a:off x="5051" y="2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3" name="Group 65"/>
          <p:cNvGrpSpPr>
            <a:grpSpLocks/>
          </p:cNvGrpSpPr>
          <p:nvPr/>
        </p:nvGrpSpPr>
        <p:grpSpPr bwMode="auto">
          <a:xfrm>
            <a:off x="990600" y="3873500"/>
            <a:ext cx="7086600" cy="531813"/>
            <a:chOff x="624" y="2497"/>
            <a:chExt cx="4464" cy="335"/>
          </a:xfrm>
        </p:grpSpPr>
        <p:sp>
          <p:nvSpPr>
            <p:cNvPr id="181300" name="Rectangle 52"/>
            <p:cNvSpPr>
              <a:spLocks noChangeArrowheads="1"/>
            </p:cNvSpPr>
            <p:nvPr/>
          </p:nvSpPr>
          <p:spPr bwMode="auto">
            <a:xfrm>
              <a:off x="624" y="2544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这样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ea typeface="楷体_GB2312" pitchFamily="49" charset="-122"/>
                </a:rPr>
                <a:t>if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ea typeface="楷体_GB2312" pitchFamily="49" charset="-122"/>
                </a:rPr>
                <a:t>then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p]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w. </a:t>
              </a:r>
            </a:p>
          </p:txBody>
        </p:sp>
        <p:sp>
          <p:nvSpPr>
            <p:cNvPr id="181303" name="Rectangle 55"/>
            <p:cNvSpPr>
              <a:spLocks noChangeArrowheads="1"/>
            </p:cNvSpPr>
            <p:nvPr/>
          </p:nvSpPr>
          <p:spPr bwMode="auto">
            <a:xfrm>
              <a:off x="4368" y="24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4" name="Group 66"/>
          <p:cNvGrpSpPr>
            <a:grpSpLocks/>
          </p:cNvGrpSpPr>
          <p:nvPr/>
        </p:nvGrpSpPr>
        <p:grpSpPr bwMode="auto">
          <a:xfrm>
            <a:off x="990600" y="4483100"/>
            <a:ext cx="7086600" cy="531813"/>
            <a:chOff x="624" y="2785"/>
            <a:chExt cx="4464" cy="335"/>
          </a:xfrm>
        </p:grpSpPr>
        <p:sp>
          <p:nvSpPr>
            <p:cNvPr id="181306" name="Rectangle 58"/>
            <p:cNvSpPr>
              <a:spLocks noChangeArrowheads="1"/>
            </p:cNvSpPr>
            <p:nvPr/>
          </p:nvSpPr>
          <p:spPr bwMode="auto">
            <a:xfrm>
              <a:off x="624" y="2832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因为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G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中包含产生式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S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p],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所以 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S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. </a:t>
              </a:r>
            </a:p>
          </p:txBody>
        </p:sp>
        <p:sp>
          <p:nvSpPr>
            <p:cNvPr id="181307" name="Rectangle 59"/>
            <p:cNvSpPr>
              <a:spLocks noChangeArrowheads="1"/>
            </p:cNvSpPr>
            <p:nvPr/>
          </p:nvSpPr>
          <p:spPr bwMode="auto">
            <a:xfrm>
              <a:off x="4176" y="27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1315" name="Group 67"/>
          <p:cNvGrpSpPr>
            <a:grpSpLocks/>
          </p:cNvGrpSpPr>
          <p:nvPr/>
        </p:nvGrpSpPr>
        <p:grpSpPr bwMode="auto">
          <a:xfrm>
            <a:off x="990600" y="5016500"/>
            <a:ext cx="7620000" cy="911225"/>
            <a:chOff x="624" y="3064"/>
            <a:chExt cx="4800" cy="574"/>
          </a:xfrm>
        </p:grpSpPr>
        <p:sp>
          <p:nvSpPr>
            <p:cNvPr id="181301" name="Rectangle 53"/>
            <p:cNvSpPr>
              <a:spLocks noChangeArrowheads="1"/>
            </p:cNvSpPr>
            <p:nvPr/>
          </p:nvSpPr>
          <p:spPr bwMode="auto">
            <a:xfrm>
              <a:off x="239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1310" name="Rectangle 62"/>
            <p:cNvSpPr>
              <a:spLocks noChangeArrowheads="1"/>
            </p:cNvSpPr>
            <p:nvPr/>
          </p:nvSpPr>
          <p:spPr bwMode="auto">
            <a:xfrm>
              <a:off x="624" y="3120"/>
              <a:ext cx="48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反之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若 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S</a:t>
              </a:r>
              <a:r>
                <a:rPr lang="en-US" altLang="zh-CN" sz="24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由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G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的构造过程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存在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p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满足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p]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w,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从而有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(q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,w,Z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</a:rPr>
                <a:t>0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1311" name="Rectangle 63"/>
            <p:cNvSpPr>
              <a:spLocks noChangeArrowheads="1"/>
            </p:cNvSpPr>
            <p:nvPr/>
          </p:nvSpPr>
          <p:spPr bwMode="auto">
            <a:xfrm>
              <a:off x="1536" y="306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1316" name="Rectangle 68"/>
          <p:cNvSpPr>
            <a:spLocks noChangeArrowheads="1"/>
          </p:cNvSpPr>
          <p:nvPr/>
        </p:nvSpPr>
        <p:spPr bwMode="auto">
          <a:xfrm>
            <a:off x="1035050" y="6153150"/>
            <a:ext cx="27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</a:t>
            </a:r>
          </a:p>
        </p:txBody>
      </p:sp>
      <p:sp>
        <p:nvSpPr>
          <p:cNvPr id="181320" name="Rectangle 72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BACB6D-9A83-EF4A-978F-A6B23762CF46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03350" y="260350"/>
            <a:ext cx="6372225" cy="585788"/>
          </a:xfrm>
          <a:prstGeom prst="rect">
            <a:avLst/>
          </a:prstGeom>
          <a:noFill/>
          <a:ln cap="flat" algn="ctr"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上下文无关文法 </a:t>
            </a:r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 </a:t>
            </a:r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下推自动机</a:t>
            </a:r>
          </a:p>
        </p:txBody>
      </p:sp>
      <p:sp>
        <p:nvSpPr>
          <p:cNvPr id="55375" name="Rectangle 7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2224088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从下推自动机</a:t>
            </a:r>
            <a:r>
              <a:rPr lang="zh-CN" altLang="en-US" sz="2800">
                <a:ea typeface="楷体_GB2312" pitchFamily="49" charset="-122"/>
              </a:rPr>
              <a:t>构造等价</a:t>
            </a:r>
            <a:r>
              <a:rPr lang="zh-CN" altLang="en-US" sz="2800" dirty="0">
                <a:ea typeface="楷体_GB2312" pitchFamily="49" charset="-122"/>
              </a:rPr>
              <a:t>的上下文无关文法  </a:t>
            </a:r>
          </a:p>
        </p:txBody>
      </p:sp>
      <p:sp>
        <p:nvSpPr>
          <p:cNvPr id="55376" name="Rectangle 8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4400" y="148907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从上下文无关文法构造等价的下推自动机</a:t>
            </a:r>
            <a:endParaRPr lang="zh-CN" altLang="en-US" sz="280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2C9B0D-6F6F-9046-A298-46EB5FE3A840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1066800" y="2133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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归纳于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q,w,X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的步数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1408113" y="3429000"/>
            <a:ext cx="7735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n&gt;1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，设第一步推导为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q,w,X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,x,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，其中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i="1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w=ax, a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或为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或为单个符号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且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a,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). </a:t>
            </a:r>
            <a:endParaRPr lang="en-US" altLang="zh-CN" sz="2000" i="1" dirty="0">
              <a:solidFill>
                <a:srgbClr val="333399"/>
              </a:solidFill>
              <a:ea typeface="楷体_GB2312" pitchFamily="49" charset="-122"/>
            </a:endParaRPr>
          </a:p>
        </p:txBody>
      </p:sp>
      <p:grpSp>
        <p:nvGrpSpPr>
          <p:cNvPr id="182305" name="Group 33"/>
          <p:cNvGrpSpPr>
            <a:grpSpLocks/>
          </p:cNvGrpSpPr>
          <p:nvPr/>
        </p:nvGrpSpPr>
        <p:grpSpPr bwMode="auto">
          <a:xfrm>
            <a:off x="685800" y="1219200"/>
            <a:ext cx="8153400" cy="884238"/>
            <a:chOff x="432" y="1114"/>
            <a:chExt cx="5136" cy="557"/>
          </a:xfrm>
        </p:grpSpPr>
        <p:sp>
          <p:nvSpPr>
            <p:cNvPr id="182303" name="Rectangle 31"/>
            <p:cNvSpPr>
              <a:spLocks noChangeArrowheads="1"/>
            </p:cNvSpPr>
            <p:nvPr/>
          </p:nvSpPr>
          <p:spPr bwMode="auto">
            <a:xfrm>
              <a:off x="432" y="1114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400">
                  <a:ea typeface="楷体_GB2312" pitchFamily="49" charset="-122"/>
                </a:rPr>
                <a:t> </a:t>
              </a:r>
              <a:r>
                <a:rPr lang="zh-CN" altLang="en-US" sz="2800">
                  <a:ea typeface="楷体_GB2312" pitchFamily="49" charset="-122"/>
                </a:rPr>
                <a:t>证明思路 </a:t>
              </a:r>
              <a:r>
                <a:rPr lang="en-US" altLang="zh-CN" sz="2800" i="1">
                  <a:solidFill>
                    <a:srgbClr val="333399"/>
                  </a:solidFill>
                  <a:ea typeface="楷体_GB2312" pitchFamily="49" charset="-122"/>
                </a:rPr>
                <a:t>(</a:t>
              </a:r>
              <a:r>
                <a:rPr lang="zh-CN" altLang="en-US" sz="2800">
                  <a:solidFill>
                    <a:srgbClr val="333399"/>
                  </a:solidFill>
                  <a:ea typeface="楷体_GB2312" pitchFamily="49" charset="-122"/>
                </a:rPr>
                <a:t>续前</a:t>
              </a:r>
              <a:r>
                <a:rPr lang="en-US" altLang="zh-CN" sz="2800" i="1">
                  <a:solidFill>
                    <a:srgbClr val="333399"/>
                  </a:solidFill>
                  <a:ea typeface="楷体_GB2312" pitchFamily="49" charset="-122"/>
                </a:rPr>
                <a:t>)  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  </a:t>
              </a:r>
              <a:r>
                <a:rPr lang="zh-CN" altLang="en-US" sz="2400">
                  <a:solidFill>
                    <a:srgbClr val="333399"/>
                  </a:solidFill>
                  <a:ea typeface="楷体_GB2312" pitchFamily="49" charset="-122"/>
                </a:rPr>
                <a:t>现证明对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q,p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Q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(q,w,X)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>
                  <a:ea typeface="楷体_GB2312" pitchFamily="49" charset="-122"/>
                </a:rPr>
                <a:t>iff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[qXp]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w. </a:t>
              </a:r>
            </a:p>
          </p:txBody>
        </p:sp>
        <p:sp>
          <p:nvSpPr>
            <p:cNvPr id="182304" name="Rectangle 32"/>
            <p:cNvSpPr>
              <a:spLocks noChangeArrowheads="1"/>
            </p:cNvSpPr>
            <p:nvPr/>
          </p:nvSpPr>
          <p:spPr bwMode="auto">
            <a:xfrm>
              <a:off x="4506" y="13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1741488" y="5532438"/>
            <a:ext cx="7101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由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的构造，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p]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为产生式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  <a:endParaRPr lang="en-US" altLang="zh-CN" sz="2000" i="1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1752600" y="42672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可以将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分为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x=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，存在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,…,p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满足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i-1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),  1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i&lt;k;   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</p:txBody>
      </p:sp>
      <p:grpSp>
        <p:nvGrpSpPr>
          <p:cNvPr id="182311" name="Group 39"/>
          <p:cNvGrpSpPr>
            <a:grpSpLocks/>
          </p:cNvGrpSpPr>
          <p:nvPr/>
        </p:nvGrpSpPr>
        <p:grpSpPr bwMode="auto">
          <a:xfrm>
            <a:off x="1408113" y="2667000"/>
            <a:ext cx="7354887" cy="762000"/>
            <a:chOff x="887" y="2064"/>
            <a:chExt cx="4633" cy="480"/>
          </a:xfrm>
        </p:grpSpPr>
        <p:sp>
          <p:nvSpPr>
            <p:cNvPr id="182294" name="Rectangle 22"/>
            <p:cNvSpPr>
              <a:spLocks noChangeArrowheads="1"/>
            </p:cNvSpPr>
            <p:nvPr/>
          </p:nvSpPr>
          <p:spPr bwMode="auto">
            <a:xfrm>
              <a:off x="887" y="2064"/>
              <a:ext cx="46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400" dirty="0">
                  <a:ea typeface="楷体_GB2312" pitchFamily="49" charset="-122"/>
                </a:rPr>
                <a:t>基础 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n=1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，必有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或为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或为单个符号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且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)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(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q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, w,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X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) .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    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由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G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的构造，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为一个产生式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所以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w .</a:t>
              </a:r>
            </a:p>
          </p:txBody>
        </p:sp>
        <p:sp>
          <p:nvSpPr>
            <p:cNvPr id="182310" name="Rectangle 38"/>
            <p:cNvSpPr>
              <a:spLocks noChangeArrowheads="1"/>
            </p:cNvSpPr>
            <p:nvPr/>
          </p:nvSpPr>
          <p:spPr bwMode="auto">
            <a:xfrm>
              <a:off x="4800" y="22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2314" name="Group 42"/>
          <p:cNvGrpSpPr>
            <a:grpSpLocks/>
          </p:cNvGrpSpPr>
          <p:nvPr/>
        </p:nvGrpSpPr>
        <p:grpSpPr bwMode="auto">
          <a:xfrm>
            <a:off x="1763713" y="5000625"/>
            <a:ext cx="5862637" cy="471488"/>
            <a:chOff x="1111" y="3448"/>
            <a:chExt cx="3693" cy="297"/>
          </a:xfrm>
        </p:grpSpPr>
        <p:sp>
          <p:nvSpPr>
            <p:cNvPr id="182309" name="Rectangle 37"/>
            <p:cNvSpPr>
              <a:spLocks noChangeArrowheads="1"/>
            </p:cNvSpPr>
            <p:nvPr/>
          </p:nvSpPr>
          <p:spPr bwMode="auto">
            <a:xfrm>
              <a:off x="1111" y="3495"/>
              <a:ext cx="3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由归纳假设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[p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i-1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i&lt;k;  [p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k-1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p]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182312" name="Rectangle 40"/>
            <p:cNvSpPr>
              <a:spLocks noChangeArrowheads="1"/>
            </p:cNvSpPr>
            <p:nvPr/>
          </p:nvSpPr>
          <p:spPr bwMode="auto">
            <a:xfrm>
              <a:off x="2644" y="34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2313" name="Rectangle 41"/>
            <p:cNvSpPr>
              <a:spLocks noChangeArrowheads="1"/>
            </p:cNvSpPr>
            <p:nvPr/>
          </p:nvSpPr>
          <p:spPr bwMode="auto">
            <a:xfrm>
              <a:off x="4272" y="34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2316" name="Group 44"/>
          <p:cNvGrpSpPr>
            <a:grpSpLocks/>
          </p:cNvGrpSpPr>
          <p:nvPr/>
        </p:nvGrpSpPr>
        <p:grpSpPr bwMode="auto">
          <a:xfrm>
            <a:off x="1752600" y="5945188"/>
            <a:ext cx="4419600" cy="531812"/>
            <a:chOff x="1104" y="3793"/>
            <a:chExt cx="2784" cy="335"/>
          </a:xfrm>
        </p:grpSpPr>
        <p:sp>
          <p:nvSpPr>
            <p:cNvPr id="182300" name="Rectangle 28"/>
            <p:cNvSpPr>
              <a:spLocks noChangeArrowheads="1"/>
            </p:cNvSpPr>
            <p:nvPr/>
          </p:nvSpPr>
          <p:spPr bwMode="auto">
            <a:xfrm>
              <a:off x="1104" y="3840"/>
              <a:ext cx="2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所以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ax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4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…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400" i="1" baseline="-250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 =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w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. </a:t>
              </a:r>
            </a:p>
          </p:txBody>
        </p:sp>
        <p:sp>
          <p:nvSpPr>
            <p:cNvPr id="182315" name="Rectangle 43"/>
            <p:cNvSpPr>
              <a:spLocks noChangeArrowheads="1"/>
            </p:cNvSpPr>
            <p:nvPr/>
          </p:nvSpPr>
          <p:spPr bwMode="auto">
            <a:xfrm>
              <a:off x="2160" y="379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83D31-B675-C240-877B-F183E3CA2856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7" grpId="0" autoUpdateAnimBg="0"/>
      <p:bldP spid="182295" grpId="0" autoUpdateAnimBg="0"/>
      <p:bldP spid="182307" grpId="0" autoUpdateAnimBg="0"/>
      <p:bldP spid="1823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1295400" y="3427413"/>
            <a:ext cx="773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n&gt;1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设第一步推导为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.</a:t>
            </a:r>
            <a:endParaRPr lang="en-US" altLang="zh-CN" sz="2000" i="1" dirty="0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83328" name="Group 32"/>
          <p:cNvGrpSpPr>
            <a:grpSpLocks/>
          </p:cNvGrpSpPr>
          <p:nvPr/>
        </p:nvGrpSpPr>
        <p:grpSpPr bwMode="auto">
          <a:xfrm>
            <a:off x="685800" y="1295400"/>
            <a:ext cx="8153400" cy="884238"/>
            <a:chOff x="432" y="1056"/>
            <a:chExt cx="5136" cy="557"/>
          </a:xfrm>
        </p:grpSpPr>
        <p:sp>
          <p:nvSpPr>
            <p:cNvPr id="183314" name="Rectangle 18"/>
            <p:cNvSpPr>
              <a:spLocks noChangeArrowheads="1"/>
            </p:cNvSpPr>
            <p:nvPr/>
          </p:nvSpPr>
          <p:spPr bwMode="auto">
            <a:xfrm>
              <a:off x="432" y="1056"/>
              <a:ext cx="513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Char char="²"/>
              </a:pPr>
              <a:r>
                <a:rPr lang="en-US" altLang="zh-CN" sz="2800">
                  <a:ea typeface="楷体_GB2312" pitchFamily="49" charset="-122"/>
                </a:rPr>
                <a:t> </a:t>
              </a:r>
              <a:r>
                <a:rPr lang="zh-CN" altLang="en-US" sz="2800">
                  <a:ea typeface="楷体_GB2312" pitchFamily="49" charset="-122"/>
                </a:rPr>
                <a:t>证明思路 </a:t>
              </a:r>
              <a:r>
                <a:rPr lang="en-US" altLang="zh-CN" sz="2800" i="1">
                  <a:solidFill>
                    <a:srgbClr val="333399"/>
                  </a:solidFill>
                  <a:ea typeface="楷体_GB2312" pitchFamily="49" charset="-122"/>
                </a:rPr>
                <a:t>(</a:t>
              </a:r>
              <a:r>
                <a:rPr lang="zh-CN" altLang="en-US" sz="2800">
                  <a:solidFill>
                    <a:srgbClr val="333399"/>
                  </a:solidFill>
                  <a:ea typeface="楷体_GB2312" pitchFamily="49" charset="-122"/>
                </a:rPr>
                <a:t>续前</a:t>
              </a:r>
              <a:r>
                <a:rPr lang="en-US" altLang="zh-CN" sz="2800" i="1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  </a:t>
              </a:r>
              <a:r>
                <a:rPr lang="zh-CN" altLang="en-US" sz="2400">
                  <a:solidFill>
                    <a:srgbClr val="333399"/>
                  </a:solidFill>
                  <a:ea typeface="楷体_GB2312" pitchFamily="49" charset="-122"/>
                </a:rPr>
                <a:t>继续证明对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q,p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Q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(q,w,X)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(p,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>
                  <a:ea typeface="楷体_GB2312" pitchFamily="49" charset="-122"/>
                </a:rPr>
                <a:t>iff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[qXp] </a:t>
              </a:r>
              <a:r>
                <a:rPr lang="en-US" altLang="zh-CN" sz="24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>
                  <a:solidFill>
                    <a:srgbClr val="333399"/>
                  </a:solidFill>
                  <a:ea typeface="楷体_GB2312" pitchFamily="49" charset="-122"/>
                </a:rPr>
                <a:t>w. </a:t>
              </a:r>
            </a:p>
          </p:txBody>
        </p:sp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4756" y="12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1344613" y="5318125"/>
            <a:ext cx="5056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由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的构造，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…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a,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 . </a:t>
            </a: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1295400" y="266541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基础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n=1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qXp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必为一个产生式，由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G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的构造，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或为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或为单个符号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且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w,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 .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所以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q,w,X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1325563" y="4570413"/>
            <a:ext cx="705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由归纳假设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 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i-1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),  1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i&lt;k;   (p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1371600" y="5789613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所以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q,w,X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├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(p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…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). </a:t>
            </a:r>
          </a:p>
        </p:txBody>
      </p:sp>
      <p:grpSp>
        <p:nvGrpSpPr>
          <p:cNvPr id="183330" name="Group 34"/>
          <p:cNvGrpSpPr>
            <a:grpSpLocks/>
          </p:cNvGrpSpPr>
          <p:nvPr/>
        </p:nvGrpSpPr>
        <p:grpSpPr bwMode="auto">
          <a:xfrm>
            <a:off x="914400" y="2133600"/>
            <a:ext cx="5257800" cy="531813"/>
            <a:chOff x="672" y="1489"/>
            <a:chExt cx="3312" cy="335"/>
          </a:xfrm>
        </p:grpSpPr>
        <p:sp>
          <p:nvSpPr>
            <p:cNvPr id="183310" name="Rectangle 14"/>
            <p:cNvSpPr>
              <a:spLocks noChangeArrowheads="1"/>
            </p:cNvSpPr>
            <p:nvPr/>
          </p:nvSpPr>
          <p:spPr bwMode="auto">
            <a:xfrm>
              <a:off x="672" y="1536"/>
              <a:ext cx="3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ea typeface="楷体_GB2312" pitchFamily="49" charset="-122"/>
                  <a:sym typeface="Symbol" pitchFamily="18" charset="2"/>
                </a:rPr>
                <a:t>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归纳于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[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qXp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的步数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183329" name="Rectangle 33"/>
            <p:cNvSpPr>
              <a:spLocks noChangeArrowheads="1"/>
            </p:cNvSpPr>
            <p:nvPr/>
          </p:nvSpPr>
          <p:spPr bwMode="auto">
            <a:xfrm>
              <a:off x="2112" y="14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3333" name="Group 37"/>
          <p:cNvGrpSpPr>
            <a:grpSpLocks/>
          </p:cNvGrpSpPr>
          <p:nvPr/>
        </p:nvGrpSpPr>
        <p:grpSpPr bwMode="auto">
          <a:xfrm>
            <a:off x="1295400" y="3868738"/>
            <a:ext cx="6858000" cy="701675"/>
            <a:chOff x="1104" y="2630"/>
            <a:chExt cx="4320" cy="442"/>
          </a:xfrm>
        </p:grpSpPr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1104" y="2630"/>
              <a:ext cx="4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可以将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w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分为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w = a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2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…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，使得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[p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i-1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i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, 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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i&lt;k;  [p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</a:rPr>
                <a:t>k-1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p]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 </a:t>
              </a:r>
              <a:r>
                <a:rPr lang="en-US" altLang="zh-CN" sz="2000" i="1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x</a:t>
              </a:r>
              <a:r>
                <a:rPr lang="en-US" altLang="zh-CN" sz="2000" i="1" baseline="-25000" dirty="0" err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k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ea typeface="楷体_GB2312" pitchFamily="49" charset="-122"/>
                </a:rPr>
                <a:t>.</a:t>
              </a:r>
              <a:r>
                <a:rPr lang="en-US" altLang="zh-CN" sz="2000" i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endParaRPr lang="en-US" altLang="zh-CN" sz="2000" dirty="0">
                <a:solidFill>
                  <a:srgbClr val="333399"/>
                </a:solidFill>
                <a:ea typeface="楷体_GB2312" pitchFamily="49" charset="-122"/>
              </a:endParaRPr>
            </a:p>
          </p:txBody>
        </p:sp>
        <p:sp>
          <p:nvSpPr>
            <p:cNvPr id="183331" name="Rectangle 35"/>
            <p:cNvSpPr>
              <a:spLocks noChangeArrowheads="1"/>
            </p:cNvSpPr>
            <p:nvPr/>
          </p:nvSpPr>
          <p:spPr bwMode="auto">
            <a:xfrm>
              <a:off x="1780" y="2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408" y="277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1066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856DA6-23FC-E74F-A9B6-879CEE7C0C2D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 autoUpdateAnimBg="0"/>
      <p:bldP spid="183316" grpId="0" autoUpdateAnimBg="0"/>
      <p:bldP spid="183319" grpId="0" autoUpdateAnimBg="0"/>
      <p:bldP spid="183322" grpId="0" autoUpdateAnimBg="0"/>
      <p:bldP spid="18332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上下文无关文法与下推自动机的等价性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1304925" y="3386138"/>
          <a:ext cx="677227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4" name="Visio" r:id="rId3" imgW="5316480" imgH="1169640" progId="Visio.Drawing.11">
                  <p:embed/>
                </p:oleObj>
              </mc:Choice>
              <mc:Fallback>
                <p:oleObj name="Visio" r:id="rId3" imgW="5316480" imgH="116964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386138"/>
                        <a:ext cx="677227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838200" y="161448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小结 </a:t>
            </a:r>
            <a:r>
              <a:rPr lang="zh-CN" altLang="en-US" sz="2400">
                <a:ea typeface="楷体_GB2312" pitchFamily="49" charset="-122"/>
              </a:rPr>
              <a:t> </a:t>
            </a:r>
            <a:endParaRPr lang="zh-CN" altLang="en-US" sz="2400" i="1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6144F-4C11-E947-BE77-F1C2FC624327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1447800" y="1603375"/>
            <a:ext cx="5334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必做题</a:t>
            </a:r>
            <a:r>
              <a:rPr lang="en-US" altLang="zh-CN" sz="2400">
                <a:ea typeface="楷体_GB2312" pitchFamily="49" charset="-122"/>
              </a:rPr>
              <a:t>: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Ex.6.3.2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Ex.6.3.4</a:t>
            </a:r>
            <a:endParaRPr lang="en-US" altLang="zh-CN" sz="2400">
              <a:solidFill>
                <a:srgbClr val="333399"/>
              </a:solidFill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 !Ex.6.3.5 (c)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i="1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latin typeface="Times New Roman" pitchFamily="18" charset="0"/>
              </a:rPr>
              <a:t>课后练习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11891C-60E8-A743-BA63-7EB86CA23CF8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162300" y="35052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1752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8ECAA-BD9E-644A-9502-34DCC2B4884A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684213" y="1371600"/>
            <a:ext cx="8312150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例：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利用下推栈实现自上而下语法分析的过程</a:t>
            </a:r>
            <a:r>
              <a:rPr lang="zh-CN" altLang="en-US" sz="2800">
                <a:ea typeface="楷体_GB2312" pitchFamily="49" charset="-122"/>
              </a:rPr>
              <a:t>  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>
              <a:ea typeface="楷体_GB2312" pitchFamily="49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 语法分析基本问题：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>
              <a:solidFill>
                <a:srgbClr val="333399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   对任意上下文无关文法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= (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300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 i="1" baseline="-300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S 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和任意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*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，是否有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L(G)</a:t>
            </a: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？ 若成立，则给出分析树；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>
                <a:solidFill>
                  <a:srgbClr val="333399"/>
                </a:solidFill>
                <a:ea typeface="楷体_GB2312" pitchFamily="49" charset="-122"/>
              </a:rPr>
              <a:t>   否则，进行报错处理。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658C73-EC28-7A4B-9EB5-25F5355C6138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09600" y="1309688"/>
            <a:ext cx="769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利用下推栈进行自顶向下的分析过程举例    </a:t>
            </a:r>
          </a:p>
        </p:txBody>
      </p:sp>
      <p:grpSp>
        <p:nvGrpSpPr>
          <p:cNvPr id="193544" name="Group 8"/>
          <p:cNvGrpSpPr>
            <a:grpSpLocks/>
          </p:cNvGrpSpPr>
          <p:nvPr/>
        </p:nvGrpSpPr>
        <p:grpSpPr bwMode="auto">
          <a:xfrm>
            <a:off x="1295400" y="2286000"/>
            <a:ext cx="3124200" cy="838200"/>
            <a:chOff x="3456" y="3120"/>
            <a:chExt cx="1920" cy="528"/>
          </a:xfrm>
        </p:grpSpPr>
        <p:sp>
          <p:nvSpPr>
            <p:cNvPr id="193545" name="Text Box 9"/>
            <p:cNvSpPr txBox="1">
              <a:spLocks noChangeArrowheads="1"/>
            </p:cNvSpPr>
            <p:nvPr/>
          </p:nvSpPr>
          <p:spPr bwMode="auto"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E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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EOE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(E)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>
                  <a:solidFill>
                    <a:srgbClr val="333399"/>
                  </a:solidFill>
                  <a:sym typeface="Symbol" pitchFamily="18" charset="2"/>
                </a:rPr>
                <a:t>O </a:t>
              </a:r>
              <a:r>
                <a:rPr lang="en-US" altLang="zh-CN" sz="240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＋</a:t>
              </a:r>
              <a:r>
                <a:rPr lang="zh-CN" altLang="en-US" sz="2400" i="1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 </a:t>
              </a:r>
            </a:p>
          </p:txBody>
        </p:sp>
        <p:sp>
          <p:nvSpPr>
            <p:cNvPr id="193546" name="Rectangle 10"/>
            <p:cNvSpPr>
              <a:spLocks noChangeArrowheads="1"/>
            </p:cNvSpPr>
            <p:nvPr/>
          </p:nvSpPr>
          <p:spPr bwMode="auto">
            <a:xfrm>
              <a:off x="3456" y="3120"/>
              <a:ext cx="1872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5715000" y="2362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i="1">
                <a:solidFill>
                  <a:srgbClr val="333399"/>
                </a:solidFill>
              </a:rPr>
              <a:t>v  </a:t>
            </a:r>
            <a:r>
              <a:rPr lang="en-US" altLang="zh-CN" sz="2400">
                <a:solidFill>
                  <a:srgbClr val="333399"/>
                </a:solidFill>
                <a:sym typeface="Symbol" pitchFamily="18" charset="2"/>
              </a:rPr>
              <a:t> </a:t>
            </a:r>
            <a:r>
              <a:rPr lang="en-US" altLang="zh-CN" sz="2400" i="1">
                <a:solidFill>
                  <a:srgbClr val="333399"/>
                </a:solidFill>
              </a:rPr>
              <a:t>(  v  </a:t>
            </a:r>
            <a:r>
              <a:rPr lang="zh-CN" altLang="en-US" sz="2400">
                <a:solidFill>
                  <a:srgbClr val="333399"/>
                </a:solidFill>
                <a:sym typeface="Symbol" pitchFamily="18" charset="2"/>
              </a:rPr>
              <a:t>＋ </a:t>
            </a:r>
            <a:r>
              <a:rPr lang="en-US" altLang="zh-CN" sz="2400" i="1">
                <a:solidFill>
                  <a:srgbClr val="333399"/>
                </a:solidFill>
              </a:rPr>
              <a:t>d  )</a:t>
            </a:r>
          </a:p>
        </p:txBody>
      </p:sp>
      <p:grpSp>
        <p:nvGrpSpPr>
          <p:cNvPr id="193687" name="Group 151"/>
          <p:cNvGrpSpPr>
            <a:grpSpLocks/>
          </p:cNvGrpSpPr>
          <p:nvPr/>
        </p:nvGrpSpPr>
        <p:grpSpPr bwMode="auto">
          <a:xfrm>
            <a:off x="1219200" y="3413125"/>
            <a:ext cx="533400" cy="838200"/>
            <a:chOff x="768" y="2150"/>
            <a:chExt cx="336" cy="528"/>
          </a:xfrm>
        </p:grpSpPr>
        <p:sp>
          <p:nvSpPr>
            <p:cNvPr id="193562" name="Line 26"/>
            <p:cNvSpPr>
              <a:spLocks noChangeShapeType="1"/>
            </p:cNvSpPr>
            <p:nvPr/>
          </p:nvSpPr>
          <p:spPr bwMode="auto">
            <a:xfrm>
              <a:off x="768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63" name="Line 27"/>
            <p:cNvSpPr>
              <a:spLocks noChangeShapeType="1"/>
            </p:cNvSpPr>
            <p:nvPr/>
          </p:nvSpPr>
          <p:spPr bwMode="auto">
            <a:xfrm>
              <a:off x="1104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>
              <a:off x="768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1" name="Rectangle 35"/>
            <p:cNvSpPr>
              <a:spLocks noChangeArrowheads="1"/>
            </p:cNvSpPr>
            <p:nvPr/>
          </p:nvSpPr>
          <p:spPr bwMode="auto">
            <a:xfrm>
              <a:off x="812" y="239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88" name="Group 152"/>
          <p:cNvGrpSpPr>
            <a:grpSpLocks/>
          </p:cNvGrpSpPr>
          <p:nvPr/>
        </p:nvGrpSpPr>
        <p:grpSpPr bwMode="auto">
          <a:xfrm>
            <a:off x="1981200" y="3336925"/>
            <a:ext cx="1143000" cy="990600"/>
            <a:chOff x="1248" y="2102"/>
            <a:chExt cx="720" cy="624"/>
          </a:xfrm>
        </p:grpSpPr>
        <p:sp>
          <p:nvSpPr>
            <p:cNvPr id="193560" name="AutoShape 24"/>
            <p:cNvSpPr>
              <a:spLocks noChangeArrowheads="1"/>
            </p:cNvSpPr>
            <p:nvPr/>
          </p:nvSpPr>
          <p:spPr bwMode="auto">
            <a:xfrm>
              <a:off x="1248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3" name="Line 37"/>
            <p:cNvSpPr>
              <a:spLocks noChangeShapeType="1"/>
            </p:cNvSpPr>
            <p:nvPr/>
          </p:nvSpPr>
          <p:spPr bwMode="auto">
            <a:xfrm>
              <a:off x="1632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4" name="Line 38"/>
            <p:cNvSpPr>
              <a:spLocks noChangeShapeType="1"/>
            </p:cNvSpPr>
            <p:nvPr/>
          </p:nvSpPr>
          <p:spPr bwMode="auto">
            <a:xfrm>
              <a:off x="1968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5" name="Line 39"/>
            <p:cNvSpPr>
              <a:spLocks noChangeShapeType="1"/>
            </p:cNvSpPr>
            <p:nvPr/>
          </p:nvSpPr>
          <p:spPr bwMode="auto">
            <a:xfrm>
              <a:off x="1632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77" name="Rectangle 41"/>
            <p:cNvSpPr>
              <a:spLocks noChangeArrowheads="1"/>
            </p:cNvSpPr>
            <p:nvPr/>
          </p:nvSpPr>
          <p:spPr bwMode="auto">
            <a:xfrm>
              <a:off x="1676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78" name="Rectangle 42"/>
            <p:cNvSpPr>
              <a:spLocks noChangeArrowheads="1"/>
            </p:cNvSpPr>
            <p:nvPr/>
          </p:nvSpPr>
          <p:spPr bwMode="auto">
            <a:xfrm>
              <a:off x="1680" y="229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79" name="Rectangle 43"/>
            <p:cNvSpPr>
              <a:spLocks noChangeArrowheads="1"/>
            </p:cNvSpPr>
            <p:nvPr/>
          </p:nvSpPr>
          <p:spPr bwMode="auto">
            <a:xfrm>
              <a:off x="1676" y="210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89" name="Group 153"/>
          <p:cNvGrpSpPr>
            <a:grpSpLocks/>
          </p:cNvGrpSpPr>
          <p:nvPr/>
        </p:nvGrpSpPr>
        <p:grpSpPr bwMode="auto">
          <a:xfrm>
            <a:off x="3352800" y="3336925"/>
            <a:ext cx="1143000" cy="990600"/>
            <a:chOff x="2112" y="2102"/>
            <a:chExt cx="720" cy="624"/>
          </a:xfrm>
        </p:grpSpPr>
        <p:sp>
          <p:nvSpPr>
            <p:cNvPr id="193581" name="Line 45"/>
            <p:cNvSpPr>
              <a:spLocks noChangeShapeType="1"/>
            </p:cNvSpPr>
            <p:nvPr/>
          </p:nvSpPr>
          <p:spPr bwMode="auto">
            <a:xfrm>
              <a:off x="2496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2" name="Line 46"/>
            <p:cNvSpPr>
              <a:spLocks noChangeShapeType="1"/>
            </p:cNvSpPr>
            <p:nvPr/>
          </p:nvSpPr>
          <p:spPr bwMode="auto">
            <a:xfrm>
              <a:off x="2832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3" name="Line 47"/>
            <p:cNvSpPr>
              <a:spLocks noChangeShapeType="1"/>
            </p:cNvSpPr>
            <p:nvPr/>
          </p:nvSpPr>
          <p:spPr bwMode="auto">
            <a:xfrm>
              <a:off x="2496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85" name="Rectangle 49"/>
            <p:cNvSpPr>
              <a:spLocks noChangeArrowheads="1"/>
            </p:cNvSpPr>
            <p:nvPr/>
          </p:nvSpPr>
          <p:spPr bwMode="auto">
            <a:xfrm>
              <a:off x="2540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86" name="Rectangle 50"/>
            <p:cNvSpPr>
              <a:spLocks noChangeArrowheads="1"/>
            </p:cNvSpPr>
            <p:nvPr/>
          </p:nvSpPr>
          <p:spPr bwMode="auto">
            <a:xfrm>
              <a:off x="2540" y="229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88" name="Rectangle 52"/>
            <p:cNvSpPr>
              <a:spLocks noChangeArrowheads="1"/>
            </p:cNvSpPr>
            <p:nvPr/>
          </p:nvSpPr>
          <p:spPr bwMode="auto">
            <a:xfrm>
              <a:off x="2557" y="210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 dirty="0">
                  <a:solidFill>
                    <a:srgbClr val="333399"/>
                  </a:solidFill>
                </a:rPr>
                <a:t>v</a:t>
              </a:r>
            </a:p>
          </p:txBody>
        </p:sp>
        <p:sp>
          <p:nvSpPr>
            <p:cNvPr id="193596" name="AutoShape 60"/>
            <p:cNvSpPr>
              <a:spLocks noChangeArrowheads="1"/>
            </p:cNvSpPr>
            <p:nvPr/>
          </p:nvSpPr>
          <p:spPr bwMode="auto">
            <a:xfrm>
              <a:off x="2112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3690" name="Group 154"/>
          <p:cNvGrpSpPr>
            <a:grpSpLocks/>
          </p:cNvGrpSpPr>
          <p:nvPr/>
        </p:nvGrpSpPr>
        <p:grpSpPr bwMode="auto">
          <a:xfrm>
            <a:off x="4724400" y="3413125"/>
            <a:ext cx="1143000" cy="914400"/>
            <a:chOff x="2976" y="2150"/>
            <a:chExt cx="720" cy="576"/>
          </a:xfrm>
        </p:grpSpPr>
        <p:sp>
          <p:nvSpPr>
            <p:cNvPr id="193590" name="Line 54"/>
            <p:cNvSpPr>
              <a:spLocks noChangeShapeType="1"/>
            </p:cNvSpPr>
            <p:nvPr/>
          </p:nvSpPr>
          <p:spPr bwMode="auto">
            <a:xfrm>
              <a:off x="3360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1" name="Line 55"/>
            <p:cNvSpPr>
              <a:spLocks noChangeShapeType="1"/>
            </p:cNvSpPr>
            <p:nvPr/>
          </p:nvSpPr>
          <p:spPr bwMode="auto">
            <a:xfrm>
              <a:off x="3696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2" name="Line 56"/>
            <p:cNvSpPr>
              <a:spLocks noChangeShapeType="1"/>
            </p:cNvSpPr>
            <p:nvPr/>
          </p:nvSpPr>
          <p:spPr bwMode="auto">
            <a:xfrm>
              <a:off x="3360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3" name="Rectangle 57"/>
            <p:cNvSpPr>
              <a:spLocks noChangeArrowheads="1"/>
            </p:cNvSpPr>
            <p:nvPr/>
          </p:nvSpPr>
          <p:spPr bwMode="auto">
            <a:xfrm>
              <a:off x="3404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594" name="Rectangle 58"/>
            <p:cNvSpPr>
              <a:spLocks noChangeArrowheads="1"/>
            </p:cNvSpPr>
            <p:nvPr/>
          </p:nvSpPr>
          <p:spPr bwMode="auto">
            <a:xfrm>
              <a:off x="3404" y="22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597" name="AutoShape 61"/>
            <p:cNvSpPr>
              <a:spLocks noChangeArrowheads="1"/>
            </p:cNvSpPr>
            <p:nvPr/>
          </p:nvSpPr>
          <p:spPr bwMode="auto">
            <a:xfrm>
              <a:off x="2976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3691" name="Group 155"/>
          <p:cNvGrpSpPr>
            <a:grpSpLocks/>
          </p:cNvGrpSpPr>
          <p:nvPr/>
        </p:nvGrpSpPr>
        <p:grpSpPr bwMode="auto">
          <a:xfrm>
            <a:off x="6096000" y="3413125"/>
            <a:ext cx="1143000" cy="914400"/>
            <a:chOff x="3840" y="2150"/>
            <a:chExt cx="720" cy="576"/>
          </a:xfrm>
        </p:grpSpPr>
        <p:sp>
          <p:nvSpPr>
            <p:cNvPr id="193598" name="AutoShape 62"/>
            <p:cNvSpPr>
              <a:spLocks noChangeArrowheads="1"/>
            </p:cNvSpPr>
            <p:nvPr/>
          </p:nvSpPr>
          <p:spPr bwMode="auto">
            <a:xfrm>
              <a:off x="3840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599" name="Line 63"/>
            <p:cNvSpPr>
              <a:spLocks noChangeShapeType="1"/>
            </p:cNvSpPr>
            <p:nvPr/>
          </p:nvSpPr>
          <p:spPr bwMode="auto">
            <a:xfrm>
              <a:off x="4224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0" name="Line 64"/>
            <p:cNvSpPr>
              <a:spLocks noChangeShapeType="1"/>
            </p:cNvSpPr>
            <p:nvPr/>
          </p:nvSpPr>
          <p:spPr bwMode="auto">
            <a:xfrm>
              <a:off x="4560" y="2150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1" name="Line 65"/>
            <p:cNvSpPr>
              <a:spLocks noChangeShapeType="1"/>
            </p:cNvSpPr>
            <p:nvPr/>
          </p:nvSpPr>
          <p:spPr bwMode="auto">
            <a:xfrm>
              <a:off x="4224" y="2678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2" name="Rectangle 66"/>
            <p:cNvSpPr>
              <a:spLocks noChangeArrowheads="1"/>
            </p:cNvSpPr>
            <p:nvPr/>
          </p:nvSpPr>
          <p:spPr bwMode="auto">
            <a:xfrm>
              <a:off x="4268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05" name="Rectangle 69"/>
            <p:cNvSpPr>
              <a:spLocks noChangeArrowheads="1"/>
            </p:cNvSpPr>
            <p:nvPr/>
          </p:nvSpPr>
          <p:spPr bwMode="auto">
            <a:xfrm>
              <a:off x="4296" y="22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333399"/>
                  </a:solidFill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93692" name="Group 156"/>
          <p:cNvGrpSpPr>
            <a:grpSpLocks/>
          </p:cNvGrpSpPr>
          <p:nvPr/>
        </p:nvGrpSpPr>
        <p:grpSpPr bwMode="auto">
          <a:xfrm>
            <a:off x="7467600" y="3413125"/>
            <a:ext cx="1143000" cy="914400"/>
            <a:chOff x="4704" y="2150"/>
            <a:chExt cx="720" cy="576"/>
          </a:xfrm>
        </p:grpSpPr>
        <p:sp>
          <p:nvSpPr>
            <p:cNvPr id="193604" name="AutoShape 68"/>
            <p:cNvSpPr>
              <a:spLocks noChangeArrowheads="1"/>
            </p:cNvSpPr>
            <p:nvPr/>
          </p:nvSpPr>
          <p:spPr bwMode="auto">
            <a:xfrm>
              <a:off x="4704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6" name="Line 70"/>
            <p:cNvSpPr>
              <a:spLocks noChangeShapeType="1"/>
            </p:cNvSpPr>
            <p:nvPr/>
          </p:nvSpPr>
          <p:spPr bwMode="auto">
            <a:xfrm>
              <a:off x="5087" y="2150"/>
              <a:ext cx="1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7" name="Line 71"/>
            <p:cNvSpPr>
              <a:spLocks noChangeShapeType="1"/>
            </p:cNvSpPr>
            <p:nvPr/>
          </p:nvSpPr>
          <p:spPr bwMode="auto">
            <a:xfrm>
              <a:off x="5423" y="2150"/>
              <a:ext cx="1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8" name="Line 72"/>
            <p:cNvSpPr>
              <a:spLocks noChangeShapeType="1"/>
            </p:cNvSpPr>
            <p:nvPr/>
          </p:nvSpPr>
          <p:spPr bwMode="auto">
            <a:xfrm>
              <a:off x="5087" y="2678"/>
              <a:ext cx="336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09" name="Rectangle 73"/>
            <p:cNvSpPr>
              <a:spLocks noChangeArrowheads="1"/>
            </p:cNvSpPr>
            <p:nvPr/>
          </p:nvSpPr>
          <p:spPr bwMode="auto">
            <a:xfrm>
              <a:off x="5131" y="247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693" name="Group 157"/>
          <p:cNvGrpSpPr>
            <a:grpSpLocks/>
          </p:cNvGrpSpPr>
          <p:nvPr/>
        </p:nvGrpSpPr>
        <p:grpSpPr bwMode="auto">
          <a:xfrm>
            <a:off x="609600" y="4540250"/>
            <a:ext cx="1143000" cy="946150"/>
            <a:chOff x="384" y="2860"/>
            <a:chExt cx="720" cy="596"/>
          </a:xfrm>
        </p:grpSpPr>
        <p:sp>
          <p:nvSpPr>
            <p:cNvPr id="193610" name="AutoShape 74"/>
            <p:cNvSpPr>
              <a:spLocks noChangeArrowheads="1"/>
            </p:cNvSpPr>
            <p:nvPr/>
          </p:nvSpPr>
          <p:spPr bwMode="auto">
            <a:xfrm>
              <a:off x="384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2" name="Line 76"/>
            <p:cNvSpPr>
              <a:spLocks noChangeShapeType="1"/>
            </p:cNvSpPr>
            <p:nvPr/>
          </p:nvSpPr>
          <p:spPr bwMode="auto">
            <a:xfrm>
              <a:off x="768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3" name="Line 77"/>
            <p:cNvSpPr>
              <a:spLocks noChangeShapeType="1"/>
            </p:cNvSpPr>
            <p:nvPr/>
          </p:nvSpPr>
          <p:spPr bwMode="auto">
            <a:xfrm>
              <a:off x="1104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4" name="Line 78"/>
            <p:cNvSpPr>
              <a:spLocks noChangeShapeType="1"/>
            </p:cNvSpPr>
            <p:nvPr/>
          </p:nvSpPr>
          <p:spPr bwMode="auto">
            <a:xfrm>
              <a:off x="768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15" name="Rectangle 79"/>
            <p:cNvSpPr>
              <a:spLocks noChangeArrowheads="1"/>
            </p:cNvSpPr>
            <p:nvPr/>
          </p:nvSpPr>
          <p:spPr bwMode="auto">
            <a:xfrm>
              <a:off x="812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18" name="Rectangle 82"/>
            <p:cNvSpPr>
              <a:spLocks noChangeArrowheads="1"/>
            </p:cNvSpPr>
            <p:nvPr/>
          </p:nvSpPr>
          <p:spPr bwMode="auto">
            <a:xfrm>
              <a:off x="872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19" name="Rectangle 83"/>
            <p:cNvSpPr>
              <a:spLocks noChangeArrowheads="1"/>
            </p:cNvSpPr>
            <p:nvPr/>
          </p:nvSpPr>
          <p:spPr bwMode="auto">
            <a:xfrm>
              <a:off x="860" y="286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(</a:t>
              </a:r>
            </a:p>
          </p:txBody>
        </p:sp>
      </p:grpSp>
      <p:grpSp>
        <p:nvGrpSpPr>
          <p:cNvPr id="193694" name="Group 158"/>
          <p:cNvGrpSpPr>
            <a:grpSpLocks/>
          </p:cNvGrpSpPr>
          <p:nvPr/>
        </p:nvGrpSpPr>
        <p:grpSpPr bwMode="auto">
          <a:xfrm>
            <a:off x="1981200" y="4632325"/>
            <a:ext cx="1143000" cy="854075"/>
            <a:chOff x="1248" y="2918"/>
            <a:chExt cx="720" cy="538"/>
          </a:xfrm>
        </p:grpSpPr>
        <p:sp>
          <p:nvSpPr>
            <p:cNvPr id="193616" name="AutoShape 80"/>
            <p:cNvSpPr>
              <a:spLocks noChangeArrowheads="1"/>
            </p:cNvSpPr>
            <p:nvPr/>
          </p:nvSpPr>
          <p:spPr bwMode="auto">
            <a:xfrm>
              <a:off x="1248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0" name="Line 84"/>
            <p:cNvSpPr>
              <a:spLocks noChangeShapeType="1"/>
            </p:cNvSpPr>
            <p:nvPr/>
          </p:nvSpPr>
          <p:spPr bwMode="auto">
            <a:xfrm>
              <a:off x="1632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1" name="Line 85"/>
            <p:cNvSpPr>
              <a:spLocks noChangeShapeType="1"/>
            </p:cNvSpPr>
            <p:nvPr/>
          </p:nvSpPr>
          <p:spPr bwMode="auto">
            <a:xfrm>
              <a:off x="1968" y="2918"/>
              <a:ext cx="0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2" name="Line 86"/>
            <p:cNvSpPr>
              <a:spLocks noChangeShapeType="1"/>
            </p:cNvSpPr>
            <p:nvPr/>
          </p:nvSpPr>
          <p:spPr bwMode="auto">
            <a:xfrm>
              <a:off x="1632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3" name="Rectangle 87"/>
            <p:cNvSpPr>
              <a:spLocks noChangeArrowheads="1"/>
            </p:cNvSpPr>
            <p:nvPr/>
          </p:nvSpPr>
          <p:spPr bwMode="auto">
            <a:xfrm>
              <a:off x="1676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25" name="Rectangle 89"/>
            <p:cNvSpPr>
              <a:spLocks noChangeArrowheads="1"/>
            </p:cNvSpPr>
            <p:nvPr/>
          </p:nvSpPr>
          <p:spPr bwMode="auto">
            <a:xfrm>
              <a:off x="1736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695" name="Group 159"/>
          <p:cNvGrpSpPr>
            <a:grpSpLocks/>
          </p:cNvGrpSpPr>
          <p:nvPr/>
        </p:nvGrpSpPr>
        <p:grpSpPr bwMode="auto">
          <a:xfrm>
            <a:off x="3352800" y="4311650"/>
            <a:ext cx="1143000" cy="1174750"/>
            <a:chOff x="2112" y="2716"/>
            <a:chExt cx="720" cy="740"/>
          </a:xfrm>
        </p:grpSpPr>
        <p:sp>
          <p:nvSpPr>
            <p:cNvPr id="193624" name="AutoShape 88"/>
            <p:cNvSpPr>
              <a:spLocks noChangeArrowheads="1"/>
            </p:cNvSpPr>
            <p:nvPr/>
          </p:nvSpPr>
          <p:spPr bwMode="auto">
            <a:xfrm>
              <a:off x="2112" y="307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7" name="Line 91"/>
            <p:cNvSpPr>
              <a:spLocks noChangeShapeType="1"/>
            </p:cNvSpPr>
            <p:nvPr/>
          </p:nvSpPr>
          <p:spPr bwMode="auto">
            <a:xfrm>
              <a:off x="2496" y="2774"/>
              <a:ext cx="0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8" name="Line 92"/>
            <p:cNvSpPr>
              <a:spLocks noChangeShapeType="1"/>
            </p:cNvSpPr>
            <p:nvPr/>
          </p:nvSpPr>
          <p:spPr bwMode="auto">
            <a:xfrm>
              <a:off x="2832" y="2774"/>
              <a:ext cx="0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29" name="Line 93"/>
            <p:cNvSpPr>
              <a:spLocks noChangeShapeType="1"/>
            </p:cNvSpPr>
            <p:nvPr/>
          </p:nvSpPr>
          <p:spPr bwMode="auto">
            <a:xfrm>
              <a:off x="2496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30" name="Rectangle 94"/>
            <p:cNvSpPr>
              <a:spLocks noChangeArrowheads="1"/>
            </p:cNvSpPr>
            <p:nvPr/>
          </p:nvSpPr>
          <p:spPr bwMode="auto">
            <a:xfrm>
              <a:off x="2544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32" name="Rectangle 96"/>
            <p:cNvSpPr>
              <a:spLocks noChangeArrowheads="1"/>
            </p:cNvSpPr>
            <p:nvPr/>
          </p:nvSpPr>
          <p:spPr bwMode="auto">
            <a:xfrm>
              <a:off x="2604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33" name="Rectangle 97"/>
            <p:cNvSpPr>
              <a:spLocks noChangeArrowheads="1"/>
            </p:cNvSpPr>
            <p:nvPr/>
          </p:nvSpPr>
          <p:spPr bwMode="auto">
            <a:xfrm>
              <a:off x="2544" y="287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193634" name="Rectangle 98"/>
            <p:cNvSpPr>
              <a:spLocks noChangeArrowheads="1"/>
            </p:cNvSpPr>
            <p:nvPr/>
          </p:nvSpPr>
          <p:spPr bwMode="auto">
            <a:xfrm>
              <a:off x="2544" y="2716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193712" name="Group 176"/>
          <p:cNvGrpSpPr>
            <a:grpSpLocks/>
          </p:cNvGrpSpPr>
          <p:nvPr/>
        </p:nvGrpSpPr>
        <p:grpSpPr bwMode="auto">
          <a:xfrm>
            <a:off x="4724400" y="4251325"/>
            <a:ext cx="1143000" cy="1219200"/>
            <a:chOff x="2976" y="2678"/>
            <a:chExt cx="720" cy="768"/>
          </a:xfrm>
        </p:grpSpPr>
        <p:grpSp>
          <p:nvGrpSpPr>
            <p:cNvPr id="193711" name="Group 175"/>
            <p:cNvGrpSpPr>
              <a:grpSpLocks/>
            </p:cNvGrpSpPr>
            <p:nvPr/>
          </p:nvGrpSpPr>
          <p:grpSpPr bwMode="auto">
            <a:xfrm>
              <a:off x="2976" y="2764"/>
              <a:ext cx="720" cy="682"/>
              <a:chOff x="2976" y="2764"/>
              <a:chExt cx="720" cy="682"/>
            </a:xfrm>
          </p:grpSpPr>
          <p:sp>
            <p:nvSpPr>
              <p:cNvPr id="193631" name="AutoShape 95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288" cy="96"/>
              </a:xfrm>
              <a:prstGeom prst="notchedRightArrow">
                <a:avLst>
                  <a:gd name="adj1" fmla="val 50000"/>
                  <a:gd name="adj2" fmla="val 750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5" name="Line 99"/>
              <p:cNvSpPr>
                <a:spLocks noChangeShapeType="1"/>
              </p:cNvSpPr>
              <p:nvPr/>
            </p:nvSpPr>
            <p:spPr bwMode="auto">
              <a:xfrm>
                <a:off x="3360" y="27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6" name="Line 100"/>
              <p:cNvSpPr>
                <a:spLocks noChangeShapeType="1"/>
              </p:cNvSpPr>
              <p:nvPr/>
            </p:nvSpPr>
            <p:spPr bwMode="auto">
              <a:xfrm>
                <a:off x="3696" y="27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7" name="Line 101"/>
              <p:cNvSpPr>
                <a:spLocks noChangeShapeType="1"/>
              </p:cNvSpPr>
              <p:nvPr/>
            </p:nvSpPr>
            <p:spPr bwMode="auto">
              <a:xfrm>
                <a:off x="3360" y="343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638" name="Rectangle 102"/>
              <p:cNvSpPr>
                <a:spLocks noChangeArrowheads="1"/>
              </p:cNvSpPr>
              <p:nvPr/>
            </p:nvSpPr>
            <p:spPr bwMode="auto">
              <a:xfrm>
                <a:off x="3404" y="3042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193640" name="Rectangle 104"/>
              <p:cNvSpPr>
                <a:spLocks noChangeArrowheads="1"/>
              </p:cNvSpPr>
              <p:nvPr/>
            </p:nvSpPr>
            <p:spPr bwMode="auto">
              <a:xfrm>
                <a:off x="3464" y="3196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93641" name="Rectangle 105"/>
              <p:cNvSpPr>
                <a:spLocks noChangeArrowheads="1"/>
              </p:cNvSpPr>
              <p:nvPr/>
            </p:nvSpPr>
            <p:spPr bwMode="auto">
              <a:xfrm>
                <a:off x="3404" y="286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000" i="1">
                    <a:solidFill>
                      <a:srgbClr val="333399"/>
                    </a:solidFill>
                    <a:sym typeface="Symbol" pitchFamily="18" charset="2"/>
                  </a:rPr>
                  <a:t>O</a:t>
                </a:r>
              </a:p>
            </p:txBody>
          </p:sp>
        </p:grpSp>
        <p:sp>
          <p:nvSpPr>
            <p:cNvPr id="193643" name="Rectangle 107"/>
            <p:cNvSpPr>
              <a:spLocks noChangeArrowheads="1"/>
            </p:cNvSpPr>
            <p:nvPr/>
          </p:nvSpPr>
          <p:spPr bwMode="auto">
            <a:xfrm>
              <a:off x="3421" y="2678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 dirty="0">
                  <a:solidFill>
                    <a:srgbClr val="333399"/>
                  </a:solidFill>
                </a:rPr>
                <a:t>v</a:t>
              </a:r>
              <a:endParaRPr lang="en-US" altLang="zh-CN" sz="2400" i="1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193697" name="Group 161"/>
          <p:cNvGrpSpPr>
            <a:grpSpLocks/>
          </p:cNvGrpSpPr>
          <p:nvPr/>
        </p:nvGrpSpPr>
        <p:grpSpPr bwMode="auto">
          <a:xfrm>
            <a:off x="6096000" y="4556125"/>
            <a:ext cx="1143000" cy="930275"/>
            <a:chOff x="3840" y="2870"/>
            <a:chExt cx="720" cy="586"/>
          </a:xfrm>
        </p:grpSpPr>
        <p:sp>
          <p:nvSpPr>
            <p:cNvPr id="193639" name="AutoShape 103"/>
            <p:cNvSpPr>
              <a:spLocks noChangeArrowheads="1"/>
            </p:cNvSpPr>
            <p:nvPr/>
          </p:nvSpPr>
          <p:spPr bwMode="auto">
            <a:xfrm>
              <a:off x="3840" y="311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4" name="Line 108"/>
            <p:cNvSpPr>
              <a:spLocks noChangeShapeType="1"/>
            </p:cNvSpPr>
            <p:nvPr/>
          </p:nvSpPr>
          <p:spPr bwMode="auto">
            <a:xfrm>
              <a:off x="4224" y="292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5" name="Line 109"/>
            <p:cNvSpPr>
              <a:spLocks noChangeShapeType="1"/>
            </p:cNvSpPr>
            <p:nvPr/>
          </p:nvSpPr>
          <p:spPr bwMode="auto">
            <a:xfrm>
              <a:off x="4560" y="292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6" name="Line 110"/>
            <p:cNvSpPr>
              <a:spLocks noChangeShapeType="1"/>
            </p:cNvSpPr>
            <p:nvPr/>
          </p:nvSpPr>
          <p:spPr bwMode="auto">
            <a:xfrm>
              <a:off x="4224" y="344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47" name="Rectangle 111"/>
            <p:cNvSpPr>
              <a:spLocks noChangeArrowheads="1"/>
            </p:cNvSpPr>
            <p:nvPr/>
          </p:nvSpPr>
          <p:spPr bwMode="auto">
            <a:xfrm>
              <a:off x="4272" y="305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49" name="Rectangle 113"/>
            <p:cNvSpPr>
              <a:spLocks noChangeArrowheads="1"/>
            </p:cNvSpPr>
            <p:nvPr/>
          </p:nvSpPr>
          <p:spPr bwMode="auto">
            <a:xfrm>
              <a:off x="4332" y="320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50" name="Rectangle 114"/>
            <p:cNvSpPr>
              <a:spLocks noChangeArrowheads="1"/>
            </p:cNvSpPr>
            <p:nvPr/>
          </p:nvSpPr>
          <p:spPr bwMode="auto">
            <a:xfrm>
              <a:off x="4272" y="287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O</a:t>
              </a:r>
            </a:p>
          </p:txBody>
        </p:sp>
      </p:grpSp>
      <p:grpSp>
        <p:nvGrpSpPr>
          <p:cNvPr id="193698" name="Group 162"/>
          <p:cNvGrpSpPr>
            <a:grpSpLocks/>
          </p:cNvGrpSpPr>
          <p:nvPr/>
        </p:nvGrpSpPr>
        <p:grpSpPr bwMode="auto">
          <a:xfrm>
            <a:off x="7467600" y="4479925"/>
            <a:ext cx="1143000" cy="990600"/>
            <a:chOff x="4704" y="2822"/>
            <a:chExt cx="720" cy="624"/>
          </a:xfrm>
        </p:grpSpPr>
        <p:sp>
          <p:nvSpPr>
            <p:cNvPr id="193648" name="AutoShape 112"/>
            <p:cNvSpPr>
              <a:spLocks noChangeArrowheads="1"/>
            </p:cNvSpPr>
            <p:nvPr/>
          </p:nvSpPr>
          <p:spPr bwMode="auto">
            <a:xfrm>
              <a:off x="4704" y="312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2" name="Line 116"/>
            <p:cNvSpPr>
              <a:spLocks noChangeShapeType="1"/>
            </p:cNvSpPr>
            <p:nvPr/>
          </p:nvSpPr>
          <p:spPr bwMode="auto">
            <a:xfrm>
              <a:off x="5088" y="291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3" name="Line 117"/>
            <p:cNvSpPr>
              <a:spLocks noChangeShapeType="1"/>
            </p:cNvSpPr>
            <p:nvPr/>
          </p:nvSpPr>
          <p:spPr bwMode="auto">
            <a:xfrm>
              <a:off x="5424" y="291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4" name="Line 118"/>
            <p:cNvSpPr>
              <a:spLocks noChangeShapeType="1"/>
            </p:cNvSpPr>
            <p:nvPr/>
          </p:nvSpPr>
          <p:spPr bwMode="auto">
            <a:xfrm>
              <a:off x="5088" y="343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55" name="Rectangle 119"/>
            <p:cNvSpPr>
              <a:spLocks noChangeArrowheads="1"/>
            </p:cNvSpPr>
            <p:nvPr/>
          </p:nvSpPr>
          <p:spPr bwMode="auto">
            <a:xfrm>
              <a:off x="5136" y="304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57" name="Rectangle 121"/>
            <p:cNvSpPr>
              <a:spLocks noChangeArrowheads="1"/>
            </p:cNvSpPr>
            <p:nvPr/>
          </p:nvSpPr>
          <p:spPr bwMode="auto">
            <a:xfrm>
              <a:off x="5196" y="319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59" name="Rectangle 123"/>
            <p:cNvSpPr>
              <a:spLocks noChangeArrowheads="1"/>
            </p:cNvSpPr>
            <p:nvPr/>
          </p:nvSpPr>
          <p:spPr bwMode="auto">
            <a:xfrm>
              <a:off x="5116" y="282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>
                  <a:solidFill>
                    <a:srgbClr val="333399"/>
                  </a:solidFill>
                  <a:sym typeface="Symbol" pitchFamily="18" charset="2"/>
                </a:rPr>
                <a:t>＋</a:t>
              </a:r>
            </a:p>
          </p:txBody>
        </p:sp>
      </p:grpSp>
      <p:grpSp>
        <p:nvGrpSpPr>
          <p:cNvPr id="193699" name="Group 163"/>
          <p:cNvGrpSpPr>
            <a:grpSpLocks/>
          </p:cNvGrpSpPr>
          <p:nvPr/>
        </p:nvGrpSpPr>
        <p:grpSpPr bwMode="auto">
          <a:xfrm>
            <a:off x="609600" y="5791200"/>
            <a:ext cx="1143000" cy="838200"/>
            <a:chOff x="384" y="3648"/>
            <a:chExt cx="720" cy="528"/>
          </a:xfrm>
        </p:grpSpPr>
        <p:sp>
          <p:nvSpPr>
            <p:cNvPr id="193656" name="AutoShape 120"/>
            <p:cNvSpPr>
              <a:spLocks noChangeArrowheads="1"/>
            </p:cNvSpPr>
            <p:nvPr/>
          </p:nvSpPr>
          <p:spPr bwMode="auto">
            <a:xfrm>
              <a:off x="384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0" name="Line 124"/>
            <p:cNvSpPr>
              <a:spLocks noChangeShapeType="1"/>
            </p:cNvSpPr>
            <p:nvPr/>
          </p:nvSpPr>
          <p:spPr bwMode="auto">
            <a:xfrm>
              <a:off x="768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1" name="Line 125"/>
            <p:cNvSpPr>
              <a:spLocks noChangeShapeType="1"/>
            </p:cNvSpPr>
            <p:nvPr/>
          </p:nvSpPr>
          <p:spPr bwMode="auto">
            <a:xfrm>
              <a:off x="1104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2" name="Line 126"/>
            <p:cNvSpPr>
              <a:spLocks noChangeShapeType="1"/>
            </p:cNvSpPr>
            <p:nvPr/>
          </p:nvSpPr>
          <p:spPr bwMode="auto">
            <a:xfrm>
              <a:off x="768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3" name="Rectangle 127"/>
            <p:cNvSpPr>
              <a:spLocks noChangeArrowheads="1"/>
            </p:cNvSpPr>
            <p:nvPr/>
          </p:nvSpPr>
          <p:spPr bwMode="auto">
            <a:xfrm>
              <a:off x="816" y="3772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E</a:t>
              </a:r>
            </a:p>
          </p:txBody>
        </p:sp>
        <p:sp>
          <p:nvSpPr>
            <p:cNvPr id="193665" name="Rectangle 129"/>
            <p:cNvSpPr>
              <a:spLocks noChangeArrowheads="1"/>
            </p:cNvSpPr>
            <p:nvPr/>
          </p:nvSpPr>
          <p:spPr bwMode="auto">
            <a:xfrm>
              <a:off x="876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700" name="Group 164"/>
          <p:cNvGrpSpPr>
            <a:grpSpLocks/>
          </p:cNvGrpSpPr>
          <p:nvPr/>
        </p:nvGrpSpPr>
        <p:grpSpPr bwMode="auto">
          <a:xfrm>
            <a:off x="1981200" y="5791200"/>
            <a:ext cx="1143000" cy="838200"/>
            <a:chOff x="1248" y="3648"/>
            <a:chExt cx="720" cy="528"/>
          </a:xfrm>
        </p:grpSpPr>
        <p:sp>
          <p:nvSpPr>
            <p:cNvPr id="193664" name="AutoShape 128"/>
            <p:cNvSpPr>
              <a:spLocks noChangeArrowheads="1"/>
            </p:cNvSpPr>
            <p:nvPr/>
          </p:nvSpPr>
          <p:spPr bwMode="auto">
            <a:xfrm>
              <a:off x="1248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7" name="Line 131"/>
            <p:cNvSpPr>
              <a:spLocks noChangeShapeType="1"/>
            </p:cNvSpPr>
            <p:nvPr/>
          </p:nvSpPr>
          <p:spPr bwMode="auto">
            <a:xfrm>
              <a:off x="1632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8" name="Line 132"/>
            <p:cNvSpPr>
              <a:spLocks noChangeShapeType="1"/>
            </p:cNvSpPr>
            <p:nvPr/>
          </p:nvSpPr>
          <p:spPr bwMode="auto">
            <a:xfrm>
              <a:off x="1968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69" name="Line 133"/>
            <p:cNvSpPr>
              <a:spLocks noChangeShapeType="1"/>
            </p:cNvSpPr>
            <p:nvPr/>
          </p:nvSpPr>
          <p:spPr bwMode="auto">
            <a:xfrm>
              <a:off x="1632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2" name="Rectangle 136"/>
            <p:cNvSpPr>
              <a:spLocks noChangeArrowheads="1"/>
            </p:cNvSpPr>
            <p:nvPr/>
          </p:nvSpPr>
          <p:spPr bwMode="auto">
            <a:xfrm>
              <a:off x="1740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193674" name="Rectangle 138"/>
            <p:cNvSpPr>
              <a:spLocks noChangeArrowheads="1"/>
            </p:cNvSpPr>
            <p:nvPr/>
          </p:nvSpPr>
          <p:spPr bwMode="auto">
            <a:xfrm>
              <a:off x="1687" y="37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i="1">
                  <a:solidFill>
                    <a:srgbClr val="333399"/>
                  </a:solidFill>
                </a:rPr>
                <a:t>d</a:t>
              </a:r>
            </a:p>
          </p:txBody>
        </p:sp>
      </p:grpSp>
      <p:grpSp>
        <p:nvGrpSpPr>
          <p:cNvPr id="193701" name="Group 165"/>
          <p:cNvGrpSpPr>
            <a:grpSpLocks/>
          </p:cNvGrpSpPr>
          <p:nvPr/>
        </p:nvGrpSpPr>
        <p:grpSpPr bwMode="auto">
          <a:xfrm>
            <a:off x="3352800" y="5791200"/>
            <a:ext cx="1143000" cy="838200"/>
            <a:chOff x="2112" y="3648"/>
            <a:chExt cx="720" cy="528"/>
          </a:xfrm>
        </p:grpSpPr>
        <p:sp>
          <p:nvSpPr>
            <p:cNvPr id="193671" name="AutoShape 135"/>
            <p:cNvSpPr>
              <a:spLocks noChangeArrowheads="1"/>
            </p:cNvSpPr>
            <p:nvPr/>
          </p:nvSpPr>
          <p:spPr bwMode="auto">
            <a:xfrm>
              <a:off x="2112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5" name="Line 139"/>
            <p:cNvSpPr>
              <a:spLocks noChangeShapeType="1"/>
            </p:cNvSpPr>
            <p:nvPr/>
          </p:nvSpPr>
          <p:spPr bwMode="auto">
            <a:xfrm>
              <a:off x="2496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6" name="Line 140"/>
            <p:cNvSpPr>
              <a:spLocks noChangeShapeType="1"/>
            </p:cNvSpPr>
            <p:nvPr/>
          </p:nvSpPr>
          <p:spPr bwMode="auto">
            <a:xfrm>
              <a:off x="2832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7" name="Line 141"/>
            <p:cNvSpPr>
              <a:spLocks noChangeShapeType="1"/>
            </p:cNvSpPr>
            <p:nvPr/>
          </p:nvSpPr>
          <p:spPr bwMode="auto">
            <a:xfrm>
              <a:off x="2496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79" name="Rectangle 143"/>
            <p:cNvSpPr>
              <a:spLocks noChangeArrowheads="1"/>
            </p:cNvSpPr>
            <p:nvPr/>
          </p:nvSpPr>
          <p:spPr bwMode="auto">
            <a:xfrm>
              <a:off x="2604" y="3926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i="1">
                  <a:solidFill>
                    <a:srgbClr val="333399"/>
                  </a:solidFill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193702" name="Group 166"/>
          <p:cNvGrpSpPr>
            <a:grpSpLocks/>
          </p:cNvGrpSpPr>
          <p:nvPr/>
        </p:nvGrpSpPr>
        <p:grpSpPr bwMode="auto">
          <a:xfrm>
            <a:off x="4724400" y="5791200"/>
            <a:ext cx="1143000" cy="822325"/>
            <a:chOff x="2976" y="3648"/>
            <a:chExt cx="720" cy="518"/>
          </a:xfrm>
        </p:grpSpPr>
        <p:sp>
          <p:nvSpPr>
            <p:cNvPr id="193678" name="AutoShape 142"/>
            <p:cNvSpPr>
              <a:spLocks noChangeArrowheads="1"/>
            </p:cNvSpPr>
            <p:nvPr/>
          </p:nvSpPr>
          <p:spPr bwMode="auto">
            <a:xfrm>
              <a:off x="2976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1" name="Line 145"/>
            <p:cNvSpPr>
              <a:spLocks noChangeShapeType="1"/>
            </p:cNvSpPr>
            <p:nvPr/>
          </p:nvSpPr>
          <p:spPr bwMode="auto">
            <a:xfrm>
              <a:off x="3360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2" name="Line 146"/>
            <p:cNvSpPr>
              <a:spLocks noChangeShapeType="1"/>
            </p:cNvSpPr>
            <p:nvPr/>
          </p:nvSpPr>
          <p:spPr bwMode="auto">
            <a:xfrm>
              <a:off x="3696" y="3648"/>
              <a:ext cx="0" cy="51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3683" name="Line 147"/>
            <p:cNvSpPr>
              <a:spLocks noChangeShapeType="1"/>
            </p:cNvSpPr>
            <p:nvPr/>
          </p:nvSpPr>
          <p:spPr bwMode="auto">
            <a:xfrm>
              <a:off x="3360" y="4166"/>
              <a:ext cx="336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3703" name="AutoShape 167"/>
          <p:cNvSpPr>
            <a:spLocks noChangeArrowheads="1"/>
          </p:cNvSpPr>
          <p:nvPr/>
        </p:nvSpPr>
        <p:spPr bwMode="auto">
          <a:xfrm flipH="1">
            <a:off x="58674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4" name="AutoShape 168"/>
          <p:cNvSpPr>
            <a:spLocks noChangeArrowheads="1"/>
          </p:cNvSpPr>
          <p:nvPr/>
        </p:nvSpPr>
        <p:spPr bwMode="auto">
          <a:xfrm flipH="1">
            <a:off x="61722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5" name="AutoShape 169"/>
          <p:cNvSpPr>
            <a:spLocks noChangeArrowheads="1"/>
          </p:cNvSpPr>
          <p:nvPr/>
        </p:nvSpPr>
        <p:spPr bwMode="auto">
          <a:xfrm flipH="1">
            <a:off x="64770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6" name="AutoShape 170"/>
          <p:cNvSpPr>
            <a:spLocks noChangeArrowheads="1"/>
          </p:cNvSpPr>
          <p:nvPr/>
        </p:nvSpPr>
        <p:spPr bwMode="auto">
          <a:xfrm flipH="1">
            <a:off x="67818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7" name="AutoShape 171"/>
          <p:cNvSpPr>
            <a:spLocks noChangeArrowheads="1"/>
          </p:cNvSpPr>
          <p:nvPr/>
        </p:nvSpPr>
        <p:spPr bwMode="auto">
          <a:xfrm flipH="1">
            <a:off x="70866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8" name="AutoShape 172"/>
          <p:cNvSpPr>
            <a:spLocks noChangeArrowheads="1"/>
          </p:cNvSpPr>
          <p:nvPr/>
        </p:nvSpPr>
        <p:spPr bwMode="auto">
          <a:xfrm flipH="1">
            <a:off x="73914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09" name="AutoShape 173"/>
          <p:cNvSpPr>
            <a:spLocks noChangeArrowheads="1"/>
          </p:cNvSpPr>
          <p:nvPr/>
        </p:nvSpPr>
        <p:spPr bwMode="auto">
          <a:xfrm flipH="1">
            <a:off x="76962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10" name="AutoShape 174"/>
          <p:cNvSpPr>
            <a:spLocks noChangeArrowheads="1"/>
          </p:cNvSpPr>
          <p:nvPr/>
        </p:nvSpPr>
        <p:spPr bwMode="auto">
          <a:xfrm flipH="1">
            <a:off x="8001000" y="28194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3714" name="Rectangle 178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580DC53-F988-E24E-B097-E187B046A7E0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9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9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2" grpId="0" autoUpdateAnimBg="0"/>
      <p:bldP spid="193703" grpId="0" animBg="1"/>
      <p:bldP spid="193704" grpId="0" animBg="1"/>
      <p:bldP spid="193705" grpId="0" animBg="1"/>
      <p:bldP spid="193706" grpId="0" animBg="1"/>
      <p:bldP spid="193707" grpId="0" animBg="1"/>
      <p:bldP spid="193708" grpId="0" animBg="1"/>
      <p:bldP spid="193709" grpId="0" animBg="1"/>
      <p:bldP spid="1937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457200" y="1371600"/>
            <a:ext cx="86106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一种构造方法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40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= (</a:t>
            </a:r>
            <a:r>
              <a:rPr lang="en-US" altLang="zh-CN" sz="2400" i="1" dirty="0">
                <a:ea typeface="楷体_GB2312" pitchFamily="49" charset="-122"/>
              </a:rPr>
              <a:t>V,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, S 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构造一个空栈接受方式的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E = ( {q} , T, V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ea typeface="楷体_GB2312" pitchFamily="49" charset="-122"/>
              </a:rPr>
              <a:t> T,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, q, S</a:t>
            </a:r>
            <a:r>
              <a:rPr lang="en-US" altLang="zh-CN" sz="2400" i="1" dirty="0">
                <a:ea typeface="楷体_GB2312" pitchFamily="49" charset="-122"/>
              </a:rPr>
              <a:t> )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转移函数 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zh-CN" altLang="en-US" sz="2800" i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定义如下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V,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(q,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A) = {(q,)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"A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”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 };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(q, a, a) = { (q,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 }.</a:t>
            </a:r>
          </a:p>
        </p:txBody>
      </p:sp>
      <p:sp>
        <p:nvSpPr>
          <p:cNvPr id="161867" name="Rectangle 75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从上下文无关文法构造等价的下推自动机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8933E5-4622-6343-B3AC-455BD607EF7D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D55A2-A552-B14C-9E9B-FAEF88F47C14}"/>
              </a:ext>
            </a:extLst>
          </p:cNvPr>
          <p:cNvSpPr/>
          <p:nvPr/>
        </p:nvSpPr>
        <p:spPr>
          <a:xfrm>
            <a:off x="1126096" y="5066740"/>
            <a:ext cx="727280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accent5">
                    <a:lumMod val="1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这两类转移函数，涉及非终结符的，实际上只处理栈不处理字符串，实现非终结符的重写。 而涉及终结符的，主要是从栈中消除终结符。 最终的目标是空 栈接受。 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533400" y="1271365"/>
            <a:ext cx="5257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举例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对右边产生式所代表 的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，依上述方法构造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为</a:t>
            </a:r>
            <a:endParaRPr lang="zh-CN" altLang="en-US" sz="2800" i="1" dirty="0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05832" name="Group 8"/>
          <p:cNvGrpSpPr>
            <a:grpSpLocks/>
          </p:cNvGrpSpPr>
          <p:nvPr/>
        </p:nvGrpSpPr>
        <p:grpSpPr bwMode="auto">
          <a:xfrm>
            <a:off x="5943600" y="1196752"/>
            <a:ext cx="3124200" cy="838200"/>
            <a:chOff x="3456" y="3120"/>
            <a:chExt cx="1920" cy="528"/>
          </a:xfrm>
        </p:grpSpPr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E </a:t>
              </a:r>
              <a:r>
                <a:rPr lang="en-US" altLang="zh-CN" sz="2400" dirty="0">
                  <a:solidFill>
                    <a:srgbClr val="333399"/>
                  </a:solidFill>
                  <a:sym typeface="Symbol" pitchFamily="18" charset="2"/>
                </a:rPr>
                <a:t> 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EOE </a:t>
              </a:r>
              <a:r>
                <a:rPr lang="en-US" altLang="zh-CN" sz="2400" dirty="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(E) </a:t>
              </a:r>
              <a:r>
                <a:rPr lang="en-US" altLang="zh-CN" sz="2400" dirty="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v </a:t>
              </a:r>
              <a:r>
                <a:rPr lang="en-US" altLang="zh-CN" sz="2400" dirty="0">
                  <a:solidFill>
                    <a:srgbClr val="333399"/>
                  </a:solidFill>
                  <a:sym typeface="Symbol" pitchFamily="18" charset="2"/>
                </a:rPr>
                <a:t> </a:t>
              </a: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d</a:t>
              </a:r>
            </a:p>
            <a:p>
              <a:pPr algn="l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400" i="1" dirty="0">
                  <a:solidFill>
                    <a:srgbClr val="333399"/>
                  </a:solidFill>
                  <a:sym typeface="Symbol" pitchFamily="18" charset="2"/>
                </a:rPr>
                <a:t>O </a:t>
              </a:r>
              <a:r>
                <a:rPr lang="en-US" altLang="zh-CN" sz="2400" dirty="0">
                  <a:solidFill>
                    <a:srgbClr val="333399"/>
                  </a:solidFill>
                  <a:sym typeface="Symbol" pitchFamily="18" charset="2"/>
                </a:rPr>
                <a:t></a:t>
              </a:r>
              <a:r>
                <a:rPr lang="zh-CN" altLang="en-US" sz="2400" dirty="0">
                  <a:solidFill>
                    <a:srgbClr val="333399"/>
                  </a:solidFill>
                  <a:sym typeface="Symbol" pitchFamily="18" charset="2"/>
                </a:rPr>
                <a:t>＋</a:t>
              </a:r>
              <a:r>
                <a:rPr lang="zh-CN" altLang="en-US" sz="2400" i="1" dirty="0">
                  <a:solidFill>
                    <a:srgbClr val="333399"/>
                  </a:solidFill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sym typeface="Symbol" pitchFamily="18" charset="2"/>
                </a:rPr>
                <a:t> </a:t>
              </a: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3456" y="3120"/>
              <a:ext cx="1872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914400" y="2720752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其中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定义为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1295400" y="3330352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(q,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E) =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3124200" y="3338290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{(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q,EOE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), (q,(E)), (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q,v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),(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q,d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)},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3200400" y="3871690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{(q,</a:t>
            </a:r>
            <a:r>
              <a:rPr lang="zh-CN" altLang="en-US" sz="2800" dirty="0">
                <a:solidFill>
                  <a:srgbClr val="333399"/>
                </a:solidFill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), (q,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)},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1295400" y="3882802"/>
            <a:ext cx="1947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(q,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, O) =</a:t>
            </a:r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3124200" y="4492402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{ (q,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 },</a:t>
            </a:r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1295400" y="4492402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(q, v, v) =</a:t>
            </a: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6934200" y="5013176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sym typeface="Symbol" pitchFamily="18" charset="2"/>
              </a:rPr>
              <a:t>{ (q, </a:t>
            </a:r>
            <a:r>
              <a:rPr lang="en-US" altLang="zh-CN" sz="2400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sym typeface="Symbol" pitchFamily="18" charset="2"/>
              </a:rPr>
              <a:t>) }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1295400" y="5025802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(q, d, d) = (q,</a:t>
            </a:r>
            <a:r>
              <a:rPr lang="zh-CN" altLang="en-US" sz="2800" dirty="0">
                <a:solidFill>
                  <a:srgbClr val="333399"/>
                </a:solidFill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sym typeface="Symbol" pitchFamily="18" charset="2"/>
              </a:rPr>
              <a:t>＋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 = (q,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 =</a:t>
            </a: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1600200" y="2111152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</a:rPr>
              <a:t>( {q} , {</a:t>
            </a:r>
            <a:r>
              <a:rPr lang="en-US" altLang="zh-CN" sz="2800" i="1" dirty="0" err="1">
                <a:solidFill>
                  <a:srgbClr val="333399"/>
                </a:solidFill>
              </a:rPr>
              <a:t>v,d</a:t>
            </a:r>
            <a:r>
              <a:rPr lang="en-US" altLang="zh-CN" sz="2800" i="1" dirty="0">
                <a:solidFill>
                  <a:srgbClr val="333399"/>
                </a:solidFill>
              </a:rPr>
              <a:t>,+,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</a:rPr>
              <a:t>}, {</a:t>
            </a:r>
            <a:r>
              <a:rPr lang="en-US" altLang="zh-CN" sz="2800" i="1" dirty="0" err="1">
                <a:solidFill>
                  <a:srgbClr val="333399"/>
                </a:solidFill>
              </a:rPr>
              <a:t>E,O,v,d</a:t>
            </a:r>
            <a:r>
              <a:rPr lang="en-US" altLang="zh-CN" sz="2800" i="1" dirty="0">
                <a:solidFill>
                  <a:srgbClr val="333399"/>
                </a:solidFill>
              </a:rPr>
              <a:t>,+,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</a:t>
            </a:r>
            <a:r>
              <a:rPr lang="en-US" altLang="zh-CN" sz="2800" i="1" dirty="0">
                <a:solidFill>
                  <a:srgbClr val="333399"/>
                </a:solidFill>
              </a:rPr>
              <a:t>}, 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, q, E</a:t>
            </a:r>
            <a:r>
              <a:rPr lang="en-US" altLang="zh-CN" sz="2800" i="1" dirty="0">
                <a:solidFill>
                  <a:srgbClr val="333399"/>
                </a:solidFill>
              </a:rPr>
              <a:t> ) ,  </a:t>
            </a:r>
            <a:endParaRPr lang="en-US" altLang="zh-CN" sz="2800" dirty="0">
              <a:solidFill>
                <a:srgbClr val="333399"/>
              </a:solidFill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305272" y="5558408"/>
            <a:ext cx="756091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(q, ‘(‘, ‘(‘ ) = (q, ‘)‘, ‘)‘ ) = { (q, </a:t>
            </a:r>
            <a:r>
              <a:rPr lang="en-US" altLang="zh-CN" sz="2800" dirty="0">
                <a:solidFill>
                  <a:srgbClr val="333399"/>
                </a:solidFill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) }</a:t>
            </a:r>
          </a:p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latin typeface="+mn-ea"/>
                <a:ea typeface="+mn-ea"/>
                <a:sym typeface="Symbol" pitchFamily="18" charset="2"/>
              </a:rPr>
              <a:t>（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注：这里加单引号以示与元符号中的括号进行区分</a:t>
            </a:r>
            <a:r>
              <a:rPr lang="zh-CN" altLang="en-US" sz="2400" dirty="0">
                <a:solidFill>
                  <a:srgbClr val="333399"/>
                </a:solidFill>
                <a:latin typeface="+mn-ea"/>
                <a:ea typeface="+mn-ea"/>
                <a:sym typeface="Symbol" pitchFamily="18" charset="2"/>
              </a:rPr>
              <a:t>）</a:t>
            </a:r>
            <a:r>
              <a:rPr lang="en-US" altLang="zh-CN" sz="2400" i="1" dirty="0">
                <a:solidFill>
                  <a:srgbClr val="333399"/>
                </a:solidFill>
                <a:latin typeface="+mn-ea"/>
                <a:ea typeface="+mn-ea"/>
                <a:sym typeface="Symbol" pitchFamily="18" charset="2"/>
              </a:rPr>
              <a:t> 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26706-FB0B-7D4A-9E55-30F90EB5BE9F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utoUpdateAnimBg="0"/>
      <p:bldP spid="205836" grpId="0" autoUpdateAnimBg="0"/>
      <p:bldP spid="205837" grpId="0" autoUpdateAnimBg="0"/>
      <p:bldP spid="205838" grpId="0" autoUpdateAnimBg="0"/>
      <p:bldP spid="205839" grpId="0" autoUpdateAnimBg="0"/>
      <p:bldP spid="205840" grpId="0" autoUpdateAnimBg="0"/>
      <p:bldP spid="205841" grpId="0" autoUpdateAnimBg="0"/>
      <p:bldP spid="205842" grpId="0" autoUpdateAnimBg="0"/>
      <p:bldP spid="205843" grpId="0" autoUpdateAnimBg="0"/>
      <p:bldP spid="205845" grpId="0" autoUpdateAnimBg="0"/>
      <p:bldP spid="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826706-FB0B-7D4A-9E55-30F90EB5BE9F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0A63F0-A784-E64C-9C37-FEE51CAF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66839"/>
            <a:ext cx="9144000" cy="5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316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85800" y="1295400"/>
            <a:ext cx="8153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结论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依上述构造方法，从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= (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S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构造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一个空栈接受方式的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E = ( {q} , T, V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T,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, q, S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则有 </a:t>
            </a:r>
            <a:r>
              <a:rPr lang="en-US" altLang="zh-CN" sz="2400" i="1" dirty="0">
                <a:ea typeface="楷体_GB2312" pitchFamily="49" charset="-122"/>
              </a:rPr>
              <a:t>N(E) = L(G)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85800" y="27432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证明思路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欲证，对任何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*, 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(E).</a:t>
            </a:r>
          </a:p>
        </p:txBody>
      </p:sp>
      <p:grpSp>
        <p:nvGrpSpPr>
          <p:cNvPr id="195620" name="Group 36"/>
          <p:cNvGrpSpPr>
            <a:grpSpLocks/>
          </p:cNvGrpSpPr>
          <p:nvPr/>
        </p:nvGrpSpPr>
        <p:grpSpPr bwMode="auto">
          <a:xfrm>
            <a:off x="1066800" y="3416300"/>
            <a:ext cx="7924800" cy="641350"/>
            <a:chOff x="672" y="2152"/>
            <a:chExt cx="4992" cy="404"/>
          </a:xfrm>
        </p:grpSpPr>
        <p:sp>
          <p:nvSpPr>
            <p:cNvPr id="195606" name="Rectangle 22"/>
            <p:cNvSpPr>
              <a:spLocks noChangeArrowheads="1"/>
            </p:cNvSpPr>
            <p:nvPr/>
          </p:nvSpPr>
          <p:spPr bwMode="auto">
            <a:xfrm>
              <a:off x="672" y="2208"/>
              <a:ext cx="4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  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先证明如下结论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ea typeface="楷体_GB2312" pitchFamily="49" charset="-122"/>
                </a:rPr>
                <a:t>if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A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ea typeface="楷体_GB2312" pitchFamily="49" charset="-122"/>
                </a:rPr>
                <a:t>then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q,w,A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(q,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). </a:t>
              </a:r>
            </a:p>
          </p:txBody>
        </p:sp>
        <p:sp>
          <p:nvSpPr>
            <p:cNvPr id="195609" name="Rectangle 25"/>
            <p:cNvSpPr>
              <a:spLocks noChangeArrowheads="1"/>
            </p:cNvSpPr>
            <p:nvPr/>
          </p:nvSpPr>
          <p:spPr bwMode="auto">
            <a:xfrm>
              <a:off x="2806" y="21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2784" y="2344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195619" name="Group 35"/>
          <p:cNvGrpSpPr>
            <a:grpSpLocks/>
          </p:cNvGrpSpPr>
          <p:nvPr/>
        </p:nvGrpSpPr>
        <p:grpSpPr bwMode="auto">
          <a:xfrm>
            <a:off x="1447800" y="3873500"/>
            <a:ext cx="3886200" cy="641350"/>
            <a:chOff x="912" y="2488"/>
            <a:chExt cx="2448" cy="404"/>
          </a:xfrm>
        </p:grpSpPr>
        <p:sp>
          <p:nvSpPr>
            <p:cNvPr id="195613" name="Rectangle 29"/>
            <p:cNvSpPr>
              <a:spLocks noChangeArrowheads="1"/>
            </p:cNvSpPr>
            <p:nvPr/>
          </p:nvSpPr>
          <p:spPr bwMode="auto">
            <a:xfrm>
              <a:off x="912" y="2536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归纳于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A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 </a:t>
              </a: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的步数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.</a:t>
              </a:r>
            </a:p>
          </p:txBody>
        </p: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1750" y="2488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16" name="Rectangle 32"/>
            <p:cNvSpPr>
              <a:spLocks noChangeArrowheads="1"/>
            </p:cNvSpPr>
            <p:nvPr/>
          </p:nvSpPr>
          <p:spPr bwMode="auto">
            <a:xfrm>
              <a:off x="1728" y="2680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sp>
        <p:nvSpPr>
          <p:cNvPr id="195618" name="Rectangle 34"/>
          <p:cNvSpPr>
            <a:spLocks noChangeArrowheads="1"/>
          </p:cNvSpPr>
          <p:nvPr/>
        </p:nvSpPr>
        <p:spPr bwMode="auto">
          <a:xfrm>
            <a:off x="1408113" y="4419600"/>
            <a:ext cx="735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基础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n=1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必为产生式，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q,w,A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q,w,w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).</a:t>
            </a:r>
          </a:p>
        </p:txBody>
      </p:sp>
      <p:sp>
        <p:nvSpPr>
          <p:cNvPr id="195621" name="Rectangle 37"/>
          <p:cNvSpPr>
            <a:spLocks noChangeArrowheads="1"/>
          </p:cNvSpPr>
          <p:nvPr/>
        </p:nvSpPr>
        <p:spPr bwMode="auto">
          <a:xfrm>
            <a:off x="1408113" y="4876800"/>
            <a:ext cx="7556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归纳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设第一步使用产生式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，必有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w=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q,w,A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q,w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   ├*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3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 …├*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).</a:t>
            </a:r>
          </a:p>
        </p:txBody>
      </p:sp>
      <p:grpSp>
        <p:nvGrpSpPr>
          <p:cNvPr id="195627" name="Group 43"/>
          <p:cNvGrpSpPr>
            <a:grpSpLocks/>
          </p:cNvGrpSpPr>
          <p:nvPr/>
        </p:nvGrpSpPr>
        <p:grpSpPr bwMode="auto">
          <a:xfrm>
            <a:off x="1447800" y="5822950"/>
            <a:ext cx="7086600" cy="641350"/>
            <a:chOff x="912" y="3668"/>
            <a:chExt cx="4464" cy="404"/>
          </a:xfrm>
        </p:grpSpPr>
        <p:sp>
          <p:nvSpPr>
            <p:cNvPr id="195623" name="Rectangle 39"/>
            <p:cNvSpPr>
              <a:spLocks noChangeArrowheads="1"/>
            </p:cNvSpPr>
            <p:nvPr/>
          </p:nvSpPr>
          <p:spPr bwMode="auto">
            <a:xfrm>
              <a:off x="912" y="3724"/>
              <a:ext cx="4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333399"/>
                  </a:solidFill>
                  <a:ea typeface="楷体_GB2312" pitchFamily="49" charset="-122"/>
                </a:rPr>
                <a:t>所以有如下结论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ea typeface="楷体_GB2312" pitchFamily="49" charset="-122"/>
                </a:rPr>
                <a:t>if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S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w,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  <a:r>
                <a:rPr lang="en-US" altLang="zh-CN" sz="2400" i="1" dirty="0">
                  <a:ea typeface="楷体_GB2312" pitchFamily="49" charset="-122"/>
                </a:rPr>
                <a:t>then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</a:t>
              </a:r>
              <a:r>
                <a:rPr lang="en-US" altLang="zh-CN" sz="2400" i="1" dirty="0" err="1">
                  <a:solidFill>
                    <a:srgbClr val="333399"/>
                  </a:solidFill>
                  <a:ea typeface="楷体_GB2312" pitchFamily="49" charset="-122"/>
                </a:rPr>
                <a:t>q,w,S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</a:rPr>
                <a:t>├*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(q,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</a:t>
              </a:r>
              <a:r>
                <a:rPr lang="en-US" altLang="zh-CN" sz="2400" i="1" dirty="0">
                  <a:solidFill>
                    <a:srgbClr val="333399"/>
                  </a:solidFill>
                  <a:ea typeface="楷体_GB2312" pitchFamily="49" charset="-122"/>
                </a:rPr>
                <a:t>). </a:t>
              </a:r>
            </a:p>
          </p:txBody>
        </p:sp>
        <p:sp>
          <p:nvSpPr>
            <p:cNvPr id="195624" name="Rectangle 40"/>
            <p:cNvSpPr>
              <a:spLocks noChangeArrowheads="1"/>
            </p:cNvSpPr>
            <p:nvPr/>
          </p:nvSpPr>
          <p:spPr bwMode="auto">
            <a:xfrm>
              <a:off x="2780" y="36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5625" name="Rectangle 41"/>
            <p:cNvSpPr>
              <a:spLocks noChangeArrowheads="1"/>
            </p:cNvSpPr>
            <p:nvPr/>
          </p:nvSpPr>
          <p:spPr bwMode="auto">
            <a:xfrm>
              <a:off x="2758" y="386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sp>
        <p:nvSpPr>
          <p:cNvPr id="195626" name="Rectangle 42"/>
          <p:cNvSpPr>
            <a:spLocks noChangeArrowheads="1"/>
          </p:cNvSpPr>
          <p:nvPr/>
        </p:nvSpPr>
        <p:spPr bwMode="auto">
          <a:xfrm>
            <a:off x="1447800" y="6324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(E). </a:t>
            </a:r>
          </a:p>
        </p:txBody>
      </p:sp>
      <p:sp>
        <p:nvSpPr>
          <p:cNvPr id="195628" name="Rectangle 44"/>
          <p:cNvSpPr>
            <a:spLocks noChangeArrowheads="1"/>
          </p:cNvSpPr>
          <p:nvPr/>
        </p:nvSpPr>
        <p:spPr bwMode="auto">
          <a:xfrm>
            <a:off x="1114425" y="34877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</a:t>
            </a:r>
          </a:p>
        </p:txBody>
      </p:sp>
      <p:sp>
        <p:nvSpPr>
          <p:cNvPr id="195630" name="Rectangle 46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CFA743-A2B7-1845-9334-6DF3DD0A75DE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5" grpId="0" autoUpdateAnimBg="0"/>
      <p:bldP spid="195618" grpId="0" autoUpdateAnimBg="0"/>
      <p:bldP spid="195621" grpId="0" autoUpdateAnimBg="0"/>
      <p:bldP spid="195626" grpId="0" autoUpdateAnimBg="0"/>
      <p:bldP spid="195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85800" y="1295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证明思路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欲证，对任何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*, 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(G)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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(E).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1447800" y="216535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归纳于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q,w,A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的步数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1408113" y="3092450"/>
            <a:ext cx="7354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归纳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n&gt;1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，设第一步使用产生式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     可以将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 w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分为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w=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…w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，满足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endParaRPr lang="zh-CN" altLang="en-US" sz="2000" i="1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1447800" y="6237312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(E)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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(G). </a:t>
            </a:r>
          </a:p>
        </p:txBody>
      </p:sp>
      <p:graphicFrame>
        <p:nvGraphicFramePr>
          <p:cNvPr id="196644" name="Object 36"/>
          <p:cNvGraphicFramePr>
            <a:graphicFrameLocks noChangeAspect="1"/>
          </p:cNvGraphicFramePr>
          <p:nvPr/>
        </p:nvGraphicFramePr>
        <p:xfrm>
          <a:off x="5683250" y="4041775"/>
          <a:ext cx="262255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4" name="Visio" r:id="rId3" imgW="3309214" imgH="2880360" progId="Visio.Drawing.11">
                  <p:embed/>
                </p:oleObj>
              </mc:Choice>
              <mc:Fallback>
                <p:oleObj name="Visio" r:id="rId3" imgW="3309214" imgH="288036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041775"/>
                        <a:ext cx="262255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1066800" y="1658938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</a:t>
            </a: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1143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/>
              <a:t>从上下文无关文法构造等价的下推自动机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408113" y="2590802"/>
            <a:ext cx="7556375" cy="814388"/>
            <a:chOff x="1408113" y="2590802"/>
            <a:chExt cx="7354887" cy="814388"/>
          </a:xfrm>
        </p:grpSpPr>
        <p:grpSp>
          <p:nvGrpSpPr>
            <p:cNvPr id="196652" name="Group 44"/>
            <p:cNvGrpSpPr>
              <a:grpSpLocks/>
            </p:cNvGrpSpPr>
            <p:nvPr/>
          </p:nvGrpSpPr>
          <p:grpSpPr bwMode="auto">
            <a:xfrm>
              <a:off x="1408113" y="2590802"/>
              <a:ext cx="7354887" cy="814388"/>
              <a:chOff x="887" y="1632"/>
              <a:chExt cx="4633" cy="513"/>
            </a:xfrm>
          </p:grpSpPr>
          <p:sp>
            <p:nvSpPr>
              <p:cNvPr id="196625" name="Rectangle 17"/>
              <p:cNvSpPr>
                <a:spLocks noChangeArrowheads="1"/>
              </p:cNvSpPr>
              <p:nvPr/>
            </p:nvSpPr>
            <p:spPr bwMode="auto">
              <a:xfrm>
                <a:off x="887" y="1660"/>
                <a:ext cx="4633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zh-CN" altLang="en-US" sz="2400" dirty="0">
                    <a:ea typeface="楷体_GB2312" pitchFamily="49" charset="-122"/>
                  </a:rPr>
                  <a:t>基础 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n=1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，必有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w =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，且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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为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G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的产生式，所以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w.</a:t>
                </a:r>
              </a:p>
            </p:txBody>
          </p:sp>
          <p:sp>
            <p:nvSpPr>
              <p:cNvPr id="196651" name="Rectangle 43"/>
              <p:cNvSpPr>
                <a:spLocks noChangeArrowheads="1"/>
              </p:cNvSpPr>
              <p:nvPr/>
            </p:nvSpPr>
            <p:spPr bwMode="auto">
              <a:xfrm>
                <a:off x="4990" y="1632"/>
                <a:ext cx="18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7851857" y="2876426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52600" y="3810000"/>
            <a:ext cx="3124200" cy="891654"/>
            <a:chOff x="1752600" y="3810000"/>
            <a:chExt cx="3124200" cy="891654"/>
          </a:xfrm>
        </p:grpSpPr>
        <p:grpSp>
          <p:nvGrpSpPr>
            <p:cNvPr id="196646" name="Group 38"/>
            <p:cNvGrpSpPr>
              <a:grpSpLocks/>
            </p:cNvGrpSpPr>
            <p:nvPr/>
          </p:nvGrpSpPr>
          <p:grpSpPr bwMode="auto">
            <a:xfrm>
              <a:off x="1752600" y="3810000"/>
              <a:ext cx="3124200" cy="762000"/>
              <a:chOff x="1104" y="2640"/>
              <a:chExt cx="1968" cy="480"/>
            </a:xfrm>
          </p:grpSpPr>
          <p:sp>
            <p:nvSpPr>
              <p:cNvPr id="196639" name="Rectangle 31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196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无论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i 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为终结符，还是非终结符，都有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i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 err="1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i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. </a:t>
                </a:r>
              </a:p>
            </p:txBody>
          </p:sp>
          <p:sp>
            <p:nvSpPr>
              <p:cNvPr id="196645" name="Rectangle 37"/>
              <p:cNvSpPr>
                <a:spLocks noChangeArrowheads="1"/>
              </p:cNvSpPr>
              <p:nvPr/>
            </p:nvSpPr>
            <p:spPr bwMode="auto">
              <a:xfrm>
                <a:off x="2304" y="2785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645669" y="4365104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47800" y="5445126"/>
            <a:ext cx="4114800" cy="864194"/>
            <a:chOff x="1447800" y="5445126"/>
            <a:chExt cx="4114800" cy="864194"/>
          </a:xfrm>
        </p:grpSpPr>
        <p:grpSp>
          <p:nvGrpSpPr>
            <p:cNvPr id="196643" name="Group 35"/>
            <p:cNvGrpSpPr>
              <a:grpSpLocks/>
            </p:cNvGrpSpPr>
            <p:nvPr/>
          </p:nvGrpSpPr>
          <p:grpSpPr bwMode="auto">
            <a:xfrm>
              <a:off x="1447800" y="5445126"/>
              <a:ext cx="4114800" cy="762000"/>
              <a:chOff x="912" y="3728"/>
              <a:chExt cx="2592" cy="480"/>
            </a:xfrm>
          </p:grpSpPr>
          <p:sp>
            <p:nvSpPr>
              <p:cNvPr id="196628" name="Rectangle 20"/>
              <p:cNvSpPr>
                <a:spLocks noChangeArrowheads="1"/>
              </p:cNvSpPr>
              <p:nvPr/>
            </p:nvSpPr>
            <p:spPr bwMode="auto">
              <a:xfrm>
                <a:off x="912" y="3728"/>
                <a:ext cx="259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所以有如下结论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,</a:t>
                </a: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对任何 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ea typeface="楷体_GB2312" pitchFamily="49" charset="-122"/>
                  </a:rPr>
                  <a:t>w</a:t>
                </a:r>
                <a:r>
                  <a:rPr lang="en-US" altLang="zh-CN" sz="2000" dirty="0" err="1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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ea typeface="楷体_GB2312" pitchFamily="49" charset="-122"/>
                  </a:rPr>
                  <a:t>T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*,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altLang="zh-CN" sz="2000" i="1" dirty="0">
                    <a:ea typeface="楷体_GB2312" pitchFamily="49" charset="-122"/>
                  </a:rPr>
                  <a:t>if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(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ea typeface="楷体_GB2312" pitchFamily="49" charset="-122"/>
                  </a:rPr>
                  <a:t>q,w,S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)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├*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(q,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,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),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</a:rPr>
                  <a:t>  </a:t>
                </a:r>
                <a:r>
                  <a:rPr lang="en-US" altLang="zh-CN" sz="2000" i="1" dirty="0">
                    <a:ea typeface="楷体_GB2312" pitchFamily="49" charset="-122"/>
                  </a:rPr>
                  <a:t>then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S 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w.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96629" name="Rectangle 21"/>
              <p:cNvSpPr>
                <a:spLocks noChangeArrowheads="1"/>
              </p:cNvSpPr>
              <p:nvPr/>
            </p:nvSpPr>
            <p:spPr bwMode="auto">
              <a:xfrm>
                <a:off x="2964" y="3905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644008" y="5972770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52600" y="4550894"/>
            <a:ext cx="3539480" cy="942848"/>
            <a:chOff x="1752600" y="4550894"/>
            <a:chExt cx="3124200" cy="942848"/>
          </a:xfrm>
        </p:grpSpPr>
        <p:grpSp>
          <p:nvGrpSpPr>
            <p:cNvPr id="196642" name="Group 34"/>
            <p:cNvGrpSpPr>
              <a:grpSpLocks/>
            </p:cNvGrpSpPr>
            <p:nvPr/>
          </p:nvGrpSpPr>
          <p:grpSpPr bwMode="auto">
            <a:xfrm>
              <a:off x="1752600" y="4550894"/>
              <a:ext cx="3124200" cy="830263"/>
              <a:chOff x="1104" y="3200"/>
              <a:chExt cx="1968" cy="523"/>
            </a:xfrm>
          </p:grpSpPr>
          <p:sp>
            <p:nvSpPr>
              <p:cNvPr id="196640" name="Rectangle 32"/>
              <p:cNvSpPr>
                <a:spLocks noChangeArrowheads="1"/>
              </p:cNvSpPr>
              <p:nvPr/>
            </p:nvSpPr>
            <p:spPr bwMode="auto">
              <a:xfrm>
                <a:off x="1104" y="3200"/>
                <a:ext cx="1968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因此 ，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</a:t>
                </a:r>
                <a:r>
                  <a:rPr lang="en-US" altLang="zh-CN" sz="2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1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2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…</a:t>
                </a:r>
                <a:r>
                  <a:rPr lang="en-US" altLang="zh-CN" sz="2000" i="1" dirty="0" err="1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X</a:t>
                </a:r>
                <a:r>
                  <a:rPr lang="en-US" altLang="zh-CN" sz="2000" i="1" baseline="-25000" dirty="0" err="1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m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 </a:t>
                </a:r>
                <a:endParaRPr lang="zh-CN" altLang="en-US" sz="2000" dirty="0">
                  <a:solidFill>
                    <a:srgbClr val="333399"/>
                  </a:solidFill>
                  <a:ea typeface="楷体_GB2312" pitchFamily="49" charset="-122"/>
                </a:endParaRPr>
              </a:p>
              <a:p>
                <a:pPr algn="l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zh-CN" altLang="en-US" sz="2000" dirty="0">
                    <a:solidFill>
                      <a:srgbClr val="333399"/>
                    </a:solidFill>
                    <a:ea typeface="楷体_GB2312" pitchFamily="49" charset="-122"/>
                  </a:rPr>
                  <a:t>                 </a:t>
                </a:r>
                <a:r>
                  <a:rPr lang="zh-CN" altLang="en-US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1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2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…w</a:t>
                </a:r>
                <a:r>
                  <a:rPr lang="en-US" altLang="zh-CN" sz="2000" i="1" baseline="-250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m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 </a:t>
                </a:r>
                <a:r>
                  <a:rPr lang="en-US" altLang="zh-CN" sz="2000" i="1" dirty="0">
                    <a:solidFill>
                      <a:srgbClr val="333399"/>
                    </a:solidFill>
                    <a:ea typeface="楷体_GB2312" pitchFamily="49" charset="-122"/>
                  </a:rPr>
                  <a:t>= w</a:t>
                </a:r>
              </a:p>
            </p:txBody>
          </p:sp>
          <p:sp>
            <p:nvSpPr>
              <p:cNvPr id="196641" name="Rectangle 33"/>
              <p:cNvSpPr>
                <a:spLocks noChangeArrowheads="1"/>
              </p:cNvSpPr>
              <p:nvPr/>
            </p:nvSpPr>
            <p:spPr bwMode="auto">
              <a:xfrm>
                <a:off x="1791" y="3396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771800" y="5157192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71600" y="1628777"/>
            <a:ext cx="7239000" cy="696613"/>
            <a:chOff x="1371600" y="1628777"/>
            <a:chExt cx="7239000" cy="696613"/>
          </a:xfrm>
        </p:grpSpPr>
        <p:grpSp>
          <p:nvGrpSpPr>
            <p:cNvPr id="196648" name="Group 40"/>
            <p:cNvGrpSpPr>
              <a:grpSpLocks/>
            </p:cNvGrpSpPr>
            <p:nvPr/>
          </p:nvGrpSpPr>
          <p:grpSpPr bwMode="auto">
            <a:xfrm>
              <a:off x="1371600" y="1628777"/>
              <a:ext cx="7239000" cy="554038"/>
              <a:chOff x="864" y="1266"/>
              <a:chExt cx="4560" cy="349"/>
            </a:xfrm>
          </p:grpSpPr>
          <p:sp>
            <p:nvSpPr>
              <p:cNvPr id="196618" name="Rectangle 10"/>
              <p:cNvSpPr>
                <a:spLocks noChangeArrowheads="1"/>
              </p:cNvSpPr>
              <p:nvPr/>
            </p:nvSpPr>
            <p:spPr bwMode="auto">
              <a:xfrm>
                <a:off x="864" y="1324"/>
                <a:ext cx="456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333399"/>
                    </a:solidFill>
                    <a:ea typeface="楷体_GB2312" pitchFamily="49" charset="-122"/>
                  </a:rPr>
                  <a:t>先证明如下结论</a:t>
                </a:r>
                <a:r>
                  <a:rPr lang="zh-CN" altLang="en-US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：</a:t>
                </a:r>
                <a:r>
                  <a:rPr lang="zh-CN" altLang="en-US" sz="24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400" i="1" dirty="0">
                    <a:ea typeface="楷体_GB2312" pitchFamily="49" charset="-122"/>
                  </a:rPr>
                  <a:t>if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(</a:t>
                </a:r>
                <a:r>
                  <a:rPr lang="en-US" altLang="zh-CN" sz="2400" i="1" dirty="0" err="1">
                    <a:solidFill>
                      <a:srgbClr val="333399"/>
                    </a:solidFill>
                    <a:ea typeface="楷体_GB2312" pitchFamily="49" charset="-122"/>
                  </a:rPr>
                  <a:t>q,w,A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)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</a:rPr>
                  <a:t>├*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(q,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,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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),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</a:rPr>
                  <a:t>  </a:t>
                </a:r>
                <a:r>
                  <a:rPr lang="en-US" altLang="zh-CN" sz="2400" i="1" dirty="0">
                    <a:ea typeface="楷体_GB2312" pitchFamily="49" charset="-122"/>
                  </a:rPr>
                  <a:t>then 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A </a:t>
                </a:r>
                <a:r>
                  <a:rPr lang="en-US" altLang="zh-CN" sz="24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</a:t>
                </a:r>
                <a:r>
                  <a:rPr lang="en-US" altLang="zh-CN" sz="2400" i="1" dirty="0">
                    <a:solidFill>
                      <a:srgbClr val="333399"/>
                    </a:solidFill>
                    <a:ea typeface="楷体_GB2312" pitchFamily="49" charset="-122"/>
                  </a:rPr>
                  <a:t>w. </a:t>
                </a:r>
              </a:p>
            </p:txBody>
          </p:sp>
          <p:sp>
            <p:nvSpPr>
              <p:cNvPr id="196619" name="Rectangle 11"/>
              <p:cNvSpPr>
                <a:spLocks noChangeArrowheads="1"/>
              </p:cNvSpPr>
              <p:nvPr/>
            </p:nvSpPr>
            <p:spPr bwMode="auto">
              <a:xfrm>
                <a:off x="4992" y="1266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333399"/>
                    </a:solidFill>
                    <a:ea typeface="楷体_GB2312" pitchFamily="49" charset="-122"/>
                    <a:sym typeface="Symbol" pitchFamily="18" charset="2"/>
                  </a:rPr>
                  <a:t></a:t>
                </a:r>
              </a:p>
            </p:txBody>
          </p:sp>
        </p:grp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7882573" y="1988840"/>
              <a:ext cx="43384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333399"/>
                  </a:solidFill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584C44-85E8-7D40-A00A-52E2F015B951}"/>
              </a:ext>
            </a:extLst>
          </p:cNvPr>
          <p:cNvSpPr txBox="1"/>
          <p:nvPr/>
        </p:nvSpPr>
        <p:spPr>
          <a:xfrm>
            <a:off x="8460432" y="648866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2" grpId="0" autoUpdateAnimBg="0"/>
      <p:bldP spid="196626" grpId="0" autoUpdateAnimBg="0"/>
      <p:bldP spid="196631" grpId="0" autoUpdateAnimBg="0"/>
      <p:bldP spid="196647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27863</TotalTime>
  <Words>2598</Words>
  <Application>Microsoft Macintosh PowerPoint</Application>
  <PresentationFormat>全屏显示(4:3)</PresentationFormat>
  <Paragraphs>252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华文行楷</vt:lpstr>
      <vt:lpstr>楷体_GB2312</vt:lpstr>
      <vt:lpstr>宋体</vt:lpstr>
      <vt:lpstr>宋体</vt:lpstr>
      <vt:lpstr>CMR10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上下文无关文法  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Yang Liu</cp:lastModifiedBy>
  <cp:revision>739</cp:revision>
  <dcterms:created xsi:type="dcterms:W3CDTF">2002-02-03T03:17:28Z</dcterms:created>
  <dcterms:modified xsi:type="dcterms:W3CDTF">2020-04-27T01:48:32Z</dcterms:modified>
</cp:coreProperties>
</file>