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9" r:id="rId3"/>
    <p:sldId id="382" r:id="rId4"/>
    <p:sldId id="439" r:id="rId5"/>
    <p:sldId id="440" r:id="rId6"/>
    <p:sldId id="441" r:id="rId7"/>
    <p:sldId id="442" r:id="rId8"/>
    <p:sldId id="443" r:id="rId9"/>
    <p:sldId id="447" r:id="rId10"/>
    <p:sldId id="448" r:id="rId11"/>
    <p:sldId id="449" r:id="rId12"/>
    <p:sldId id="402" r:id="rId13"/>
    <p:sldId id="444" r:id="rId14"/>
    <p:sldId id="445" r:id="rId15"/>
    <p:sldId id="429" r:id="rId16"/>
    <p:sldId id="446" r:id="rId17"/>
    <p:sldId id="431" r:id="rId18"/>
    <p:sldId id="436" r:id="rId19"/>
    <p:sldId id="422" r:id="rId20"/>
    <p:sldId id="423" r:id="rId21"/>
    <p:sldId id="432" r:id="rId22"/>
    <p:sldId id="438" r:id="rId23"/>
    <p:sldId id="433" r:id="rId24"/>
    <p:sldId id="437" r:id="rId25"/>
    <p:sldId id="277" r:id="rId26"/>
    <p:sldId id="330" r:id="rId2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3000" b="1" kern="1200">
        <a:solidFill>
          <a:srgbClr val="800080"/>
        </a:solidFill>
        <a:latin typeface="Arial" pitchFamily="34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76308" autoAdjust="0"/>
  </p:normalViewPr>
  <p:slideViewPr>
    <p:cSldViewPr>
      <p:cViewPr varScale="1">
        <p:scale>
          <a:sx n="87" d="100"/>
          <a:sy n="87" d="100"/>
        </p:scale>
        <p:origin x="2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C10675A-3848-4176-A076-785D1E212B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51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3981E-F539-8046-99B7-20C0CC06C59C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0A22-2A6B-A943-A1C8-7A7BE27F8A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2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需要注意的是，</a:t>
            </a:r>
            <a:r>
              <a:rPr kumimoji="1" lang="en-US" altLang="zh-CN" dirty="0"/>
              <a:t>{0}*</a:t>
            </a:r>
            <a:r>
              <a:rPr kumimoji="1" lang="zh-CN" altLang="en-US"/>
              <a:t>是正规语言。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B0A22-2A6B-A943-A1C8-7A7BE27F8A2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43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bg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defRPr kumimoji="0"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100000"/>
              </a:lnSpc>
              <a:defRPr kumimoji="0" sz="2600">
                <a:solidFill>
                  <a:schemeClr val="bg1"/>
                </a:solidFill>
                <a:ea typeface="+mn-ea"/>
              </a:defRPr>
            </a:lvl1pPr>
          </a:lstStyle>
          <a:p>
            <a:fld id="{7361825A-DF7A-402D-83A7-4AF744DD433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i="1">
                <a:solidFill>
                  <a:srgbClr val="993366"/>
                </a:solidFill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6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30.emf"/><Relationship Id="rId5" Type="http://schemas.openxmlformats.org/officeDocument/2006/relationships/image" Target="../media/image17.emf"/><Relationship Id="rId10" Type="http://schemas.openxmlformats.org/officeDocument/2006/relationships/image" Target="../media/image29.emf"/><Relationship Id="rId4" Type="http://schemas.openxmlformats.org/officeDocument/2006/relationships/image" Target="../media/image16.emf"/><Relationship Id="rId9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5715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ea typeface="楷体_GB2312" pitchFamily="49" charset="-122"/>
              </a:rPr>
              <a:t>  </a:t>
            </a:r>
            <a:r>
              <a:rPr lang="zh-CN" altLang="en-US" sz="3600" dirty="0">
                <a:ea typeface="楷体_GB2312" pitchFamily="49" charset="-122"/>
              </a:rPr>
              <a:t>确定下推自动机  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latin typeface="华文行楷" pitchFamily="2" charset="-122"/>
              </a:rPr>
              <a:t>第 九 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8C4C09-8818-3444-AB02-A264315D7063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DB8F48-52F7-864C-AF9D-C9446432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4676"/>
            <a:ext cx="9144000" cy="51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560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DB8F48-52F7-864C-AF9D-C94464326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64"/>
          <a:stretch/>
        </p:blipFill>
        <p:spPr>
          <a:xfrm>
            <a:off x="179512" y="1414676"/>
            <a:ext cx="9144000" cy="143826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A541656-1A9E-744D-B647-1ED963316B36}"/>
              </a:ext>
            </a:extLst>
          </p:cNvPr>
          <p:cNvSpPr/>
          <p:nvPr/>
        </p:nvSpPr>
        <p:spPr bwMode="auto">
          <a:xfrm>
            <a:off x="3480814" y="4405876"/>
            <a:ext cx="432048" cy="43204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8F5EBB6E-FEE2-0044-8A90-3952E5105603}"/>
              </a:ext>
            </a:extLst>
          </p:cNvPr>
          <p:cNvSpPr/>
          <p:nvPr/>
        </p:nvSpPr>
        <p:spPr bwMode="auto">
          <a:xfrm rot="11190199">
            <a:off x="3526922" y="3991722"/>
            <a:ext cx="392274" cy="424801"/>
          </a:xfrm>
          <a:prstGeom prst="arc">
            <a:avLst>
              <a:gd name="adj1" fmla="val 17142475"/>
              <a:gd name="adj2" fmla="val 144303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9984839-449D-D843-AFAB-AD5A6609F4CC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 bwMode="auto">
          <a:xfrm>
            <a:off x="2411014" y="4621900"/>
            <a:ext cx="10698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3416825-3CBB-7742-9933-A75D838E6A5A}"/>
              </a:ext>
            </a:extLst>
          </p:cNvPr>
          <p:cNvSpPr/>
          <p:nvPr/>
        </p:nvSpPr>
        <p:spPr bwMode="auto">
          <a:xfrm>
            <a:off x="5068549" y="4405876"/>
            <a:ext cx="432048" cy="43204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B201760-1A78-A245-8067-FD14B1CED7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auto">
          <a:xfrm>
            <a:off x="3912862" y="4621900"/>
            <a:ext cx="115568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64736DD-3325-BC4E-8077-D97E2BA1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3" y="4228398"/>
            <a:ext cx="1499799" cy="162141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0C4EFE03-5689-9F46-97D0-29FE438A672D}"/>
              </a:ext>
            </a:extLst>
          </p:cNvPr>
          <p:cNvSpPr/>
          <p:nvPr/>
        </p:nvSpPr>
        <p:spPr bwMode="auto">
          <a:xfrm>
            <a:off x="6626609" y="4405876"/>
            <a:ext cx="432048" cy="43204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6FE77C6-B3E8-2F46-AC76-F9AF18160DA0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5494235" y="4621900"/>
            <a:ext cx="1132374" cy="1423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弧 15">
            <a:extLst>
              <a:ext uri="{FF2B5EF4-FFF2-40B4-BE49-F238E27FC236}">
                <a16:creationId xmlns:a16="http://schemas.microsoft.com/office/drawing/2014/main" id="{458EDE85-9897-914B-83B1-F0FF800A6B14}"/>
              </a:ext>
            </a:extLst>
          </p:cNvPr>
          <p:cNvSpPr/>
          <p:nvPr/>
        </p:nvSpPr>
        <p:spPr bwMode="auto">
          <a:xfrm rot="11190199">
            <a:off x="5085527" y="3991722"/>
            <a:ext cx="392274" cy="424801"/>
          </a:xfrm>
          <a:prstGeom prst="arc">
            <a:avLst>
              <a:gd name="adj1" fmla="val 17142475"/>
              <a:gd name="adj2" fmla="val 144303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i="1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1FCEF44-81E0-CE41-9F1C-F0C95357F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47" y="4527415"/>
            <a:ext cx="1511300" cy="203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0395C6F-C5D6-0049-8B3D-4E06A2183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267" y="4536047"/>
            <a:ext cx="1498600" cy="203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EAD819-3A04-C942-B56C-1D5AFFD6C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303" y="4536047"/>
            <a:ext cx="1511300" cy="20320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A3E29F20-7D74-AB43-8CBF-B04023237744}"/>
              </a:ext>
            </a:extLst>
          </p:cNvPr>
          <p:cNvSpPr/>
          <p:nvPr/>
        </p:nvSpPr>
        <p:spPr bwMode="auto">
          <a:xfrm>
            <a:off x="1978966" y="4405876"/>
            <a:ext cx="432048" cy="43204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073330E-865F-F44C-AEC8-1486412A118A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>
            <a:off x="904332" y="4607089"/>
            <a:ext cx="1074634" cy="1481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480A0AAC-CC80-A14F-BC6D-ADD4EF3E03F3}"/>
              </a:ext>
            </a:extLst>
          </p:cNvPr>
          <p:cNvSpPr/>
          <p:nvPr/>
        </p:nvSpPr>
        <p:spPr bwMode="auto">
          <a:xfrm>
            <a:off x="8121712" y="4439345"/>
            <a:ext cx="391164" cy="362896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58BFF-F648-6E4F-AF14-FE9A22FECB24}"/>
              </a:ext>
            </a:extLst>
          </p:cNvPr>
          <p:cNvSpPr/>
          <p:nvPr/>
        </p:nvSpPr>
        <p:spPr bwMode="auto">
          <a:xfrm>
            <a:off x="8100392" y="4405876"/>
            <a:ext cx="432048" cy="432048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楷体_GB2312" pitchFamily="49" charset="-122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388E1E-B53D-DC4D-BE0F-1DECFE0F07ED}"/>
              </a:ext>
            </a:extLst>
          </p:cNvPr>
          <p:cNvCxnSpPr>
            <a:cxnSpLocks/>
            <a:stCxn id="14" idx="6"/>
            <a:endCxn id="35" idx="2"/>
          </p:cNvCxnSpPr>
          <p:nvPr/>
        </p:nvCxnSpPr>
        <p:spPr bwMode="auto">
          <a:xfrm>
            <a:off x="7058657" y="4621900"/>
            <a:ext cx="1041735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BD2144DA-5673-6544-A5D5-CCA7174BE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284" y="4527415"/>
            <a:ext cx="1511300" cy="203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DEC7DA4-6A41-9F43-BCC7-8F4F9F9E1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584" y="4943469"/>
            <a:ext cx="1421009" cy="19106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B58CE78-8D69-D240-AB73-A97D7C8C7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1003" y="4196498"/>
            <a:ext cx="1933249" cy="24409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5D71CA9-C8C9-2147-98D1-9550284D27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3662" y="3591233"/>
            <a:ext cx="1692264" cy="25033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A29062B-FF25-6547-A2DE-AF1EE1BC7C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6746" y="4196498"/>
            <a:ext cx="1691499" cy="27459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6F532D-5E69-5F46-AB07-1A413B2EE5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2203" y="3573016"/>
            <a:ext cx="1691499" cy="27459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02BBE99-1956-3D4F-883B-D2701A623D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61312" y="4209236"/>
            <a:ext cx="1908947" cy="25936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A3E1126-88AF-AF48-8239-CCAD0696B0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386" y="4224971"/>
            <a:ext cx="1963362" cy="266761"/>
          </a:xfrm>
          <a:prstGeom prst="rect">
            <a:avLst/>
          </a:prstGeom>
        </p:spPr>
      </p:pic>
      <p:sp>
        <p:nvSpPr>
          <p:cNvPr id="53" name="弧 52">
            <a:extLst>
              <a:ext uri="{FF2B5EF4-FFF2-40B4-BE49-F238E27FC236}">
                <a16:creationId xmlns:a16="http://schemas.microsoft.com/office/drawing/2014/main" id="{3CF7715C-44DC-7C41-B057-3E89EDCCF3AE}"/>
              </a:ext>
            </a:extLst>
          </p:cNvPr>
          <p:cNvSpPr/>
          <p:nvPr/>
        </p:nvSpPr>
        <p:spPr bwMode="auto">
          <a:xfrm rot="10800000">
            <a:off x="2186802" y="4118793"/>
            <a:ext cx="4617446" cy="1418873"/>
          </a:xfrm>
          <a:prstGeom prst="arc">
            <a:avLst>
              <a:gd name="adj1" fmla="val 10872133"/>
              <a:gd name="adj2" fmla="val 0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000" b="1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ea typeface="华文行楷" pitchFamily="2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9D4EA17-B7F1-7340-AB22-AFA6A102A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0567" y="5665866"/>
            <a:ext cx="1794077" cy="2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88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47" name="Rectangle 59"/>
          <p:cNvSpPr>
            <a:spLocks noChangeArrowheads="1"/>
          </p:cNvSpPr>
          <p:nvPr/>
        </p:nvSpPr>
        <p:spPr bwMode="auto">
          <a:xfrm>
            <a:off x="838200" y="1219200"/>
            <a:ext cx="792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结论</a:t>
            </a:r>
            <a:r>
              <a:rPr lang="zh-CN" altLang="en-US" sz="2800" dirty="0">
                <a:ea typeface="楷体_GB2312" pitchFamily="49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若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为正规语言，则存在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DPDA P, </a:t>
            </a:r>
            <a:r>
              <a:rPr lang="en-US" altLang="zh-CN" sz="2800" i="1" dirty="0">
                <a:ea typeface="楷体_GB2312" pitchFamily="49" charset="-122"/>
              </a:rPr>
              <a:t>L(P) = L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65949" name="Rectangle 61"/>
          <p:cNvSpPr>
            <a:spLocks noChangeArrowheads="1"/>
          </p:cNvSpPr>
          <p:nvPr/>
        </p:nvSpPr>
        <p:spPr bwMode="auto">
          <a:xfrm>
            <a:off x="838200" y="2362200"/>
            <a:ext cx="73152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>
                <a:ea typeface="楷体_GB2312" pitchFamily="49" charset="-122"/>
              </a:rPr>
              <a:t>    </a:t>
            </a:r>
            <a:r>
              <a:rPr lang="zh-CN" altLang="en-US" sz="3200" dirty="0">
                <a:ea typeface="楷体_GB2312" pitchFamily="49" charset="-122"/>
              </a:rPr>
              <a:t>证明思路</a:t>
            </a:r>
            <a:r>
              <a:rPr lang="zh-CN" altLang="en-US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DFA A = (Q,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F )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且有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L(A)=L.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构造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  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DPDA P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= (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Q,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{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}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F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其中定义</a:t>
            </a:r>
          </a:p>
          <a:p>
            <a:pPr algn="l">
              <a:lnSpc>
                <a:spcPct val="100000"/>
              </a:lnSpc>
            </a:pP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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(q,a,Z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{(p,Z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)}  </a:t>
            </a:r>
            <a:r>
              <a:rPr lang="en-US" altLang="zh-CN" sz="2800" i="1" dirty="0" err="1">
                <a:ea typeface="楷体_GB2312" pitchFamily="49" charset="-122"/>
              </a:rPr>
              <a:t>iff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</a:rPr>
              <a:t>q,a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 . </a:t>
            </a:r>
          </a:p>
        </p:txBody>
      </p:sp>
      <p:sp>
        <p:nvSpPr>
          <p:cNvPr id="165951" name="Rectangle 63"/>
          <p:cNvSpPr>
            <a:spLocks noChangeArrowheads="1"/>
          </p:cNvSpPr>
          <p:nvPr/>
        </p:nvSpPr>
        <p:spPr bwMode="auto">
          <a:xfrm>
            <a:off x="1219200" y="4875213"/>
            <a:ext cx="7391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可以证明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归纳于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w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的长度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，对任意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*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(q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w, 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├*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(p,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 dirty="0" err="1">
                <a:ea typeface="楷体_GB2312" pitchFamily="49" charset="-122"/>
              </a:rPr>
              <a:t>iff</a:t>
            </a:r>
            <a:r>
              <a:rPr lang="en-US" altLang="zh-CN" sz="2800" i="1" dirty="0"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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(q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,w)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=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 . </a:t>
            </a: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所以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L(A)=L(P). </a:t>
            </a:r>
          </a:p>
        </p:txBody>
      </p:sp>
      <p:sp>
        <p:nvSpPr>
          <p:cNvPr id="165954" name="Rectangle 66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8E2B57-6168-6843-94C7-126D9464FB4F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49" grpId="0" autoUpdateAnimBg="0"/>
      <p:bldP spid="1659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54" name="Rectangle 66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8E2B57-6168-6843-94C7-126D9464FB4F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8F53ED-F710-0B45-AB1E-DBE84B9B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" y="1772816"/>
            <a:ext cx="9144000" cy="39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716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54" name="Rectangle 66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8E2B57-6168-6843-94C7-126D9464FB4F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43314F-7F5E-D14C-9550-484DCB81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" y="1916832"/>
            <a:ext cx="9144000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8228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685800" y="12954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结论   </a:t>
            </a:r>
            <a:r>
              <a:rPr lang="en-US" altLang="zh-CN" sz="3200" i="1" dirty="0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32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ea typeface="楷体_GB2312" pitchFamily="49" charset="-122"/>
              </a:rPr>
              <a:t>的计算能力强于有限自动机</a:t>
            </a:r>
            <a:r>
              <a:rPr lang="en-US" altLang="zh-CN" sz="32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09600" y="20574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ea typeface="楷体_GB2312" pitchFamily="49" charset="-122"/>
              </a:rPr>
              <a:t>举例证明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语言 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baseline="-25000" dirty="0" err="1">
                <a:solidFill>
                  <a:srgbClr val="333399"/>
                </a:solidFill>
                <a:ea typeface="楷体_GB2312" pitchFamily="49" charset="-122"/>
              </a:rPr>
              <a:t>wcwr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 = {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</a:rPr>
              <a:t>wcw</a:t>
            </a:r>
            <a:r>
              <a:rPr lang="en-US" altLang="zh-CN" sz="2800" i="1" baseline="30000" dirty="0" err="1">
                <a:solidFill>
                  <a:srgbClr val="333399"/>
                </a:solidFill>
                <a:ea typeface="楷体_GB2312" pitchFamily="49" charset="-122"/>
              </a:rPr>
              <a:t>R</a:t>
            </a:r>
            <a:r>
              <a:rPr lang="en-US" altLang="zh-CN" sz="28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为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0,1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字符串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}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不是正规语言（可由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Pumping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引理证明），但它是如下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的语言：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1692275" y="3614738"/>
          <a:ext cx="5389563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1" name="Visio" r:id="rId3" imgW="4382110" imgH="2483206" progId="Visio.Drawing.11">
                  <p:embed/>
                </p:oleObj>
              </mc:Choice>
              <mc:Fallback>
                <p:oleObj name="Visio" r:id="rId3" imgW="4382110" imgH="2483206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14738"/>
                        <a:ext cx="5389563" cy="305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CA3603C-5581-BD40-AE8A-D83E23A69154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61105" y="1562165"/>
            <a:ext cx="815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证明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语言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solidFill>
                  <a:srgbClr val="333399"/>
                </a:solidFill>
                <a:ea typeface="楷体_GB2312" pitchFamily="49" charset="-122"/>
              </a:rPr>
              <a:t>wcwr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= {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wcw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R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为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0,1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字符串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不是正规语言（可由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Pumping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引理证明）：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295400" y="228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与正规语言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A3603C-5581-BD40-AE8A-D83E23A69154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F30F7-38F6-6646-8ED3-053E7FDB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5" y="2802294"/>
            <a:ext cx="9144000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762000" y="1400175"/>
            <a:ext cx="8001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>
                <a:ea typeface="楷体_GB2312" pitchFamily="49" charset="-122"/>
              </a:rPr>
              <a:t>  </a:t>
            </a:r>
            <a:r>
              <a:rPr lang="zh-CN" altLang="en-US" sz="3200">
                <a:ea typeface="楷体_GB2312" pitchFamily="49" charset="-122"/>
              </a:rPr>
              <a:t>前缀性质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>
                <a:ea typeface="楷体_GB2312" pitchFamily="49" charset="-122"/>
              </a:rPr>
              <a:t> </a:t>
            </a:r>
            <a:endParaRPr lang="zh-CN" altLang="en-US" sz="320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 一个语言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具有前缀性质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en-US" altLang="zh-CN" sz="2800" i="1">
                <a:ea typeface="楷体_GB2312" pitchFamily="49" charset="-122"/>
              </a:rPr>
              <a:t>prefix property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当且仅当不存在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x,y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L, x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y,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且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x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y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的前缀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(prefix).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1219200" y="3048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/>
              <a:t>前缀性质及</a:t>
            </a:r>
            <a:r>
              <a:rPr lang="zh-CN" altLang="en-US">
                <a:latin typeface="Times New Roman" pitchFamily="18" charset="0"/>
              </a:rPr>
              <a:t>空栈接受的确定下推自动机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838200" y="3624263"/>
            <a:ext cx="77724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     </a:t>
            </a:r>
            <a:r>
              <a:rPr lang="zh-CN" altLang="en-US" sz="2800" dirty="0">
                <a:ea typeface="楷体_GB2312" pitchFamily="49" charset="-122"/>
              </a:rPr>
              <a:t>例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是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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上的任一语言，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$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 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记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             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= { w$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},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则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一定具有前缀性质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2C3F79-99BF-124A-AADB-535E1816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805264"/>
            <a:ext cx="9105900" cy="304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52463C-8F89-FA4C-BBE1-75D8273E0F52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685800" y="1371600"/>
            <a:ext cx="830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结论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即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L=N(P),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当且仅当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具有前缀性质，并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且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即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L=L(P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762000" y="28956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证明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留做练习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684213" y="3657600"/>
            <a:ext cx="8424862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举例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ea typeface="楷体_GB2312" pitchFamily="49" charset="-122"/>
              </a:rPr>
              <a:t>wcwr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= {wcw</a:t>
            </a:r>
            <a:r>
              <a:rPr lang="en-US" altLang="zh-CN" sz="2800" i="1" baseline="30000">
                <a:solidFill>
                  <a:srgbClr val="333399"/>
                </a:solidFill>
                <a:ea typeface="楷体_GB2312" pitchFamily="49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}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具有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前缀性质，并且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所以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的语言；语言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{0}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*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不具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有前缀性质，所以不存在空栈接受的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使得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N(P)= {0}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*.</a:t>
            </a: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1219200" y="3048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/>
              <a:t>前缀性质及</a:t>
            </a:r>
            <a:r>
              <a:rPr lang="zh-CN" altLang="en-US">
                <a:latin typeface="Times New Roman" pitchFamily="18" charset="0"/>
              </a:rPr>
              <a:t>空栈接受的确定下推自动机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5748E5-1D80-474A-A730-B2B687BA74D0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  <p:bldP spid="2068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08" name="Rectangle 116"/>
          <p:cNvSpPr>
            <a:spLocks noChangeArrowheads="1"/>
          </p:cNvSpPr>
          <p:nvPr/>
        </p:nvSpPr>
        <p:spPr bwMode="auto">
          <a:xfrm>
            <a:off x="914400" y="14605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结论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某些上下文无关语言，不是任何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87509" name="Rectangle 117"/>
          <p:cNvSpPr>
            <a:spLocks noChangeArrowheads="1"/>
          </p:cNvSpPr>
          <p:nvPr/>
        </p:nvSpPr>
        <p:spPr bwMode="auto">
          <a:xfrm>
            <a:off x="914400" y="26352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    </a:t>
            </a:r>
            <a:r>
              <a:rPr lang="zh-CN" altLang="en-US" sz="2800">
                <a:ea typeface="楷体_GB2312" pitchFamily="49" charset="-122"/>
              </a:rPr>
              <a:t>举例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ea typeface="楷体_GB2312" pitchFamily="49" charset="-122"/>
              </a:rPr>
              <a:t>wwr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= {ww</a:t>
            </a:r>
            <a:r>
              <a:rPr lang="en-US" altLang="zh-CN" sz="2800" i="1" baseline="30000">
                <a:solidFill>
                  <a:srgbClr val="333399"/>
                </a:solidFill>
                <a:ea typeface="楷体_GB2312" pitchFamily="49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}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不是任何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证明较复杂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87512" name="Rectangle 120"/>
          <p:cNvSpPr>
            <a:spLocks noChangeArrowheads="1"/>
          </p:cNvSpPr>
          <p:nvPr/>
        </p:nvSpPr>
        <p:spPr bwMode="auto">
          <a:xfrm>
            <a:off x="12192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400">
                <a:latin typeface="Times New Roman" pitchFamily="18" charset="0"/>
              </a:rPr>
              <a:t>确定下推自动机</a:t>
            </a:r>
            <a:r>
              <a:rPr lang="zh-CN" altLang="en-US" sz="3400"/>
              <a:t>与上下文无关语言</a:t>
            </a:r>
          </a:p>
        </p:txBody>
      </p:sp>
      <p:sp>
        <p:nvSpPr>
          <p:cNvPr id="187513" name="Rectangle 121"/>
          <p:cNvSpPr>
            <a:spLocks noChangeArrowheads="1"/>
          </p:cNvSpPr>
          <p:nvPr/>
        </p:nvSpPr>
        <p:spPr bwMode="auto">
          <a:xfrm>
            <a:off x="914400" y="3778250"/>
            <a:ext cx="8001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定义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若上下文无关语言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言，则称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为一个</a:t>
            </a:r>
            <a:r>
              <a:rPr lang="zh-CN" altLang="en-US" sz="2800">
                <a:ea typeface="楷体_GB2312" pitchFamily="49" charset="-122"/>
              </a:rPr>
              <a:t>确定的上下文无关语言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（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deterministic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context-free language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717FD5-785D-8A4F-AFCB-88530E76886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0D2138-0A4B-1B4E-9C9B-EE933AA6C317}"/>
              </a:ext>
            </a:extLst>
          </p:cNvPr>
          <p:cNvSpPr/>
          <p:nvPr/>
        </p:nvSpPr>
        <p:spPr>
          <a:xfrm>
            <a:off x="1254046" y="5565338"/>
            <a:ext cx="7086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确定型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PDA</a:t>
            </a:r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不能表达所有的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，只是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的真子集。</a:t>
            </a:r>
            <a:endParaRPr lang="zh-CN" altLang="en-US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09" grpId="0" autoUpdateAnimBg="0"/>
      <p:bldP spid="187513" grpId="0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24000" y="228600"/>
            <a:ext cx="3962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z="400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确定下推自动机</a:t>
            </a:r>
          </a:p>
        </p:txBody>
      </p:sp>
      <p:sp>
        <p:nvSpPr>
          <p:cNvPr id="61529" name="Rectangle 8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4400" y="15240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确定下推自动机的概念</a:t>
            </a:r>
          </a:p>
        </p:txBody>
      </p:sp>
      <p:sp>
        <p:nvSpPr>
          <p:cNvPr id="61530" name="Rectangle 9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14400" y="21336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确定下推自动机与正规语言</a:t>
            </a:r>
          </a:p>
        </p:txBody>
      </p:sp>
      <p:sp>
        <p:nvSpPr>
          <p:cNvPr id="61531" name="Rectangle 9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14400" y="2743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前缀性质及空栈接受的确定下推自动机</a:t>
            </a:r>
          </a:p>
        </p:txBody>
      </p:sp>
      <p:sp>
        <p:nvSpPr>
          <p:cNvPr id="61532" name="Rectangle 9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4400" y="33528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确定下推自动机与上下文无关语言</a:t>
            </a:r>
          </a:p>
        </p:txBody>
      </p:sp>
      <p:sp>
        <p:nvSpPr>
          <p:cNvPr id="61533" name="Rectangle 9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4400" y="396240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确定下推自动机与无二义文法  </a:t>
            </a:r>
          </a:p>
        </p:txBody>
      </p:sp>
      <p:sp>
        <p:nvSpPr>
          <p:cNvPr id="61534" name="Rectangle 9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5988" y="4581525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几类语言模型的计算能力对比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2D1565-53F6-4B4A-ACDE-4CA4C5203E1E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82" name="Rectangle 66"/>
          <p:cNvSpPr>
            <a:spLocks noChangeArrowheads="1"/>
          </p:cNvSpPr>
          <p:nvPr/>
        </p:nvSpPr>
        <p:spPr bwMode="auto">
          <a:xfrm>
            <a:off x="838200" y="1371600"/>
            <a:ext cx="807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是某个空栈接受的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即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L=N(P),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存在一个无二义文法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88483" name="Rectangle 67"/>
          <p:cNvSpPr>
            <a:spLocks noChangeArrowheads="1"/>
          </p:cNvSpPr>
          <p:nvPr/>
        </p:nvSpPr>
        <p:spPr bwMode="auto">
          <a:xfrm>
            <a:off x="1219200" y="2438400"/>
            <a:ext cx="7467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证明思路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由前述的从空栈接受的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构造等价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CFG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的方法构造相应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，可证对于任何所接受的串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w,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此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CFG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有唯一的最左推导，因而是无二义文法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88487" name="Rectangle 7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496158-9277-844F-BB02-C657ECAEB9C9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8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914400" y="13716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一个语言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是某个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即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L=L(P),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存在一个无二义文法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2481263"/>
            <a:ext cx="79248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证明思路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令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$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不出现在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的任何串中，记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= {w$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},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则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具有前缀性质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因此存在某个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，使得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N(P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，从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而存在一个无二义文法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，使得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L(G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从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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构造文法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，把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$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作为非终结符，并增加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产生式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$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 .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这样便得到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L(G)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易证，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是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一个无二义文法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.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AE5FB-D3AE-DD40-97C7-59466374F0F4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838200" y="1416050"/>
            <a:ext cx="805428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结论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固有二义的语言不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是任何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例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固有二义的上下文无关语言：</a:t>
            </a:r>
          </a:p>
          <a:p>
            <a:pPr lvl="0" algn="l">
              <a:lnSpc>
                <a:spcPct val="100000"/>
              </a:lnSpc>
            </a:pPr>
            <a:r>
              <a:rPr lang="zh-CN" altLang="en-US" sz="1000" dirty="0">
                <a:solidFill>
                  <a:srgbClr val="333399"/>
                </a:solidFill>
                <a:ea typeface="楷体_GB2312" pitchFamily="49" charset="-122"/>
              </a:rPr>
              <a:t>      </a:t>
            </a: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        L</a:t>
            </a:r>
            <a:r>
              <a:rPr lang="en-US" altLang="zh-CN" sz="2400" b="0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d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m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1,m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m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d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1,m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  <a:p>
            <a:pPr lvl="0" algn="l">
              <a:lnSpc>
                <a:spcPct val="100000"/>
              </a:lnSpc>
            </a:pPr>
            <a:endParaRPr lang="en-US" altLang="zh-CN" sz="1000" i="1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        L</a:t>
            </a:r>
            <a:r>
              <a:rPr lang="en-US" altLang="zh-CN" sz="2400" b="0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=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{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b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j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c</a:t>
            </a:r>
            <a:r>
              <a:rPr lang="en-US" altLang="zh-CN" sz="2400" i="1" baseline="30000" dirty="0" err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i,j,l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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j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</a:p>
          <a:p>
            <a:pPr lvl="0" algn="l">
              <a:lnSpc>
                <a:spcPct val="100000"/>
              </a:lnSpc>
            </a:pPr>
            <a:endParaRPr lang="en-US" altLang="zh-CN" sz="2400" i="1" dirty="0">
              <a:solidFill>
                <a:srgbClr val="333399"/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</a:pPr>
            <a:endParaRPr lang="en-US" altLang="zh-CN" sz="2400" i="1" dirty="0">
              <a:solidFill>
                <a:srgbClr val="333399"/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lvl="0" algn="l">
              <a:lnSpc>
                <a:spcPct val="100000"/>
              </a:lnSpc>
            </a:pP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endParaRPr lang="en-US" altLang="zh-CN" sz="2800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86BDE-F45B-2049-871F-E00FD6F85FCC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838200" y="14160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结论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存在非固有二义的语言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，不是任何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838200" y="2590800"/>
            <a:ext cx="79248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    </a:t>
            </a:r>
            <a:r>
              <a:rPr lang="zh-CN" altLang="en-US" sz="2800">
                <a:ea typeface="楷体_GB2312" pitchFamily="49" charset="-122"/>
              </a:rPr>
              <a:t>举例证明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语言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ea typeface="楷体_GB2312" pitchFamily="49" charset="-122"/>
              </a:rPr>
              <a:t>wwr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= {ww</a:t>
            </a:r>
            <a:r>
              <a:rPr lang="en-US" altLang="zh-CN" sz="2800" i="1" baseline="30000">
                <a:solidFill>
                  <a:srgbClr val="333399"/>
                </a:solidFill>
                <a:ea typeface="楷体_GB2312" pitchFamily="49" charset="-122"/>
              </a:rPr>
              <a:t>R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w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为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0,1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字符串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}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不是任何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DPDA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的语言，但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L</a:t>
            </a:r>
            <a:r>
              <a:rPr lang="en-US" altLang="zh-CN" sz="2800" i="1" baseline="-25000">
                <a:solidFill>
                  <a:srgbClr val="333399"/>
                </a:solidFill>
                <a:ea typeface="楷体_GB2312" pitchFamily="49" charset="-122"/>
              </a:rPr>
              <a:t>wwr 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并非固有二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</a:rPr>
              <a:t>    义的，它存在如下无二义文法</a:t>
            </a: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     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</a:rPr>
              <a:t>S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0S0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1S1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800" i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 .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2192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</a:t>
            </a:r>
            <a:r>
              <a:rPr lang="zh-CN" altLang="en-US" sz="4000"/>
              <a:t>与无二义文法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B62E5A-4C8F-6C44-B526-CF57171F7FB1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042988" y="188913"/>
            <a:ext cx="7056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/>
              <a:t>几类语言模型的计算能力对比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291138" y="386080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RE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5364163" y="32131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DFA</a:t>
            </a: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3779838" y="3211513"/>
            <a:ext cx="3816350" cy="1730375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6588125" y="3789363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NFA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5" name="Oval 13"/>
          <p:cNvSpPr>
            <a:spLocks noChangeArrowheads="1"/>
          </p:cNvSpPr>
          <p:nvPr/>
        </p:nvSpPr>
        <p:spPr bwMode="auto">
          <a:xfrm flipH="1">
            <a:off x="2195513" y="2636838"/>
            <a:ext cx="2736850" cy="3024187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2339975" y="3429000"/>
            <a:ext cx="1368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DPDA   by  empty stack</a:t>
            </a:r>
          </a:p>
        </p:txBody>
      </p: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4787900" y="5264150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000">
                <a:ea typeface="楷体_GB2312" pitchFamily="49" charset="-122"/>
              </a:rPr>
              <a:t>确定的 </a:t>
            </a:r>
            <a:r>
              <a:rPr kumimoji="0" lang="en-US" altLang="zh-CN" sz="2000" b="0">
                <a:ea typeface="楷体_GB2312" pitchFamily="49" charset="-122"/>
              </a:rPr>
              <a:t>CFG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900113" y="1771650"/>
            <a:ext cx="7704137" cy="4465638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6659563" y="18446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000">
                <a:ea typeface="楷体_GB2312" pitchFamily="49" charset="-122"/>
              </a:rPr>
              <a:t>无二义的</a:t>
            </a:r>
            <a:r>
              <a:rPr kumimoji="0" lang="en-US" altLang="zh-CN" sz="2000" b="0">
                <a:ea typeface="楷体_GB2312" pitchFamily="49" charset="-122"/>
              </a:rPr>
              <a:t>CFG</a:t>
            </a:r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3059113" y="1374775"/>
            <a:ext cx="302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PDA by final state</a:t>
            </a:r>
          </a:p>
        </p:txBody>
      </p:sp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611188" y="1341438"/>
            <a:ext cx="8353425" cy="5040312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5797550" y="4221163"/>
            <a:ext cx="935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  <a:sym typeface="Symbol" pitchFamily="18" charset="2"/>
              </a:rPr>
              <a:t>-</a:t>
            </a:r>
            <a:r>
              <a:rPr kumimoji="0" lang="en-US" altLang="zh-CN" sz="2000" b="0">
                <a:ea typeface="楷体_GB2312" pitchFamily="49" charset="-122"/>
              </a:rPr>
              <a:t>NFA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4714875" y="2565400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DPDA by final state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1187450" y="1341438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CFG </a:t>
            </a: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6157913" y="1341438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000" b="0">
                <a:ea typeface="楷体_GB2312" pitchFamily="49" charset="-122"/>
              </a:rPr>
              <a:t>PDA by empty stack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98285E-C1BA-7E4C-ABAD-BC3F3CA94ED9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1447800" y="1603375"/>
            <a:ext cx="5334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必做题</a:t>
            </a:r>
            <a:r>
              <a:rPr lang="en-US" altLang="zh-CN" sz="2400">
                <a:ea typeface="楷体_GB2312" pitchFamily="49" charset="-122"/>
              </a:rPr>
              <a:t>:</a:t>
            </a:r>
          </a:p>
          <a:p>
            <a:pPr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>
              <a:solidFill>
                <a:srgbClr val="333399"/>
              </a:solidFill>
              <a:ea typeface="楷体_GB2312" pitchFamily="49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 Ex.6.4.2 (c)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Tx/>
              <a:buChar char="•"/>
            </a:pPr>
            <a:r>
              <a:rPr lang="en-US" altLang="zh-CN" sz="2400" i="1">
                <a:solidFill>
                  <a:srgbClr val="333399"/>
                </a:solidFill>
                <a:ea typeface="楷体_GB2312" pitchFamily="49" charset="-122"/>
              </a:rPr>
              <a:t> Ex.6.4.3 *(a),!(b),*!(c)</a:t>
            </a:r>
            <a:endParaRPr lang="en-US" altLang="zh-CN" sz="100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latin typeface="Times New Roman" pitchFamily="18" charset="0"/>
              </a:rPr>
              <a:t>课后练习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282F9-ED8D-6345-AEB4-36A71457E9B9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162300" y="35052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1752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5FCD5-DEBE-FC4C-95C5-01CFA1EC350A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9" name="Rectangle 51"/>
          <p:cNvSpPr>
            <a:spLocks noChangeArrowheads="1"/>
          </p:cNvSpPr>
          <p:nvPr/>
        </p:nvSpPr>
        <p:spPr bwMode="auto">
          <a:xfrm>
            <a:off x="539750" y="1447800"/>
            <a:ext cx="8534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定义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一个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PDA P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= (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Q,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q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Z</a:t>
            </a:r>
            <a:r>
              <a:rPr lang="en-US" altLang="zh-CN" sz="2800" i="1" baseline="-25000" dirty="0">
                <a:solidFill>
                  <a:srgbClr val="333399"/>
                </a:solidFill>
                <a:ea typeface="楷体_GB2312" pitchFamily="49" charset="-122"/>
              </a:rPr>
              <a:t>0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, F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)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确定的（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deterministic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）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，或称为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DPDA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     当且仅当满足下列条件：</a:t>
            </a:r>
          </a:p>
        </p:txBody>
      </p:sp>
      <p:sp>
        <p:nvSpPr>
          <p:cNvPr id="145508" name="Rectangle 100"/>
          <p:cNvSpPr>
            <a:spLocks noChangeArrowheads="1"/>
          </p:cNvSpPr>
          <p:nvPr/>
        </p:nvSpPr>
        <p:spPr bwMode="auto">
          <a:xfrm>
            <a:off x="609600" y="2803525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(1)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对于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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或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=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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     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(q, a, X)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最多包含一个元素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45509" name="Rectangle 101"/>
          <p:cNvSpPr>
            <a:spLocks noChangeArrowheads="1"/>
          </p:cNvSpPr>
          <p:nvPr/>
        </p:nvSpPr>
        <p:spPr bwMode="auto">
          <a:xfrm>
            <a:off x="685800" y="3870325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</a:rPr>
              <a:t>    (2)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对于 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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，若 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(q, a, X)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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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，则 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(q,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X) 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 </a:t>
            </a:r>
            <a:r>
              <a:rPr lang="en-US" altLang="zh-CN" sz="2800" i="1" dirty="0">
                <a:solidFill>
                  <a:srgbClr val="333399"/>
                </a:solidFill>
                <a:sym typeface="Symbol" pitchFamily="18" charset="2"/>
              </a:rPr>
              <a:t></a:t>
            </a:r>
            <a:r>
              <a:rPr lang="en-US" altLang="zh-CN" sz="2800" dirty="0">
                <a:solidFill>
                  <a:srgbClr val="333399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FD920-F203-BD43-9640-CDD9A9C4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" y="1340768"/>
            <a:ext cx="9144000" cy="48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622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FD920-F203-BD43-9640-CDD9A9C43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33"/>
          <a:stretch/>
        </p:blipFill>
        <p:spPr>
          <a:xfrm>
            <a:off x="35978" y="1340768"/>
            <a:ext cx="9144000" cy="7920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1B7E26-69CC-B046-94F5-70E4EE4E8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48" y="2635424"/>
            <a:ext cx="5325303" cy="31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4875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F009B-E6AE-6549-AD04-215A60BE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909175"/>
            <a:ext cx="9144000" cy="2720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7BFD03-C2B8-CF4A-8072-8E572FDD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196752"/>
            <a:ext cx="4208954" cy="24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127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52FD1-2FB1-BC41-B716-CDDB7B59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5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165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8AD74-7DAB-3648-8D35-B2A99B6F0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94"/>
          <a:stretch/>
        </p:blipFill>
        <p:spPr>
          <a:xfrm>
            <a:off x="0" y="1556793"/>
            <a:ext cx="9144000" cy="108012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28A22D-4F9C-E547-9FE5-6545B4CA4762}"/>
              </a:ext>
            </a:extLst>
          </p:cNvPr>
          <p:cNvGrpSpPr/>
          <p:nvPr/>
        </p:nvGrpSpPr>
        <p:grpSpPr>
          <a:xfrm>
            <a:off x="1524000" y="2769553"/>
            <a:ext cx="5710721" cy="2903070"/>
            <a:chOff x="1543050" y="3136345"/>
            <a:chExt cx="5710721" cy="290307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44C36DB-67DE-254C-9D6E-D7CEAE3FDB7F}"/>
                </a:ext>
              </a:extLst>
            </p:cNvPr>
            <p:cNvSpPr/>
            <p:nvPr/>
          </p:nvSpPr>
          <p:spPr bwMode="auto">
            <a:xfrm>
              <a:off x="3148201" y="4776052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8" name="弧 7">
              <a:extLst>
                <a:ext uri="{FF2B5EF4-FFF2-40B4-BE49-F238E27FC236}">
                  <a16:creationId xmlns:a16="http://schemas.microsoft.com/office/drawing/2014/main" id="{B0E91807-67F9-584F-A370-394036C128D7}"/>
                </a:ext>
              </a:extLst>
            </p:cNvPr>
            <p:cNvSpPr/>
            <p:nvPr/>
          </p:nvSpPr>
          <p:spPr bwMode="auto">
            <a:xfrm rot="11190199">
              <a:off x="3170996" y="4347628"/>
              <a:ext cx="392274" cy="424801"/>
            </a:xfrm>
            <a:prstGeom prst="arc">
              <a:avLst>
                <a:gd name="adj1" fmla="val 17142475"/>
                <a:gd name="adj2" fmla="val 14430358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A28D09C4-DA80-114D-9A0A-66CF6A3F74FE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>
              <a:off x="2015827" y="4974852"/>
              <a:ext cx="1132374" cy="17224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A634C2D-2DD1-3141-B4DC-8703373D9AC5}"/>
                </a:ext>
              </a:extLst>
            </p:cNvPr>
            <p:cNvSpPr/>
            <p:nvPr/>
          </p:nvSpPr>
          <p:spPr bwMode="auto">
            <a:xfrm>
              <a:off x="4712623" y="4776052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7C0369D0-5D34-5749-A959-4F996C8EAC24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 bwMode="auto">
            <a:xfrm>
              <a:off x="3580249" y="4992076"/>
              <a:ext cx="11323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66B19F8-59FD-FB4C-BEB8-F343FEFA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7316" y="4706726"/>
              <a:ext cx="1499799" cy="162141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6671863-5CFD-3E47-A4F0-4FFE6A0F5743}"/>
                </a:ext>
              </a:extLst>
            </p:cNvPr>
            <p:cNvSpPr/>
            <p:nvPr/>
          </p:nvSpPr>
          <p:spPr bwMode="auto">
            <a:xfrm>
              <a:off x="6292549" y="4809521"/>
              <a:ext cx="391164" cy="362896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6C4A1D1-84BB-3645-9B80-FD37D94F78DD}"/>
                </a:ext>
              </a:extLst>
            </p:cNvPr>
            <p:cNvSpPr/>
            <p:nvPr/>
          </p:nvSpPr>
          <p:spPr bwMode="auto">
            <a:xfrm>
              <a:off x="6271229" y="4776052"/>
              <a:ext cx="432048" cy="432048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楷体_GB2312" pitchFamily="49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6968021-FE2B-7C49-9B2A-CFACE9D91340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5138855" y="4990969"/>
              <a:ext cx="1132374" cy="1107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弧 16">
              <a:extLst>
                <a:ext uri="{FF2B5EF4-FFF2-40B4-BE49-F238E27FC236}">
                  <a16:creationId xmlns:a16="http://schemas.microsoft.com/office/drawing/2014/main" id="{726D0C01-B76D-984E-8C79-2BF213D5AEFE}"/>
                </a:ext>
              </a:extLst>
            </p:cNvPr>
            <p:cNvSpPr/>
            <p:nvPr/>
          </p:nvSpPr>
          <p:spPr bwMode="auto">
            <a:xfrm rot="11190199">
              <a:off x="4729601" y="4347628"/>
              <a:ext cx="392274" cy="424801"/>
            </a:xfrm>
            <a:prstGeom prst="arc">
              <a:avLst>
                <a:gd name="adj1" fmla="val 17142475"/>
                <a:gd name="adj2" fmla="val 14430358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1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E7360FB-CE35-4D40-BE08-3FD98AAD6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6799" y="3143627"/>
              <a:ext cx="1938536" cy="24476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5093CD9-23BD-1A4E-BE0A-2FE176481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2183" y="3431805"/>
              <a:ext cx="1938536" cy="24600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F132CB9-5E26-A843-BC0D-42C8C0D4A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3050" y="3723829"/>
              <a:ext cx="1742684" cy="25779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B0BA265-384F-6D47-B48F-A82BA9BC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4599" y="3136345"/>
              <a:ext cx="1742684" cy="25932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B882691-42D1-5344-A715-8803D741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4599" y="3423077"/>
              <a:ext cx="1742684" cy="259328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0F505AA-FACC-BE48-8839-809DD490D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25967" y="3705498"/>
              <a:ext cx="1742684" cy="26088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F8142251-D9D3-0344-B675-A1030B43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43938" y="3758563"/>
              <a:ext cx="1627545" cy="26250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661EEED-533B-E94F-9744-431C1E96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42927" y="4071437"/>
              <a:ext cx="1627540" cy="26421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0884C14-F527-4A4D-AA86-9C8C3DCD5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34991" y="5104497"/>
              <a:ext cx="1812446" cy="247602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B4A3175-0A07-7747-B184-D4B92E2C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21275" y="4901297"/>
              <a:ext cx="1511300" cy="2032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55664E6-5DC5-9546-95AA-68404F9AF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76439" y="4885053"/>
              <a:ext cx="1498600" cy="2032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14193FDD-F341-1746-8294-7CF13A73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2471" y="4893328"/>
              <a:ext cx="1511300" cy="2032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8E6F28-2CCD-854D-A095-A06E1505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18790" y="5109387"/>
              <a:ext cx="1947654" cy="26607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6F4B2DF-F7FB-B447-957A-84256F29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18790" y="5418272"/>
              <a:ext cx="1645520" cy="26370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72045358-AF6E-9D40-8B17-8C004FE7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68266" y="5757711"/>
              <a:ext cx="1746567" cy="28170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C88BDE6-CD11-A943-BAD8-E409838100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9394" y="5868525"/>
            <a:ext cx="8776724" cy="6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895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1524000" y="228600"/>
            <a:ext cx="5353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4000">
                <a:latin typeface="Times New Roman" pitchFamily="18" charset="0"/>
              </a:rPr>
              <a:t>确定下推自动机的概念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92BE02-12B4-9B41-AEFA-F5545639D02D}"/>
              </a:ext>
            </a:extLst>
          </p:cNvPr>
          <p:cNvSpPr txBox="1"/>
          <p:nvPr/>
        </p:nvSpPr>
        <p:spPr>
          <a:xfrm>
            <a:off x="8460432" y="6433268"/>
            <a:ext cx="6980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kumimoji="1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D46306-8146-034A-B602-49C434BB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235244"/>
            <a:ext cx="8244408" cy="51980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D9CE99-3935-8843-8CA0-47AC2537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149080"/>
            <a:ext cx="5904656" cy="2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22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华文行楷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21183</TotalTime>
  <Words>1379</Words>
  <Application>Microsoft Macintosh PowerPoint</Application>
  <PresentationFormat>全屏显示(4:3)</PresentationFormat>
  <Paragraphs>154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CMR10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确定下推自动机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Yang Liu</cp:lastModifiedBy>
  <cp:revision>736</cp:revision>
  <dcterms:created xsi:type="dcterms:W3CDTF">2002-02-03T03:17:28Z</dcterms:created>
  <dcterms:modified xsi:type="dcterms:W3CDTF">2021-05-09T21:05:12Z</dcterms:modified>
</cp:coreProperties>
</file>