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417" r:id="rId3"/>
    <p:sldId id="410" r:id="rId4"/>
    <p:sldId id="411" r:id="rId5"/>
    <p:sldId id="419" r:id="rId6"/>
    <p:sldId id="412" r:id="rId7"/>
    <p:sldId id="420" r:id="rId8"/>
    <p:sldId id="413" r:id="rId9"/>
    <p:sldId id="414" r:id="rId10"/>
    <p:sldId id="415" r:id="rId11"/>
    <p:sldId id="416" r:id="rId12"/>
    <p:sldId id="421" r:id="rId13"/>
    <p:sldId id="422" r:id="rId14"/>
    <p:sldId id="423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309" r:id="rId24"/>
    <p:sldId id="396" r:id="rId25"/>
    <p:sldId id="397" r:id="rId26"/>
    <p:sldId id="310" r:id="rId27"/>
    <p:sldId id="388" r:id="rId28"/>
    <p:sldId id="389" r:id="rId29"/>
    <p:sldId id="400" r:id="rId30"/>
    <p:sldId id="398" r:id="rId31"/>
    <p:sldId id="381" r:id="rId32"/>
    <p:sldId id="401" r:id="rId33"/>
    <p:sldId id="385" r:id="rId34"/>
    <p:sldId id="277" r:id="rId35"/>
    <p:sldId id="33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00"/>
    <a:srgbClr val="CC99FF"/>
    <a:srgbClr val="993366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 autoAdjust="0"/>
    <p:restoredTop sz="91058" autoAdjust="0"/>
  </p:normalViewPr>
  <p:slideViewPr>
    <p:cSldViewPr>
      <p:cViewPr varScale="1">
        <p:scale>
          <a:sx n="116" d="100"/>
          <a:sy n="116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19" Type="http://schemas.openxmlformats.org/officeDocument/2006/relationships/image" Target="../media/image30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833AA3C8-6E57-4E0D-A79F-B0DB89B60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4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36A4E3-A2B6-4F9E-8A11-173DD3ACE6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755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81FFA-3405-4A48-B020-90F4D544572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8909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DF740-0635-42CC-B84E-25BA02F04F4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04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DF740-0635-42CC-B84E-25BA02F04F4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89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DF740-0635-42CC-B84E-25BA02F04F4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55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DF740-0635-42CC-B84E-25BA02F04F4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951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8E4EF-24C0-4C32-9F94-05749B5A3E5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9719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A1387-73B6-4FAE-94D2-566752DF924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771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A081F-59BB-414A-90E1-C04B6A46C41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56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D004A-92CD-48C6-8126-E6B64B8E98E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592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05BC4-E2D3-4830-9323-9E01DD396F1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3627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ED760-3446-4E17-A1AC-49D4126B8F3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28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6A4E3-A2B6-4F9E-8A11-173DD3ACE60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64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03517-F0B2-4E96-A04A-8721C9A21B7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607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E6F6C-D26A-4F4E-9A3E-B53012510DB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964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578BA-D730-4EB6-82AA-840D023726A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007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7F784-C716-4458-A267-17A23E4427E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560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0C702-96EB-427D-88C2-4DD266D67D9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970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C9AEF-E5BD-4F52-911F-8F5D5EE036C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812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FF06D-23BC-47B2-BA29-69E3236353B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00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2FDD7-6B88-4638-BE54-C3C204752E8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535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50871-A122-4AA4-B4F8-A4AE070EB74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328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C377A-0CF1-42E9-A738-55A2AAB82A9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71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1B75A-8A11-4AE5-9EC8-755DBC2772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7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0EE7A-D6EC-4898-829C-39484A227E1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0114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6A4E3-A2B6-4F9E-8A11-173DD3ACE60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5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CBA1A-73DB-44C7-B420-01B1FB66EB3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58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CBA1A-73DB-44C7-B420-01B1FB66EB3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023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5A18C-7AB7-4921-8DB2-C63B4AA91E7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70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5A18C-7AB7-4921-8DB2-C63B4AA91E7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899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81A79-6BFF-4CE8-A9A5-3E65779F0D3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165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1F5D1-FE73-4FD9-B07F-ABE682ACA5F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97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>
                <a:solidFill>
                  <a:schemeClr val="bg1"/>
                </a:solidFill>
                <a:latin typeface="+mn-lt"/>
              </a:defRPr>
            </a:lvl1pPr>
          </a:lstStyle>
          <a:p>
            <a:fld id="{A3831F45-5CF7-4EE9-994B-0D1A5DA694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>
                <a:latin typeface="Arial" pitchFamily="34" charset="0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0" y="-26988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49275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4445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i="1">
                <a:solidFill>
                  <a:srgbClr val="9933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9" Type="http://schemas.openxmlformats.org/officeDocument/2006/relationships/oleObject" Target="../embeddings/oleObject23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5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24.wmf"/><Relationship Id="rId41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28.wmf"/><Relationship Id="rId40" Type="http://schemas.openxmlformats.org/officeDocument/2006/relationships/oleObject" Target="../embeddings/oleObject24.bin"/><Relationship Id="rId5" Type="http://schemas.openxmlformats.org/officeDocument/2006/relationships/image" Target="../media/image12.e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9.wmf"/><Relationship Id="rId31" Type="http://schemas.openxmlformats.org/officeDocument/2006/relationships/image" Target="../media/image25.wmf"/><Relationship Id="rId44" Type="http://schemas.openxmlformats.org/officeDocument/2006/relationships/image" Target="../media/image3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27.wmf"/><Relationship Id="rId43" Type="http://schemas.openxmlformats.org/officeDocument/2006/relationships/oleObject" Target="../embeddings/oleObject26.bin"/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8.xml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33" Type="http://schemas.openxmlformats.org/officeDocument/2006/relationships/image" Target="../media/image26.wmf"/><Relationship Id="rId38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517650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第十一讲</a:t>
            </a:r>
          </a:p>
        </p:txBody>
      </p:sp>
      <p:sp>
        <p:nvSpPr>
          <p:cNvPr id="2067" name="Text Box 1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1635125"/>
            <a:ext cx="745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latin typeface="Arial" pitchFamily="34" charset="0"/>
                <a:ea typeface="楷体_GB2312" pitchFamily="49" charset="-122"/>
              </a:rPr>
              <a:t>上下文无关语言的</a:t>
            </a:r>
            <a:r>
              <a:rPr lang="zh-CN" altLang="en-US" sz="3600">
                <a:latin typeface="Arial" pitchFamily="34" charset="0"/>
                <a:ea typeface="楷体_GB2312" pitchFamily="49" charset="-122"/>
              </a:rPr>
              <a:t>性质与运算</a:t>
            </a:r>
            <a:endParaRPr lang="zh-CN" altLang="en-US" sz="3600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F7C485-2555-5C40-BAED-92D7490EC1D5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01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1066800" y="1949450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>
                <a:latin typeface="Arial" pitchFamily="34" charset="0"/>
                <a:ea typeface="楷体_GB2312" pitchFamily="49" charset="-122"/>
                <a:sym typeface="Symbol" pitchFamily="18" charset="2"/>
              </a:rPr>
              <a:t>用于证明某个语言 </a:t>
            </a:r>
            <a:r>
              <a:rPr lang="en-US" altLang="zh-CN" sz="2800" i="1"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800">
                <a:latin typeface="Arial" pitchFamily="34" charset="0"/>
                <a:ea typeface="楷体_GB2312" pitchFamily="49" charset="-122"/>
                <a:sym typeface="Symbol" pitchFamily="18" charset="2"/>
              </a:rPr>
              <a:t>不是上下文无关语言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Arial" pitchFamily="34" charset="0"/>
                <a:ea typeface="楷体_GB2312" pitchFamily="49" charset="-122"/>
                <a:sym typeface="Symbol" pitchFamily="18" charset="2"/>
              </a:rPr>
              <a:t>   （接上页）</a:t>
            </a: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066800" y="2971800"/>
            <a:ext cx="73914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证明步骤</a:t>
            </a:r>
            <a:r>
              <a:rPr lang="zh-CN" altLang="en-US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　</a:t>
            </a:r>
          </a:p>
          <a:p>
            <a:pPr eaLnBrk="0" hangingPunct="0"/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1.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考虑任意的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800" b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&gt;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2.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找到一个满足以下条件的串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z</a:t>
            </a:r>
            <a:r>
              <a:rPr lang="en-US" altLang="zh-CN" sz="28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(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长度至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少为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n)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3.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任选满足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z=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uvwxy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vx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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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vwx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|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的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u,v,w,x,y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4.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找到一个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k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0,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使 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uv</a:t>
            </a:r>
            <a:r>
              <a:rPr lang="en-US" altLang="zh-CN" sz="2800" i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wx</a:t>
            </a:r>
            <a:r>
              <a:rPr lang="en-US" altLang="zh-CN" sz="2800" i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y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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685800" y="12192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1">
                <a:latin typeface="Arial" pitchFamily="34" charset="0"/>
                <a:ea typeface="楷体_GB2312" pitchFamily="49" charset="-122"/>
              </a:rPr>
              <a:t>  Pumping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引理的一个应用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2C45FB-FB1F-8245-AE2D-FE14D1160B65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 dirty="0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53F313-0D49-FA48-98F1-1E4472A30AED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11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5E41FC-C1E4-C74D-99F4-40C9E3B4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1659237"/>
            <a:ext cx="7992888" cy="337837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 dirty="0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53F313-0D49-FA48-98F1-1E4472A30AED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12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23678A-399D-674A-827A-80402295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88840"/>
            <a:ext cx="834310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674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 dirty="0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53F313-0D49-FA48-98F1-1E4472A30AED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13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084EB4-7082-5C45-B8CD-9BDF3427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72" y="1196838"/>
            <a:ext cx="7753672" cy="53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2357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 dirty="0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 dirty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53F313-0D49-FA48-98F1-1E4472A30AED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42FDB5-E4BB-414C-8319-3465839C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0" y="1235275"/>
            <a:ext cx="7956376" cy="543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618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0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09588" y="220980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判定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上下文无关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语言是否为空 </a:t>
            </a:r>
          </a:p>
        </p:txBody>
      </p:sp>
      <p:sp>
        <p:nvSpPr>
          <p:cNvPr id="180231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00063" y="2974975"/>
            <a:ext cx="774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判定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上下文无关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语言中是否包含特定的字符串</a:t>
            </a:r>
          </a:p>
        </p:txBody>
      </p:sp>
      <p:sp>
        <p:nvSpPr>
          <p:cNvPr id="180232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6413" y="3736975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有关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上下文无关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语言的几个不可判定问题（选讲）</a:t>
            </a:r>
          </a:p>
        </p:txBody>
      </p:sp>
      <p:sp>
        <p:nvSpPr>
          <p:cNvPr id="180233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09588" y="14478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有关几个转换问题的复杂度（选讲）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0C55AD-CEEF-4749-8F78-E67DDF6271F9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4" name="Group 2"/>
          <p:cNvGrpSpPr>
            <a:grpSpLocks/>
          </p:cNvGrpSpPr>
          <p:nvPr/>
        </p:nvGrpSpPr>
        <p:grpSpPr bwMode="auto">
          <a:xfrm>
            <a:off x="685800" y="1905000"/>
            <a:ext cx="8458200" cy="4276725"/>
            <a:chOff x="432" y="1296"/>
            <a:chExt cx="5184" cy="2694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480" y="1296"/>
              <a:ext cx="51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8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CFG</a:t>
              </a:r>
              <a:r>
                <a:rPr lang="en-US" altLang="zh-CN" sz="28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8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变换为符合 </a:t>
              </a:r>
              <a:r>
                <a:rPr lang="en-US" altLang="zh-CN" sz="28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Chomsky</a:t>
              </a:r>
              <a:r>
                <a:rPr lang="en-US" altLang="zh-CN" sz="28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8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范式</a:t>
              </a:r>
              <a:endParaRPr lang="zh-CN" altLang="en-US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182276" name="Rectangle 4"/>
            <p:cNvSpPr>
              <a:spLocks noChangeArrowheads="1"/>
            </p:cNvSpPr>
            <p:nvPr/>
          </p:nvSpPr>
          <p:spPr bwMode="auto">
            <a:xfrm>
              <a:off x="432" y="1632"/>
              <a:ext cx="5088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>
                <a:buFontTx/>
                <a:buChar char="•"/>
              </a:pPr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消去无用符号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计算可达符号和生成符号集合为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 i="1" baseline="30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</a:p>
            <a:p>
              <a:pPr lvl="1">
                <a:buFont typeface="Symbol" pitchFamily="18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复杂度，但若采用适当的数据结构（见 </a:t>
              </a:r>
              <a:r>
                <a:rPr lang="en-US" altLang="zh-CN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7.4.3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节），复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杂度可降为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).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消去无用符号不增加文法的长度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</a:t>
              </a:r>
            </a:p>
            <a:p>
              <a:pPr lvl="1">
                <a:buFontTx/>
                <a:buChar char="•"/>
              </a:pPr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消去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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产生式</a:t>
              </a:r>
              <a:r>
                <a:rPr lang="zh-CN" altLang="en-US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复杂度为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(2</a:t>
              </a:r>
              <a:r>
                <a:rPr lang="en-US" altLang="zh-CN" sz="2400" i="1" baseline="30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，结果文法的长度为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(2</a:t>
              </a:r>
              <a:r>
                <a:rPr lang="en-US" altLang="zh-CN" sz="2400" i="1" baseline="30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).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如果用级连方法改造产生式，则复杂度可降为 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 .</a:t>
              </a:r>
            </a:p>
            <a:p>
              <a:pPr lvl="1">
                <a:buFontTx/>
                <a:buChar char="•"/>
              </a:pPr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消去单元产生式</a:t>
              </a:r>
              <a:r>
                <a:rPr lang="zh-CN" altLang="en-US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计算单元偶对和消去单元产生式，复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杂度为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 i="1" baseline="30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，结果文法的长度为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 i="1" baseline="30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).</a:t>
              </a:r>
            </a:p>
            <a:p>
              <a:pPr lvl="1">
                <a:buFontTx/>
                <a:buChar char="•"/>
              </a:pPr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用非终结符替换终结符以及打破长度大于 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</a:rPr>
                <a:t>2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的右部  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复杂度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，结果文法的长度为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).</a:t>
              </a:r>
            </a:p>
          </p:txBody>
        </p:sp>
      </p:grp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609600" y="1143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有关 </a:t>
            </a:r>
            <a:r>
              <a:rPr lang="en-US" altLang="zh-CN" sz="2800" i="1">
                <a:latin typeface="Arial" pitchFamily="34" charset="0"/>
                <a:ea typeface="楷体_GB2312" pitchFamily="49" charset="-122"/>
                <a:sym typeface="Symbol" pitchFamily="18" charset="2"/>
              </a:rPr>
              <a:t>CFG</a:t>
            </a:r>
            <a:r>
              <a:rPr lang="en-US" altLang="zh-CN" sz="32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800" i="1">
                <a:latin typeface="Arial" pitchFamily="34" charset="0"/>
                <a:ea typeface="楷体_GB2312" pitchFamily="49" charset="-122"/>
                <a:sym typeface="Symbol" pitchFamily="18" charset="2"/>
              </a:rPr>
              <a:t>PDA 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的几个转换问题的复杂度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D09BCD-AE12-DF4D-BD2A-78E91A5A03DC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17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02" name="Group 6"/>
          <p:cNvGrpSpPr>
            <a:grpSpLocks/>
          </p:cNvGrpSpPr>
          <p:nvPr/>
        </p:nvGrpSpPr>
        <p:grpSpPr bwMode="auto">
          <a:xfrm>
            <a:off x="685800" y="1892300"/>
            <a:ext cx="8229600" cy="1371600"/>
            <a:chOff x="432" y="1700"/>
            <a:chExt cx="5184" cy="864"/>
          </a:xfrm>
        </p:grpSpPr>
        <p:sp>
          <p:nvSpPr>
            <p:cNvPr id="183303" name="Rectangle 7"/>
            <p:cNvSpPr>
              <a:spLocks noChangeArrowheads="1"/>
            </p:cNvSpPr>
            <p:nvPr/>
          </p:nvSpPr>
          <p:spPr bwMode="auto">
            <a:xfrm>
              <a:off x="480" y="1700"/>
              <a:ext cx="51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8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8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两种接受方式的 </a:t>
              </a:r>
              <a:r>
                <a:rPr lang="en-US" altLang="zh-CN" sz="28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PDA</a:t>
              </a:r>
              <a:r>
                <a:rPr lang="en-US" altLang="zh-CN" sz="28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8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之间相互转换</a:t>
              </a:r>
              <a:endParaRPr lang="zh-CN" altLang="en-US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183304" name="Rectangle 8"/>
            <p:cNvSpPr>
              <a:spLocks noChangeArrowheads="1"/>
            </p:cNvSpPr>
            <p:nvPr/>
          </p:nvSpPr>
          <p:spPr bwMode="auto">
            <a:xfrm>
              <a:off x="432" y="2046"/>
              <a:ext cx="50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>
                <a:buFontTx/>
                <a:buChar char="•"/>
              </a:pPr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终态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接受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方式转化为空栈接受方式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线性复杂度</a:t>
              </a:r>
            </a:p>
            <a:p>
              <a:pPr lvl="1">
                <a:buFontTx/>
                <a:buChar char="•"/>
              </a:pP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 空栈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接受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方式转化为终态接受方式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线性复杂度</a:t>
              </a:r>
            </a:p>
          </p:txBody>
        </p:sp>
      </p:grpSp>
      <p:grpSp>
        <p:nvGrpSpPr>
          <p:cNvPr id="183305" name="Group 9"/>
          <p:cNvGrpSpPr>
            <a:grpSpLocks/>
          </p:cNvGrpSpPr>
          <p:nvPr/>
        </p:nvGrpSpPr>
        <p:grpSpPr bwMode="auto">
          <a:xfrm>
            <a:off x="685800" y="3384550"/>
            <a:ext cx="8229600" cy="1720850"/>
            <a:chOff x="432" y="2660"/>
            <a:chExt cx="5184" cy="1084"/>
          </a:xfrm>
        </p:grpSpPr>
        <p:sp>
          <p:nvSpPr>
            <p:cNvPr id="183306" name="Rectangle 10"/>
            <p:cNvSpPr>
              <a:spLocks noChangeArrowheads="1"/>
            </p:cNvSpPr>
            <p:nvPr/>
          </p:nvSpPr>
          <p:spPr bwMode="auto">
            <a:xfrm>
              <a:off x="480" y="2660"/>
              <a:ext cx="5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CFG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与 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PDA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之间相互转换</a:t>
              </a:r>
              <a:endParaRPr lang="zh-CN" altLang="en-US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183307" name="Rectangle 11"/>
            <p:cNvSpPr>
              <a:spLocks noChangeArrowheads="1"/>
            </p:cNvSpPr>
            <p:nvPr/>
          </p:nvSpPr>
          <p:spPr bwMode="auto">
            <a:xfrm>
              <a:off x="432" y="2996"/>
              <a:ext cx="508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>
                <a:buFontTx/>
                <a:buChar char="•"/>
              </a:pPr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CFG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转化为空栈接受方式的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PDA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线性复杂度</a:t>
              </a:r>
            </a:p>
            <a:p>
              <a:pPr lvl="1">
                <a:buFontTx/>
                <a:buChar char="•"/>
              </a:pP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 空栈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接受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方式的 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PDA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</a:rPr>
                <a:t>转化为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CFG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指数复杂度，但可</a:t>
              </a:r>
            </a:p>
            <a:p>
              <a:pPr lvl="1">
                <a:buFont typeface="Symbol" pitchFamily="18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以对转移函数做适当的变换，得到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O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n</a:t>
              </a:r>
              <a:r>
                <a:rPr lang="en-US" altLang="zh-CN" sz="2400" i="1" baseline="30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的复杂度</a:t>
              </a:r>
            </a:p>
          </p:txBody>
        </p:sp>
      </p:grp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533400" y="1143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有关 </a:t>
            </a:r>
            <a:r>
              <a:rPr lang="en-US" altLang="zh-CN" sz="2800" i="1">
                <a:latin typeface="Arial" pitchFamily="34" charset="0"/>
                <a:ea typeface="楷体_GB2312" pitchFamily="49" charset="-122"/>
                <a:sym typeface="Symbol" pitchFamily="18" charset="2"/>
              </a:rPr>
              <a:t>CFG</a:t>
            </a:r>
            <a:r>
              <a:rPr lang="en-US" altLang="zh-CN" sz="32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800" i="1">
                <a:latin typeface="Arial" pitchFamily="34" charset="0"/>
                <a:ea typeface="楷体_GB2312" pitchFamily="49" charset="-122"/>
                <a:sym typeface="Symbol" pitchFamily="18" charset="2"/>
              </a:rPr>
              <a:t>PDA 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的几个转换问题的复杂度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15E9AB-0D1C-2E4D-8CFF-B9E6595A7300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18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747713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判定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语言是否为空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1066800" y="1843088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以上下文无关文法表示上下文无关语言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990600" y="2406650"/>
            <a:ext cx="7924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altLang="zh-CN" sz="280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>
                <a:latin typeface="Arial" pitchFamily="34" charset="0"/>
                <a:ea typeface="楷体_GB2312" pitchFamily="49" charset="-122"/>
              </a:rPr>
              <a:t>判定算法 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可由如下步骤判定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上下文无关文法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表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示的语言是否为空：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914400" y="5211763"/>
            <a:ext cx="7834313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算法复杂度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计算生成符号集合为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O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i="1" baseline="30000" dirty="0"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复杂度，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但若采用适当的数据结构，复杂度可降为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O(n)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endParaRPr lang="en-US" altLang="zh-CN" sz="24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1752600" y="34290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1.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计算所有生成符号的集合：</a:t>
            </a:r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1863725" y="3960813"/>
            <a:ext cx="6975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判定文法的开始符号是否生成符号；若是，</a:t>
            </a:r>
          </a:p>
          <a:p>
            <a:pPr marL="457200" indent="-457200"/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则该文法表示的上下文无关语言非空；否则，该语言为空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99BBDE-7B91-524D-A7E9-43F6C1BA9FD0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19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685800" y="1843088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以上下文无关文法表示上下文无关语言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533400" y="240665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判定算法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可由如下步骤判定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上下文无关文法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表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示的语言是否包含某一字符串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：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68313" y="4676775"/>
            <a:ext cx="88566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算法复杂度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CYK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算法由 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J.Cocke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D.Younger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T.Kasami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分别独立提出，基于动态规划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（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dynamic programming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）的思想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=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则该算法复杂度为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O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800" i="1" baseline="30000" dirty="0">
                <a:latin typeface="Arial" pitchFamily="34" charset="0"/>
                <a:ea typeface="楷体_GB2312" pitchFamily="49" charset="-122"/>
              </a:rPr>
              <a:t>3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609600" y="33528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1.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将该文法变换为符合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Chomsky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范式：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1406525" y="3810000"/>
            <a:ext cx="7585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采用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CYK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算法判定该文法所产生的语言是否包含字符串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381000" y="1066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判定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语言中是否包含特定的字符串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1FB87B-6365-D84C-A4BC-70A539A6D9DD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20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19163" y="2133600"/>
            <a:ext cx="71866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有关上下文无关语言的几个判定性质</a:t>
            </a:r>
          </a:p>
        </p:txBody>
      </p:sp>
      <p:sp>
        <p:nvSpPr>
          <p:cNvPr id="207881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19163" y="2849563"/>
            <a:ext cx="7008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关于上下文无关语言的封闭运算</a:t>
            </a:r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1468438" y="188913"/>
            <a:ext cx="61277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上下文无关语言的性质与运算</a:t>
            </a:r>
          </a:p>
        </p:txBody>
      </p:sp>
      <p:sp>
        <p:nvSpPr>
          <p:cNvPr id="207883" name="Rectangle 1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66725" y="1409700"/>
            <a:ext cx="813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针对上下文无关语言的 </a:t>
            </a:r>
            <a:r>
              <a:rPr lang="en-US" altLang="zh-CN" sz="3200" b="0" i="1">
                <a:latin typeface="Arial" pitchFamily="34" charset="0"/>
                <a:ea typeface="楷体_GB2312" pitchFamily="49" charset="-122"/>
              </a:rPr>
              <a:t>Pumping</a:t>
            </a:r>
            <a:r>
              <a:rPr lang="en-US" altLang="zh-CN" sz="32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引理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313932-1167-6043-9ED8-F4382781A386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02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381000" y="1143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CYK</a:t>
            </a:r>
            <a:r>
              <a:rPr lang="en-US" altLang="zh-CN" sz="32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算法</a:t>
            </a: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381000" y="3962400"/>
            <a:ext cx="5410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迭代计算</a:t>
            </a:r>
            <a:r>
              <a:rPr lang="en-US" altLang="zh-CN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1" baseline="-250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ij</a:t>
            </a:r>
            <a:endParaRPr lang="en-US" altLang="zh-CN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r>
              <a:rPr lang="en-US" altLang="zh-CN" i="1" dirty="0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=</a:t>
            </a:r>
            <a:r>
              <a:rPr lang="en-US" altLang="zh-CN" i="1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如果</a:t>
            </a:r>
            <a:r>
              <a:rPr lang="zh-CN" altLang="en-US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“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”</a:t>
            </a:r>
            <a:r>
              <a:rPr lang="en-US" altLang="zh-CN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ii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（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r>
              <a:rPr lang="en-US" altLang="zh-CN" i="1" dirty="0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&gt;</a:t>
            </a:r>
            <a:r>
              <a:rPr lang="en-US" altLang="zh-CN" i="1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ij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当且仅当存在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k: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&lt;j , </a:t>
            </a:r>
          </a:p>
          <a:p>
            <a:pPr>
              <a:buFont typeface="Wingdings" pitchFamily="2" charset="2"/>
              <a:buNone/>
            </a:pP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可以找到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ik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(k+1)j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使得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</a:t>
            </a:r>
            <a:r>
              <a:rPr lang="zh-CN" altLang="en-US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“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BC”</a:t>
            </a:r>
            <a:r>
              <a:rPr lang="en-US" altLang="zh-CN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.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见右边示意图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395288" y="5899150"/>
            <a:ext cx="556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复杂度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=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，则该迭代过程的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复杂度为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O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i="1" baseline="30000" dirty="0">
                <a:latin typeface="Arial" pitchFamily="34" charset="0"/>
                <a:ea typeface="楷体_GB2312" pitchFamily="49" charset="-122"/>
              </a:rPr>
              <a:t>3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5867400" y="3124200"/>
          <a:ext cx="3048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4" imgW="2914802" imgH="2841041" progId="Visio.Drawing.11">
                  <p:embed/>
                </p:oleObj>
              </mc:Choice>
              <mc:Fallback>
                <p:oleObj name="Visio" r:id="rId4" imgW="2914802" imgH="2841041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4200"/>
                        <a:ext cx="30480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26" name="Group 10"/>
          <p:cNvGrpSpPr>
            <a:grpSpLocks/>
          </p:cNvGrpSpPr>
          <p:nvPr/>
        </p:nvGrpSpPr>
        <p:grpSpPr bwMode="auto">
          <a:xfrm>
            <a:off x="431800" y="1844675"/>
            <a:ext cx="8748713" cy="2101850"/>
            <a:chOff x="336" y="1152"/>
            <a:chExt cx="5424" cy="1324"/>
          </a:xfrm>
        </p:grpSpPr>
        <p:sp>
          <p:nvSpPr>
            <p:cNvPr id="188427" name="Rectangle 11"/>
            <p:cNvSpPr>
              <a:spLocks noChangeArrowheads="1"/>
            </p:cNvSpPr>
            <p:nvPr/>
          </p:nvSpPr>
          <p:spPr bwMode="auto">
            <a:xfrm>
              <a:off x="336" y="1152"/>
              <a:ext cx="5424" cy="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 i="1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</a:t>
              </a:r>
              <a:r>
                <a:rPr lang="zh-CN" altLang="en-US" sz="2400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基本思想 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设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G =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(V,T,P,S)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为满足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CNF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的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CFG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w=a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…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en-US" altLang="zh-CN" i="1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*</a:t>
              </a:r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；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采用动态规划的思想迭代计算满足下列条件的 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i="1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ij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(1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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i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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j</a:t>
              </a:r>
              <a:r>
                <a:rPr lang="en-US" altLang="zh-CN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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)</a:t>
              </a:r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：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   </a:t>
              </a:r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i="1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ij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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V </a:t>
              </a:r>
              <a:r>
                <a:rPr lang="zh-CN" altLang="en-US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；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   （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en-US" altLang="zh-CN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i="1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ij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iff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A </a:t>
              </a:r>
              <a:r>
                <a:rPr lang="en-US" altLang="zh-CN" sz="18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i+1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…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en-US" altLang="zh-CN" i="1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j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；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这样， 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</a:t>
              </a:r>
              <a:r>
                <a:rPr lang="en-US" altLang="zh-CN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(G)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iff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S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1n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  <p:sp>
          <p:nvSpPr>
            <p:cNvPr id="188428" name="Rectangle 12"/>
            <p:cNvSpPr>
              <a:spLocks noChangeArrowheads="1"/>
            </p:cNvSpPr>
            <p:nvPr/>
          </p:nvSpPr>
          <p:spPr bwMode="auto">
            <a:xfrm>
              <a:off x="2256" y="1860"/>
              <a:ext cx="1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*</a:t>
              </a:r>
            </a:p>
          </p:txBody>
        </p:sp>
        <p:sp>
          <p:nvSpPr>
            <p:cNvPr id="188429" name="Rectangle 13"/>
            <p:cNvSpPr>
              <a:spLocks noChangeArrowheads="1"/>
            </p:cNvSpPr>
            <p:nvPr/>
          </p:nvSpPr>
          <p:spPr bwMode="auto">
            <a:xfrm>
              <a:off x="2256" y="2025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G</a:t>
              </a:r>
            </a:p>
          </p:txBody>
        </p:sp>
      </p:grp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AF543D-C3D0-094B-8BB1-5C6412E1245E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21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3" grpId="0" autoUpdateAnimBg="0"/>
      <p:bldP spid="1884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533400" y="2073275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填表迭代过程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上述计算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ij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的迭代过程，可采用填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表的方法来实施，如下图所示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2878138" y="3429000"/>
          <a:ext cx="3692525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Visio" r:id="rId4" imgW="3692347" imgH="2703576" progId="Visio.Drawing.11">
                  <p:embed/>
                </p:oleObj>
              </mc:Choice>
              <mc:Fallback>
                <p:oleObj name="Visio" r:id="rId4" imgW="3692347" imgH="2703576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3429000"/>
                        <a:ext cx="3692525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/>
        </p:nvGraphicFramePr>
        <p:xfrm>
          <a:off x="2971800" y="530066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6" imgW="600120" imgH="297720" progId="Visio.Drawing.11">
                  <p:embed/>
                </p:oleObj>
              </mc:Choice>
              <mc:Fallback>
                <p:oleObj name="VISIO" r:id="rId6" imgW="600120" imgH="29772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0066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3657600" y="52943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VISIO" r:id="rId8" imgW="600120" imgH="297720" progId="Visio.Drawing.11">
                  <p:embed/>
                </p:oleObj>
              </mc:Choice>
              <mc:Fallback>
                <p:oleObj name="VISIO" r:id="rId8" imgW="600120" imgH="29772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943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4343400" y="52943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VISIO" r:id="rId10" imgW="600120" imgH="297720" progId="Visio.Drawing.11">
                  <p:embed/>
                </p:oleObj>
              </mc:Choice>
              <mc:Fallback>
                <p:oleObj name="VISIO" r:id="rId10" imgW="600120" imgH="29772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943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5105400" y="52943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12" imgW="600120" imgH="297720" progId="Visio.Drawing.11">
                  <p:embed/>
                </p:oleObj>
              </mc:Choice>
              <mc:Fallback>
                <p:oleObj name="VISIO" r:id="rId12" imgW="600120" imgH="29772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943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/>
          <p:cNvGraphicFramePr>
            <a:graphicFrameLocks noChangeAspect="1"/>
          </p:cNvGraphicFramePr>
          <p:nvPr/>
        </p:nvGraphicFramePr>
        <p:xfrm>
          <a:off x="2971800" y="484346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14" imgW="600120" imgH="297720" progId="Visio.Drawing.11">
                  <p:embed/>
                </p:oleObj>
              </mc:Choice>
              <mc:Fallback>
                <p:oleObj name="VISIO" r:id="rId14" imgW="600120" imgH="29772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4346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7" name="Object 13"/>
          <p:cNvGraphicFramePr>
            <a:graphicFrameLocks noChangeAspect="1"/>
          </p:cNvGraphicFramePr>
          <p:nvPr/>
        </p:nvGraphicFramePr>
        <p:xfrm>
          <a:off x="3667125" y="48371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VISIO" r:id="rId16" imgW="600120" imgH="297720" progId="Visio.Drawing.11">
                  <p:embed/>
                </p:oleObj>
              </mc:Choice>
              <mc:Fallback>
                <p:oleObj name="VISIO" r:id="rId16" imgW="600120" imgH="297720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48371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8" name="Object 14"/>
          <p:cNvGraphicFramePr>
            <a:graphicFrameLocks noChangeAspect="1"/>
          </p:cNvGraphicFramePr>
          <p:nvPr/>
        </p:nvGraphicFramePr>
        <p:xfrm>
          <a:off x="4343400" y="48371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VISIO" r:id="rId18" imgW="600120" imgH="297720" progId="Visio.Drawing.11">
                  <p:embed/>
                </p:oleObj>
              </mc:Choice>
              <mc:Fallback>
                <p:oleObj name="VISIO" r:id="rId18" imgW="600120" imgH="29772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371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5105400" y="48371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VISIO" r:id="rId20" imgW="600120" imgH="297720" progId="Visio.Drawing.11">
                  <p:embed/>
                </p:oleObj>
              </mc:Choice>
              <mc:Fallback>
                <p:oleObj name="VISIO" r:id="rId20" imgW="600120" imgH="29772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371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0" name="Object 16"/>
          <p:cNvGraphicFramePr>
            <a:graphicFrameLocks noChangeAspect="1"/>
          </p:cNvGraphicFramePr>
          <p:nvPr/>
        </p:nvGraphicFramePr>
        <p:xfrm>
          <a:off x="2971800" y="43799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VISIO" r:id="rId22" imgW="600120" imgH="297720" progId="Visio.Drawing.11">
                  <p:embed/>
                </p:oleObj>
              </mc:Choice>
              <mc:Fallback>
                <p:oleObj name="VISIO" r:id="rId22" imgW="600120" imgH="297720" progId="Visio.Drawing.11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799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1" name="Object 17"/>
          <p:cNvGraphicFramePr>
            <a:graphicFrameLocks noChangeAspect="1"/>
          </p:cNvGraphicFramePr>
          <p:nvPr/>
        </p:nvGraphicFramePr>
        <p:xfrm>
          <a:off x="3657600" y="43799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VISIO" r:id="rId24" imgW="600120" imgH="297720" progId="Visio.Drawing.11">
                  <p:embed/>
                </p:oleObj>
              </mc:Choice>
              <mc:Fallback>
                <p:oleObj name="VISIO" r:id="rId24" imgW="600120" imgH="297720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799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2" name="Object 18"/>
          <p:cNvGraphicFramePr>
            <a:graphicFrameLocks noChangeAspect="1"/>
          </p:cNvGraphicFramePr>
          <p:nvPr/>
        </p:nvGraphicFramePr>
        <p:xfrm>
          <a:off x="4343400" y="43799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VISIO" r:id="rId26" imgW="600120" imgH="297720" progId="Visio.Drawing.11">
                  <p:embed/>
                </p:oleObj>
              </mc:Choice>
              <mc:Fallback>
                <p:oleObj name="VISIO" r:id="rId26" imgW="600120" imgH="29772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799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3" name="Object 19"/>
          <p:cNvGraphicFramePr>
            <a:graphicFrameLocks noChangeAspect="1"/>
          </p:cNvGraphicFramePr>
          <p:nvPr/>
        </p:nvGraphicFramePr>
        <p:xfrm>
          <a:off x="2971800" y="39227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VISIO" r:id="rId28" imgW="600120" imgH="297720" progId="Visio.Drawing.11">
                  <p:embed/>
                </p:oleObj>
              </mc:Choice>
              <mc:Fallback>
                <p:oleObj name="VISIO" r:id="rId28" imgW="600120" imgH="297720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227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4" name="Object 20"/>
          <p:cNvGraphicFramePr>
            <a:graphicFrameLocks noChangeAspect="1"/>
          </p:cNvGraphicFramePr>
          <p:nvPr/>
        </p:nvGraphicFramePr>
        <p:xfrm>
          <a:off x="3667125" y="39227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VISIO" r:id="rId30" imgW="600120" imgH="297720" progId="Visio.Drawing.11">
                  <p:embed/>
                </p:oleObj>
              </mc:Choice>
              <mc:Fallback>
                <p:oleObj name="VISIO" r:id="rId30" imgW="600120" imgH="297720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39227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5" name="Object 21"/>
          <p:cNvGraphicFramePr>
            <a:graphicFrameLocks noChangeAspect="1"/>
          </p:cNvGraphicFramePr>
          <p:nvPr/>
        </p:nvGraphicFramePr>
        <p:xfrm>
          <a:off x="2971800" y="34655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VISIO" r:id="rId32" imgW="600120" imgH="297720" progId="Visio.Drawing.11">
                  <p:embed/>
                </p:oleObj>
              </mc:Choice>
              <mc:Fallback>
                <p:oleObj name="VISIO" r:id="rId32" imgW="600120" imgH="297720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655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6" name="Object 22"/>
          <p:cNvGraphicFramePr>
            <a:graphicFrameLocks noChangeAspect="1"/>
          </p:cNvGraphicFramePr>
          <p:nvPr/>
        </p:nvGraphicFramePr>
        <p:xfrm>
          <a:off x="5791200" y="5294313"/>
          <a:ext cx="60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VISIO" r:id="rId34" imgW="600120" imgH="297720" progId="Visio.Drawing.11">
                  <p:embed/>
                </p:oleObj>
              </mc:Choice>
              <mc:Fallback>
                <p:oleObj name="VISIO" r:id="rId34" imgW="600120" imgH="297720" progId="Visio.Drawing.11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294313"/>
                        <a:ext cx="60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87" name="Group 23"/>
          <p:cNvGrpSpPr>
            <a:grpSpLocks/>
          </p:cNvGrpSpPr>
          <p:nvPr/>
        </p:nvGrpSpPr>
        <p:grpSpPr bwMode="auto">
          <a:xfrm>
            <a:off x="3200400" y="5065713"/>
            <a:ext cx="685800" cy="228600"/>
            <a:chOff x="1920" y="3120"/>
            <a:chExt cx="432" cy="144"/>
          </a:xfrm>
        </p:grpSpPr>
        <p:sp>
          <p:nvSpPr>
            <p:cNvPr id="190488" name="Line 24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0489" name="Line 25"/>
            <p:cNvSpPr>
              <a:spLocks noChangeShapeType="1"/>
            </p:cNvSpPr>
            <p:nvPr/>
          </p:nvSpPr>
          <p:spPr bwMode="auto">
            <a:xfrm flipH="1" flipV="1">
              <a:off x="2016" y="3120"/>
              <a:ext cx="336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0490" name="Group 26"/>
          <p:cNvGrpSpPr>
            <a:grpSpLocks/>
          </p:cNvGrpSpPr>
          <p:nvPr/>
        </p:nvGrpSpPr>
        <p:grpSpPr bwMode="auto">
          <a:xfrm>
            <a:off x="3962400" y="5065713"/>
            <a:ext cx="685800" cy="228600"/>
            <a:chOff x="1920" y="3120"/>
            <a:chExt cx="432" cy="144"/>
          </a:xfrm>
        </p:grpSpPr>
        <p:sp>
          <p:nvSpPr>
            <p:cNvPr id="190491" name="Line 27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0492" name="Line 28"/>
            <p:cNvSpPr>
              <a:spLocks noChangeShapeType="1"/>
            </p:cNvSpPr>
            <p:nvPr/>
          </p:nvSpPr>
          <p:spPr bwMode="auto">
            <a:xfrm flipH="1" flipV="1">
              <a:off x="2016" y="3120"/>
              <a:ext cx="336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0493" name="Group 29"/>
          <p:cNvGrpSpPr>
            <a:grpSpLocks/>
          </p:cNvGrpSpPr>
          <p:nvPr/>
        </p:nvGrpSpPr>
        <p:grpSpPr bwMode="auto">
          <a:xfrm>
            <a:off x="4648200" y="5065713"/>
            <a:ext cx="685800" cy="228600"/>
            <a:chOff x="1920" y="3120"/>
            <a:chExt cx="432" cy="144"/>
          </a:xfrm>
        </p:grpSpPr>
        <p:sp>
          <p:nvSpPr>
            <p:cNvPr id="190494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0495" name="Line 31"/>
            <p:cNvSpPr>
              <a:spLocks noChangeShapeType="1"/>
            </p:cNvSpPr>
            <p:nvPr/>
          </p:nvSpPr>
          <p:spPr bwMode="auto">
            <a:xfrm flipH="1" flipV="1">
              <a:off x="2016" y="3120"/>
              <a:ext cx="336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0496" name="Group 32"/>
          <p:cNvGrpSpPr>
            <a:grpSpLocks/>
          </p:cNvGrpSpPr>
          <p:nvPr/>
        </p:nvGrpSpPr>
        <p:grpSpPr bwMode="auto">
          <a:xfrm>
            <a:off x="5334000" y="5065713"/>
            <a:ext cx="685800" cy="228600"/>
            <a:chOff x="1920" y="3120"/>
            <a:chExt cx="432" cy="144"/>
          </a:xfrm>
        </p:grpSpPr>
        <p:sp>
          <p:nvSpPr>
            <p:cNvPr id="190497" name="Line 33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0498" name="Line 34"/>
            <p:cNvSpPr>
              <a:spLocks noChangeShapeType="1"/>
            </p:cNvSpPr>
            <p:nvPr/>
          </p:nvSpPr>
          <p:spPr bwMode="auto">
            <a:xfrm flipH="1" flipV="1">
              <a:off x="2016" y="3120"/>
              <a:ext cx="336" cy="14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90499" name="Object 35"/>
          <p:cNvGraphicFramePr>
            <a:graphicFrameLocks noChangeAspect="1"/>
          </p:cNvGraphicFramePr>
          <p:nvPr/>
        </p:nvGraphicFramePr>
        <p:xfrm>
          <a:off x="2768600" y="4510088"/>
          <a:ext cx="1955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VISIO" r:id="rId36" imgW="1955880" imgH="936000" progId="Visio.Drawing.11">
                  <p:embed/>
                </p:oleObj>
              </mc:Choice>
              <mc:Fallback>
                <p:oleObj name="VISIO" r:id="rId36" imgW="1955880" imgH="936000" progId="Visio.Drawing.1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510088"/>
                        <a:ext cx="1955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0" name="Object 36"/>
          <p:cNvGraphicFramePr>
            <a:graphicFrameLocks noChangeAspect="1"/>
          </p:cNvGraphicFramePr>
          <p:nvPr/>
        </p:nvGraphicFramePr>
        <p:xfrm>
          <a:off x="3505200" y="4510088"/>
          <a:ext cx="1955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VISIO" r:id="rId38" imgW="1955880" imgH="936000" progId="Visio.Drawing.11">
                  <p:embed/>
                </p:oleObj>
              </mc:Choice>
              <mc:Fallback>
                <p:oleObj name="VISIO" r:id="rId38" imgW="1955880" imgH="936000" progId="Visio.Drawing.1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10088"/>
                        <a:ext cx="1955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1" name="Object 37"/>
          <p:cNvGraphicFramePr>
            <a:graphicFrameLocks noChangeAspect="1"/>
          </p:cNvGraphicFramePr>
          <p:nvPr/>
        </p:nvGraphicFramePr>
        <p:xfrm>
          <a:off x="4191000" y="4510088"/>
          <a:ext cx="1955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VISIO" r:id="rId39" imgW="1955880" imgH="936000" progId="Visio.Drawing.11">
                  <p:embed/>
                </p:oleObj>
              </mc:Choice>
              <mc:Fallback>
                <p:oleObj name="VISIO" r:id="rId39" imgW="1955880" imgH="936000" progId="Visio.Drawing.1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10088"/>
                        <a:ext cx="1955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2" name="Object 38"/>
          <p:cNvGraphicFramePr>
            <a:graphicFrameLocks noChangeAspect="1"/>
          </p:cNvGraphicFramePr>
          <p:nvPr/>
        </p:nvGraphicFramePr>
        <p:xfrm>
          <a:off x="2738438" y="3922713"/>
          <a:ext cx="259556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VISIO" r:id="rId40" imgW="2595960" imgH="1621800" progId="Visio.Drawing.11">
                  <p:embed/>
                </p:oleObj>
              </mc:Choice>
              <mc:Fallback>
                <p:oleObj name="VISIO" r:id="rId40" imgW="2595960" imgH="1621800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922713"/>
                        <a:ext cx="259556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3" name="Object 39"/>
          <p:cNvGraphicFramePr>
            <a:graphicFrameLocks noChangeAspect="1"/>
          </p:cNvGraphicFramePr>
          <p:nvPr/>
        </p:nvGraphicFramePr>
        <p:xfrm>
          <a:off x="3424238" y="3922713"/>
          <a:ext cx="259556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VISIO" r:id="rId42" imgW="2595960" imgH="1621800" progId="Visio.Drawing.11">
                  <p:embed/>
                </p:oleObj>
              </mc:Choice>
              <mc:Fallback>
                <p:oleObj name="VISIO" r:id="rId42" imgW="2595960" imgH="1621800" progId="Visio.Drawing.1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3922713"/>
                        <a:ext cx="259556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4" name="Object 40"/>
          <p:cNvGraphicFramePr>
            <a:graphicFrameLocks noChangeAspect="1"/>
          </p:cNvGraphicFramePr>
          <p:nvPr/>
        </p:nvGraphicFramePr>
        <p:xfrm>
          <a:off x="2590800" y="3465513"/>
          <a:ext cx="3440113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VISIO" r:id="rId43" imgW="3440520" imgH="2125800" progId="Visio.Drawing.11">
                  <p:embed/>
                </p:oleObj>
              </mc:Choice>
              <mc:Fallback>
                <p:oleObj name="VISIO" r:id="rId43" imgW="3440520" imgH="2125800" progId="Visio.Drawing.1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65513"/>
                        <a:ext cx="3440113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05" name="Rectangle 41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190506" name="Rectangle 42"/>
          <p:cNvSpPr>
            <a:spLocks noChangeArrowheads="1"/>
          </p:cNvSpPr>
          <p:nvPr/>
        </p:nvSpPr>
        <p:spPr bwMode="auto">
          <a:xfrm>
            <a:off x="381000" y="1143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CYK</a:t>
            </a:r>
            <a:r>
              <a:rPr lang="en-US" altLang="zh-CN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算法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66E7DB1-3F3C-3544-BCFD-F381283092BB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22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0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0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0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90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0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0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533400" y="12192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有关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语言的几个不可判定问题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1219200" y="2057400"/>
            <a:ext cx="77454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给定上下文无关文法是否无二义的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? 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（定理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9.20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1219200" y="3178175"/>
            <a:ext cx="758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给定上下文无关语言是否固有二义的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1219200" y="3787775"/>
            <a:ext cx="758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两个上下文无关语言相交是否为空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1219200" y="4397375"/>
            <a:ext cx="758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4.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两个上下文无关语言是否相等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1219200" y="4930775"/>
            <a:ext cx="7585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5.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给定上下文无关语言是否等于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*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?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其中，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</a:p>
          <a:p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为该语言的字母表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1187450" y="293688"/>
            <a:ext cx="65849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有关上下文无关语言的判定性质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7EC80-FC3D-DA40-B316-DB27835371BF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23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457200" y="1295400"/>
            <a:ext cx="860425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关于上下文无关语言的几个主要的封闭运算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Arial" pitchFamily="34" charset="0"/>
              <a:ea typeface="楷体_GB2312" pitchFamily="49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替换（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substitution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并（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union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反向（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reversal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闭包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星闭包和正闭包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i="1" dirty="0">
                <a:latin typeface="Arial" pitchFamily="34" charset="0"/>
                <a:ea typeface="楷体_GB2312" pitchFamily="49" charset="-122"/>
              </a:rPr>
              <a:t>closure(*)</a:t>
            </a:r>
            <a:r>
              <a:rPr lang="zh-CN" altLang="en-US" i="1" dirty="0"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i="1" dirty="0">
                <a:latin typeface="Arial" pitchFamily="34" charset="0"/>
                <a:ea typeface="楷体_GB2312" pitchFamily="49" charset="-122"/>
              </a:rPr>
              <a:t>and closure (</a:t>
            </a:r>
            <a:r>
              <a:rPr lang="en-US" altLang="zh-CN" i="1" baseline="30000" dirty="0">
                <a:latin typeface="Arial" pitchFamily="34" charset="0"/>
                <a:ea typeface="楷体_GB2312" pitchFamily="49" charset="-122"/>
              </a:rPr>
              <a:t>+</a:t>
            </a:r>
            <a:r>
              <a:rPr lang="en-US" altLang="zh-CN" i="1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连接（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concatenation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同态（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homomorphism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反同态（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inverse homomorphism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与正规语言的交（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intersection with a regular 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    language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BC66B6-E065-2546-8DE2-71BC0F5A9616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24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609600" y="106680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上下文无关语言的替换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838200" y="1600200"/>
            <a:ext cx="8077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记号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设  为字母表，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为语言的集合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映射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s: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L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称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为  上的一个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替换</a:t>
            </a: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a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s(a)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为某一语言</a:t>
            </a:r>
            <a:r>
              <a:rPr lang="en-US" altLang="zh-CN" sz="24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L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替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换的概念可以扩充，设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w=a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*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，定义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s(w)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s(a</a:t>
            </a:r>
            <a:r>
              <a:rPr lang="en-US" altLang="zh-CN" sz="2400" i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i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…a</a:t>
            </a:r>
            <a:r>
              <a:rPr lang="en-US" altLang="zh-CN" sz="2400" i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) = s(a</a:t>
            </a:r>
            <a:r>
              <a:rPr lang="en-US" altLang="zh-CN" sz="2400" i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)s(a</a:t>
            </a:r>
            <a:r>
              <a:rPr lang="en-US" altLang="zh-CN" sz="2400" i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)…s(a</a:t>
            </a:r>
            <a:r>
              <a:rPr lang="en-US" altLang="zh-CN" sz="2400" i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进一步，设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  上的语言，定义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s(L)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=  </a:t>
            </a:r>
            <a:r>
              <a:rPr lang="en-US" altLang="zh-CN" sz="2400" i="1" baseline="-250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400" baseline="-250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baseline="-250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s(w)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53618" name="Rectangle 18"/>
          <p:cNvSpPr>
            <a:spLocks noChangeArrowheads="1"/>
          </p:cNvSpPr>
          <p:nvPr/>
        </p:nvSpPr>
        <p:spPr bwMode="auto">
          <a:xfrm>
            <a:off x="762000" y="3886200"/>
            <a:ext cx="464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结论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若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 上的上下文无关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语言，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  上的一个替换，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并且对任何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a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s(a)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均为上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下文无关语言，则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s(L)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也为上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下文无关语言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762000" y="57150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证明思路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参见右图所示的分析树，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w=a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…a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对应的分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析树中每个叶结点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可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替换为语言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s(a)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中任何串的分析树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3622" name="Object 22"/>
          <p:cNvGraphicFramePr>
            <a:graphicFrameLocks noChangeAspect="1"/>
          </p:cNvGraphicFramePr>
          <p:nvPr/>
        </p:nvGraphicFramePr>
        <p:xfrm>
          <a:off x="5486400" y="3124200"/>
          <a:ext cx="3390900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4" imgW="3391510" imgH="2516429" progId="Visio.Drawing.11">
                  <p:embed/>
                </p:oleObj>
              </mc:Choice>
              <mc:Fallback>
                <p:oleObj name="Visio" r:id="rId4" imgW="3391510" imgH="2516429" progId="Visio.Drawing.11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3390900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602C5A-3337-5C4A-8682-29A95429E0F0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25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1" grpId="0" autoUpdateAnimBg="0"/>
      <p:bldP spid="153618" grpId="0" autoUpdateAnimBg="0"/>
      <p:bldP spid="15361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09600" y="1143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上下文无关语言的替换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85800" y="1828800"/>
            <a:ext cx="84582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举例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设 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{0,1}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，替换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s(0) = {a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1}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s(1) = {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aa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bb}</a:t>
            </a:r>
            <a:endParaRPr lang="en-US" altLang="zh-CN" sz="2800" dirty="0"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设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w=01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s(w)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s(0)s(1) =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              {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aa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1}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{a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n+2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设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L= L(0*)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</a:t>
            </a: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s(L)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(s(0))* = {a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n1}*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= {a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n1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n1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n2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n2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 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nk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nk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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   (1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k)}.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8470FF-8BC5-4741-BA63-CA56309BFE63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26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33400" y="1219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上下文无关语言的并</a:t>
            </a:r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838200" y="2160588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结论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若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也是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。</a:t>
            </a:r>
            <a:r>
              <a:rPr lang="zh-CN" altLang="en-US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838200" y="2894013"/>
            <a:ext cx="82296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证明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设替换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为：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s(0) = L </a:t>
            </a: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s(1) =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s({0,1}) = L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M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由于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{0,1}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皆为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所以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7DC74E-6F1B-9740-9BCF-CA402FC2A4D8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27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8" grpId="0" autoUpdateAnimBg="0"/>
      <p:bldP spid="624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33400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上下文无关语言的闭包</a:t>
            </a:r>
            <a:r>
              <a:rPr lang="en-US" altLang="zh-CN" sz="3200" i="1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星闭包和正闭包</a:t>
            </a:r>
            <a:r>
              <a:rPr lang="en-US" altLang="zh-CN" sz="3200" i="1" dirty="0">
                <a:latin typeface="Arial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762000" y="196215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结论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若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baseline="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也是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.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762000" y="2695575"/>
            <a:ext cx="8382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证明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设替换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为：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s(1) =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s({1}*) = 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*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s({1}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) = L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由于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{1}*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{1}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皆为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所以，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*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+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CA16DE-9D2B-8141-8826-EC1E7485B020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28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utoUpdateAnimBg="0"/>
      <p:bldP spid="14541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609600" y="1371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上下文无关语言的连接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762000" y="2084388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结论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若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LM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也是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.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762000" y="2817813"/>
            <a:ext cx="82296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>
                <a:latin typeface="Arial" pitchFamily="34" charset="0"/>
                <a:ea typeface="楷体_GB2312" pitchFamily="49" charset="-122"/>
                <a:sym typeface="Symbol" pitchFamily="18" charset="2"/>
              </a:rPr>
              <a:t>证明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设替换 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为：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s(0) = L </a:t>
            </a:r>
            <a:r>
              <a:rPr lang="zh-CN" altLang="en-US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s(1) =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s({01}) = LM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由于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{01}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皆为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zh-CN" altLang="en-US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所以， 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LM 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E7F254-B84E-E44F-9C36-BF53F7110737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29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utoUpdateAnimBg="0"/>
      <p:bldP spid="14644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533400" y="1295400"/>
            <a:ext cx="7639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上下文无关语言的同态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762000" y="3471863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结论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若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: 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T*,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则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也是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.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</a:p>
        </p:txBody>
      </p:sp>
      <p:grpSp>
        <p:nvGrpSpPr>
          <p:cNvPr id="157709" name="Group 13"/>
          <p:cNvGrpSpPr>
            <a:grpSpLocks/>
          </p:cNvGrpSpPr>
          <p:nvPr/>
        </p:nvGrpSpPr>
        <p:grpSpPr bwMode="auto">
          <a:xfrm>
            <a:off x="762000" y="1947863"/>
            <a:ext cx="8382000" cy="1295400"/>
            <a:chOff x="480" y="1392"/>
            <a:chExt cx="5184" cy="816"/>
          </a:xfrm>
        </p:grpSpPr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480" y="1392"/>
              <a:ext cx="5184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</a:t>
              </a:r>
              <a:r>
                <a:rPr lang="zh-CN" altLang="en-US" sz="28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记号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设映射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h: </a:t>
              </a:r>
              <a:r>
                <a:rPr lang="en-US" altLang="zh-CN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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T*,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则对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w=a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…a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*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定义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       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h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=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h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h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…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h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lang="en-US" altLang="zh-CN" sz="2400" i="1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), 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称为串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的一个同态；</a:t>
              </a: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480" y="1920"/>
              <a:ext cx="51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对语言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 </a:t>
              </a:r>
              <a:r>
                <a:rPr lang="en-US" altLang="zh-CN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* ,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定义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的同态 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h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sz="2400" i="1"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= {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h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 | w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 </a:t>
              </a:r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} </a:t>
              </a:r>
              <a:endPara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</p:txBody>
        </p:sp>
      </p:grp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762000" y="4189413"/>
            <a:ext cx="8382000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证明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设替换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为：对任何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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s(a) = {h(a)}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则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s(L) = h(L)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由于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{h(a)}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皆为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所以，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h(L)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499B8F-F1AB-3F40-A2B4-040CD62352DD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30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3" grpId="0" autoUpdateAnimBg="0"/>
      <p:bldP spid="1577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385763" y="1406525"/>
            <a:ext cx="813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语言应满足的一个必要条件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379413" y="2163763"/>
            <a:ext cx="8459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可用于判定某些语言不是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</a:t>
            </a:r>
            <a:r>
              <a:rPr lang="zh-CN" altLang="en-US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语言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86E116-1BE9-884E-A888-0BCD90775F07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03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609600" y="1143000"/>
            <a:ext cx="754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上下文无关语言的反向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838200" y="2819400"/>
            <a:ext cx="699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结论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若 </a:t>
            </a:r>
            <a:r>
              <a:rPr lang="en-US" altLang="zh-CN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 </a:t>
            </a:r>
            <a:r>
              <a:rPr lang="en-US" altLang="zh-CN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i="1" baseline="30000">
                <a:latin typeface="Arial" pitchFamily="34" charset="0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也是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：</a:t>
            </a:r>
            <a:r>
              <a:rPr lang="zh-CN" altLang="en-US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838200" y="1844675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记号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设字符串 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w=a</a:t>
            </a:r>
            <a:r>
              <a:rPr lang="en-US" altLang="zh-CN" sz="2400" i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i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…a</a:t>
            </a:r>
            <a:r>
              <a:rPr lang="en-US" altLang="zh-CN" sz="2400" i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则 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的反向（ 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reversal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400" i="1" baseline="30000">
                <a:latin typeface="Arial" pitchFamily="34" charset="0"/>
                <a:ea typeface="楷体_GB2312" pitchFamily="49" charset="-122"/>
                <a:sym typeface="Symbol" pitchFamily="18" charset="2"/>
              </a:rPr>
              <a:t>R 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a</a:t>
            </a:r>
            <a:r>
              <a:rPr lang="en-US" altLang="zh-CN" sz="2400" i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i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n-1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…a</a:t>
            </a:r>
            <a:r>
              <a:rPr lang="en-US" altLang="zh-CN" sz="2400" i="1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 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;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语言 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的反向 </a:t>
            </a:r>
            <a:r>
              <a:rPr lang="en-US" altLang="zh-CN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i="1" baseline="30000">
                <a:latin typeface="Arial" pitchFamily="34" charset="0"/>
                <a:ea typeface="楷体_GB2312" pitchFamily="49" charset="-122"/>
                <a:sym typeface="Symbol" pitchFamily="18" charset="2"/>
              </a:rPr>
              <a:t>R 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{ w</a:t>
            </a:r>
            <a:r>
              <a:rPr lang="en-US" altLang="zh-CN" sz="2400" i="1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| w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}.</a:t>
            </a:r>
            <a:endParaRPr lang="en-US" altLang="zh-CN" sz="240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143000" y="63246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宋体" pitchFamily="2" charset="-122"/>
                <a:cs typeface="Arial" pitchFamily="34" charset="0"/>
              </a:rPr>
              <a:t>□</a:t>
            </a:r>
          </a:p>
        </p:txBody>
      </p:sp>
      <p:grpSp>
        <p:nvGrpSpPr>
          <p:cNvPr id="155672" name="Group 24"/>
          <p:cNvGrpSpPr>
            <a:grpSpLocks/>
          </p:cNvGrpSpPr>
          <p:nvPr/>
        </p:nvGrpSpPr>
        <p:grpSpPr bwMode="auto">
          <a:xfrm>
            <a:off x="838200" y="3368676"/>
            <a:ext cx="8077200" cy="3078163"/>
            <a:chOff x="480" y="2122"/>
            <a:chExt cx="5088" cy="1939"/>
          </a:xfrm>
        </p:grpSpPr>
        <p:sp>
          <p:nvSpPr>
            <p:cNvPr id="155656" name="Rectangle 8"/>
            <p:cNvSpPr>
              <a:spLocks noChangeArrowheads="1"/>
            </p:cNvSpPr>
            <p:nvPr/>
          </p:nvSpPr>
          <p:spPr bwMode="auto">
            <a:xfrm>
              <a:off x="480" y="2122"/>
              <a:ext cx="5088" cy="1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</a:t>
              </a:r>
              <a:r>
                <a:rPr lang="zh-CN" altLang="en-US" sz="2400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证明思路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设 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L=L(G)</a:t>
              </a:r>
              <a:r>
                <a:rPr lang="zh-CN" altLang="en-US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其中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CFG  G=(V,T,P,S)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 </a:t>
              </a:r>
            </a:p>
            <a:p>
              <a:pPr>
                <a:buFont typeface="Wingdings" pitchFamily="2" charset="2"/>
                <a:buNone/>
              </a:pPr>
              <a:endPara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构造 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G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= (V,T,P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,S) ,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其中 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      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= 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{A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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“A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”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P}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可以证明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 L(G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)= L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 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即证，对任何 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</a:t>
              </a:r>
              <a:endPara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      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 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   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iff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S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 </a:t>
              </a:r>
              <a:r>
                <a:rPr lang="en-US" altLang="zh-CN" sz="2400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</a:t>
              </a:r>
              <a:r>
                <a:rPr lang="en-US" altLang="zh-CN" sz="2400" i="1" baseline="30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endPara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(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归纳于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G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和 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G</a:t>
              </a:r>
              <a:r>
                <a:rPr lang="en-US" altLang="zh-CN" sz="2400" i="1" baseline="30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中推导的长度，留做练习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)</a:t>
              </a:r>
            </a:p>
          </p:txBody>
        </p:sp>
        <p:sp>
          <p:nvSpPr>
            <p:cNvPr id="155668" name="Rectangle 20"/>
            <p:cNvSpPr>
              <a:spLocks noChangeArrowheads="1"/>
            </p:cNvSpPr>
            <p:nvPr/>
          </p:nvSpPr>
          <p:spPr bwMode="auto">
            <a:xfrm>
              <a:off x="2401" y="3360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*</a:t>
              </a:r>
            </a:p>
          </p:txBody>
        </p:sp>
        <p:sp>
          <p:nvSpPr>
            <p:cNvPr id="155669" name="Rectangle 21"/>
            <p:cNvSpPr>
              <a:spLocks noChangeArrowheads="1"/>
            </p:cNvSpPr>
            <p:nvPr/>
          </p:nvSpPr>
          <p:spPr bwMode="auto">
            <a:xfrm>
              <a:off x="1249" y="334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*</a:t>
              </a:r>
            </a:p>
          </p:txBody>
        </p:sp>
        <p:sp>
          <p:nvSpPr>
            <p:cNvPr id="155670" name="Rectangle 22"/>
            <p:cNvSpPr>
              <a:spLocks noChangeArrowheads="1"/>
            </p:cNvSpPr>
            <p:nvPr/>
          </p:nvSpPr>
          <p:spPr bwMode="auto">
            <a:xfrm>
              <a:off x="1248" y="358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G</a:t>
              </a:r>
            </a:p>
          </p:txBody>
        </p:sp>
        <p:sp>
          <p:nvSpPr>
            <p:cNvPr id="155671" name="Rectangle 23"/>
            <p:cNvSpPr>
              <a:spLocks noChangeArrowheads="1"/>
            </p:cNvSpPr>
            <p:nvPr/>
          </p:nvSpPr>
          <p:spPr bwMode="auto">
            <a:xfrm>
              <a:off x="2373" y="3590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G</a:t>
              </a:r>
              <a:r>
                <a:rPr lang="en-US" altLang="zh-CN" i="1" baseline="30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</a:t>
              </a:r>
            </a:p>
          </p:txBody>
        </p:sp>
      </p:grpSp>
      <p:sp>
        <p:nvSpPr>
          <p:cNvPr id="155674" name="Rectangle 26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D605D0-6CE0-E446-BF4D-3A82F3DE48BC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31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 autoUpdateAnimBg="0"/>
      <p:bldP spid="155657" grpId="0" autoUpdateAnimBg="0"/>
      <p:bldP spid="15566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533400" y="1219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上下文无关语言的交，补，差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685800" y="2514600"/>
            <a:ext cx="8229600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举反例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= {0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n,i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&gt;0}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，它的一个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CFG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</a:p>
          <a:p>
            <a:pP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AB</a:t>
            </a: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0A1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01</a:t>
            </a: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2B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2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 </a:t>
            </a:r>
            <a:r>
              <a:rPr lang="zh-CN" altLang="en-US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1000" i="1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 = {0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n,i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&gt;0}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，它的一个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CFG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AB</a:t>
            </a: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0A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0</a:t>
            </a: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1B2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12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  <a:r>
              <a:rPr lang="zh-CN" altLang="en-US" sz="10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1000" i="1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但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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{0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n&gt;0}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不是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.</a:t>
            </a:r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685800" y="1905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结论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若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和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，但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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不一定是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.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</a:p>
        </p:txBody>
      </p:sp>
      <p:grpSp>
        <p:nvGrpSpPr>
          <p:cNvPr id="138283" name="Group 43"/>
          <p:cNvGrpSpPr>
            <a:grpSpLocks/>
          </p:cNvGrpSpPr>
          <p:nvPr/>
        </p:nvGrpSpPr>
        <p:grpSpPr bwMode="auto">
          <a:xfrm>
            <a:off x="685800" y="5157788"/>
            <a:ext cx="8229600" cy="519112"/>
            <a:chOff x="432" y="2889"/>
            <a:chExt cx="5184" cy="327"/>
          </a:xfrm>
        </p:grpSpPr>
        <p:grpSp>
          <p:nvGrpSpPr>
            <p:cNvPr id="138256" name="Group 16"/>
            <p:cNvGrpSpPr>
              <a:grpSpLocks/>
            </p:cNvGrpSpPr>
            <p:nvPr/>
          </p:nvGrpSpPr>
          <p:grpSpPr bwMode="auto">
            <a:xfrm>
              <a:off x="3127" y="2892"/>
              <a:ext cx="233" cy="324"/>
              <a:chOff x="1687" y="3840"/>
              <a:chExt cx="233" cy="324"/>
            </a:xfrm>
          </p:grpSpPr>
          <p:sp>
            <p:nvSpPr>
              <p:cNvPr id="138254" name="Rectangle 14"/>
              <p:cNvSpPr>
                <a:spLocks noChangeArrowheads="1"/>
              </p:cNvSpPr>
              <p:nvPr/>
            </p:nvSpPr>
            <p:spPr bwMode="auto">
              <a:xfrm>
                <a:off x="1687" y="38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>
                    <a:latin typeface="Arial" pitchFamily="34" charset="0"/>
                    <a:ea typeface="楷体_GB2312" pitchFamily="49" charset="-122"/>
                    <a:sym typeface="Symbol" pitchFamily="18" charset="2"/>
                  </a:rPr>
                  <a:t>L</a:t>
                </a:r>
              </a:p>
            </p:txBody>
          </p:sp>
          <p:sp>
            <p:nvSpPr>
              <p:cNvPr id="138255" name="Rectangle 15"/>
              <p:cNvSpPr>
                <a:spLocks noChangeArrowheads="1"/>
              </p:cNvSpPr>
              <p:nvPr/>
            </p:nvSpPr>
            <p:spPr bwMode="auto">
              <a:xfrm>
                <a:off x="1687" y="3840"/>
                <a:ext cx="2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>
                    <a:latin typeface="Arial" pitchFamily="34" charset="0"/>
                    <a:ea typeface="楷体_GB2312" pitchFamily="49" charset="-122"/>
                    <a:sym typeface="Symbol" pitchFamily="18" charset="2"/>
                  </a:rPr>
                  <a:t>¯</a:t>
                </a:r>
              </a:p>
            </p:txBody>
          </p:sp>
        </p:grpSp>
        <p:sp>
          <p:nvSpPr>
            <p:cNvPr id="138264" name="Rectangle 24"/>
            <p:cNvSpPr>
              <a:spLocks noChangeArrowheads="1"/>
            </p:cNvSpPr>
            <p:nvPr/>
          </p:nvSpPr>
          <p:spPr bwMode="auto">
            <a:xfrm>
              <a:off x="432" y="2889"/>
              <a:ext cx="51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 i="1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</a:t>
              </a:r>
              <a:r>
                <a:rPr lang="zh-CN" altLang="en-US" sz="2800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推论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若 </a:t>
              </a:r>
              <a:r>
                <a:rPr lang="en-US" altLang="zh-CN" sz="2400" i="1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和 </a:t>
              </a:r>
              <a:r>
                <a:rPr lang="en-US" altLang="zh-CN" sz="2400" i="1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M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为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CFL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，但    和 </a:t>
              </a:r>
              <a:r>
                <a:rPr lang="en-US" altLang="zh-CN" sz="2400" i="1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–</a:t>
              </a:r>
              <a:r>
                <a:rPr lang="en-US" altLang="zh-CN" sz="2400" i="1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M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不一定是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CFL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.</a:t>
              </a:r>
              <a:r>
                <a:rPr lang="en-US" altLang="zh-CN" sz="2400" i="1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</a:t>
              </a:r>
            </a:p>
          </p:txBody>
        </p:sp>
      </p:grpSp>
      <p:grpSp>
        <p:nvGrpSpPr>
          <p:cNvPr id="138286" name="Group 46"/>
          <p:cNvGrpSpPr>
            <a:grpSpLocks/>
          </p:cNvGrpSpPr>
          <p:nvPr/>
        </p:nvGrpSpPr>
        <p:grpSpPr bwMode="auto">
          <a:xfrm>
            <a:off x="685800" y="5697538"/>
            <a:ext cx="8382000" cy="1187450"/>
            <a:chOff x="432" y="3236"/>
            <a:chExt cx="5280" cy="748"/>
          </a:xfrm>
        </p:grpSpPr>
        <p:grpSp>
          <p:nvGrpSpPr>
            <p:cNvPr id="138275" name="Group 35"/>
            <p:cNvGrpSpPr>
              <a:grpSpLocks/>
            </p:cNvGrpSpPr>
            <p:nvPr/>
          </p:nvGrpSpPr>
          <p:grpSpPr bwMode="auto">
            <a:xfrm>
              <a:off x="2144" y="3236"/>
              <a:ext cx="592" cy="316"/>
              <a:chOff x="2160" y="3216"/>
              <a:chExt cx="592" cy="316"/>
            </a:xfrm>
          </p:grpSpPr>
          <p:sp>
            <p:nvSpPr>
              <p:cNvPr id="138269" name="Rectangle 29"/>
              <p:cNvSpPr>
                <a:spLocks noChangeArrowheads="1"/>
              </p:cNvSpPr>
              <p:nvPr/>
            </p:nvSpPr>
            <p:spPr bwMode="auto">
              <a:xfrm>
                <a:off x="2160" y="328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Arial" pitchFamily="34" charset="0"/>
                    <a:ea typeface="楷体_GB2312" pitchFamily="49" charset="-122"/>
                    <a:sym typeface="Symbol" pitchFamily="18" charset="2"/>
                  </a:rPr>
                  <a:t>L</a:t>
                </a:r>
              </a:p>
            </p:txBody>
          </p:sp>
          <p:sp>
            <p:nvSpPr>
              <p:cNvPr id="138270" name="Rectangle 30"/>
              <p:cNvSpPr>
                <a:spLocks noChangeArrowheads="1"/>
              </p:cNvSpPr>
              <p:nvPr/>
            </p:nvSpPr>
            <p:spPr bwMode="auto">
              <a:xfrm>
                <a:off x="2160" y="3246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Arial" pitchFamily="34" charset="0"/>
                    <a:ea typeface="楷体_GB2312" pitchFamily="49" charset="-122"/>
                    <a:sym typeface="Symbol" pitchFamily="18" charset="2"/>
                  </a:rPr>
                  <a:t>¯</a:t>
                </a:r>
              </a:p>
            </p:txBody>
          </p:sp>
          <p:sp>
            <p:nvSpPr>
              <p:cNvPr id="138271" name="Rectangle 31"/>
              <p:cNvSpPr>
                <a:spLocks noChangeArrowheads="1"/>
              </p:cNvSpPr>
              <p:nvPr/>
            </p:nvSpPr>
            <p:spPr bwMode="auto">
              <a:xfrm>
                <a:off x="2489" y="3282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Arial" pitchFamily="34" charset="0"/>
                    <a:ea typeface="楷体_GB2312" pitchFamily="49" charset="-122"/>
                    <a:sym typeface="Symbol" pitchFamily="18" charset="2"/>
                  </a:rPr>
                  <a:t>M</a:t>
                </a:r>
              </a:p>
            </p:txBody>
          </p:sp>
          <p:sp>
            <p:nvSpPr>
              <p:cNvPr id="138272" name="Rectangle 32"/>
              <p:cNvSpPr>
                <a:spLocks noChangeArrowheads="1"/>
              </p:cNvSpPr>
              <p:nvPr/>
            </p:nvSpPr>
            <p:spPr bwMode="auto">
              <a:xfrm>
                <a:off x="2530" y="3216"/>
                <a:ext cx="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Arial" pitchFamily="34" charset="0"/>
                    <a:ea typeface="楷体_GB2312" pitchFamily="49" charset="-122"/>
                    <a:sym typeface="Symbol" pitchFamily="18" charset="2"/>
                  </a:rPr>
                  <a:t>¯</a:t>
                </a:r>
              </a:p>
            </p:txBody>
          </p:sp>
          <p:sp>
            <p:nvSpPr>
              <p:cNvPr id="138273" name="Rectangle 33"/>
              <p:cNvSpPr>
                <a:spLocks noChangeArrowheads="1"/>
              </p:cNvSpPr>
              <p:nvPr/>
            </p:nvSpPr>
            <p:spPr bwMode="auto">
              <a:xfrm>
                <a:off x="2321" y="3236"/>
                <a:ext cx="2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333399"/>
                    </a:solidFill>
                    <a:latin typeface="Arial" pitchFamily="34" charset="0"/>
                    <a:ea typeface="楷体_GB2312" pitchFamily="49" charset="-122"/>
                    <a:sym typeface="Symbol" pitchFamily="18" charset="2"/>
                  </a:rPr>
                  <a:t></a:t>
                </a:r>
              </a:p>
            </p:txBody>
          </p:sp>
          <p:sp>
            <p:nvSpPr>
              <p:cNvPr id="138274" name="Line 34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8266" name="Rectangle 26"/>
            <p:cNvSpPr>
              <a:spLocks noChangeArrowheads="1"/>
            </p:cNvSpPr>
            <p:nvPr/>
          </p:nvSpPr>
          <p:spPr bwMode="auto">
            <a:xfrm>
              <a:off x="432" y="3236"/>
              <a:ext cx="528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 i="1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</a:t>
              </a:r>
              <a:r>
                <a:rPr lang="zh-CN" altLang="en-US" sz="2400" dirty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证明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由于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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M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=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      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，所以，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CFL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的补运算不是封闭的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</a:t>
              </a:r>
              <a:endParaRPr lang="en-US" altLang="zh-CN" sz="1000" i="1" dirty="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同样，由于    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=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*–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zh-CN" altLang="en-US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  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所以，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CFL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之间的差运算不是封闭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的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  <p:grpSp>
          <p:nvGrpSpPr>
            <p:cNvPr id="138284" name="Group 44"/>
            <p:cNvGrpSpPr>
              <a:grpSpLocks/>
            </p:cNvGrpSpPr>
            <p:nvPr/>
          </p:nvGrpSpPr>
          <p:grpSpPr bwMode="auto">
            <a:xfrm>
              <a:off x="1687" y="3475"/>
              <a:ext cx="214" cy="280"/>
              <a:chOff x="1687" y="3475"/>
              <a:chExt cx="214" cy="280"/>
            </a:xfrm>
          </p:grpSpPr>
          <p:sp>
            <p:nvSpPr>
              <p:cNvPr id="138277" name="Rectangle 37"/>
              <p:cNvSpPr>
                <a:spLocks noChangeArrowheads="1"/>
              </p:cNvSpPr>
              <p:nvPr/>
            </p:nvSpPr>
            <p:spPr bwMode="auto">
              <a:xfrm>
                <a:off x="1687" y="350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Arial" pitchFamily="34" charset="0"/>
                    <a:ea typeface="楷体_GB2312" pitchFamily="49" charset="-122"/>
                    <a:sym typeface="Symbol" pitchFamily="18" charset="2"/>
                  </a:rPr>
                  <a:t>L</a:t>
                </a:r>
              </a:p>
            </p:txBody>
          </p:sp>
          <p:sp>
            <p:nvSpPr>
              <p:cNvPr id="138278" name="Rectangle 38"/>
              <p:cNvSpPr>
                <a:spLocks noChangeArrowheads="1"/>
              </p:cNvSpPr>
              <p:nvPr/>
            </p:nvSpPr>
            <p:spPr bwMode="auto">
              <a:xfrm>
                <a:off x="1687" y="3475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333399"/>
                    </a:solidFill>
                    <a:latin typeface="Arial" pitchFamily="34" charset="0"/>
                    <a:ea typeface="楷体_GB2312" pitchFamily="49" charset="-122"/>
                    <a:sym typeface="Symbol" pitchFamily="18" charset="2"/>
                  </a:rPr>
                  <a:t>¯</a:t>
                </a:r>
              </a:p>
            </p:txBody>
          </p:sp>
        </p:grpSp>
      </p:grpSp>
      <p:sp>
        <p:nvSpPr>
          <p:cNvPr id="138282" name="Rectangle 42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BA41D6-D5D5-B64F-839C-A945DEF02359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32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0" grpId="0" autoUpdateAnimBg="0"/>
      <p:bldP spid="13826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6096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上下文无关语言与正规语言的交</a:t>
            </a: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762000" y="1676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结论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若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为正规语言，则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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.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</a:p>
        </p:txBody>
      </p:sp>
      <p:sp>
        <p:nvSpPr>
          <p:cNvPr id="158746" name="Rectangle 26"/>
          <p:cNvSpPr>
            <a:spLocks noChangeArrowheads="1"/>
          </p:cNvSpPr>
          <p:nvPr/>
        </p:nvSpPr>
        <p:spPr bwMode="auto">
          <a:xfrm>
            <a:off x="762000" y="21336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证明思路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设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R =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L(A)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其中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 A =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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F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设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=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L(P)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其中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PDA  P =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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F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1087438" y="2876550"/>
            <a:ext cx="632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构造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PDA  P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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(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F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F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</a:p>
        </p:txBody>
      </p:sp>
      <p:grpSp>
        <p:nvGrpSpPr>
          <p:cNvPr id="158754" name="Group 34"/>
          <p:cNvGrpSpPr>
            <a:grpSpLocks/>
          </p:cNvGrpSpPr>
          <p:nvPr/>
        </p:nvGrpSpPr>
        <p:grpSpPr bwMode="auto">
          <a:xfrm>
            <a:off x="1066800" y="3429000"/>
            <a:ext cx="3810000" cy="2286000"/>
            <a:chOff x="672" y="2400"/>
            <a:chExt cx="2400" cy="1440"/>
          </a:xfrm>
        </p:grpSpPr>
        <p:sp>
          <p:nvSpPr>
            <p:cNvPr id="158748" name="Rectangle 28"/>
            <p:cNvSpPr>
              <a:spLocks noChangeArrowheads="1"/>
            </p:cNvSpPr>
            <p:nvPr/>
          </p:nvSpPr>
          <p:spPr bwMode="auto">
            <a:xfrm>
              <a:off x="672" y="2400"/>
              <a:ext cx="24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其中 </a:t>
              </a:r>
              <a:r>
                <a:rPr lang="zh-CN" altLang="en-US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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((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q,p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), a, X)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包含所有</a:t>
              </a:r>
            </a:p>
            <a:p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满足如下条件的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((</a:t>
              </a:r>
              <a:r>
                <a:rPr lang="en-US" altLang="zh-CN" i="1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r,s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),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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：</a:t>
              </a:r>
            </a:p>
          </p:txBody>
        </p:sp>
        <p:sp>
          <p:nvSpPr>
            <p:cNvPr id="158749" name="Rectangle 29"/>
            <p:cNvSpPr>
              <a:spLocks noChangeArrowheads="1"/>
            </p:cNvSpPr>
            <p:nvPr/>
          </p:nvSpPr>
          <p:spPr bwMode="auto">
            <a:xfrm>
              <a:off x="672" y="2976"/>
              <a:ext cx="230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（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）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s= 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(p, a)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 </a:t>
              </a:r>
            </a:p>
            <a:p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（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zh-CN" altLang="en-US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）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(r,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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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(q, a, X)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 </a:t>
              </a:r>
            </a:p>
          </p:txBody>
        </p:sp>
        <p:sp>
          <p:nvSpPr>
            <p:cNvPr id="158750" name="Rectangle 30"/>
            <p:cNvSpPr>
              <a:spLocks noChangeArrowheads="1"/>
            </p:cNvSpPr>
            <p:nvPr/>
          </p:nvSpPr>
          <p:spPr bwMode="auto">
            <a:xfrm>
              <a:off x="672" y="3552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其中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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或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= </a:t>
              </a:r>
              <a:r>
                <a:rPr lang="en-US" altLang="zh-CN" i="1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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 </a:t>
              </a:r>
            </a:p>
          </p:txBody>
        </p:sp>
      </p:grpSp>
      <p:sp>
        <p:nvSpPr>
          <p:cNvPr id="158753" name="Rectangle 33"/>
          <p:cNvSpPr>
            <a:spLocks noChangeArrowheads="1"/>
          </p:cNvSpPr>
          <p:nvPr/>
        </p:nvSpPr>
        <p:spPr bwMode="auto">
          <a:xfrm>
            <a:off x="1066800" y="5791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可证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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R =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. </a:t>
            </a:r>
          </a:p>
        </p:txBody>
      </p:sp>
      <p:graphicFrame>
        <p:nvGraphicFramePr>
          <p:cNvPr id="158755" name="Object 35"/>
          <p:cNvGraphicFramePr>
            <a:graphicFrameLocks noChangeAspect="1"/>
          </p:cNvGraphicFramePr>
          <p:nvPr/>
        </p:nvGraphicFramePr>
        <p:xfrm>
          <a:off x="4619625" y="3394075"/>
          <a:ext cx="4143375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4" imgW="4143451" imgH="3006547" progId="Visio.Drawing.11">
                  <p:embed/>
                </p:oleObj>
              </mc:Choice>
              <mc:Fallback>
                <p:oleObj name="Visio" r:id="rId4" imgW="4143451" imgH="3006547" progId="Visio.Drawing.1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3394075"/>
                        <a:ext cx="4143375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57" name="Rectangle 37"/>
          <p:cNvSpPr>
            <a:spLocks noChangeArrowheads="1"/>
          </p:cNvSpPr>
          <p:nvPr/>
        </p:nvSpPr>
        <p:spPr bwMode="auto">
          <a:xfrm>
            <a:off x="1143000" y="630555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□</a:t>
            </a:r>
          </a:p>
        </p:txBody>
      </p:sp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29009-BA39-0C48-BA6E-548793CD058E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33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8" grpId="0" autoUpdateAnimBg="0"/>
      <p:bldP spid="158746" grpId="0" autoUpdateAnimBg="0"/>
      <p:bldP spid="158747" grpId="0" autoUpdateAnimBg="0"/>
      <p:bldP spid="158753" grpId="0" autoUpdateAnimBg="0"/>
      <p:bldP spid="15875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609600" y="11430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上下文无关语言的反同态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762000" y="2667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结论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若 </a:t>
            </a:r>
            <a:r>
              <a:rPr lang="en-US" altLang="zh-CN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T* 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: 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T*,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则 </a:t>
            </a:r>
            <a:r>
              <a:rPr lang="en-US" altLang="zh-CN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i="1" baseline="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-1</a:t>
            </a:r>
            <a:r>
              <a:rPr lang="en-US" altLang="zh-CN" i="1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i="1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也是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CFL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.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762000" y="18288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记号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设映射 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h: 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T*,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对语言 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T*,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定义 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的反同态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</a:t>
            </a:r>
            <a:r>
              <a:rPr lang="en-US" altLang="zh-CN" i="1">
                <a:latin typeface="Arial" pitchFamily="34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i="1" baseline="30000">
                <a:latin typeface="Arial" pitchFamily="34" charset="0"/>
                <a:ea typeface="楷体_GB2312" pitchFamily="49" charset="-122"/>
                <a:sym typeface="Symbol" pitchFamily="18" charset="2"/>
              </a:rPr>
              <a:t>-1</a:t>
            </a:r>
            <a:r>
              <a:rPr lang="en-US" altLang="zh-CN" i="1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i="1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{ 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| w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*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 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}.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endParaRPr lang="en-US" altLang="zh-CN" sz="240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762000" y="3200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证明思路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设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=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L(P)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其中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PDA  P =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q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F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1122363" y="3714750"/>
            <a:ext cx="8118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构造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PDA P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h(a)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的前缀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 }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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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(q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,F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{}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1143000" y="4343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</a:t>
            </a:r>
            <a:r>
              <a:rPr lang="zh-CN" altLang="en-US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，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((q,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), a, X)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{(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q,h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(a)),X)}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1143000" y="4876800"/>
            <a:ext cx="472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若对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或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(p,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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(q, b, X)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则有 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p,x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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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((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q,bx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X)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1143000" y="5791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可证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-1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 </a:t>
            </a:r>
          </a:p>
        </p:txBody>
      </p:sp>
      <p:graphicFrame>
        <p:nvGraphicFramePr>
          <p:cNvPr id="142364" name="Object 28"/>
          <p:cNvGraphicFramePr>
            <a:graphicFrameLocks noChangeAspect="1"/>
          </p:cNvGraphicFramePr>
          <p:nvPr/>
        </p:nvGraphicFramePr>
        <p:xfrm>
          <a:off x="5638800" y="4273550"/>
          <a:ext cx="35814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4" imgW="4886249" imgH="3006547" progId="Visio.Drawing.11">
                  <p:embed/>
                </p:oleObj>
              </mc:Choice>
              <mc:Fallback>
                <p:oleObj name="Visio" r:id="rId4" imgW="4886249" imgH="3006547" progId="Visio.Drawing.1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73550"/>
                        <a:ext cx="35814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1143000" y="630555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□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1176338" y="228600"/>
            <a:ext cx="6584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关于上下文无关语言的封闭运算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68AFAF-60D4-1F4B-AB2D-0B6BD203845C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34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52EA6520-0B2B-7D47-A702-F1F794C77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6318250"/>
            <a:ext cx="4464496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接受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h(w)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当且仅当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接受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-1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9" grpId="0" autoUpdateAnimBg="0"/>
      <p:bldP spid="142350" grpId="0" autoUpdateAnimBg="0"/>
      <p:bldP spid="142355" grpId="0" autoUpdateAnimBg="0"/>
      <p:bldP spid="142356" grpId="0" autoUpdateAnimBg="0"/>
      <p:bldP spid="142357" grpId="0" autoUpdateAnimBg="0"/>
      <p:bldP spid="142358" grpId="0" autoUpdateAnimBg="0"/>
      <p:bldP spid="142362" grpId="0" autoUpdateAnimBg="0"/>
      <p:bldP spid="142365" grpId="0" autoUpdateAnimBg="0"/>
      <p:bldP spid="1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7" name="Text Box 133"/>
          <p:cNvSpPr txBox="1">
            <a:spLocks noChangeArrowheads="1"/>
          </p:cNvSpPr>
          <p:nvPr/>
        </p:nvSpPr>
        <p:spPr bwMode="auto">
          <a:xfrm>
            <a:off x="2057400" y="1371600"/>
            <a:ext cx="53340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>
                <a:latin typeface="Arial" pitchFamily="34" charset="0"/>
                <a:ea typeface="楷体_GB2312" pitchFamily="49" charset="-122"/>
              </a:rPr>
              <a:t>必做题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:</a:t>
            </a:r>
            <a:endParaRPr lang="en-US" altLang="zh-CN" sz="100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Ex.7.2.1(b)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*!Ex.7.2.1(d)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*!Ex.7.3.1(b)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Ex.7.3.2</a:t>
            </a:r>
            <a:endParaRPr lang="en-US" altLang="zh-CN" sz="240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Ex.7.3.6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Ex.7.4.3(c)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>
                <a:latin typeface="Arial" pitchFamily="34" charset="0"/>
                <a:ea typeface="楷体_GB2312" pitchFamily="49" charset="-122"/>
              </a:rPr>
              <a:t>思考题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: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!Ex.7.2.1(f)</a:t>
            </a: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1476375" y="228600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ea typeface="华文行楷" pitchFamily="2" charset="-122"/>
              </a:rPr>
              <a:t>课后练习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53B17B-8AEC-D449-8157-6926ECBDE596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35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i="1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i="1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44FB8-CE8B-5D49-9C0E-27D7CC3F61C0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36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6096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上下文无关语言 的</a:t>
            </a:r>
            <a:r>
              <a:rPr lang="zh-CN" altLang="en-US" sz="3200" i="1"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3200" i="1">
                <a:latin typeface="Arial" pitchFamily="34" charset="0"/>
                <a:ea typeface="楷体_GB2312" pitchFamily="49" charset="-122"/>
              </a:rPr>
              <a:t>Pumping”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特性</a:t>
            </a: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762000" y="1700213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“pumping”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特性：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先讨论不包含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的非空上下文无关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语言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，并设</a:t>
            </a:r>
            <a:r>
              <a:rPr lang="zh-CN" altLang="en-US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 = ( V, T,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)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为满足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CNF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的文法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533400" y="2565400"/>
            <a:ext cx="82153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</a:t>
            </a: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|V|=m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，以及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n=2</a:t>
            </a:r>
            <a:r>
              <a:rPr lang="en-US" altLang="zh-CN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对于任一长度不小于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的字符串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即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|z|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考察关于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z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的分析树</a:t>
            </a:r>
            <a:r>
              <a:rPr lang="zh-CN" altLang="en-US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由于文法满足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CNF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该分析树为二叉树，其叶结点的个数为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|z|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如右下图所示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533400" y="4292600"/>
            <a:ext cx="4953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设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从根结点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开始的一条最长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路径标记为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…A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  <a:p>
            <a:endParaRPr lang="en-US" altLang="zh-CN" sz="5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由于</a:t>
            </a:r>
            <a:r>
              <a:rPr lang="zh-CN" altLang="en-US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|z|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=2</a:t>
            </a:r>
            <a:r>
              <a:rPr lang="en-US" altLang="zh-CN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，所以该分析树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的高度至少为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m+1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因而，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5715000" y="3886200"/>
          <a:ext cx="29718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3393643" imgH="2111959" progId="Visio.Drawing.11">
                  <p:embed/>
                </p:oleObj>
              </mc:Choice>
              <mc:Fallback>
                <p:oleObj name="Visio" r:id="rId4" imgW="3393643" imgH="2111959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297180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533400" y="594995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但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|V|=m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，因此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-m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k-m+1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k-1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中必有重复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的非终结符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假设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，其中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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j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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k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533400" y="3789363"/>
            <a:ext cx="821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容易证明，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|z|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h-1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，这里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为树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的高度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71001F-B0A8-284F-AD01-4FDA4331D8AC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04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utoUpdateAnimBg="0"/>
      <p:bldP spid="196616" grpId="0" autoUpdateAnimBg="0"/>
      <p:bldP spid="196617" grpId="0" autoUpdateAnimBg="0"/>
      <p:bldP spid="196619" grpId="0" autoUpdateAnimBg="0"/>
      <p:bldP spid="1966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6096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上下文无关语言 的</a:t>
            </a:r>
            <a:r>
              <a:rPr lang="zh-CN" altLang="en-US" sz="3200" i="1"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3200" i="1">
                <a:latin typeface="Arial" pitchFamily="34" charset="0"/>
                <a:ea typeface="楷体_GB2312" pitchFamily="49" charset="-122"/>
              </a:rPr>
              <a:t>Pumping”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特性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71001F-B0A8-284F-AD01-4FDA4331D8AC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05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86A7D1-C8B9-8A45-8849-C6A667A24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7" y="2276872"/>
            <a:ext cx="8301714" cy="31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1672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533400" y="2362200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这样，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z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的分析树可示意如右图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可以将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z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划分为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z=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uvwxy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由根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的子树产生，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vwx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由根为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子树产生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由于没有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unit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产生式，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所以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vx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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又因为根为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的子树高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度不超过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m+1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，所以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vwx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的长度不超过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=n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，即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|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vwx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|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n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6096000" y="5213350"/>
            <a:ext cx="2514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“pumping”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特性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对任意的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0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uv</a:t>
            </a:r>
            <a:r>
              <a:rPr lang="en-US" altLang="zh-CN" i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wx</a:t>
            </a:r>
            <a:r>
              <a:rPr lang="en-US" altLang="zh-CN" i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y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838200" y="1828800"/>
            <a:ext cx="481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“pumping” </a:t>
            </a:r>
            <a:r>
              <a:rPr lang="zh-CN" altLang="en-US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特性（续前页）</a:t>
            </a:r>
            <a:endParaRPr lang="zh-CN" altLang="en-US" sz="2400" i="1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228600" y="467995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现在，可以对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进行</a:t>
            </a: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pumped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，左下图是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=0,2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的情形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5303838" y="1903413"/>
          <a:ext cx="3611562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4936541" imgH="3049829" progId="Visio.Drawing.11">
                  <p:embed/>
                </p:oleObj>
              </mc:Choice>
              <mc:Fallback>
                <p:oleObj name="Visio" r:id="rId4" imgW="4936541" imgH="3049829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1903413"/>
                        <a:ext cx="3611562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1066800" y="5126038"/>
          <a:ext cx="4429125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6" imgW="4428439" imgH="1731874" progId="Visio.Drawing.11">
                  <p:embed/>
                </p:oleObj>
              </mc:Choice>
              <mc:Fallback>
                <p:oleObj name="Visio" r:id="rId6" imgW="4428439" imgH="1731874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26038"/>
                        <a:ext cx="4429125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6096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上下文无关语言 的</a:t>
            </a:r>
            <a:r>
              <a:rPr lang="zh-CN" altLang="en-US" sz="3200" i="1" dirty="0"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3200" i="1" dirty="0">
                <a:latin typeface="Arial" pitchFamily="34" charset="0"/>
                <a:ea typeface="楷体_GB2312" pitchFamily="49" charset="-122"/>
              </a:rPr>
              <a:t>Pumping”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特性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7BACD8-454D-F740-9EFC-37F43113BA9A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06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utoUpdateAnimBg="0"/>
      <p:bldP spid="198663" grpId="0" autoUpdateAnimBg="0"/>
      <p:bldP spid="1986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899592" y="2708920"/>
            <a:ext cx="3816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对任意的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0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uv</a:t>
            </a:r>
            <a:r>
              <a:rPr lang="en-US" altLang="zh-CN" i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wx</a:t>
            </a:r>
            <a:r>
              <a:rPr lang="en-US" altLang="zh-CN" i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y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838200" y="1828800"/>
            <a:ext cx="481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i="1">
                <a:latin typeface="Arial" pitchFamily="34" charset="0"/>
                <a:ea typeface="楷体_GB2312" pitchFamily="49" charset="-122"/>
                <a:sym typeface="Symbol" pitchFamily="18" charset="2"/>
              </a:rPr>
              <a:t>“pumping” </a:t>
            </a:r>
            <a:r>
              <a:rPr lang="zh-CN" altLang="en-US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特性（续前页）</a:t>
            </a:r>
            <a:endParaRPr lang="zh-CN" altLang="en-US" sz="2400" i="1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5303838" y="1903413"/>
          <a:ext cx="3611562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4" imgW="4936541" imgH="3049829" progId="Visio.Drawing.11">
                  <p:embed/>
                </p:oleObj>
              </mc:Choice>
              <mc:Fallback>
                <p:oleObj name="Visio" r:id="rId4" imgW="4936541" imgH="3049829" progId="Visio.Drawing.11">
                  <p:embed/>
                  <p:pic>
                    <p:nvPicPr>
                      <p:cNvPr id="1986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1903413"/>
                        <a:ext cx="3611562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609600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上下文无关语言 的</a:t>
            </a:r>
            <a:r>
              <a:rPr lang="zh-CN" altLang="en-US" sz="3200" i="1" dirty="0"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3200" i="1" dirty="0">
                <a:latin typeface="Arial" pitchFamily="34" charset="0"/>
                <a:ea typeface="楷体_GB2312" pitchFamily="49" charset="-122"/>
              </a:rPr>
              <a:t>Pumping”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特性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7BACD8-454D-F740-9EFC-37F43113BA9A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07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1FEFE7-9C53-CF41-9661-19B9013E8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24" y="4208463"/>
            <a:ext cx="7918276" cy="25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2553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609600" y="1295400"/>
            <a:ext cx="830580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Pumping Lemma for Context-free Languages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是上下文无关语言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则存在正常数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使得任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一长度不小于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的字符串 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z</a:t>
            </a:r>
            <a:r>
              <a:rPr lang="en-US" altLang="zh-CN" sz="28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|z|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都可以分成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5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部分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即</a:t>
            </a: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z=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uvwxy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满足下列条件：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　  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1.  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vx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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2.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vwx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|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3.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对任何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k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0,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都有 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uv</a:t>
            </a:r>
            <a:r>
              <a:rPr lang="en-US" altLang="zh-CN" sz="2800" i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wx</a:t>
            </a:r>
            <a:r>
              <a:rPr lang="en-US" altLang="zh-CN" sz="2800" i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y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728663" y="4652963"/>
            <a:ext cx="811053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证明</a:t>
            </a:r>
            <a:r>
              <a:rPr lang="zh-CN" altLang="en-US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L-{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</a:t>
            </a:r>
            <a:r>
              <a:rPr lang="en-US" altLang="zh-CN" dirty="0"/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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，结论自然成立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否则，设</a:t>
            </a: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  G = ( V, T,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)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L-{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的一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个满足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CNF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的文法，只要取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|v|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即可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2A8D72-7EA5-3642-92FA-B27655528371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08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457200" y="1295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1">
                <a:latin typeface="Arial" pitchFamily="34" charset="0"/>
                <a:ea typeface="楷体_GB2312" pitchFamily="49" charset="-122"/>
              </a:rPr>
              <a:t>  Pumping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引理的一个应用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762000" y="2133600"/>
            <a:ext cx="8305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32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用于证明某个语言 </a:t>
            </a:r>
            <a:r>
              <a:rPr lang="en-US" altLang="zh-CN" sz="32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不是上下文无关语言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Pumping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引理的条件可形式表示为：</a:t>
            </a:r>
            <a:endParaRPr lang="en-US" altLang="zh-CN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nzuvwxyk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(n</a:t>
            </a:r>
            <a:r>
              <a:rPr lang="en-US" altLang="zh-CN" sz="2400" b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&gt;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zL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|z|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uvwxy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</a:rPr>
              <a:t>vx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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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</a:rPr>
              <a:t>vwx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|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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(k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0  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</a:rPr>
              <a:t>uv</a:t>
            </a:r>
            <a:r>
              <a:rPr lang="en-US" altLang="zh-CN" sz="2400" i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</a:rPr>
              <a:t>wx</a:t>
            </a:r>
            <a:r>
              <a:rPr lang="en-US" altLang="zh-CN" sz="2400" i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sz="2400" i="1" baseline="30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L)))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该命题的否定形式为：</a:t>
            </a:r>
            <a:endParaRPr lang="en-US" altLang="zh-CN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eaLnBrk="0" hangingPunct="0"/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eaLnBrk="0" hangingPunct="0"/>
            <a:r>
              <a:rPr lang="zh-CN" altLang="en-US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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nzuvwxyk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(n</a:t>
            </a:r>
            <a:r>
              <a:rPr lang="en-US" altLang="zh-CN" sz="2400" b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&gt;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zL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|z|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b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&gt;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(z=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uvwxy</a:t>
            </a:r>
            <a:endParaRPr lang="en-US" altLang="zh-CN" sz="2400" i="1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eaLnBrk="0" hangingPunct="0"/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</a:rPr>
              <a:t>vx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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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</a:rPr>
              <a:t>vwx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|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 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k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0 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</a:rPr>
              <a:t>uv</a:t>
            </a:r>
            <a:r>
              <a:rPr lang="en-US" altLang="zh-CN" sz="2400" i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</a:rPr>
              <a:t>wx</a:t>
            </a:r>
            <a:r>
              <a:rPr lang="en-US" altLang="zh-CN" sz="2400" i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</a:rPr>
              <a:t>y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4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)))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43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b="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49F88-55FF-C949-8F37-1EF537CE4A11}"/>
              </a:ext>
            </a:extLst>
          </p:cNvPr>
          <p:cNvSpPr txBox="1"/>
          <p:nvPr/>
        </p:nvSpPr>
        <p:spPr>
          <a:xfrm>
            <a:off x="8676456" y="6525344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09</a:t>
            </a:r>
            <a:endParaRPr kumimoji="1" lang="zh-CN" altLang="en-US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30141</TotalTime>
  <Words>3709</Words>
  <Application>Microsoft Macintosh PowerPoint</Application>
  <PresentationFormat>全屏显示(4:3)</PresentationFormat>
  <Paragraphs>388</Paragraphs>
  <Slides>35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华文行楷</vt:lpstr>
      <vt:lpstr>宋体</vt:lpstr>
      <vt:lpstr>CMR10</vt:lpstr>
      <vt:lpstr>Arial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Yang Liu</cp:lastModifiedBy>
  <cp:revision>587</cp:revision>
  <dcterms:created xsi:type="dcterms:W3CDTF">2002-02-03T03:17:28Z</dcterms:created>
  <dcterms:modified xsi:type="dcterms:W3CDTF">2021-05-23T11:54:58Z</dcterms:modified>
</cp:coreProperties>
</file>