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6"/>
  </p:handoutMasterIdLst>
  <p:sldIdLst>
    <p:sldId id="256" r:id="rId2"/>
    <p:sldId id="464" r:id="rId3"/>
    <p:sldId id="386" r:id="rId4"/>
    <p:sldId id="446" r:id="rId5"/>
    <p:sldId id="451" r:id="rId6"/>
    <p:sldId id="452" r:id="rId7"/>
    <p:sldId id="447" r:id="rId8"/>
    <p:sldId id="448" r:id="rId9"/>
    <p:sldId id="449" r:id="rId10"/>
    <p:sldId id="450" r:id="rId11"/>
    <p:sldId id="453" r:id="rId12"/>
    <p:sldId id="444" r:id="rId13"/>
    <p:sldId id="454" r:id="rId14"/>
    <p:sldId id="445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330" r:id="rId2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3" autoAdjust="0"/>
  </p:normalViewPr>
  <p:slideViewPr>
    <p:cSldViewPr>
      <p:cViewPr varScale="1">
        <p:scale>
          <a:sx n="74" d="100"/>
          <a:sy n="74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BD3D26D-37D0-4EB4-9F62-3A2FC3EB7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871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buFontTx/>
              <a:buNone/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89A1DD1A-2C27-443E-AE28-4B89E397A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1268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solidFill>
                  <a:srgbClr val="993366"/>
                </a:solidFill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 advClick="0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2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29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第十三讲</a:t>
            </a:r>
          </a:p>
        </p:txBody>
      </p:sp>
      <p:sp>
        <p:nvSpPr>
          <p:cNvPr id="13319" name="Text Box 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36625" y="1635125"/>
            <a:ext cx="363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3600" dirty="0"/>
              <a:t> </a:t>
            </a:r>
            <a:r>
              <a:rPr lang="zh-CN" altLang="en-US" sz="3600" dirty="0"/>
              <a:t>计算理论</a:t>
            </a:r>
            <a:r>
              <a:rPr lang="zh-CN" altLang="en-US" sz="3600" dirty="0" smtClean="0"/>
              <a:t>初步 </a:t>
            </a:r>
            <a:endParaRPr lang="zh-CN" altLang="en-US" sz="36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/>
              <a:t>  </a:t>
            </a:r>
            <a:r>
              <a:rPr lang="zh-CN" altLang="en-US"/>
              <a:t>通用语言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685800" y="1676400"/>
            <a:ext cx="8305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/>
              <a:t>   </a:t>
            </a:r>
            <a:r>
              <a:rPr lang="zh-CN" altLang="en-US" sz="2400"/>
              <a:t>回顾  </a:t>
            </a:r>
            <a:r>
              <a:rPr lang="zh-CN" altLang="en-US" sz="2400">
                <a:solidFill>
                  <a:srgbClr val="333399"/>
                </a:solidFill>
              </a:rPr>
              <a:t>设 </a:t>
            </a:r>
            <a:r>
              <a:rPr lang="en-US" altLang="zh-CN" sz="2000" i="1">
                <a:solidFill>
                  <a:srgbClr val="333399"/>
                </a:solidFill>
              </a:rPr>
              <a:t>M </a:t>
            </a:r>
            <a:r>
              <a:rPr lang="zh-CN" altLang="en-US" sz="2400">
                <a:solidFill>
                  <a:srgbClr val="333399"/>
                </a:solidFill>
              </a:rPr>
              <a:t>为接受二进制输入串的图灵机， </a:t>
            </a:r>
            <a:r>
              <a:rPr lang="en-US" altLang="zh-CN" sz="2000" i="1">
                <a:solidFill>
                  <a:srgbClr val="333399"/>
                </a:solidFill>
              </a:rPr>
              <a:t>w </a:t>
            </a:r>
            <a:r>
              <a:rPr lang="zh-CN" altLang="en-US" sz="2400">
                <a:solidFill>
                  <a:srgbClr val="333399"/>
                </a:solidFill>
              </a:rPr>
              <a:t>为</a:t>
            </a:r>
            <a:r>
              <a:rPr lang="en-US" altLang="zh-CN" sz="2400" i="1">
                <a:solidFill>
                  <a:srgbClr val="333399"/>
                </a:solidFill>
              </a:rPr>
              <a:t>{</a:t>
            </a:r>
            <a:r>
              <a:rPr lang="en-US" altLang="zh-CN" sz="2000" i="1">
                <a:solidFill>
                  <a:srgbClr val="333399"/>
                </a:solidFill>
              </a:rPr>
              <a:t>0,1}* </a:t>
            </a:r>
            <a:r>
              <a:rPr lang="zh-CN" altLang="en-US" sz="2400">
                <a:solidFill>
                  <a:srgbClr val="333399"/>
                </a:solidFill>
              </a:rPr>
              <a:t>中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的串， </a:t>
            </a:r>
            <a:r>
              <a:rPr lang="en-US" altLang="zh-CN" sz="2000" i="1">
                <a:solidFill>
                  <a:srgbClr val="333399"/>
                </a:solidFill>
              </a:rPr>
              <a:t>M </a:t>
            </a:r>
            <a:r>
              <a:rPr lang="zh-CN" altLang="en-US" sz="2400">
                <a:solidFill>
                  <a:srgbClr val="333399"/>
                </a:solidFill>
              </a:rPr>
              <a:t>的二进制编码为 </a:t>
            </a:r>
            <a:r>
              <a:rPr lang="en-US" altLang="zh-CN" sz="2000" i="1">
                <a:solidFill>
                  <a:srgbClr val="333399"/>
                </a:solidFill>
              </a:rPr>
              <a:t>C</a:t>
            </a:r>
            <a:r>
              <a:rPr lang="zh-CN" altLang="en-US" sz="2400">
                <a:solidFill>
                  <a:srgbClr val="333399"/>
                </a:solidFill>
              </a:rPr>
              <a:t>， </a:t>
            </a:r>
            <a:r>
              <a:rPr lang="en-US" altLang="zh-CN" sz="2000" i="1">
                <a:solidFill>
                  <a:srgbClr val="333399"/>
                </a:solidFill>
              </a:rPr>
              <a:t>w </a:t>
            </a:r>
            <a:r>
              <a:rPr lang="zh-CN" altLang="en-US" sz="2400">
                <a:solidFill>
                  <a:srgbClr val="333399"/>
                </a:solidFill>
              </a:rPr>
              <a:t>的二进制编码为 </a:t>
            </a:r>
            <a:r>
              <a:rPr lang="en-US" altLang="zh-CN" sz="2000" i="1">
                <a:solidFill>
                  <a:srgbClr val="333399"/>
                </a:solidFill>
              </a:rPr>
              <a:t>C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zh-CN" altLang="en-US" sz="2400">
                <a:solidFill>
                  <a:srgbClr val="333399"/>
                </a:solidFill>
              </a:rPr>
              <a:t>，则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</a:t>
            </a:r>
            <a:r>
              <a:rPr lang="en-US" altLang="zh-CN" sz="2000" i="1">
                <a:solidFill>
                  <a:srgbClr val="333399"/>
                </a:solidFill>
              </a:rPr>
              <a:t>(M,w) </a:t>
            </a:r>
            <a:r>
              <a:rPr lang="zh-CN" altLang="en-US" sz="2400">
                <a:solidFill>
                  <a:srgbClr val="333399"/>
                </a:solidFill>
              </a:rPr>
              <a:t>的二进制编码为</a:t>
            </a:r>
            <a:r>
              <a:rPr lang="zh-CN" altLang="en-US" sz="2000" i="1">
                <a:solidFill>
                  <a:srgbClr val="333399"/>
                </a:solidFill>
              </a:rPr>
              <a:t> </a:t>
            </a:r>
            <a:r>
              <a:rPr lang="en-US" altLang="zh-CN" sz="2000" i="1">
                <a:solidFill>
                  <a:srgbClr val="333399"/>
                </a:solidFill>
              </a:rPr>
              <a:t>C</a:t>
            </a:r>
            <a:r>
              <a:rPr lang="en-US" altLang="zh-CN" sz="2000" i="1" baseline="-25000"/>
              <a:t> </a:t>
            </a:r>
            <a:r>
              <a:rPr lang="en-US" altLang="zh-CN" sz="2000" i="1">
                <a:solidFill>
                  <a:srgbClr val="333399"/>
                </a:solidFill>
              </a:rPr>
              <a:t>111 C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en-US" altLang="zh-CN" sz="2000" i="1">
                <a:solidFill>
                  <a:srgbClr val="333399"/>
                </a:solidFill>
              </a:rPr>
              <a:t> </a:t>
            </a:r>
            <a:r>
              <a:rPr lang="en-US" altLang="zh-CN" sz="240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85800" y="29718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/>
              <a:t>   </a:t>
            </a:r>
            <a:r>
              <a:rPr lang="zh-CN" altLang="en-US" sz="2400"/>
              <a:t>通用语言  </a:t>
            </a:r>
            <a:r>
              <a:rPr lang="zh-CN" altLang="en-US" sz="2400">
                <a:solidFill>
                  <a:srgbClr val="333399"/>
                </a:solidFill>
              </a:rPr>
              <a:t>用于编码 </a:t>
            </a:r>
            <a:r>
              <a:rPr lang="en-US" altLang="zh-CN" sz="2000" i="1">
                <a:solidFill>
                  <a:srgbClr val="333399"/>
                </a:solidFill>
              </a:rPr>
              <a:t>(M,w) </a:t>
            </a:r>
            <a:r>
              <a:rPr lang="zh-CN" altLang="en-US" sz="2400">
                <a:solidFill>
                  <a:srgbClr val="333399"/>
                </a:solidFill>
              </a:rPr>
              <a:t>的所有 </a:t>
            </a:r>
            <a:r>
              <a:rPr lang="en-US" altLang="zh-CN" sz="2000" i="1">
                <a:solidFill>
                  <a:srgbClr val="333399"/>
                </a:solidFill>
              </a:rPr>
              <a:t>0</a:t>
            </a:r>
            <a:r>
              <a:rPr lang="zh-CN" altLang="en-US" sz="2400">
                <a:solidFill>
                  <a:srgbClr val="333399"/>
                </a:solidFill>
              </a:rPr>
              <a:t>，</a:t>
            </a:r>
            <a:r>
              <a:rPr lang="en-US" altLang="zh-CN" sz="2000" i="1">
                <a:solidFill>
                  <a:srgbClr val="333399"/>
                </a:solidFill>
              </a:rPr>
              <a:t>1 </a:t>
            </a:r>
            <a:r>
              <a:rPr lang="zh-CN" altLang="en-US" sz="2400">
                <a:solidFill>
                  <a:srgbClr val="333399"/>
                </a:solidFill>
              </a:rPr>
              <a:t>字符串的集合，记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为 </a:t>
            </a:r>
            <a:r>
              <a:rPr lang="en-US" altLang="zh-CN" sz="2000" i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>
                <a:solidFill>
                  <a:srgbClr val="333399"/>
                </a:solidFill>
              </a:rPr>
              <a:t>u </a:t>
            </a:r>
            <a:r>
              <a:rPr lang="en-US" altLang="zh-CN" sz="2400">
                <a:solidFill>
                  <a:srgbClr val="333399"/>
                </a:solidFill>
              </a:rPr>
              <a:t>. </a:t>
            </a:r>
            <a:r>
              <a:rPr lang="zh-CN" altLang="en-US" sz="2400">
                <a:solidFill>
                  <a:srgbClr val="333399"/>
                </a:solidFill>
              </a:rPr>
              <a:t>其中，</a:t>
            </a:r>
            <a:r>
              <a:rPr lang="en-US" altLang="zh-CN" sz="2000" i="1">
                <a:solidFill>
                  <a:srgbClr val="333399"/>
                </a:solidFill>
              </a:rPr>
              <a:t>(M,w)</a:t>
            </a:r>
            <a:r>
              <a:rPr lang="en-US" altLang="zh-CN" i="1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满足</a:t>
            </a:r>
            <a:r>
              <a:rPr lang="zh-CN" altLang="en-US">
                <a:solidFill>
                  <a:srgbClr val="333399"/>
                </a:solidFill>
              </a:rPr>
              <a:t> </a:t>
            </a:r>
            <a:r>
              <a:rPr lang="en-US" altLang="zh-CN" sz="2000" i="1">
                <a:solidFill>
                  <a:srgbClr val="333399"/>
                </a:solidFill>
              </a:rPr>
              <a:t>w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sz="2000" i="1">
                <a:solidFill>
                  <a:srgbClr val="333399"/>
                </a:solidFill>
              </a:rPr>
              <a:t>L(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>
                <a:solidFill>
                  <a:srgbClr val="333399"/>
                </a:solidFill>
              </a:rPr>
              <a:t> </a:t>
            </a:r>
            <a:r>
              <a:rPr lang="en-US" altLang="zh-CN" sz="2000" i="1">
                <a:solidFill>
                  <a:srgbClr val="333399"/>
                </a:solidFill>
              </a:rPr>
              <a:t>).</a:t>
            </a:r>
            <a:r>
              <a:rPr lang="en-US" altLang="zh-CN" sz="240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685800" y="3962400"/>
            <a:ext cx="4572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/>
              <a:t>   </a:t>
            </a:r>
            <a:r>
              <a:rPr lang="zh-CN" altLang="en-US" sz="2400"/>
              <a:t>通用图灵机  </a:t>
            </a:r>
            <a:r>
              <a:rPr lang="zh-CN" altLang="en-US" sz="2400">
                <a:solidFill>
                  <a:srgbClr val="333399"/>
                </a:solidFill>
              </a:rPr>
              <a:t>可以构造一个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图灵机 </a:t>
            </a:r>
            <a:r>
              <a:rPr lang="en-US" altLang="zh-CN" sz="2000" i="1">
                <a:solidFill>
                  <a:srgbClr val="333399"/>
                </a:solidFill>
              </a:rPr>
              <a:t>U</a:t>
            </a:r>
            <a:r>
              <a:rPr lang="en-US" altLang="zh-CN" sz="2000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，使得</a:t>
            </a:r>
            <a:r>
              <a:rPr lang="en-US" altLang="zh-CN" sz="2000" i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>
                <a:solidFill>
                  <a:srgbClr val="333399"/>
                </a:solidFill>
              </a:rPr>
              <a:t>u </a:t>
            </a:r>
            <a:r>
              <a:rPr lang="en-US" altLang="zh-CN" sz="2000" i="1">
                <a:solidFill>
                  <a:srgbClr val="333399"/>
                </a:solidFill>
              </a:rPr>
              <a:t>= L(U)</a:t>
            </a:r>
            <a:r>
              <a:rPr lang="zh-CN" altLang="en-US" sz="240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</a:t>
            </a:r>
            <a:r>
              <a:rPr lang="en-US" altLang="zh-CN" sz="2000" i="1">
                <a:solidFill>
                  <a:srgbClr val="333399"/>
                </a:solidFill>
              </a:rPr>
              <a:t>U</a:t>
            </a:r>
            <a:r>
              <a:rPr lang="en-US" altLang="zh-CN" sz="2400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可以是如右图所示的多带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图灵机（细节略）</a:t>
            </a:r>
            <a:r>
              <a:rPr lang="en-US" altLang="zh-CN" sz="2400">
                <a:solidFill>
                  <a:srgbClr val="333399"/>
                </a:solidFill>
              </a:rPr>
              <a:t>. </a:t>
            </a:r>
            <a:r>
              <a:rPr lang="zh-CN" altLang="en-US" sz="2400">
                <a:solidFill>
                  <a:srgbClr val="333399"/>
                </a:solidFill>
              </a:rPr>
              <a:t>对于偶对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</a:t>
            </a:r>
            <a:r>
              <a:rPr lang="en-US" altLang="zh-CN" sz="2000" i="1">
                <a:solidFill>
                  <a:srgbClr val="333399"/>
                </a:solidFill>
              </a:rPr>
              <a:t>(M,w) </a:t>
            </a:r>
            <a:r>
              <a:rPr lang="zh-CN" altLang="en-US" sz="2400">
                <a:solidFill>
                  <a:srgbClr val="333399"/>
                </a:solidFill>
              </a:rPr>
              <a:t>，</a:t>
            </a:r>
            <a:r>
              <a:rPr lang="en-US" altLang="zh-CN" sz="2000" i="1">
                <a:solidFill>
                  <a:srgbClr val="333399"/>
                </a:solidFill>
              </a:rPr>
              <a:t>w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sz="2000" i="1">
                <a:solidFill>
                  <a:srgbClr val="333399"/>
                </a:solidFill>
              </a:rPr>
              <a:t>L(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>
                <a:solidFill>
                  <a:srgbClr val="333399"/>
                </a:solidFill>
              </a:rPr>
              <a:t> </a:t>
            </a:r>
            <a:r>
              <a:rPr lang="en-US" altLang="zh-CN" sz="2000" i="1">
                <a:solidFill>
                  <a:srgbClr val="333399"/>
                </a:solidFill>
              </a:rPr>
              <a:t>) </a:t>
            </a:r>
            <a:r>
              <a:rPr lang="zh-CN" altLang="en-US" sz="2400">
                <a:solidFill>
                  <a:srgbClr val="333399"/>
                </a:solidFill>
              </a:rPr>
              <a:t>，当且仅当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</a:t>
            </a:r>
            <a:r>
              <a:rPr lang="en-US" altLang="zh-CN" sz="2000" i="1">
                <a:solidFill>
                  <a:srgbClr val="333399"/>
                </a:solidFill>
              </a:rPr>
              <a:t>U </a:t>
            </a:r>
            <a:r>
              <a:rPr lang="zh-CN" altLang="en-US" sz="2400">
                <a:solidFill>
                  <a:srgbClr val="333399"/>
                </a:solidFill>
              </a:rPr>
              <a:t>接受 </a:t>
            </a:r>
            <a:r>
              <a:rPr lang="en-US" altLang="zh-CN" sz="2000" i="1">
                <a:solidFill>
                  <a:srgbClr val="333399"/>
                </a:solidFill>
              </a:rPr>
              <a:t>(M,w)</a:t>
            </a:r>
            <a:r>
              <a:rPr lang="zh-CN" altLang="en-US" sz="2400">
                <a:solidFill>
                  <a:srgbClr val="333399"/>
                </a:solidFill>
              </a:rPr>
              <a:t>（编码形式）</a:t>
            </a:r>
            <a:r>
              <a:rPr lang="en-US" altLang="zh-CN" sz="240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</a:rPr>
              <a:t>     </a:t>
            </a:r>
            <a:r>
              <a:rPr lang="zh-CN" altLang="en-US" sz="2400">
                <a:solidFill>
                  <a:srgbClr val="333399"/>
                </a:solidFill>
              </a:rPr>
              <a:t>称这样的 </a:t>
            </a:r>
            <a:r>
              <a:rPr lang="en-US" altLang="zh-CN" sz="2000" i="1">
                <a:solidFill>
                  <a:srgbClr val="333399"/>
                </a:solidFill>
              </a:rPr>
              <a:t>U </a:t>
            </a:r>
            <a:r>
              <a:rPr lang="zh-CN" altLang="en-US" sz="2400">
                <a:solidFill>
                  <a:srgbClr val="333399"/>
                </a:solidFill>
              </a:rPr>
              <a:t>为通用图灵机</a:t>
            </a:r>
            <a:r>
              <a:rPr lang="en-US" altLang="zh-CN" sz="240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220174" name="Object 14"/>
          <p:cNvGraphicFramePr>
            <a:graphicFrameLocks noChangeAspect="1"/>
          </p:cNvGraphicFramePr>
          <p:nvPr/>
        </p:nvGraphicFramePr>
        <p:xfrm>
          <a:off x="5029200" y="3722688"/>
          <a:ext cx="4019550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5238000" imgH="3489840" progId="Visio.Drawing.11">
                  <p:embed/>
                </p:oleObj>
              </mc:Choice>
              <mc:Fallback>
                <p:oleObj name="VISIO" r:id="rId3" imgW="5238000" imgH="348984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22688"/>
                        <a:ext cx="4019550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utoUpdateAnimBg="0"/>
      <p:bldP spid="220168" grpId="0" autoUpdateAnimBg="0"/>
      <p:bldP spid="2201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685800" y="1676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 </a:t>
            </a:r>
            <a:r>
              <a:rPr lang="zh-CN" altLang="en-US" sz="2400" dirty="0"/>
              <a:t>结论  </a:t>
            </a:r>
            <a:r>
              <a:rPr lang="zh-CN" altLang="en-US" sz="2400" dirty="0">
                <a:solidFill>
                  <a:srgbClr val="333399"/>
                </a:solidFill>
              </a:rPr>
              <a:t>通用语言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为递归可枚举的，但不是递归的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225675"/>
            <a:ext cx="8458200" cy="2282825"/>
            <a:chOff x="432" y="1402"/>
            <a:chExt cx="5232" cy="1438"/>
          </a:xfrm>
        </p:grpSpPr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432" y="1402"/>
              <a:ext cx="523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dirty="0"/>
                <a:t>     </a:t>
              </a:r>
              <a:r>
                <a:rPr lang="zh-CN" altLang="en-US" sz="2400" dirty="0"/>
                <a:t>证明思路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已经看到存在通用图灵机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U </a:t>
              </a:r>
              <a:r>
                <a:rPr lang="zh-CN" altLang="en-US" sz="2400" dirty="0">
                  <a:solidFill>
                    <a:srgbClr val="333399"/>
                  </a:solidFill>
                </a:rPr>
                <a:t>满足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u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= L(U)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，所以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u </a:t>
              </a:r>
              <a:r>
                <a:rPr lang="zh-CN" altLang="en-US" sz="2400" dirty="0">
                  <a:solidFill>
                    <a:srgbClr val="333399"/>
                  </a:solidFill>
                </a:rPr>
                <a:t>是递归可枚举语言</a:t>
              </a:r>
              <a:r>
                <a:rPr lang="en-US" altLang="zh-CN" sz="2400" dirty="0">
                  <a:solidFill>
                    <a:srgbClr val="333399"/>
                  </a:solidFill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</a:rPr>
                <a:t>另一方面，用反证法可以说明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u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不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是递归的</a:t>
              </a:r>
              <a:r>
                <a:rPr lang="en-US" altLang="zh-CN" sz="2400" dirty="0">
                  <a:solidFill>
                    <a:srgbClr val="333399"/>
                  </a:solidFill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</a:rPr>
                <a:t>否则，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u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也是递归的</a:t>
              </a:r>
              <a:r>
                <a:rPr lang="en-US" altLang="zh-CN" sz="2400" dirty="0">
                  <a:solidFill>
                    <a:srgbClr val="333399"/>
                  </a:solidFill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</a:rPr>
                <a:t>这样，可以得出对角语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言 </a:t>
              </a:r>
              <a:r>
                <a:rPr lang="en-US" altLang="zh-CN" sz="2000" i="1" dirty="0" err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</a:rPr>
                <a:t>d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也是递归语言的结果，但 </a:t>
              </a:r>
              <a:r>
                <a:rPr lang="en-US" altLang="zh-CN" sz="2000" i="1" dirty="0" err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</a:rPr>
                <a:t>d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甚至不是递归可枚举的</a:t>
              </a:r>
              <a:r>
                <a:rPr lang="en-US" altLang="zh-CN" sz="2400" dirty="0">
                  <a:solidFill>
                    <a:srgbClr val="333399"/>
                  </a:solidFill>
                </a:rPr>
                <a:t>.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</a:rPr>
                <a:t>假定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u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 = L(M)</a:t>
              </a:r>
              <a:r>
                <a:rPr lang="en-US" altLang="zh-CN" sz="2400" dirty="0">
                  <a:solidFill>
                    <a:srgbClr val="333399"/>
                  </a:solidFill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，可以构造图灵机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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（参见下图），使得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</a:t>
              </a:r>
              <a:r>
                <a:rPr lang="en-US" altLang="zh-CN" sz="2000" i="1" dirty="0" err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</a:rPr>
                <a:t>d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 = L(M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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) .</a:t>
              </a:r>
            </a:p>
          </p:txBody>
        </p:sp>
        <p:sp>
          <p:nvSpPr>
            <p:cNvPr id="5133" name="Rectangle 11"/>
            <p:cNvSpPr>
              <a:spLocks noChangeArrowheads="1"/>
            </p:cNvSpPr>
            <p:nvPr/>
          </p:nvSpPr>
          <p:spPr bwMode="auto">
            <a:xfrm>
              <a:off x="2148" y="1862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152" y="2304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685800" y="6172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 </a:t>
            </a:r>
            <a:r>
              <a:rPr lang="zh-CN" altLang="en-US" sz="2400" dirty="0"/>
              <a:t>推论  </a:t>
            </a:r>
            <a:r>
              <a:rPr lang="zh-CN" altLang="en-US" sz="2400" dirty="0">
                <a:solidFill>
                  <a:srgbClr val="333399"/>
                </a:solidFill>
              </a:rPr>
              <a:t>通用语言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的补不是递归可枚举的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2232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54741"/>
              </p:ext>
            </p:extLst>
          </p:nvPr>
        </p:nvGraphicFramePr>
        <p:xfrm>
          <a:off x="1776413" y="4584700"/>
          <a:ext cx="53863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4" imgW="5386328" imgH="1511030" progId="Visio.Drawing.11">
                  <p:embed/>
                </p:oleObj>
              </mc:Choice>
              <mc:Fallback>
                <p:oleObj name="Visio" r:id="rId4" imgW="5386328" imgH="151103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4584700"/>
                        <a:ext cx="53863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/>
              <a:t>  </a:t>
            </a:r>
            <a:r>
              <a:rPr lang="zh-CN" altLang="en-US"/>
              <a:t>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 autoUpdateAnimBg="0"/>
      <p:bldP spid="2232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42938" y="1285875"/>
            <a:ext cx="84296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/>
              <a:t>回顾</a:t>
            </a:r>
            <a:r>
              <a:rPr lang="zh-CN" altLang="en-US" sz="2400" dirty="0">
                <a:solidFill>
                  <a:srgbClr val="333399"/>
                </a:solidFill>
              </a:rPr>
              <a:t>   设 </a:t>
            </a:r>
            <a:r>
              <a:rPr lang="en-US" altLang="zh-CN" sz="2400" i="1" dirty="0">
                <a:solidFill>
                  <a:srgbClr val="333399"/>
                </a:solidFill>
              </a:rPr>
              <a:t>L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 *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是字母表上的</a:t>
            </a:r>
            <a:r>
              <a:rPr lang="zh-CN" altLang="en-US" sz="2400" dirty="0">
                <a:solidFill>
                  <a:srgbClr val="333399"/>
                </a:solidFill>
              </a:rPr>
              <a:t>一个语言，则与</a:t>
            </a:r>
            <a:r>
              <a:rPr lang="en-US" altLang="zh-CN" sz="2400" i="1" dirty="0">
                <a:solidFill>
                  <a:srgbClr val="333399"/>
                </a:solidFill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对应的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/>
              <a:t>　问题</a:t>
            </a:r>
            <a:r>
              <a:rPr lang="zh-CN" altLang="en-US" sz="24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problem</a:t>
            </a:r>
            <a:r>
              <a:rPr lang="zh-CN" altLang="en-US" sz="2400" dirty="0">
                <a:solidFill>
                  <a:srgbClr val="333399"/>
                </a:solidFill>
              </a:rPr>
              <a:t>）定义为：</a:t>
            </a:r>
          </a:p>
          <a:p>
            <a:pPr lvl="2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/>
              <a:t>  任给一个串</a:t>
            </a:r>
            <a:r>
              <a:rPr lang="en-US" altLang="zh-CN" sz="2400" i="1" dirty="0"/>
              <a:t>w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*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/>
              <a:t>，判定</a:t>
            </a:r>
            <a:r>
              <a:rPr lang="en-US" altLang="zh-CN" sz="2400" i="1" dirty="0"/>
              <a:t>w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itchFamily="18" charset="2"/>
              </a:rPr>
              <a:t>L</a:t>
            </a:r>
            <a:r>
              <a:rPr lang="zh-CN" altLang="en-US" sz="2400" dirty="0"/>
              <a:t>是否成立？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　</a:t>
            </a:r>
            <a:r>
              <a:rPr lang="zh-CN" altLang="en-US" sz="2400" dirty="0"/>
              <a:t>观点  </a:t>
            </a:r>
            <a:r>
              <a:rPr lang="zh-CN" altLang="en-US" sz="2400" dirty="0">
                <a:solidFill>
                  <a:srgbClr val="333399"/>
                </a:solidFill>
              </a:rPr>
              <a:t>“语言”与“问题”本质上可以互换使用。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</a:t>
            </a:r>
            <a:r>
              <a:rPr lang="zh-CN" altLang="en-US" sz="2400" dirty="0"/>
              <a:t>理解   </a:t>
            </a:r>
            <a:r>
              <a:rPr lang="zh-CN" altLang="en-US" sz="2400" dirty="0">
                <a:solidFill>
                  <a:srgbClr val="333399"/>
                </a:solidFill>
              </a:rPr>
              <a:t>二者关系类似于“集合”与“谓词”之间的关系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608013" y="3581400"/>
            <a:ext cx="8459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/>
              <a:t>举例－语言对应问题</a:t>
            </a:r>
            <a:r>
              <a:rPr lang="zh-CN" altLang="en-US" sz="2400" dirty="0">
                <a:solidFill>
                  <a:srgbClr val="333399"/>
                </a:solidFill>
              </a:rPr>
              <a:t>   通用语言　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</a:t>
            </a:r>
            <a:r>
              <a:rPr lang="zh-CN" altLang="en-US" sz="2000" i="1" baseline="-25000" dirty="0">
                <a:solidFill>
                  <a:srgbClr val="333399"/>
                </a:solidFill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对应的问题为：</a:t>
            </a:r>
          </a:p>
          <a:p>
            <a:pPr lvl="2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</a:rPr>
              <a:t>  任给图灵机 </a:t>
            </a:r>
            <a:r>
              <a:rPr lang="en-US" altLang="zh-CN" sz="2000" i="1" dirty="0">
                <a:solidFill>
                  <a:srgbClr val="333399"/>
                </a:solidFill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和输入串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，判定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是否被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接受？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608013" y="4419600"/>
            <a:ext cx="8459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举例－问题对应语言　</a:t>
            </a:r>
            <a:r>
              <a:rPr lang="zh-CN" altLang="en-US" sz="2400" dirty="0">
                <a:solidFill>
                  <a:srgbClr val="333399"/>
                </a:solidFill>
              </a:rPr>
              <a:t>图灵机停机问题：任给图灵机 </a:t>
            </a:r>
            <a:r>
              <a:rPr lang="en-US" altLang="zh-CN" sz="2000" i="1" dirty="0">
                <a:solidFill>
                  <a:srgbClr val="333399"/>
                </a:solidFill>
              </a:rPr>
              <a:t>M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以及输入字符串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</a:rPr>
              <a:t>，试问对于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是否停机（</a:t>
            </a:r>
            <a:r>
              <a:rPr lang="en-US" altLang="zh-CN" sz="2000" i="1" dirty="0">
                <a:solidFill>
                  <a:srgbClr val="333399"/>
                </a:solidFill>
              </a:rPr>
              <a:t>halts</a:t>
            </a:r>
            <a:r>
              <a:rPr lang="zh-CN" altLang="en-US" sz="2400" dirty="0">
                <a:solidFill>
                  <a:srgbClr val="333399"/>
                </a:solidFill>
              </a:rPr>
              <a:t>）？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该问题对应语言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H</a:t>
            </a:r>
            <a:r>
              <a:rPr lang="en-US" altLang="zh-CN" sz="2000" dirty="0">
                <a:solidFill>
                  <a:srgbClr val="333399"/>
                </a:solidFill>
              </a:rPr>
              <a:t> = </a:t>
            </a:r>
            <a:r>
              <a:rPr lang="en-US" altLang="zh-CN" sz="2000" i="1" dirty="0">
                <a:solidFill>
                  <a:srgbClr val="333399"/>
                </a:solidFill>
              </a:rPr>
              <a:t>{ C</a:t>
            </a:r>
            <a:r>
              <a:rPr lang="en-US" altLang="zh-CN" sz="2000" i="1" baseline="-25000" dirty="0"/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111 C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zh-CN" altLang="en-US" sz="2400" dirty="0">
                <a:solidFill>
                  <a:srgbClr val="333399"/>
                </a:solidFill>
              </a:rPr>
              <a:t>对于输入串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，图灵机</a:t>
            </a:r>
            <a:r>
              <a:rPr lang="zh-CN" altLang="en-US" sz="800" dirty="0">
                <a:solidFill>
                  <a:srgbClr val="333399"/>
                </a:solidFill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zh-CN" altLang="en-US" sz="800" i="1" dirty="0">
                <a:solidFill>
                  <a:srgbClr val="333399"/>
                </a:solidFill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将停机</a:t>
            </a:r>
            <a:r>
              <a:rPr lang="en-US" altLang="zh-CN" sz="2000" i="1" dirty="0">
                <a:solidFill>
                  <a:srgbClr val="333399"/>
                </a:solidFill>
              </a:rPr>
              <a:t>}</a:t>
            </a:r>
            <a:r>
              <a:rPr lang="zh-CN" altLang="en-US" sz="2400" dirty="0">
                <a:solidFill>
                  <a:srgbClr val="333399"/>
                </a:solidFill>
              </a:rPr>
              <a:t>　</a:t>
            </a:r>
            <a:r>
              <a:rPr lang="en-US" altLang="zh-CN" sz="2400" i="1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7" grpId="0" autoUpdateAnimBg="0"/>
      <p:bldP spid="2140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" y="1311275"/>
            <a:ext cx="83058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/>
              <a:t>问题的判定</a:t>
            </a:r>
            <a:r>
              <a:rPr lang="zh-CN" altLang="en-US" sz="2400" dirty="0">
                <a:solidFill>
                  <a:srgbClr val="333399"/>
                </a:solidFill>
              </a:rPr>
              <a:t> （</a:t>
            </a:r>
            <a:r>
              <a:rPr lang="en-US" altLang="zh-CN" sz="2000" i="1" dirty="0">
                <a:solidFill>
                  <a:srgbClr val="333399"/>
                </a:solidFill>
              </a:rPr>
              <a:t>decision</a:t>
            </a:r>
            <a:r>
              <a:rPr lang="zh-CN" altLang="en-US" sz="2400" dirty="0">
                <a:solidFill>
                  <a:srgbClr val="333399"/>
                </a:solidFill>
              </a:rPr>
              <a:t>）  如果一个问题所对应的语言是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递归的，则称该问题是</a:t>
            </a:r>
            <a:r>
              <a:rPr lang="zh-CN" altLang="en-US" sz="2400" dirty="0"/>
              <a:t>可判定的</a:t>
            </a:r>
            <a:r>
              <a:rPr lang="zh-CN" altLang="en-US" sz="24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decidable</a:t>
            </a:r>
            <a:r>
              <a:rPr lang="zh-CN" altLang="en-US" sz="2400" dirty="0">
                <a:solidFill>
                  <a:srgbClr val="333399"/>
                </a:solidFill>
              </a:rPr>
              <a:t>），否则是</a:t>
            </a:r>
            <a:r>
              <a:rPr lang="zh-CN" altLang="en-US" sz="2400" dirty="0"/>
              <a:t>不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/>
              <a:t>      可判定的</a:t>
            </a:r>
            <a:r>
              <a:rPr lang="zh-CN" altLang="en-US" sz="24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undecidable</a:t>
            </a:r>
            <a:r>
              <a:rPr lang="zh-CN" altLang="en-US" sz="2400" dirty="0">
                <a:solidFill>
                  <a:srgbClr val="333399"/>
                </a:solidFill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 smtClean="0">
                <a:solidFill>
                  <a:srgbClr val="333399"/>
                </a:solidFill>
              </a:rPr>
              <a:t>顺便</a:t>
            </a:r>
            <a:r>
              <a:rPr lang="zh-CN" altLang="en-US" sz="2400" dirty="0">
                <a:solidFill>
                  <a:srgbClr val="333399"/>
                </a:solidFill>
              </a:rPr>
              <a:t>，如果一个问题所对应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的语言是递归可枚举的，则称该问题是</a:t>
            </a:r>
            <a:r>
              <a:rPr lang="zh-CN" altLang="en-US" sz="2400" dirty="0"/>
              <a:t>部分可判定的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partially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 smtClean="0">
                <a:solidFill>
                  <a:srgbClr val="333399"/>
                </a:solidFill>
              </a:rPr>
              <a:t>decidable</a:t>
            </a:r>
            <a:r>
              <a:rPr lang="zh-CN" altLang="en-US" sz="2400" dirty="0" smtClean="0">
                <a:solidFill>
                  <a:srgbClr val="333399"/>
                </a:solidFill>
              </a:rPr>
              <a:t>）</a:t>
            </a:r>
            <a:r>
              <a:rPr lang="en-US" altLang="zh-CN" sz="2400" dirty="0" smtClean="0">
                <a:solidFill>
                  <a:srgbClr val="333399"/>
                </a:solidFill>
              </a:rPr>
              <a:t>, </a:t>
            </a:r>
            <a:r>
              <a:rPr lang="zh-CN" altLang="en-US" sz="2400" dirty="0" smtClean="0">
                <a:solidFill>
                  <a:srgbClr val="333399"/>
                </a:solidFill>
              </a:rPr>
              <a:t>否则</a:t>
            </a:r>
            <a:r>
              <a:rPr lang="zh-CN" altLang="en-US" sz="2400" dirty="0">
                <a:solidFill>
                  <a:srgbClr val="333399"/>
                </a:solidFill>
              </a:rPr>
              <a:t>是</a:t>
            </a:r>
            <a:r>
              <a:rPr lang="zh-CN" altLang="en-US" sz="2400" dirty="0"/>
              <a:t>非部分可判定的</a:t>
            </a:r>
            <a:r>
              <a:rPr lang="zh-CN" altLang="en-US" sz="2400" dirty="0" smtClean="0">
                <a:solidFill>
                  <a:srgbClr val="333399"/>
                </a:solidFill>
              </a:rPr>
              <a:t>。</a:t>
            </a:r>
            <a:endParaRPr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9600" y="346075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/>
              <a:t>举例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因为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</a:t>
            </a:r>
            <a:r>
              <a:rPr lang="zh-CN" altLang="en-US" sz="2400" dirty="0">
                <a:solidFill>
                  <a:srgbClr val="333399"/>
                </a:solidFill>
              </a:rPr>
              <a:t>不是递归的，所以如下问题是不可判定的：</a:t>
            </a:r>
          </a:p>
          <a:p>
            <a:pPr lvl="1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</a:rPr>
              <a:t>  任给图灵机 </a:t>
            </a:r>
            <a:r>
              <a:rPr lang="en-US" altLang="zh-CN" sz="2000" i="1" dirty="0">
                <a:solidFill>
                  <a:srgbClr val="333399"/>
                </a:solidFill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和输入串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，判定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是否被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接受？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09600" y="4449763"/>
            <a:ext cx="8305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举例</a:t>
            </a:r>
            <a:r>
              <a:rPr lang="zh-CN" altLang="en-US" sz="800" dirty="0"/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随后将证明，图灵机停机问题也是不可判定的，同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时所对应的语言</a:t>
            </a:r>
            <a:r>
              <a:rPr lang="zh-CN" altLang="en-US" sz="800" dirty="0">
                <a:solidFill>
                  <a:srgbClr val="333399"/>
                </a:solidFill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H</a:t>
            </a:r>
            <a:r>
              <a:rPr lang="zh-CN" altLang="en-US" sz="800" i="1" baseline="-25000" dirty="0">
                <a:solidFill>
                  <a:srgbClr val="333399"/>
                </a:solidFill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不是递归的</a:t>
            </a:r>
            <a:r>
              <a:rPr lang="en-US" altLang="zh-CN" sz="2400" i="1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utoUpdateAnimBg="0"/>
      <p:bldP spid="2242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1143000"/>
            <a:ext cx="8001000" cy="457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²"/>
            </a:pPr>
            <a:r>
              <a:rPr lang="en-US" altLang="zh-CN" sz="3200" smtClean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smtClean="0">
                <a:solidFill>
                  <a:srgbClr val="800080"/>
                </a:solidFill>
                <a:ea typeface="楷体_GB2312" pitchFamily="49" charset="-122"/>
              </a:rPr>
              <a:t>问题的归约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539750" y="1600200"/>
            <a:ext cx="86042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一个问题归约到另一个问题</a:t>
            </a:r>
            <a:r>
              <a:rPr lang="zh-CN" altLang="en-US" sz="2400" dirty="0">
                <a:solidFill>
                  <a:srgbClr val="333399"/>
                </a:solidFill>
              </a:rPr>
              <a:t>    如果可以找到一个算法可以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将问题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的实例（</a:t>
            </a:r>
            <a:r>
              <a:rPr lang="en-US" altLang="zh-CN" sz="2000" i="1" dirty="0">
                <a:solidFill>
                  <a:srgbClr val="333399"/>
                </a:solidFill>
              </a:rPr>
              <a:t>instances</a:t>
            </a:r>
            <a:r>
              <a:rPr lang="zh-CN" altLang="en-US" sz="2400" dirty="0">
                <a:solidFill>
                  <a:srgbClr val="333399"/>
                </a:solidFill>
              </a:rPr>
              <a:t>）转化为问题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的实例，并且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对于后者作出的回答与前者相同，则称问题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/>
              <a:t>可以归约到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（</a:t>
            </a:r>
            <a:r>
              <a:rPr lang="en-US" altLang="zh-CN" sz="2000" i="1" dirty="0">
                <a:solidFill>
                  <a:srgbClr val="333399"/>
                </a:solidFill>
              </a:rPr>
              <a:t>reduced </a:t>
            </a:r>
            <a:r>
              <a:rPr lang="zh-CN" altLang="en-US" sz="800" i="1" dirty="0">
                <a:solidFill>
                  <a:srgbClr val="333399"/>
                </a:solidFill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to</a:t>
            </a:r>
            <a:r>
              <a:rPr lang="zh-CN" altLang="en-US" sz="2400" dirty="0">
                <a:solidFill>
                  <a:srgbClr val="333399"/>
                </a:solidFill>
              </a:rPr>
              <a:t>）问题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000" i="1" baseline="-25000" dirty="0">
                <a:solidFill>
                  <a:srgbClr val="333399"/>
                </a:solidFill>
              </a:rPr>
              <a:t>　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  <a:r>
              <a:rPr lang="zh-CN" altLang="en-US" sz="2400" dirty="0">
                <a:solidFill>
                  <a:srgbClr val="333399"/>
                </a:solidFill>
              </a:rPr>
              <a:t>　参见下图，如果问题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是可判定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的，则问题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也是可判定的；如果问题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是部分可判定的，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则问题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也是部分可判定的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24519"/>
              </p:ext>
            </p:extLst>
          </p:nvPr>
        </p:nvGraphicFramePr>
        <p:xfrm>
          <a:off x="1047750" y="3886200"/>
          <a:ext cx="40576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Visio" r:id="rId4" imgW="4057616" imgH="1234872" progId="Visio.Drawing.11">
                  <p:embed/>
                </p:oleObj>
              </mc:Choice>
              <mc:Fallback>
                <p:oleObj name="Visio" r:id="rId4" imgW="4057616" imgH="123487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886200"/>
                        <a:ext cx="40576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32137"/>
              </p:ext>
            </p:extLst>
          </p:nvPr>
        </p:nvGraphicFramePr>
        <p:xfrm>
          <a:off x="5337175" y="3505200"/>
          <a:ext cx="33496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6" imgW="3349293" imgH="1786647" progId="Visio.Drawing.11">
                  <p:embed/>
                </p:oleObj>
              </mc:Choice>
              <mc:Fallback>
                <p:oleObj name="Visio" r:id="rId6" imgW="3349293" imgH="1786647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505200"/>
                        <a:ext cx="33496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685800" y="525780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/>
              <a:t>逆否命题</a:t>
            </a:r>
            <a:r>
              <a:rPr lang="zh-CN" altLang="en-US" sz="2400" dirty="0">
                <a:solidFill>
                  <a:srgbClr val="333399"/>
                </a:solidFill>
              </a:rPr>
              <a:t>  如果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不是递归的（可判定的），则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 </a:t>
            </a:r>
            <a:r>
              <a:rPr lang="zh-CN" altLang="en-US" sz="2400" dirty="0">
                <a:solidFill>
                  <a:srgbClr val="333399"/>
                </a:solidFill>
              </a:rPr>
              <a:t>也不是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递归的（可判定的）；如果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不是递归可枚举的（部分可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判定的） ，则问题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400" dirty="0">
                <a:solidFill>
                  <a:srgbClr val="333399"/>
                </a:solidFill>
              </a:rPr>
              <a:t>不是递归可枚举的（部分可判定的）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问题的归约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1044575" y="1752600"/>
            <a:ext cx="74882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dirty="0"/>
              <a:t>举例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图灵机停机问题：任给图灵机 </a:t>
            </a:r>
            <a:r>
              <a:rPr lang="en-US" altLang="zh-CN" sz="2000" i="1" dirty="0">
                <a:solidFill>
                  <a:srgbClr val="333399"/>
                </a:solidFill>
              </a:rPr>
              <a:t>M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，以及输入字符串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</a:rPr>
              <a:t>，试问对于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是否停机（</a:t>
            </a:r>
            <a:r>
              <a:rPr lang="en-US" altLang="zh-CN" sz="2000" i="1" dirty="0">
                <a:solidFill>
                  <a:srgbClr val="333399"/>
                </a:solidFill>
              </a:rPr>
              <a:t>halts</a:t>
            </a:r>
            <a:r>
              <a:rPr lang="zh-CN" altLang="en-US" sz="2400" dirty="0">
                <a:solidFill>
                  <a:srgbClr val="333399"/>
                </a:solidFill>
              </a:rPr>
              <a:t>）？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因为通用语言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</a:rPr>
              <a:t>可以归约到图灵机停机问题（参见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下图），</a:t>
            </a:r>
            <a:r>
              <a:rPr lang="zh-CN" altLang="en-US" sz="2400" dirty="0" smtClean="0">
                <a:solidFill>
                  <a:srgbClr val="333399"/>
                </a:solidFill>
              </a:rPr>
              <a:t>所以图灵机</a:t>
            </a:r>
            <a:r>
              <a:rPr lang="zh-CN" altLang="en-US" sz="2400" dirty="0">
                <a:solidFill>
                  <a:srgbClr val="333399"/>
                </a:solidFill>
              </a:rPr>
              <a:t>停机问题是不可判定的</a:t>
            </a:r>
            <a:r>
              <a:rPr lang="zh-CN" altLang="en-US" sz="2400" dirty="0" smtClean="0">
                <a:solidFill>
                  <a:srgbClr val="333399"/>
                </a:solidFill>
              </a:rPr>
              <a:t>，其对</a:t>
            </a:r>
            <a:endParaRPr lang="en-US" altLang="zh-CN" sz="2400" dirty="0" smtClean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</a:rPr>
              <a:t>   </a:t>
            </a:r>
            <a:r>
              <a:rPr lang="zh-CN" altLang="en-US" sz="2400" dirty="0" smtClean="0">
                <a:solidFill>
                  <a:srgbClr val="333399"/>
                </a:solidFill>
              </a:rPr>
              <a:t>应</a:t>
            </a:r>
            <a:r>
              <a:rPr lang="zh-CN" altLang="en-US" sz="2400" dirty="0">
                <a:solidFill>
                  <a:srgbClr val="333399"/>
                </a:solidFill>
              </a:rPr>
              <a:t>的语言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H </a:t>
            </a:r>
            <a:r>
              <a:rPr lang="zh-CN" altLang="en-US" sz="2400" dirty="0">
                <a:solidFill>
                  <a:srgbClr val="333399"/>
                </a:solidFill>
              </a:rPr>
              <a:t>不是递归语言</a:t>
            </a:r>
            <a:r>
              <a:rPr lang="en-US" altLang="zh-CN" sz="2400" i="1" dirty="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76814"/>
              </p:ext>
            </p:extLst>
          </p:nvPr>
        </p:nvGraphicFramePr>
        <p:xfrm>
          <a:off x="1219200" y="4495800"/>
          <a:ext cx="73152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5" imgW="5787693" imgH="1511030" progId="Visio.Drawing.11">
                  <p:embed/>
                </p:oleObj>
              </mc:Choice>
              <mc:Fallback>
                <p:oleObj name="Visio" r:id="rId5" imgW="5787693" imgH="151103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7315200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问题的归约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819150" y="1143000"/>
            <a:ext cx="8001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问题的归约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33400" y="1295400"/>
            <a:ext cx="845820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判定图灵机的语言是否非空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/>
              <a:t> </a:t>
            </a:r>
            <a:endParaRPr lang="zh-CN" altLang="en-US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该问题可对应语言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ne</a:t>
            </a:r>
            <a:r>
              <a:rPr lang="en-US" altLang="zh-CN" sz="2000" i="1" dirty="0">
                <a:solidFill>
                  <a:srgbClr val="333399"/>
                </a:solidFill>
              </a:rPr>
              <a:t>={ M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L(M)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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 </a:t>
            </a:r>
            <a:r>
              <a:rPr lang="en-US" altLang="zh-CN" sz="2000" i="1" dirty="0">
                <a:solidFill>
                  <a:srgbClr val="333399"/>
                </a:solidFill>
              </a:rPr>
              <a:t>}</a:t>
            </a:r>
            <a:r>
              <a:rPr lang="zh-CN" altLang="en-US" sz="2400" dirty="0">
                <a:solidFill>
                  <a:srgbClr val="333399"/>
                </a:solidFill>
              </a:rPr>
              <a:t>，可以归约到通用语言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</a:t>
            </a:r>
            <a:r>
              <a:rPr lang="zh-CN" altLang="en-US" sz="2400" dirty="0">
                <a:solidFill>
                  <a:srgbClr val="333399"/>
                </a:solidFill>
              </a:rPr>
              <a:t>（参见左下图），所以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ne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是递归可枚举的，即该问题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是</a:t>
            </a:r>
            <a:r>
              <a:rPr lang="zh-CN" altLang="en-US" sz="2400" dirty="0"/>
              <a:t>部分可判定的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而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</a:rPr>
              <a:t>也可以归约到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ne</a:t>
            </a:r>
            <a:r>
              <a:rPr lang="zh-CN" altLang="en-US" sz="2400" dirty="0">
                <a:solidFill>
                  <a:srgbClr val="333399"/>
                </a:solidFill>
              </a:rPr>
              <a:t>（参见右下图），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所以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ne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不是递归的，即该问题是</a:t>
            </a:r>
            <a:r>
              <a:rPr lang="zh-CN" altLang="en-US" sz="2400" dirty="0"/>
              <a:t>不可判定的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4999038"/>
            <a:ext cx="8458200" cy="1401762"/>
            <a:chOff x="336" y="3149"/>
            <a:chExt cx="5328" cy="883"/>
          </a:xfrm>
        </p:grpSpPr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36" y="3149"/>
              <a:ext cx="5328" cy="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判定图灵机的语言是否为空 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1000" dirty="0">
                  <a:solidFill>
                    <a:srgbClr val="333399"/>
                  </a:solidFill>
                </a:rPr>
                <a:t>   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该问题可对应语言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e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={ M</a:t>
              </a:r>
              <a:r>
                <a:rPr lang="en-US" altLang="zh-CN" sz="2000" dirty="0">
                  <a:solidFill>
                    <a:srgbClr val="333399"/>
                  </a:solidFill>
                  <a:sym typeface="Symbol" pitchFamily="18" charset="2"/>
                </a:rPr>
                <a:t></a:t>
              </a:r>
              <a:r>
                <a:rPr lang="en-US" altLang="zh-CN" sz="2000" i="1" dirty="0">
                  <a:solidFill>
                    <a:srgbClr val="333399"/>
                  </a:solidFill>
                  <a:sym typeface="Symbol" pitchFamily="18" charset="2"/>
                </a:rPr>
                <a:t>L(M) </a:t>
              </a:r>
              <a:r>
                <a:rPr lang="en-US" altLang="zh-CN" sz="2000" dirty="0">
                  <a:solidFill>
                    <a:srgbClr val="333399"/>
                  </a:solidFill>
                  <a:sym typeface="Symbol" pitchFamily="18" charset="2"/>
                </a:rPr>
                <a:t>= </a:t>
              </a:r>
              <a:r>
                <a:rPr lang="en-US" altLang="zh-CN" sz="2000" i="1" dirty="0">
                  <a:solidFill>
                    <a:srgbClr val="333399"/>
                  </a:solidFill>
                  <a:sym typeface="Symbol" pitchFamily="18" charset="2"/>
                </a:rPr>
                <a:t>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}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，因为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e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= </a:t>
              </a:r>
              <a:r>
                <a:rPr lang="en-US" altLang="zh-CN" sz="2000" i="1" dirty="0" err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</a:rPr>
                <a:t>ne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，而 </a:t>
              </a:r>
              <a:r>
                <a:rPr lang="en-US" altLang="zh-CN" sz="2000" i="1" dirty="0" err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</a:rPr>
                <a:t>ne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</a:rPr>
                <a:t>是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 递归可枚举的但是不可判定的，所以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e </a:t>
              </a:r>
              <a:r>
                <a:rPr lang="zh-CN" altLang="en-US" sz="2400" dirty="0">
                  <a:solidFill>
                    <a:srgbClr val="333399"/>
                  </a:solidFill>
                </a:rPr>
                <a:t>不是递归可枚举的</a:t>
              </a:r>
              <a:r>
                <a:rPr lang="en-US" altLang="zh-CN" sz="2400" dirty="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4381" y="34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26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73813"/>
              </p:ext>
            </p:extLst>
          </p:nvPr>
        </p:nvGraphicFramePr>
        <p:xfrm>
          <a:off x="954088" y="3671888"/>
          <a:ext cx="354171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4" imgW="3922749" imgH="1249194" progId="Visio.Drawing.11">
                  <p:embed/>
                </p:oleObj>
              </mc:Choice>
              <mc:Fallback>
                <p:oleObj name="Visio" r:id="rId4" imgW="3922749" imgH="12491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671888"/>
                        <a:ext cx="354171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47893"/>
              </p:ext>
            </p:extLst>
          </p:nvPr>
        </p:nvGraphicFramePr>
        <p:xfrm>
          <a:off x="4953000" y="3668713"/>
          <a:ext cx="35258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Visio" r:id="rId6" imgW="4059235" imgH="1249194" progId="Visio.Drawing.11">
                  <p:embed/>
                </p:oleObj>
              </mc:Choice>
              <mc:Fallback>
                <p:oleObj name="Visio" r:id="rId6" imgW="4059235" imgH="124919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68713"/>
                        <a:ext cx="35258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1524000" y="2286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 dirty="0">
                <a:ea typeface="华文行楷" pitchFamily="2" charset="-122"/>
              </a:rPr>
              <a:t>有关图灵机的判定问题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12763" y="1404938"/>
            <a:ext cx="8596312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i="1" dirty="0"/>
              <a:t>Rice</a:t>
            </a:r>
            <a:r>
              <a:rPr lang="en-US" altLang="zh-CN" sz="2800" dirty="0"/>
              <a:t> </a:t>
            </a:r>
            <a:r>
              <a:rPr lang="zh-CN" altLang="en-US" sz="2800" dirty="0"/>
              <a:t>定理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  有关递归可枚举语言的任何非平凡性质都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是不可判定的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</a:rPr>
              <a:t>设 </a:t>
            </a:r>
            <a:r>
              <a:rPr lang="en-US" altLang="zh-CN" sz="2400" i="1" dirty="0">
                <a:solidFill>
                  <a:srgbClr val="333399"/>
                </a:solidFill>
                <a:latin typeface="Blackadder ITC" pitchFamily="82" charset="0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为所有递归可枚举语言的集合，关于递归可枚举语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言的</a:t>
            </a:r>
            <a:r>
              <a:rPr lang="zh-CN" altLang="en-US" sz="2400" dirty="0"/>
              <a:t>性质（</a:t>
            </a:r>
            <a:r>
              <a:rPr lang="en-US" altLang="zh-CN" sz="2000" i="1" dirty="0"/>
              <a:t>property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333399"/>
                </a:solidFill>
              </a:rPr>
              <a:t>可表达为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</a:t>
            </a:r>
            <a:r>
              <a:rPr lang="en-US" altLang="zh-CN" sz="2400" i="1" dirty="0">
                <a:solidFill>
                  <a:srgbClr val="333399"/>
                </a:solidFill>
                <a:latin typeface="Blackadder ITC" pitchFamily="82" charset="0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</a:rPr>
              <a:t>不等于</a:t>
            </a:r>
            <a:r>
              <a:rPr lang="zh-CN" altLang="en-US" sz="800" dirty="0">
                <a:solidFill>
                  <a:srgbClr val="333399"/>
                </a:solidFill>
              </a:rPr>
              <a:t>　</a:t>
            </a: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</a:t>
            </a:r>
            <a:r>
              <a:rPr lang="zh-CN" altLang="en-US" sz="800" i="1" dirty="0">
                <a:solidFill>
                  <a:srgbClr val="333399"/>
                </a:solidFill>
                <a:sym typeface="Symbol" pitchFamily="18" charset="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或</a:t>
            </a:r>
            <a:r>
              <a:rPr lang="en-US" altLang="zh-CN" sz="2400" i="1" dirty="0">
                <a:solidFill>
                  <a:srgbClr val="333399"/>
                </a:solidFill>
                <a:latin typeface="Blackadder ITC" pitchFamily="82" charset="0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则 </a:t>
            </a:r>
            <a:r>
              <a:rPr lang="en-US" altLang="zh-CN" sz="2400" i="1" dirty="0">
                <a:solidFill>
                  <a:srgbClr val="333399"/>
                </a:solidFill>
              </a:rPr>
              <a:t>P</a:t>
            </a:r>
            <a:r>
              <a:rPr lang="zh-CN" altLang="en-US" sz="800" i="1" dirty="0">
                <a:solidFill>
                  <a:srgbClr val="333399"/>
                </a:solidFill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为非平凡性质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  <a:r>
              <a:rPr lang="zh-CN" altLang="en-US" sz="2400" dirty="0">
                <a:solidFill>
                  <a:srgbClr val="333399"/>
                </a:solidFill>
              </a:rPr>
              <a:t>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前述的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ne</a:t>
            </a:r>
            <a:r>
              <a:rPr lang="zh-CN" altLang="en-US" sz="2400" dirty="0">
                <a:solidFill>
                  <a:srgbClr val="333399"/>
                </a:solidFill>
              </a:rPr>
              <a:t>和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e</a:t>
            </a:r>
            <a:r>
              <a:rPr lang="zh-CN" altLang="en-US" sz="2400" dirty="0">
                <a:solidFill>
                  <a:srgbClr val="333399"/>
                </a:solidFill>
              </a:rPr>
              <a:t>的不可判定性都是</a:t>
            </a:r>
            <a:r>
              <a:rPr lang="en-US" altLang="zh-CN" sz="2000" i="1" dirty="0">
                <a:solidFill>
                  <a:srgbClr val="333399"/>
                </a:solidFill>
              </a:rPr>
              <a:t>Rice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定理的特例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468313" y="4191000"/>
            <a:ext cx="86756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举例</a:t>
            </a:r>
            <a:r>
              <a:rPr lang="zh-CN" altLang="en-US" sz="2400" dirty="0">
                <a:solidFill>
                  <a:srgbClr val="333399"/>
                </a:solidFill>
              </a:rPr>
              <a:t>   直接应用</a:t>
            </a:r>
            <a:r>
              <a:rPr lang="en-US" altLang="zh-CN" sz="2000" i="1" dirty="0">
                <a:solidFill>
                  <a:srgbClr val="333399"/>
                </a:solidFill>
              </a:rPr>
              <a:t>Rice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定理可以得出下列问题是不可判定的：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</a:rPr>
              <a:t>1.  </a:t>
            </a:r>
            <a:r>
              <a:rPr lang="zh-CN" altLang="en-US" sz="2400" dirty="0">
                <a:solidFill>
                  <a:srgbClr val="333399"/>
                </a:solidFill>
              </a:rPr>
              <a:t>任</a:t>
            </a:r>
            <a:r>
              <a:rPr lang="zh-CN" altLang="en-US" sz="2400" dirty="0" smtClean="0">
                <a:solidFill>
                  <a:srgbClr val="333399"/>
                </a:solidFill>
              </a:rPr>
              <a:t>给图灵机可以接受的语言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，问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是否正规语言？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</a:rPr>
              <a:t>任</a:t>
            </a:r>
            <a:r>
              <a:rPr lang="zh-CN" altLang="en-US" sz="2400" dirty="0" smtClean="0">
                <a:solidFill>
                  <a:srgbClr val="333399"/>
                </a:solidFill>
              </a:rPr>
              <a:t>给图灵机</a:t>
            </a:r>
            <a:r>
              <a:rPr lang="zh-CN" altLang="en-US" sz="2400" dirty="0">
                <a:solidFill>
                  <a:srgbClr val="333399"/>
                </a:solidFill>
              </a:rPr>
              <a:t>可以接受的语言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，问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zh-CN" altLang="en-US" sz="2400" dirty="0">
                <a:solidFill>
                  <a:srgbClr val="333399"/>
                </a:solidFill>
              </a:rPr>
              <a:t>是否上下文无关语言？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524000" y="2286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ea typeface="华文行楷" pitchFamily="2" charset="-122"/>
              </a:rPr>
              <a:t>有关图灵机的判定问题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84213" y="1373188"/>
            <a:ext cx="83073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i="1" dirty="0"/>
              <a:t>Post</a:t>
            </a:r>
            <a:r>
              <a:rPr lang="en-US" altLang="zh-CN" sz="2800" dirty="0"/>
              <a:t> </a:t>
            </a:r>
            <a:r>
              <a:rPr lang="zh-CN" altLang="en-US" sz="2800" dirty="0"/>
              <a:t>对应问题</a:t>
            </a:r>
            <a:r>
              <a:rPr lang="zh-CN" altLang="en-US" sz="2400" dirty="0"/>
              <a:t>　 </a:t>
            </a:r>
            <a:r>
              <a:rPr lang="en-US" altLang="zh-CN" sz="2000" i="1" dirty="0">
                <a:solidFill>
                  <a:srgbClr val="333399"/>
                </a:solidFill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对应问题（ </a:t>
            </a:r>
            <a:r>
              <a:rPr lang="en-US" altLang="zh-CN" sz="2000" i="1" dirty="0">
                <a:solidFill>
                  <a:srgbClr val="333399"/>
                </a:solidFill>
              </a:rPr>
              <a:t>Post’s</a:t>
            </a:r>
            <a:r>
              <a:rPr lang="en-US" altLang="zh-CN" sz="2400" i="1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Corresponding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</a:rPr>
              <a:t>     Problem</a:t>
            </a:r>
            <a:r>
              <a:rPr lang="zh-CN" altLang="en-US" sz="2400" dirty="0">
                <a:solidFill>
                  <a:srgbClr val="333399"/>
                </a:solidFill>
              </a:rPr>
              <a:t>），简称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</a:rPr>
              <a:t>的一个实例包含同一字母表上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的两组字符串，</a:t>
            </a:r>
            <a:r>
              <a:rPr lang="en-US" altLang="zh-CN" sz="2400" i="1" dirty="0">
                <a:solidFill>
                  <a:srgbClr val="333399"/>
                </a:solidFill>
              </a:rPr>
              <a:t>A=w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</a:rPr>
              <a:t>,w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</a:rPr>
              <a:t>,…,</a:t>
            </a:r>
            <a:r>
              <a:rPr lang="en-US" altLang="zh-CN" sz="2400" i="1" dirty="0" err="1">
                <a:solidFill>
                  <a:srgbClr val="333399"/>
                </a:solidFill>
              </a:rPr>
              <a:t>w</a:t>
            </a:r>
            <a:r>
              <a:rPr lang="en-US" altLang="zh-CN" sz="2400" i="1" baseline="-25000" dirty="0" err="1">
                <a:solidFill>
                  <a:srgbClr val="333399"/>
                </a:solidFill>
              </a:rPr>
              <a:t>k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</a:rPr>
              <a:t>B=x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</a:rPr>
              <a:t>,x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</a:rPr>
              <a:t>,…,</a:t>
            </a:r>
            <a:r>
              <a:rPr lang="en-US" altLang="zh-CN" sz="2400" i="1" dirty="0" err="1">
                <a:solidFill>
                  <a:srgbClr val="333399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；称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 </a:t>
            </a:r>
            <a:r>
              <a:rPr lang="zh-CN" altLang="en-US" sz="2400" dirty="0">
                <a:solidFill>
                  <a:srgbClr val="333399"/>
                </a:solidFill>
              </a:rPr>
              <a:t>的该实例有解，当且仅当存在整数序列</a:t>
            </a:r>
            <a:r>
              <a:rPr lang="en-US" altLang="zh-CN" sz="2400" i="1" dirty="0">
                <a:solidFill>
                  <a:srgbClr val="333399"/>
                </a:solidFill>
              </a:rPr>
              <a:t>i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</a:rPr>
              <a:t>, i</a:t>
            </a:r>
            <a:r>
              <a:rPr lang="en-US" altLang="zh-CN" sz="24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</a:rPr>
              <a:t>,…, </a:t>
            </a:r>
            <a:r>
              <a:rPr lang="en-US" altLang="zh-CN" sz="2400" i="1" dirty="0" err="1">
                <a:solidFill>
                  <a:srgbClr val="333399"/>
                </a:solidFill>
              </a:rPr>
              <a:t>i</a:t>
            </a:r>
            <a:r>
              <a:rPr lang="en-US" altLang="zh-CN" sz="2400" i="1" baseline="-25000" dirty="0" err="1">
                <a:solidFill>
                  <a:srgbClr val="333399"/>
                </a:solidFill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，使得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 </a:t>
            </a:r>
            <a:r>
              <a:rPr lang="en-US" altLang="zh-CN" sz="2400" i="1" dirty="0">
                <a:solidFill>
                  <a:srgbClr val="333399"/>
                </a:solidFill>
              </a:rPr>
              <a:t>w</a:t>
            </a:r>
            <a:r>
              <a:rPr lang="en-US" altLang="zh-CN" sz="1400" i="1" dirty="0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</a:rPr>
              <a:t>w</a:t>
            </a:r>
            <a:r>
              <a:rPr lang="en-US" altLang="zh-CN" sz="1400" i="1" dirty="0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</a:rPr>
              <a:t>w</a:t>
            </a:r>
            <a:r>
              <a:rPr lang="en-US" altLang="zh-CN" sz="14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</a:rPr>
              <a:t>x</a:t>
            </a:r>
            <a:r>
              <a:rPr lang="en-US" altLang="zh-CN" sz="1400" i="1" dirty="0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</a:rPr>
              <a:t>x</a:t>
            </a:r>
            <a:r>
              <a:rPr lang="en-US" altLang="zh-CN" sz="1400" i="1" dirty="0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</a:rPr>
              <a:t>x</a:t>
            </a:r>
            <a:r>
              <a:rPr lang="en-US" altLang="zh-CN" sz="14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3536950"/>
            <a:ext cx="8153400" cy="2254250"/>
            <a:chOff x="432" y="2555"/>
            <a:chExt cx="5040" cy="1420"/>
          </a:xfrm>
        </p:grpSpPr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432" y="2555"/>
              <a:ext cx="3504" cy="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举例</a:t>
              </a:r>
              <a:r>
                <a:rPr lang="zh-CN" altLang="en-US" sz="2400" dirty="0"/>
                <a:t>　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 dirty="0"/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设</a:t>
              </a:r>
              <a:r>
                <a:rPr lang="zh-CN" altLang="en-US" sz="800" dirty="0">
                  <a:solidFill>
                    <a:srgbClr val="333399"/>
                  </a:solidFill>
                </a:rPr>
                <a:t>　</a:t>
              </a:r>
              <a:r>
                <a:rPr lang="zh-CN" altLang="en-US" sz="2000" dirty="0">
                  <a:solidFill>
                    <a:srgbClr val="333399"/>
                  </a:solidFill>
                  <a:sym typeface="Symbol" pitchFamily="18" charset="2"/>
                </a:rPr>
                <a:t></a:t>
              </a:r>
              <a:r>
                <a:rPr lang="en-US" altLang="zh-CN" sz="2000" i="1" dirty="0">
                  <a:solidFill>
                    <a:srgbClr val="333399"/>
                  </a:solidFill>
                  <a:sym typeface="Symbol" pitchFamily="18" charset="2"/>
                </a:rPr>
                <a:t>={0,1}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，两组字符串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A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B</a:t>
              </a:r>
              <a:r>
                <a:rPr lang="zh-CN" altLang="en-US" sz="2400" dirty="0">
                  <a:solidFill>
                    <a:srgbClr val="333399"/>
                  </a:solidFill>
                </a:rPr>
                <a:t>由右图定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义</a:t>
              </a:r>
              <a:r>
                <a:rPr lang="en-US" altLang="zh-CN" sz="2400" dirty="0">
                  <a:solidFill>
                    <a:srgbClr val="333399"/>
                  </a:solidFill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</a:rPr>
                <a:t>　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PCP </a:t>
              </a:r>
              <a:r>
                <a:rPr lang="zh-CN" altLang="en-US" sz="2400" dirty="0">
                  <a:solidFill>
                    <a:srgbClr val="333399"/>
                  </a:solidFill>
                </a:rPr>
                <a:t>的该实例有解，其中一个解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    为整数序列 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2,1,1,3</a:t>
              </a:r>
              <a:r>
                <a:rPr lang="zh-CN" altLang="en-US" sz="2400" dirty="0">
                  <a:solidFill>
                    <a:srgbClr val="333399"/>
                  </a:solidFill>
                </a:rPr>
                <a:t>，即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800" dirty="0">
                <a:solidFill>
                  <a:srgbClr val="333399"/>
                </a:solidFill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</a:rPr>
                <a:t>　　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3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= 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</a:rPr>
                <a:t>3 </a:t>
              </a:r>
              <a:r>
                <a:rPr lang="en-US" altLang="zh-CN" sz="2000" i="1" dirty="0">
                  <a:solidFill>
                    <a:srgbClr val="333399"/>
                  </a:solidFill>
                </a:rPr>
                <a:t>=101111110.</a:t>
              </a:r>
            </a:p>
          </p:txBody>
        </p:sp>
        <p:graphicFrame>
          <p:nvGraphicFramePr>
            <p:cNvPr id="92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02675"/>
                </p:ext>
              </p:extLst>
            </p:nvPr>
          </p:nvGraphicFramePr>
          <p:xfrm>
            <a:off x="4128" y="2778"/>
            <a:ext cx="1344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Visio" r:id="rId4" imgW="1634861" imgH="1291887" progId="Visio.Drawing.11">
                    <p:embed/>
                  </p:oleObj>
                </mc:Choice>
                <mc:Fallback>
                  <p:oleObj name="Visio" r:id="rId4" imgW="1634861" imgH="1291887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78"/>
                          <a:ext cx="1344" cy="1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1312863" y="292100"/>
            <a:ext cx="645953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i="1">
                <a:ea typeface="华文行楷" pitchFamily="2" charset="-122"/>
              </a:rPr>
              <a:t>Post</a:t>
            </a:r>
            <a:r>
              <a:rPr lang="en-US" altLang="zh-CN">
                <a:ea typeface="华文行楷" pitchFamily="2" charset="-122"/>
              </a:rPr>
              <a:t> </a:t>
            </a:r>
            <a:r>
              <a:rPr lang="zh-CN" altLang="en-US">
                <a:ea typeface="华文行楷" pitchFamily="2" charset="-122"/>
              </a:rPr>
              <a:t>对应问题与问题的不可判定性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7200" y="1295400"/>
            <a:ext cx="86106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结论</a:t>
            </a:r>
            <a:r>
              <a:rPr lang="zh-CN" altLang="en-US" sz="2400" dirty="0"/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对应问题是</a:t>
            </a:r>
            <a:r>
              <a:rPr lang="zh-CN" altLang="en-US" sz="2400" dirty="0" smtClean="0">
                <a:solidFill>
                  <a:srgbClr val="333399"/>
                </a:solidFill>
              </a:rPr>
              <a:t>不可判定的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</a:rPr>
              <a:t>可以将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</a:rPr>
              <a:t>归约到 </a:t>
            </a:r>
            <a:r>
              <a:rPr lang="en-US" altLang="zh-CN" sz="2000" i="1" dirty="0">
                <a:solidFill>
                  <a:srgbClr val="333399"/>
                </a:solidFill>
              </a:rPr>
              <a:t>PCP </a:t>
            </a:r>
            <a:r>
              <a:rPr lang="en-US" altLang="zh-CN" sz="2400" i="1" dirty="0">
                <a:solidFill>
                  <a:srgbClr val="333399"/>
                </a:solidFill>
              </a:rPr>
              <a:t>(</a:t>
            </a:r>
            <a:r>
              <a:rPr lang="zh-CN" altLang="en-US" sz="2400" dirty="0">
                <a:solidFill>
                  <a:srgbClr val="333399"/>
                </a:solidFill>
              </a:rPr>
              <a:t>参考课本</a:t>
            </a:r>
            <a:r>
              <a:rPr lang="en-US" altLang="zh-CN" sz="2400" i="1" dirty="0" smtClean="0">
                <a:solidFill>
                  <a:srgbClr val="333399"/>
                </a:solidFill>
              </a:rPr>
              <a:t>)</a:t>
            </a:r>
            <a:r>
              <a:rPr lang="zh-CN" altLang="en-US" sz="2400" dirty="0" smtClean="0">
                <a:solidFill>
                  <a:srgbClr val="333399"/>
                </a:solidFill>
              </a:rPr>
              <a:t>来证明这一结论</a:t>
            </a:r>
            <a:r>
              <a:rPr lang="en-US" altLang="zh-CN" sz="2400" i="1" dirty="0" smtClean="0">
                <a:solidFill>
                  <a:srgbClr val="333399"/>
                </a:solidFill>
              </a:rPr>
              <a:t>.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 smtClean="0">
                <a:solidFill>
                  <a:srgbClr val="333399"/>
                </a:solidFill>
              </a:rPr>
              <a:t>    </a:t>
            </a:r>
            <a:r>
              <a:rPr lang="zh-CN" altLang="en-US" sz="2400" dirty="0" smtClean="0">
                <a:solidFill>
                  <a:srgbClr val="333399"/>
                </a:solidFill>
              </a:rPr>
              <a:t>从</a:t>
            </a:r>
            <a:r>
              <a:rPr lang="en-US" altLang="zh-CN" sz="2000" i="1" dirty="0">
                <a:solidFill>
                  <a:srgbClr val="333399"/>
                </a:solidFill>
              </a:rPr>
              <a:t>PCP </a:t>
            </a:r>
            <a:r>
              <a:rPr lang="zh-CN" altLang="en-US" sz="2400" dirty="0">
                <a:solidFill>
                  <a:srgbClr val="333399"/>
                </a:solidFill>
              </a:rPr>
              <a:t>出发可以证明</a:t>
            </a:r>
            <a:r>
              <a:rPr lang="zh-CN" altLang="en-US" sz="2400" dirty="0" smtClean="0">
                <a:solidFill>
                  <a:srgbClr val="333399"/>
                </a:solidFill>
              </a:rPr>
              <a:t>许多其它的不可</a:t>
            </a:r>
            <a:r>
              <a:rPr lang="zh-CN" altLang="en-US" sz="2400" dirty="0">
                <a:solidFill>
                  <a:srgbClr val="333399"/>
                </a:solidFill>
              </a:rPr>
              <a:t>判定问题</a:t>
            </a:r>
            <a:r>
              <a:rPr lang="zh-CN" altLang="en-US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457200" y="2819400"/>
            <a:ext cx="8686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800" dirty="0"/>
              <a:t>举例</a:t>
            </a:r>
            <a:r>
              <a:rPr lang="zh-CN" altLang="en-US" sz="2400" dirty="0">
                <a:solidFill>
                  <a:srgbClr val="333399"/>
                </a:solidFill>
              </a:rPr>
              <a:t>   问题“是否一个给定的</a:t>
            </a:r>
            <a:r>
              <a:rPr lang="en-US" altLang="zh-CN" sz="2000" i="1" dirty="0">
                <a:solidFill>
                  <a:srgbClr val="333399"/>
                </a:solidFill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</a:rPr>
              <a:t>是歧义的</a:t>
            </a:r>
            <a:r>
              <a:rPr lang="zh-CN" altLang="en-US" sz="2400" dirty="0" smtClean="0">
                <a:solidFill>
                  <a:srgbClr val="333399"/>
                </a:solidFill>
              </a:rPr>
              <a:t>？</a:t>
            </a:r>
            <a:r>
              <a:rPr lang="en-US" altLang="zh-CN" sz="2400" dirty="0" smtClean="0">
                <a:solidFill>
                  <a:srgbClr val="333399"/>
                </a:solidFill>
              </a:rPr>
              <a:t>”</a:t>
            </a:r>
            <a:r>
              <a:rPr lang="zh-CN" altLang="en-US" sz="2400" dirty="0" smtClean="0">
                <a:solidFill>
                  <a:srgbClr val="333399"/>
                </a:solidFill>
              </a:rPr>
              <a:t>是</a:t>
            </a:r>
            <a:r>
              <a:rPr lang="zh-CN" altLang="en-US" sz="2400" dirty="0">
                <a:solidFill>
                  <a:srgbClr val="333399"/>
                </a:solidFill>
              </a:rPr>
              <a:t>不可判定的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</a:t>
            </a:r>
            <a:r>
              <a:rPr lang="zh-CN" altLang="en-US" sz="2400" dirty="0"/>
              <a:t>证明思路</a:t>
            </a:r>
            <a:r>
              <a:rPr lang="zh-CN" altLang="en-US" sz="800" dirty="0"/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设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</a:rPr>
              <a:t>的一个实例包含的两组字符串为</a:t>
            </a:r>
            <a:r>
              <a:rPr lang="en-US" altLang="zh-CN" sz="2000" i="1" dirty="0">
                <a:solidFill>
                  <a:srgbClr val="333399"/>
                </a:solidFill>
              </a:rPr>
              <a:t>A=w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</a:rPr>
              <a:t>, 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</a:rPr>
              <a:t>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　</a:t>
            </a:r>
            <a:r>
              <a:rPr lang="en-US" altLang="zh-CN" sz="2000" i="1" dirty="0">
                <a:solidFill>
                  <a:srgbClr val="333399"/>
                </a:solidFill>
              </a:rPr>
              <a:t>…,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zh-CN" altLang="en-US" sz="2000" i="1" baseline="-25000" dirty="0">
                <a:solidFill>
                  <a:srgbClr val="333399"/>
                </a:solidFill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</a:rPr>
              <a:t>和　</a:t>
            </a:r>
            <a:r>
              <a:rPr lang="en-US" altLang="zh-CN" sz="2000" i="1" dirty="0">
                <a:solidFill>
                  <a:srgbClr val="333399"/>
                </a:solidFill>
              </a:rPr>
              <a:t>B=x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</a:rPr>
              <a:t>,x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</a:rPr>
              <a:t>,…,</a:t>
            </a:r>
            <a:r>
              <a:rPr lang="en-US" altLang="zh-CN" sz="2000" i="1" dirty="0" err="1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；构造</a:t>
            </a:r>
            <a:r>
              <a:rPr lang="en-US" altLang="zh-CN" sz="2000" i="1" dirty="0">
                <a:solidFill>
                  <a:srgbClr val="333399"/>
                </a:solidFill>
              </a:rPr>
              <a:t>CFG </a:t>
            </a:r>
            <a:r>
              <a:rPr lang="zh-CN" altLang="en-US" sz="1000" i="1" dirty="0">
                <a:solidFill>
                  <a:srgbClr val="333399"/>
                </a:solidFill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</a:rPr>
              <a:t>G</a:t>
            </a:r>
            <a:r>
              <a:rPr lang="zh-CN" altLang="en-US" sz="2400" dirty="0">
                <a:solidFill>
                  <a:srgbClr val="333399"/>
                </a:solidFill>
              </a:rPr>
              <a:t>包含如下产生式：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　　　　</a:t>
            </a:r>
            <a:r>
              <a:rPr lang="en-US" altLang="zh-CN" sz="2000" i="1" dirty="0">
                <a:solidFill>
                  <a:srgbClr val="333399"/>
                </a:solidFill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zh-CN" altLang="en-US" sz="2400" dirty="0">
                <a:solidFill>
                  <a:srgbClr val="333399"/>
                </a:solidFill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        </a:t>
            </a:r>
            <a:r>
              <a:rPr lang="en-US" altLang="zh-CN" sz="2000" i="1" dirty="0">
                <a:solidFill>
                  <a:srgbClr val="333399"/>
                </a:solidFill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000" i="1" dirty="0" err="1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33399"/>
                </a:solidFill>
              </a:rPr>
              <a:t>B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sz="2000" i="1" dirty="0" err="1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000" i="1" dirty="0" err="1">
                <a:solidFill>
                  <a:srgbClr val="333399"/>
                </a:solidFill>
              </a:rPr>
              <a:t>a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      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</a:rPr>
              <a:t>的该实例有解当且仅当 </a:t>
            </a:r>
            <a:r>
              <a:rPr lang="en-US" altLang="zh-CN" sz="2000" i="1" dirty="0">
                <a:solidFill>
                  <a:srgbClr val="333399"/>
                </a:solidFill>
              </a:rPr>
              <a:t>G </a:t>
            </a:r>
            <a:r>
              <a:rPr lang="zh-CN" altLang="en-US" sz="2400" dirty="0">
                <a:solidFill>
                  <a:srgbClr val="333399"/>
                </a:solidFill>
              </a:rPr>
              <a:t>是歧义的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</a:rPr>
              <a:t>即</a:t>
            </a:r>
            <a:r>
              <a:rPr lang="en-US" altLang="zh-CN" sz="2000" i="1" dirty="0">
                <a:solidFill>
                  <a:srgbClr val="333399"/>
                </a:solidFill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</a:rPr>
              <a:t>可以归约到问题“是否一个给定的</a:t>
            </a:r>
            <a:r>
              <a:rPr lang="en-US" altLang="zh-CN" sz="2000" i="1" dirty="0">
                <a:solidFill>
                  <a:srgbClr val="333399"/>
                </a:solidFill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</a:rPr>
              <a:t>是歧义的？”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312863" y="292100"/>
            <a:ext cx="645953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i="1">
                <a:ea typeface="华文行楷" pitchFamily="2" charset="-122"/>
              </a:rPr>
              <a:t>Post</a:t>
            </a:r>
            <a:r>
              <a:rPr lang="en-US" altLang="zh-CN">
                <a:ea typeface="华文行楷" pitchFamily="2" charset="-122"/>
              </a:rPr>
              <a:t> </a:t>
            </a:r>
            <a:r>
              <a:rPr lang="zh-CN" altLang="en-US">
                <a:ea typeface="华文行楷" pitchFamily="2" charset="-122"/>
              </a:rPr>
              <a:t>对应问题与问题的不可判定性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145891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/>
              <a:t>   </a:t>
            </a:r>
            <a:r>
              <a:rPr lang="zh-CN" altLang="en-US" dirty="0"/>
              <a:t>对角语言与通用语言</a:t>
            </a:r>
          </a:p>
        </p:txBody>
      </p:sp>
      <p:sp>
        <p:nvSpPr>
          <p:cNvPr id="14343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033588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/>
              <a:t>   </a:t>
            </a:r>
            <a:r>
              <a:rPr lang="zh-CN" altLang="en-US"/>
              <a:t>问题与语言 </a:t>
            </a:r>
          </a:p>
        </p:txBody>
      </p:sp>
      <p:sp>
        <p:nvSpPr>
          <p:cNvPr id="14344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6098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/>
              <a:t>   </a:t>
            </a:r>
            <a:r>
              <a:rPr lang="zh-CN" altLang="en-US" dirty="0"/>
              <a:t>问题的归约 </a:t>
            </a:r>
          </a:p>
        </p:txBody>
      </p:sp>
      <p:sp>
        <p:nvSpPr>
          <p:cNvPr id="14345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821113"/>
            <a:ext cx="7059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/>
              <a:t>   </a:t>
            </a:r>
            <a:r>
              <a:rPr lang="en-US" altLang="zh-CN" sz="2800" dirty="0"/>
              <a:t>Post </a:t>
            </a:r>
            <a:r>
              <a:rPr lang="zh-CN" altLang="en-US" dirty="0"/>
              <a:t>对应问题与问题的不可判定性</a:t>
            </a:r>
          </a:p>
        </p:txBody>
      </p:sp>
      <p:sp>
        <p:nvSpPr>
          <p:cNvPr id="14346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4069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i="1"/>
              <a:t>   P </a:t>
            </a:r>
            <a:r>
              <a:rPr lang="zh-CN" altLang="en-US"/>
              <a:t>问题与</a:t>
            </a:r>
            <a:r>
              <a:rPr lang="en-US" altLang="zh-CN" i="1"/>
              <a:t>NP </a:t>
            </a:r>
            <a:r>
              <a:rPr lang="zh-CN" altLang="en-US"/>
              <a:t>问题</a:t>
            </a:r>
          </a:p>
        </p:txBody>
      </p:sp>
      <p:sp>
        <p:nvSpPr>
          <p:cNvPr id="14347" name="Text Box 13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9831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/>
              <a:t>   </a:t>
            </a:r>
            <a:r>
              <a:rPr lang="en-US" altLang="zh-CN" i="1"/>
              <a:t>NP -</a:t>
            </a:r>
            <a:r>
              <a:rPr lang="zh-CN" altLang="en-US"/>
              <a:t>完全问题与 </a:t>
            </a:r>
            <a:r>
              <a:rPr lang="en-US" altLang="zh-CN" i="1"/>
              <a:t>NP </a:t>
            </a:r>
            <a:r>
              <a:rPr lang="en-US" altLang="zh-CN"/>
              <a:t>-</a:t>
            </a:r>
            <a:r>
              <a:rPr lang="zh-CN" altLang="en-US"/>
              <a:t>难问题</a:t>
            </a:r>
          </a:p>
        </p:txBody>
      </p:sp>
      <p:sp>
        <p:nvSpPr>
          <p:cNvPr id="14348" name="Text Box 14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259138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/>
              <a:t>   </a:t>
            </a:r>
            <a:r>
              <a:rPr lang="zh-CN" altLang="en-US" dirty="0"/>
              <a:t>有关图灵机的判定问题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1555750" y="2143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计算理论初步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4988" y="125095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图灵机的时间复杂度</a:t>
            </a:r>
            <a:r>
              <a:rPr lang="zh-CN" altLang="en-US" sz="24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time complexity</a:t>
            </a:r>
            <a:r>
              <a:rPr lang="zh-CN" altLang="en-US" sz="2400" dirty="0">
                <a:solidFill>
                  <a:srgbClr val="333399"/>
                </a:solidFill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如果对于任何长为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的输入串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，图灵机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可以在最多 </a:t>
            </a:r>
            <a:r>
              <a:rPr lang="en-US" altLang="zh-CN" sz="2000" i="1" dirty="0">
                <a:solidFill>
                  <a:srgbClr val="333399"/>
                </a:solidFill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个移动步停机（无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论是否有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dirty="0">
                <a:solidFill>
                  <a:srgbClr val="333399"/>
                </a:solidFill>
              </a:rPr>
              <a:t>(M)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），则称图灵机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的时间复杂度为</a:t>
            </a:r>
            <a:r>
              <a:rPr lang="en-US" altLang="zh-CN" sz="2000" i="1" dirty="0">
                <a:solidFill>
                  <a:srgbClr val="333399"/>
                </a:solidFill>
              </a:rPr>
              <a:t>T(n)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533400" y="2470150"/>
            <a:ext cx="8459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非确定图灵机的时间复杂度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如果对于任何长为</a:t>
            </a:r>
            <a:r>
              <a:rPr lang="en-US" altLang="zh-CN" sz="2000" i="1" dirty="0">
                <a:solidFill>
                  <a:srgbClr val="333399"/>
                </a:solidFill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的输入串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，非确定图灵机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的任何一个转移序列可以在最多 </a:t>
            </a:r>
            <a:r>
              <a:rPr lang="en-US" altLang="zh-CN" sz="2000" i="1" dirty="0">
                <a:solidFill>
                  <a:srgbClr val="333399"/>
                </a:solidFill>
              </a:rPr>
              <a:t>T(n)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个移动步停机（无论是否有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dirty="0">
                <a:solidFill>
                  <a:srgbClr val="333399"/>
                </a:solidFill>
              </a:rPr>
              <a:t>(M)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），则称非确定图灵机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的复杂度为</a:t>
            </a:r>
            <a:r>
              <a:rPr lang="en-US" altLang="zh-CN" sz="2000" i="1" dirty="0">
                <a:solidFill>
                  <a:srgbClr val="333399"/>
                </a:solidFill>
              </a:rPr>
              <a:t>T(n)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534988" y="407035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问题（语言）类</a:t>
            </a:r>
            <a:r>
              <a:rPr lang="en-US" altLang="zh-CN" sz="2400" i="1" dirty="0"/>
              <a:t>P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如果问题（语言）</a:t>
            </a:r>
            <a:r>
              <a:rPr lang="en-US" altLang="zh-CN" sz="2000" i="1" dirty="0">
                <a:solidFill>
                  <a:srgbClr val="333399"/>
                </a:solidFill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满足：存在一个图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灵机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，使得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</a:rPr>
              <a:t>L(M)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，且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的时间复杂度 </a:t>
            </a:r>
            <a:r>
              <a:rPr lang="en-US" altLang="zh-CN" sz="2000" i="1" dirty="0">
                <a:solidFill>
                  <a:srgbClr val="333399"/>
                </a:solidFill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为多项式，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则称该问题是 </a:t>
            </a:r>
            <a:r>
              <a:rPr lang="en-US" altLang="zh-CN" sz="2400" i="1" dirty="0"/>
              <a:t>P </a:t>
            </a:r>
            <a:r>
              <a:rPr lang="zh-CN" altLang="en-US" sz="2400" dirty="0"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，即 </a:t>
            </a:r>
            <a:r>
              <a:rPr lang="en-US" altLang="zh-CN" sz="2000" i="1" dirty="0">
                <a:solidFill>
                  <a:srgbClr val="333399"/>
                </a:solidFill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属于</a:t>
            </a:r>
            <a:r>
              <a:rPr lang="en-US" altLang="zh-CN" sz="2400" i="1" dirty="0">
                <a:solidFill>
                  <a:srgbClr val="333399"/>
                </a:solidFill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534988" y="5289550"/>
            <a:ext cx="86090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问题（语言）类</a:t>
            </a:r>
            <a:r>
              <a:rPr lang="en-US" altLang="zh-CN" sz="2400" i="1" dirty="0"/>
              <a:t>NP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如果问题（语言）</a:t>
            </a:r>
            <a:r>
              <a:rPr lang="en-US" altLang="zh-CN" sz="2000" i="1" dirty="0">
                <a:solidFill>
                  <a:srgbClr val="333399"/>
                </a:solidFill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满足：存在一个非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确定图灵机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，使得 </a:t>
            </a:r>
            <a:r>
              <a:rPr lang="en-US" altLang="zh-CN" sz="2000" i="1" dirty="0">
                <a:solidFill>
                  <a:srgbClr val="333399"/>
                </a:solidFill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</a:rPr>
              <a:t>L(M)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，且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的时间复杂度 </a:t>
            </a:r>
            <a:r>
              <a:rPr lang="en-US" altLang="zh-CN" sz="2000" i="1" dirty="0">
                <a:solidFill>
                  <a:srgbClr val="333399"/>
                </a:solidFill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为多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项式，则称该问题是 </a:t>
            </a:r>
            <a:r>
              <a:rPr lang="en-US" altLang="zh-CN" sz="2400" i="1" dirty="0"/>
              <a:t>NP </a:t>
            </a:r>
            <a:r>
              <a:rPr lang="zh-CN" altLang="en-US" sz="2400" dirty="0"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，即 </a:t>
            </a:r>
            <a:r>
              <a:rPr lang="en-US" altLang="zh-CN" sz="2000" i="1" dirty="0">
                <a:solidFill>
                  <a:srgbClr val="333399"/>
                </a:solidFill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属于</a:t>
            </a:r>
            <a:r>
              <a:rPr lang="en-US" altLang="zh-CN" sz="2400" i="1" dirty="0">
                <a:solidFill>
                  <a:srgbClr val="333399"/>
                </a:solidFill>
              </a:rPr>
              <a:t>NP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1524000" y="214313"/>
            <a:ext cx="3911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P</a:t>
            </a:r>
            <a:r>
              <a:rPr lang="en-US" altLang="zh-CN" sz="4000" i="1" dirty="0">
                <a:ea typeface="华文行楷" pitchFamily="2" charset="-122"/>
              </a:rPr>
              <a:t> 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</a:t>
            </a: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 dirty="0">
                <a:ea typeface="华文行楷" pitchFamily="2" charset="-122"/>
              </a:rPr>
              <a:t> 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  <p:sp>
        <p:nvSpPr>
          <p:cNvPr id="2355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 autoUpdateAnimBg="0"/>
      <p:bldP spid="230408" grpId="0" autoUpdateAnimBg="0"/>
      <p:bldP spid="230409" grpId="0" autoUpdateAnimBg="0"/>
      <p:bldP spid="230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609600" y="132715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en-US" altLang="zh-CN" sz="2400" i="1" dirty="0"/>
              <a:t>P </a:t>
            </a:r>
            <a:r>
              <a:rPr lang="en-US" altLang="zh-CN" sz="2400" dirty="0">
                <a:sym typeface="Symbol" pitchFamily="18" charset="2"/>
              </a:rPr>
              <a:t></a:t>
            </a:r>
            <a:r>
              <a:rPr lang="en-US" altLang="zh-CN" sz="2400" i="1" dirty="0"/>
              <a:t>NP</a:t>
            </a: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如果一个问题是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问题，则它一定是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09600" y="186055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en-US" altLang="zh-CN" sz="2400" i="1" dirty="0"/>
              <a:t>P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/>
              <a:t>NP ? 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目前仍是一个没有解决的开放问题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609600" y="239395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多项式时间归约 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可以在多项式时间内归约到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问题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（参见右下图），有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609600" y="323215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</a:rPr>
              <a:t>1. 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也是 </a:t>
            </a:r>
            <a:r>
              <a:rPr lang="en-US" altLang="zh-CN" sz="2400" i="1" dirty="0">
                <a:solidFill>
                  <a:srgbClr val="333399"/>
                </a:solidFill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也是 </a:t>
            </a:r>
            <a:r>
              <a:rPr lang="en-US" altLang="zh-CN" sz="2400" i="1" dirty="0">
                <a:solidFill>
                  <a:srgbClr val="333399"/>
                </a:solidFill>
              </a:rPr>
              <a:t>NP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609600" y="4298950"/>
            <a:ext cx="39624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</a:rPr>
              <a:t>3. 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 </a:t>
            </a:r>
            <a:r>
              <a:rPr lang="zh-CN" altLang="en-US" sz="2400" dirty="0">
                <a:solidFill>
                  <a:srgbClr val="333399"/>
                </a:solidFill>
              </a:rPr>
              <a:t>不是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，则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   </a:t>
            </a:r>
            <a:r>
              <a:rPr lang="zh-CN" altLang="en-US" sz="2400" dirty="0">
                <a:solidFill>
                  <a:srgbClr val="333399"/>
                </a:solidFill>
              </a:rPr>
              <a:t>也不是 </a:t>
            </a:r>
            <a:r>
              <a:rPr lang="en-US" altLang="zh-CN" sz="2400" i="1" dirty="0">
                <a:solidFill>
                  <a:srgbClr val="333399"/>
                </a:solidFill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</a:rPr>
              <a:t>4. 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 </a:t>
            </a:r>
            <a:r>
              <a:rPr lang="zh-CN" altLang="en-US" sz="2400" dirty="0">
                <a:solidFill>
                  <a:srgbClr val="333399"/>
                </a:solidFill>
              </a:rPr>
              <a:t>不是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  </a:t>
            </a:r>
            <a:r>
              <a:rPr lang="zh-CN" altLang="en-US" sz="2400" dirty="0">
                <a:solidFill>
                  <a:srgbClr val="333399"/>
                </a:solidFill>
              </a:rPr>
              <a:t>也不是 </a:t>
            </a:r>
            <a:r>
              <a:rPr lang="en-US" altLang="zh-CN" sz="2400" i="1" dirty="0">
                <a:solidFill>
                  <a:srgbClr val="333399"/>
                </a:solidFill>
              </a:rPr>
              <a:t>NP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231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07407"/>
              </p:ext>
            </p:extLst>
          </p:nvPr>
        </p:nvGraphicFramePr>
        <p:xfrm>
          <a:off x="4419600" y="4800600"/>
          <a:ext cx="4419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4" imgW="5400624" imgH="1514002" progId="Visio.Drawing.11">
                  <p:embed/>
                </p:oleObj>
              </mc:Choice>
              <mc:Fallback>
                <p:oleObj name="Visio" r:id="rId4" imgW="5400624" imgH="151400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0600"/>
                        <a:ext cx="44196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524000" y="214313"/>
            <a:ext cx="3911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P</a:t>
            </a:r>
            <a:r>
              <a:rPr lang="en-US" altLang="zh-CN" sz="4000" i="1">
                <a:ea typeface="华文行楷" pitchFamily="2" charset="-122"/>
              </a:rPr>
              <a:t> 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</a:t>
            </a: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>
                <a:ea typeface="华文行楷" pitchFamily="2" charset="-122"/>
              </a:rPr>
              <a:t> 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1" grpId="0" autoUpdateAnimBg="0"/>
      <p:bldP spid="231432" grpId="0" autoUpdateAnimBg="0"/>
      <p:bldP spid="231433" grpId="0" autoUpdateAnimBg="0"/>
      <p:bldP spid="231434" grpId="0" autoUpdateAnimBg="0"/>
      <p:bldP spid="2314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685800" y="1295400"/>
            <a:ext cx="83058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en-US" altLang="zh-CN" sz="2400" i="1" dirty="0"/>
              <a:t>NP -</a:t>
            </a:r>
            <a:r>
              <a:rPr lang="zh-CN" altLang="en-US" sz="2400" dirty="0"/>
              <a:t>完全（ </a:t>
            </a:r>
            <a:r>
              <a:rPr lang="en-US" altLang="zh-CN" sz="2400" i="1" dirty="0"/>
              <a:t>NP -</a:t>
            </a:r>
            <a:r>
              <a:rPr lang="en-US" altLang="zh-CN" sz="2000" i="1" dirty="0"/>
              <a:t>complete</a:t>
            </a:r>
            <a:r>
              <a:rPr lang="zh-CN" altLang="en-US" sz="2400" dirty="0"/>
              <a:t>）问题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问题 </a:t>
            </a:r>
            <a:r>
              <a:rPr lang="en-US" altLang="zh-CN" sz="20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如果满足以下条件，则称其为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完全问题</a:t>
            </a:r>
            <a:r>
              <a:rPr lang="zh-CN" altLang="en-US" sz="2400" i="1" dirty="0">
                <a:solidFill>
                  <a:srgbClr val="333399"/>
                </a:solidFill>
              </a:rPr>
              <a:t>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</a:rPr>
              <a:t>1.  P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　   </a:t>
            </a:r>
            <a:r>
              <a:rPr lang="en-US" altLang="zh-CN" sz="2000" i="1" dirty="0">
                <a:solidFill>
                  <a:srgbClr val="333399"/>
                </a:solidFill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是任一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可以多项式时间归约到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85800" y="32766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结论  </a:t>
            </a:r>
            <a:r>
              <a:rPr lang="zh-CN" altLang="en-US" sz="2400" dirty="0">
                <a:solidFill>
                  <a:srgbClr val="333399"/>
                </a:solidFill>
              </a:rPr>
              <a:t>设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，而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如果问题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可以多项式时间归约到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也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685800" y="41910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结论  </a:t>
            </a:r>
            <a:r>
              <a:rPr lang="zh-CN" altLang="en-US" sz="2400" dirty="0">
                <a:solidFill>
                  <a:srgbClr val="333399"/>
                </a:solidFill>
              </a:rPr>
              <a:t>如果可以证明某个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，则可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以证明 </a:t>
            </a:r>
            <a:r>
              <a:rPr lang="en-US" altLang="zh-CN" sz="2400" i="1" dirty="0">
                <a:solidFill>
                  <a:srgbClr val="333399"/>
                </a:solidFill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</a:rPr>
              <a:t>NP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685800" y="5060950"/>
            <a:ext cx="830580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 </a:t>
            </a:r>
            <a:r>
              <a:rPr lang="en-US" altLang="zh-CN" sz="2400" i="1" dirty="0"/>
              <a:t>NP –</a:t>
            </a:r>
            <a:r>
              <a:rPr lang="zh-CN" altLang="en-US" sz="2400" dirty="0"/>
              <a:t>难（ </a:t>
            </a:r>
            <a:r>
              <a:rPr lang="en-US" altLang="zh-CN" sz="2400" i="1" dirty="0"/>
              <a:t>NP -</a:t>
            </a:r>
            <a:r>
              <a:rPr lang="en-US" altLang="zh-CN" sz="2000" i="1" dirty="0"/>
              <a:t>hard</a:t>
            </a:r>
            <a:r>
              <a:rPr lang="zh-CN" altLang="en-US" sz="2400" dirty="0"/>
              <a:t>）问题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/>
              <a:t>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 如果可以证明</a:t>
            </a:r>
            <a:r>
              <a:rPr lang="zh-CN" altLang="en-US" sz="2400" dirty="0">
                <a:solidFill>
                  <a:srgbClr val="333399"/>
                </a:solidFill>
              </a:rPr>
              <a:t>问题 </a:t>
            </a:r>
            <a:r>
              <a:rPr lang="en-US" altLang="zh-CN" sz="2000" i="1" dirty="0">
                <a:solidFill>
                  <a:srgbClr val="333399"/>
                </a:solidFill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满足上述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完全问题的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条件 </a:t>
            </a:r>
            <a:r>
              <a:rPr lang="en-US" altLang="zh-CN" sz="2400" i="1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 但不能证明条件 </a:t>
            </a:r>
            <a:r>
              <a:rPr lang="en-US" altLang="zh-CN" sz="2000" i="1" dirty="0">
                <a:solidFill>
                  <a:srgbClr val="333399"/>
                </a:solidFill>
              </a:rPr>
              <a:t>1</a:t>
            </a:r>
            <a:r>
              <a:rPr lang="zh-CN" altLang="en-US" sz="2400" dirty="0">
                <a:solidFill>
                  <a:srgbClr val="333399"/>
                </a:solidFill>
              </a:rPr>
              <a:t>，则称 </a:t>
            </a:r>
            <a:r>
              <a:rPr lang="en-US" altLang="zh-CN" sz="2000" i="1" dirty="0">
                <a:solidFill>
                  <a:srgbClr val="333399"/>
                </a:solidFill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难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1524000" y="214313"/>
            <a:ext cx="62277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 dirty="0">
                <a:ea typeface="华文行楷" pitchFamily="2" charset="-122"/>
              </a:rPr>
              <a:t> -</a:t>
            </a:r>
            <a:r>
              <a:rPr lang="zh-CN" altLang="en-US" sz="4000" dirty="0">
                <a:ea typeface="华文行楷" pitchFamily="2" charset="-122"/>
              </a:rPr>
              <a:t>完全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 </a:t>
            </a: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 </a:t>
            </a:r>
            <a:r>
              <a:rPr lang="en-US" altLang="zh-CN" sz="4000" dirty="0">
                <a:ea typeface="华文行楷" pitchFamily="2" charset="-122"/>
              </a:rPr>
              <a:t>-</a:t>
            </a:r>
            <a:r>
              <a:rPr lang="zh-CN" altLang="en-US" sz="4000" dirty="0">
                <a:ea typeface="华文行楷" pitchFamily="2" charset="-122"/>
              </a:rPr>
              <a:t>难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utoUpdateAnimBg="0"/>
      <p:bldP spid="232456" grpId="0" autoUpdateAnimBg="0"/>
      <p:bldP spid="232457" grpId="0" autoUpdateAnimBg="0"/>
      <p:bldP spid="2324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09600" y="1295400"/>
            <a:ext cx="8458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可满足性（</a:t>
            </a:r>
            <a:r>
              <a:rPr lang="en-US" altLang="zh-CN" sz="2000" i="1" dirty="0" err="1"/>
              <a:t>satisfiability</a:t>
            </a:r>
            <a:r>
              <a:rPr lang="zh-CN" altLang="en-US" sz="2400" dirty="0"/>
              <a:t>）问题</a:t>
            </a:r>
            <a:r>
              <a:rPr lang="en-US" altLang="zh-CN" sz="2000" i="1" dirty="0"/>
              <a:t>SAT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</a:rPr>
              <a:t>布尔表达式的可满足性：如 </a:t>
            </a:r>
            <a:r>
              <a:rPr lang="en-US" altLang="zh-CN" sz="2000" i="1" dirty="0">
                <a:solidFill>
                  <a:srgbClr val="333399"/>
                </a:solidFill>
              </a:rPr>
              <a:t>x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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(y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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z)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是可满足的，而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</a:rPr>
              <a:t>x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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不是可满足的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Sat</a:t>
            </a:r>
            <a:r>
              <a:rPr lang="en-US" altLang="zh-CN" sz="2400" i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问题是指：任给一个布尔表达式，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它是不是可满足的？</a:t>
            </a:r>
            <a:endParaRPr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09600" y="3122613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结论（</a:t>
            </a:r>
            <a:r>
              <a:rPr lang="en-US" altLang="zh-CN" sz="2000" i="1" dirty="0"/>
              <a:t>Cook </a:t>
            </a:r>
            <a:r>
              <a:rPr lang="zh-CN" altLang="en-US" sz="2400" dirty="0"/>
              <a:t>定理）  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SAT</a:t>
            </a:r>
            <a:r>
              <a:rPr lang="en-US" altLang="zh-CN" sz="2400" i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是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09600" y="3671888"/>
            <a:ext cx="8458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</a:rPr>
              <a:t>从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Sat </a:t>
            </a:r>
            <a:r>
              <a:rPr lang="zh-CN" altLang="en-US" sz="2400" dirty="0">
                <a:solidFill>
                  <a:srgbClr val="333399"/>
                </a:solidFill>
              </a:rPr>
              <a:t>可以归约到许多其它的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</a:rPr>
              <a:t>，它在计算复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杂性理论中的作用可以和可计算性理论中的通用语言（问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题）和 </a:t>
            </a:r>
            <a:r>
              <a:rPr lang="en-US" altLang="zh-CN" sz="2000" i="1" dirty="0">
                <a:solidFill>
                  <a:srgbClr val="333399"/>
                </a:solidFill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对应问题相比拟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 smtClean="0">
                <a:solidFill>
                  <a:srgbClr val="333399"/>
                </a:solidFill>
              </a:rPr>
              <a:t>本</a:t>
            </a:r>
            <a:r>
              <a:rPr lang="zh-CN" altLang="en-US" sz="2400" dirty="0">
                <a:solidFill>
                  <a:srgbClr val="333399"/>
                </a:solidFill>
              </a:rPr>
              <a:t>课</a:t>
            </a:r>
            <a:r>
              <a:rPr lang="zh-CN" altLang="en-US" sz="2400" dirty="0" smtClean="0">
                <a:solidFill>
                  <a:srgbClr val="333399"/>
                </a:solidFill>
              </a:rPr>
              <a:t>教材</a:t>
            </a:r>
            <a:r>
              <a:rPr lang="zh-CN" altLang="en-US" sz="2400" dirty="0">
                <a:solidFill>
                  <a:srgbClr val="333399"/>
                </a:solidFill>
              </a:rPr>
              <a:t>介绍了几个其它的 </a:t>
            </a:r>
            <a:r>
              <a:rPr lang="en-US" altLang="zh-CN" sz="2400" i="1" dirty="0">
                <a:solidFill>
                  <a:srgbClr val="333399"/>
                </a:solidFill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问题：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CSAT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3SAT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独立集问题，顶点覆盖问题，有向哈密顿回路问题，无向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    哈密顿回路问题，旅行商问题等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524000" y="214313"/>
            <a:ext cx="62277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>
                <a:ea typeface="华文行楷" pitchFamily="2" charset="-122"/>
              </a:rPr>
              <a:t> -</a:t>
            </a:r>
            <a:r>
              <a:rPr lang="zh-CN" altLang="en-US" sz="4000">
                <a:ea typeface="华文行楷" pitchFamily="2" charset="-122"/>
              </a:rPr>
              <a:t>完全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 </a:t>
            </a: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 </a:t>
            </a:r>
            <a:r>
              <a:rPr lang="en-US" altLang="zh-CN" sz="4000">
                <a:ea typeface="华文行楷" pitchFamily="2" charset="-122"/>
              </a:rPr>
              <a:t>-</a:t>
            </a:r>
            <a:r>
              <a:rPr lang="zh-CN" altLang="en-US" sz="4000">
                <a:ea typeface="华文行楷" pitchFamily="2" charset="-122"/>
              </a:rPr>
              <a:t>难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0" grpId="0" autoUpdateAnimBg="0"/>
      <p:bldP spid="23348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352800" y="5103813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28800" y="2209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buFontTx/>
              <a:buNone/>
            </a:pP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Wish You a Great Success,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23"/>
          <p:cNvSpPr>
            <a:spLocks noChangeArrowheads="1"/>
          </p:cNvSpPr>
          <p:nvPr/>
        </p:nvSpPr>
        <p:spPr bwMode="auto">
          <a:xfrm>
            <a:off x="838200" y="2151063"/>
            <a:ext cx="664051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 </a:t>
            </a:r>
            <a:r>
              <a:rPr lang="zh-CN" altLang="en-US"/>
              <a:t>对角</a:t>
            </a:r>
            <a:r>
              <a:rPr lang="zh-CN" altLang="en-US" sz="2800">
                <a:solidFill>
                  <a:srgbClr val="333399"/>
                </a:solidFill>
              </a:rPr>
              <a:t>（</a:t>
            </a:r>
            <a:r>
              <a:rPr lang="en-US" altLang="zh-CN" sz="2800" i="1">
                <a:solidFill>
                  <a:srgbClr val="333399"/>
                </a:solidFill>
              </a:rPr>
              <a:t>diagonalization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r>
              <a:rPr lang="zh-CN" altLang="en-US"/>
              <a:t>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/>
          </a:p>
          <a:p>
            <a:pPr lvl="1">
              <a:lnSpc>
                <a:spcPct val="100000"/>
              </a:lnSpc>
              <a:buFont typeface="Symbol" pitchFamily="18" charset="2"/>
              <a:buChar char="-"/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333399"/>
                </a:solidFill>
              </a:rPr>
              <a:t>不是递归可枚举的语言</a:t>
            </a:r>
          </a:p>
        </p:txBody>
      </p:sp>
      <p:sp>
        <p:nvSpPr>
          <p:cNvPr id="15367" name="Rectangle 24"/>
          <p:cNvSpPr>
            <a:spLocks noChangeArrowheads="1"/>
          </p:cNvSpPr>
          <p:nvPr/>
        </p:nvSpPr>
        <p:spPr bwMode="auto">
          <a:xfrm>
            <a:off x="838200" y="34290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 </a:t>
            </a:r>
            <a:r>
              <a:rPr lang="zh-CN" altLang="en-US"/>
              <a:t>递归语言和递归可枚举语言的补运算</a:t>
            </a:r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15368" name="Rectangle 25"/>
          <p:cNvSpPr>
            <a:spLocks noChangeArrowheads="1"/>
          </p:cNvSpPr>
          <p:nvPr/>
        </p:nvSpPr>
        <p:spPr bwMode="auto">
          <a:xfrm>
            <a:off x="838200" y="4191000"/>
            <a:ext cx="7467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 </a:t>
            </a:r>
            <a:r>
              <a:rPr lang="zh-CN" altLang="en-US"/>
              <a:t>通用</a:t>
            </a:r>
            <a:r>
              <a:rPr lang="zh-CN" altLang="en-US" sz="2800">
                <a:solidFill>
                  <a:srgbClr val="333399"/>
                </a:solidFill>
              </a:rPr>
              <a:t>（</a:t>
            </a:r>
            <a:r>
              <a:rPr lang="en-US" altLang="zh-CN" sz="2800" i="1">
                <a:solidFill>
                  <a:srgbClr val="333399"/>
                </a:solidFill>
              </a:rPr>
              <a:t>universal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r>
              <a:rPr lang="zh-CN" altLang="en-US"/>
              <a:t>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/>
          </a:p>
          <a:p>
            <a:pPr lvl="1">
              <a:lnSpc>
                <a:spcPct val="100000"/>
              </a:lnSpc>
              <a:buFont typeface="Symbol" pitchFamily="18" charset="2"/>
              <a:buChar char="-"/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333399"/>
                </a:solidFill>
              </a:rPr>
              <a:t>是递归可枚举、但不是递归的语言</a:t>
            </a:r>
          </a:p>
        </p:txBody>
      </p:sp>
      <p:sp>
        <p:nvSpPr>
          <p:cNvPr id="15369" name="Rectangle 26"/>
          <p:cNvSpPr>
            <a:spLocks noChangeArrowheads="1"/>
          </p:cNvSpPr>
          <p:nvPr/>
        </p:nvSpPr>
        <p:spPr bwMode="auto">
          <a:xfrm>
            <a:off x="838200" y="1427163"/>
            <a:ext cx="609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 </a:t>
            </a:r>
            <a:r>
              <a:rPr lang="zh-CN" altLang="en-US"/>
              <a:t>图灵机与输入串的二进制编码</a:t>
            </a:r>
          </a:p>
        </p:txBody>
      </p:sp>
      <p:sp>
        <p:nvSpPr>
          <p:cNvPr id="15370" name="Rectangle 28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/>
              <a:t> </a:t>
            </a:r>
            <a:r>
              <a:rPr lang="zh-CN" altLang="en-US" dirty="0"/>
              <a:t>图灵机与输入串的二进制编码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5800" y="1833563"/>
            <a:ext cx="845820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dirty="0"/>
              <a:t>图灵机的编码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对于所关心的问题不失一般性，为方便讨论，先对图灵机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作一些假定和简化：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i="1" dirty="0">
                <a:solidFill>
                  <a:srgbClr val="333399"/>
                </a:solidFill>
              </a:rPr>
              <a:t>(1) </a:t>
            </a:r>
            <a:r>
              <a:rPr lang="zh-CN" altLang="en-US" sz="2400" dirty="0">
                <a:solidFill>
                  <a:srgbClr val="333399"/>
                </a:solidFill>
              </a:rPr>
              <a:t>输入字母表为</a:t>
            </a:r>
            <a:r>
              <a:rPr lang="en-US" altLang="zh-CN" sz="2400" i="1" dirty="0">
                <a:solidFill>
                  <a:srgbClr val="333399"/>
                </a:solidFill>
              </a:rPr>
              <a:t>{0,1}</a:t>
            </a:r>
            <a:r>
              <a:rPr lang="zh-CN" altLang="en-US" sz="2400" i="1" dirty="0">
                <a:solidFill>
                  <a:srgbClr val="333399"/>
                </a:solidFill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</a:rPr>
              <a:t>    </a:t>
            </a:r>
            <a:r>
              <a:rPr lang="en-US" altLang="zh-CN" sz="2400" i="1" dirty="0">
                <a:solidFill>
                  <a:srgbClr val="333399"/>
                </a:solidFill>
              </a:rPr>
              <a:t>(2) </a:t>
            </a:r>
            <a:r>
              <a:rPr lang="zh-CN" altLang="en-US" sz="2400" dirty="0">
                <a:solidFill>
                  <a:srgbClr val="333399"/>
                </a:solidFill>
              </a:rPr>
              <a:t>假定有限状态为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zh-CN" altLang="en-US" sz="2400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… </a:t>
            </a:r>
            <a:r>
              <a:rPr lang="zh-CN" altLang="en-US" sz="2400" i="1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 err="1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zh-CN" altLang="en-US" sz="2400" dirty="0">
                <a:solidFill>
                  <a:srgbClr val="333399"/>
                </a:solidFill>
              </a:rPr>
              <a:t>，并假定初态总是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终态总是 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400" dirty="0">
                <a:solidFill>
                  <a:srgbClr val="333399"/>
                </a:solidFill>
              </a:rPr>
              <a:t>（因已假设图灵机到达接受态总是停机，所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以假定一个终态即可）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</a:rPr>
              <a:t>    (3) </a:t>
            </a:r>
            <a:r>
              <a:rPr lang="zh-CN" altLang="en-US" sz="2400" dirty="0">
                <a:solidFill>
                  <a:srgbClr val="333399"/>
                </a:solidFill>
              </a:rPr>
              <a:t>假定带符号为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zh-CN" altLang="en-US" sz="2400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… </a:t>
            </a:r>
            <a:r>
              <a:rPr lang="zh-CN" altLang="en-US" sz="2400" i="1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 err="1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m</a:t>
            </a:r>
            <a:r>
              <a:rPr lang="zh-CN" altLang="en-US" sz="2400" dirty="0">
                <a:solidFill>
                  <a:srgbClr val="333399"/>
                </a:solidFill>
              </a:rPr>
              <a:t>，并假定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</a:rPr>
              <a:t>1</a:t>
            </a:r>
            <a:r>
              <a:rPr lang="zh-CN" altLang="en-US" sz="2400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</a:rPr>
              <a:t>B</a:t>
            </a:r>
            <a:r>
              <a:rPr lang="en-US" altLang="zh-CN" sz="2400" dirty="0">
                <a:solidFill>
                  <a:srgbClr val="333399"/>
                </a:solidFill>
              </a:rPr>
              <a:t> 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</a:rPr>
              <a:t>    (4) </a:t>
            </a:r>
            <a:r>
              <a:rPr lang="zh-CN" altLang="en-US" sz="2400" dirty="0">
                <a:solidFill>
                  <a:srgbClr val="333399"/>
                </a:solidFill>
              </a:rPr>
              <a:t>假定带头的移动方向为</a:t>
            </a:r>
            <a:r>
              <a:rPr lang="en-US" altLang="zh-CN" sz="2000" i="1" dirty="0">
                <a:solidFill>
                  <a:srgbClr val="333399"/>
                </a:solidFill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zh-CN" altLang="en-US" sz="2400" dirty="0">
                <a:solidFill>
                  <a:srgbClr val="333399"/>
                </a:solidFill>
              </a:rPr>
              <a:t>，分别代表 </a:t>
            </a:r>
            <a:r>
              <a:rPr lang="en-US" altLang="zh-CN" sz="2000" i="1" dirty="0">
                <a:solidFill>
                  <a:srgbClr val="333399"/>
                </a:solidFill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</a:rPr>
              <a:t>R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685800" y="1724025"/>
            <a:ext cx="8458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图灵机的编码 （续前页）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在这些假定之后，转移规则 </a:t>
            </a:r>
            <a:r>
              <a:rPr lang="zh-CN" altLang="en-US" sz="2000" i="1" dirty="0">
                <a:sym typeface="Symbol" pitchFamily="18" charset="2"/>
              </a:rPr>
              <a:t></a:t>
            </a:r>
            <a:r>
              <a:rPr lang="en-US" altLang="zh-CN" sz="2000" i="1" dirty="0">
                <a:sym typeface="Symbol" pitchFamily="18" charset="2"/>
              </a:rPr>
              <a:t>(q</a:t>
            </a:r>
            <a:r>
              <a:rPr lang="en-US" altLang="zh-CN" sz="2000" i="1" baseline="-25000" dirty="0"/>
              <a:t>i </a:t>
            </a:r>
            <a:r>
              <a:rPr lang="en-US" altLang="zh-CN" sz="2000" i="1" dirty="0">
                <a:sym typeface="Symbol" pitchFamily="18" charset="2"/>
              </a:rPr>
              <a:t>,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/>
              <a:t>(</a:t>
            </a:r>
            <a:r>
              <a:rPr lang="en-US" altLang="zh-CN" sz="2000" i="1" dirty="0" err="1">
                <a:sym typeface="Symbol" pitchFamily="18" charset="2"/>
              </a:rPr>
              <a:t>q</a:t>
            </a:r>
            <a:r>
              <a:rPr lang="en-US" altLang="zh-CN" sz="2000" i="1" baseline="-25000" dirty="0" err="1"/>
              <a:t>k</a:t>
            </a:r>
            <a:r>
              <a:rPr lang="en-US" altLang="zh-CN" sz="2000" i="1" baseline="-25000" dirty="0"/>
              <a:t> </a:t>
            </a:r>
            <a:r>
              <a:rPr lang="en-US" altLang="zh-CN" sz="2000" i="1" dirty="0"/>
              <a:t>, X</a:t>
            </a:r>
            <a:r>
              <a:rPr lang="en-US" altLang="zh-CN" sz="2000" i="1" baseline="-25000" dirty="0"/>
              <a:t>l 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D</a:t>
            </a:r>
            <a:r>
              <a:rPr lang="en-US" altLang="zh-CN" sz="2000" i="1" baseline="-25000" dirty="0" err="1"/>
              <a:t>m</a:t>
            </a:r>
            <a:r>
              <a:rPr lang="en-US" altLang="zh-CN" sz="2000" i="1" dirty="0"/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可以编码为</a:t>
            </a:r>
            <a:endParaRPr lang="zh-CN" altLang="en-US" sz="2000" i="1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/>
              <a:t>     </a:t>
            </a:r>
            <a:r>
              <a:rPr lang="en-US" altLang="zh-CN" sz="2000" i="1" dirty="0"/>
              <a:t>0 </a:t>
            </a:r>
            <a:r>
              <a:rPr lang="en-US" altLang="zh-CN" sz="2000" i="1" baseline="30000" dirty="0"/>
              <a:t>i</a:t>
            </a:r>
            <a:r>
              <a:rPr lang="en-US" altLang="zh-CN" sz="2000" i="1" dirty="0"/>
              <a:t>10 </a:t>
            </a:r>
            <a:r>
              <a:rPr lang="en-US" altLang="zh-CN" sz="2000" i="1" baseline="30000" dirty="0"/>
              <a:t>j</a:t>
            </a:r>
            <a:r>
              <a:rPr lang="en-US" altLang="zh-CN" sz="2000" i="1" dirty="0"/>
              <a:t>10 </a:t>
            </a:r>
            <a:r>
              <a:rPr lang="en-US" altLang="zh-CN" sz="2000" i="1" baseline="30000" dirty="0"/>
              <a:t>k</a:t>
            </a:r>
            <a:r>
              <a:rPr lang="en-US" altLang="zh-CN" sz="2000" i="1" dirty="0"/>
              <a:t>10 </a:t>
            </a:r>
            <a:r>
              <a:rPr lang="en-US" altLang="zh-CN" sz="2000" i="1" baseline="30000" dirty="0"/>
              <a:t>l</a:t>
            </a:r>
            <a:r>
              <a:rPr lang="en-US" altLang="zh-CN" sz="2000" i="1" dirty="0"/>
              <a:t>10 </a:t>
            </a:r>
            <a:r>
              <a:rPr lang="en-US" altLang="zh-CN" sz="2000" i="1" baseline="30000" dirty="0"/>
              <a:t>m</a:t>
            </a:r>
            <a:r>
              <a:rPr lang="zh-CN" altLang="en-US" sz="2400" dirty="0">
                <a:solidFill>
                  <a:srgbClr val="333399"/>
                </a:solidFill>
              </a:rPr>
              <a:t>，所有转移规则的编码排列在一起可以作为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该图灵机的编码，形如    </a:t>
            </a:r>
            <a:r>
              <a:rPr lang="en-US" altLang="zh-CN" sz="2000" i="1" dirty="0"/>
              <a:t>C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11C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11…C</a:t>
            </a:r>
            <a:r>
              <a:rPr lang="en-US" altLang="zh-CN" sz="2000" i="1" baseline="-25000" dirty="0"/>
              <a:t>n-1</a:t>
            </a:r>
            <a:r>
              <a:rPr lang="en-US" altLang="zh-CN" sz="2000" i="1" dirty="0"/>
              <a:t>11C</a:t>
            </a:r>
            <a:r>
              <a:rPr lang="en-US" altLang="zh-CN" sz="2000" i="1" baseline="-25000" dirty="0"/>
              <a:t>n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685800" y="3540125"/>
            <a:ext cx="83058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举例</a:t>
            </a:r>
            <a:r>
              <a:rPr lang="zh-CN" altLang="en-US" sz="2400" dirty="0">
                <a:solidFill>
                  <a:srgbClr val="333399"/>
                </a:solidFill>
              </a:rPr>
              <a:t>   图灵机 </a:t>
            </a:r>
            <a:r>
              <a:rPr lang="en-US" altLang="zh-CN" sz="2000" i="1" dirty="0">
                <a:solidFill>
                  <a:srgbClr val="333399"/>
                </a:solidFill>
              </a:rPr>
              <a:t>M</a:t>
            </a:r>
            <a:r>
              <a:rPr lang="en-US" altLang="zh-CN" sz="2000" dirty="0">
                <a:solidFill>
                  <a:srgbClr val="333399"/>
                </a:solidFill>
              </a:rPr>
              <a:t> = (</a:t>
            </a:r>
            <a:r>
              <a:rPr lang="en-US" altLang="zh-CN" sz="2000" i="1" dirty="0">
                <a:solidFill>
                  <a:srgbClr val="333399"/>
                </a:solidFill>
              </a:rPr>
              <a:t>{q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</a:rPr>
              <a:t>,q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},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{0,1}, {0,1,B},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</a:rPr>
              <a:t>, 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</a:rPr>
              <a:t>, B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, {q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} </a:t>
            </a:r>
            <a:r>
              <a:rPr lang="en-US" altLang="zh-CN" sz="2000" dirty="0">
                <a:solidFill>
                  <a:srgbClr val="333399"/>
                </a:solidFill>
              </a:rPr>
              <a:t>)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，转移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规则 </a:t>
            </a: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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（左）</a:t>
            </a:r>
            <a:r>
              <a:rPr lang="zh-CN" altLang="en-US" sz="2400" dirty="0">
                <a:solidFill>
                  <a:srgbClr val="333399"/>
                </a:solidFill>
              </a:rPr>
              <a:t>及其编码（右）为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/>
              <a:t>                 </a:t>
            </a: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</a:rPr>
              <a:t>,0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0100100010100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</a:rPr>
              <a:t>,1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0001010100100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</a:rPr>
              <a:t>,0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00010010010100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</a:rPr>
              <a:t>B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</a:rPr>
              <a:t>,1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,L) 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0001000100010010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该图灵机的编码为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 </a:t>
            </a:r>
            <a:r>
              <a:rPr lang="en-US" altLang="zh-CN" sz="1600" i="1" dirty="0">
                <a:solidFill>
                  <a:srgbClr val="333399"/>
                </a:solidFill>
              </a:rPr>
              <a:t>0100100010100</a:t>
            </a:r>
            <a:r>
              <a:rPr lang="en-US" altLang="zh-CN" sz="1600" i="1" dirty="0"/>
              <a:t>11</a:t>
            </a:r>
            <a:r>
              <a:rPr lang="en-US" altLang="zh-CN" sz="1600" i="1" dirty="0">
                <a:solidFill>
                  <a:srgbClr val="333399"/>
                </a:solidFill>
              </a:rPr>
              <a:t>0001010100100</a:t>
            </a:r>
            <a:r>
              <a:rPr lang="en-US" altLang="zh-CN" sz="1600" i="1" dirty="0"/>
              <a:t>11</a:t>
            </a:r>
            <a:r>
              <a:rPr lang="en-US" altLang="zh-CN" sz="1600" i="1" dirty="0">
                <a:solidFill>
                  <a:srgbClr val="333399"/>
                </a:solidFill>
              </a:rPr>
              <a:t>00010010010100</a:t>
            </a:r>
            <a:r>
              <a:rPr lang="en-US" altLang="zh-CN" sz="1600" i="1" baseline="-25000" dirty="0"/>
              <a:t> </a:t>
            </a:r>
            <a:r>
              <a:rPr lang="en-US" altLang="zh-CN" sz="1600" i="1" dirty="0"/>
              <a:t>11</a:t>
            </a:r>
            <a:r>
              <a:rPr lang="en-US" altLang="zh-CN" sz="1600" i="1" dirty="0">
                <a:solidFill>
                  <a:srgbClr val="333399"/>
                </a:solidFill>
              </a:rPr>
              <a:t>0001000100010010</a:t>
            </a:r>
            <a:r>
              <a:rPr lang="en-US" altLang="zh-CN" sz="1600" i="1" baseline="-25000" dirty="0"/>
              <a:t> </a:t>
            </a:r>
            <a:r>
              <a:rPr lang="en-US" altLang="zh-CN" sz="16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/>
              <a:t> </a:t>
            </a:r>
            <a:r>
              <a:rPr lang="zh-CN" altLang="en-US"/>
              <a:t>图灵机与输入串的二进制编码</a:t>
            </a:r>
          </a:p>
        </p:txBody>
      </p:sp>
      <p:sp>
        <p:nvSpPr>
          <p:cNvPr id="174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685800" y="1895475"/>
            <a:ext cx="8305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 </a:t>
            </a:r>
            <a:r>
              <a:rPr lang="en-US" altLang="zh-CN" sz="2000" i="1" dirty="0"/>
              <a:t>0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1 </a:t>
            </a:r>
            <a:r>
              <a:rPr lang="zh-CN" altLang="en-US" sz="2400" dirty="0"/>
              <a:t>字符串的编码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将任意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字符串 </a:t>
            </a:r>
            <a:r>
              <a:rPr lang="en-US" altLang="zh-CN" sz="2000" i="1" dirty="0">
                <a:solidFill>
                  <a:srgbClr val="333399"/>
                </a:solidFill>
              </a:rPr>
              <a:t>w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用 </a:t>
            </a:r>
            <a:r>
              <a:rPr lang="en-US" altLang="zh-CN" sz="2000" i="1" dirty="0">
                <a:solidFill>
                  <a:srgbClr val="333399"/>
                </a:solidFill>
              </a:rPr>
              <a:t>1w </a:t>
            </a:r>
            <a:r>
              <a:rPr lang="zh-CN" altLang="en-US" sz="2400" dirty="0">
                <a:solidFill>
                  <a:srgbClr val="333399"/>
                </a:solidFill>
              </a:rPr>
              <a:t>编码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如 </a:t>
            </a:r>
            <a:r>
              <a:rPr lang="zh-CN" altLang="en-US" sz="2400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zh-CN" altLang="en-US" sz="2400" dirty="0">
                <a:solidFill>
                  <a:srgbClr val="333399"/>
                </a:solidFill>
              </a:rPr>
              <a:t> 编码为 </a:t>
            </a:r>
            <a:r>
              <a:rPr lang="en-US" altLang="zh-CN" sz="2000" i="1" dirty="0">
                <a:solidFill>
                  <a:srgbClr val="333399"/>
                </a:solidFill>
              </a:rPr>
              <a:t>1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编码为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</a:rPr>
              <a:t>10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编码为 </a:t>
            </a:r>
            <a:r>
              <a:rPr lang="en-US" altLang="zh-CN" sz="2000" i="1" dirty="0">
                <a:solidFill>
                  <a:srgbClr val="333399"/>
                </a:solidFill>
              </a:rPr>
              <a:t>11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00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编码为 </a:t>
            </a:r>
            <a:r>
              <a:rPr lang="en-US" altLang="zh-CN" sz="2000" i="1" dirty="0">
                <a:solidFill>
                  <a:srgbClr val="333399"/>
                </a:solidFill>
              </a:rPr>
              <a:t>100 </a:t>
            </a:r>
            <a:r>
              <a:rPr lang="zh-CN" altLang="en-US" sz="2400" dirty="0">
                <a:solidFill>
                  <a:srgbClr val="333399"/>
                </a:solidFill>
              </a:rPr>
              <a:t>等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</a:rPr>
              <a:t>这样，如果一个图灵机的二进制编码为 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，而 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为第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字符串，就把该图灵机称为第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个图灵机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</a:rPr>
              <a:t>同样，任何一个输入串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</a:rPr>
              <a:t>，可以对应到某个整数 </a:t>
            </a:r>
            <a:r>
              <a:rPr lang="en-US" altLang="zh-CN" sz="2000" i="1" dirty="0">
                <a:solidFill>
                  <a:srgbClr val="333399"/>
                </a:solidFill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</a:rPr>
              <a:t>，称之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为第 </a:t>
            </a:r>
            <a:r>
              <a:rPr lang="en-US" altLang="zh-CN" sz="2000" i="1" dirty="0">
                <a:solidFill>
                  <a:srgbClr val="333399"/>
                </a:solidFill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</a:rPr>
              <a:t>个字符串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685800" y="5153025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图灵机与输入串偶对的编码</a:t>
            </a:r>
            <a:r>
              <a:rPr lang="zh-CN" altLang="en-US" sz="2400" dirty="0">
                <a:solidFill>
                  <a:srgbClr val="333399"/>
                </a:solidFill>
              </a:rPr>
              <a:t>   在通用语言的定义中，将会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用到图灵机与输入串偶对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</a:rPr>
              <a:t>的编码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设 </a:t>
            </a:r>
            <a:r>
              <a:rPr lang="en-US" altLang="zh-CN" sz="2000" i="1" dirty="0">
                <a:solidFill>
                  <a:srgbClr val="333399"/>
                </a:solidFill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的二进制编码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为 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zh-CN" altLang="en-US" sz="2400" dirty="0">
                <a:solidFill>
                  <a:srgbClr val="333399"/>
                </a:solidFill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</a:rPr>
              <a:t>w </a:t>
            </a:r>
            <a:r>
              <a:rPr lang="zh-CN" altLang="en-US" sz="2400" dirty="0">
                <a:solidFill>
                  <a:srgbClr val="333399"/>
                </a:solidFill>
              </a:rPr>
              <a:t>的二进制编码为 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zh-CN" altLang="en-US" sz="2400" dirty="0">
                <a:solidFill>
                  <a:srgbClr val="333399"/>
                </a:solidFill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</a:rPr>
              <a:t>的二进制编码为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</a:rPr>
              <a:t>              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en-US" altLang="zh-CN" sz="2000" i="1" baseline="-25000" dirty="0"/>
              <a:t> </a:t>
            </a:r>
            <a:r>
              <a:rPr lang="en-US" altLang="zh-CN" sz="2000" i="1" dirty="0"/>
              <a:t>111 </a:t>
            </a:r>
            <a:r>
              <a:rPr lang="en-US" altLang="zh-CN" sz="2000" i="1" dirty="0">
                <a:solidFill>
                  <a:srgbClr val="333399"/>
                </a:solidFill>
              </a:rPr>
              <a:t>C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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  <a:endParaRPr lang="en-US" altLang="zh-CN" sz="2000" i="1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4572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/>
              <a:t> </a:t>
            </a:r>
            <a:r>
              <a:rPr lang="zh-CN" altLang="en-US"/>
              <a:t>图灵机与输入串的二进制编码</a:t>
            </a:r>
          </a:p>
        </p:txBody>
      </p:sp>
      <p:sp>
        <p:nvSpPr>
          <p:cNvPr id="184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09600" y="990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/>
              <a:t> </a:t>
            </a:r>
            <a:r>
              <a:rPr lang="zh-CN" altLang="en-US" dirty="0"/>
              <a:t>对角语言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685800" y="1466850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定义  </a:t>
            </a:r>
            <a:r>
              <a:rPr lang="zh-CN" altLang="en-US" sz="2400" dirty="0">
                <a:solidFill>
                  <a:srgbClr val="333399"/>
                </a:solidFill>
              </a:rPr>
              <a:t>按照上述编码方法，每个图灵机对应一个整数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，即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该图灵机的二进制编码 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是第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字符串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然而，不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是每个整数 </a:t>
            </a:r>
            <a:r>
              <a:rPr lang="en-US" altLang="zh-CN" sz="2000" i="1" dirty="0">
                <a:solidFill>
                  <a:srgbClr val="333399"/>
                </a:solidFill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</a:rPr>
              <a:t>都能对应一个图灵机（即第 </a:t>
            </a:r>
            <a:r>
              <a:rPr lang="en-US" altLang="zh-CN" sz="2000" i="1" dirty="0">
                <a:solidFill>
                  <a:srgbClr val="333399"/>
                </a:solidFill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字符串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zh-CN" altLang="en-US" sz="2400" dirty="0" smtClean="0">
                <a:solidFill>
                  <a:srgbClr val="333399"/>
                </a:solidFill>
              </a:rPr>
              <a:t>不对</a:t>
            </a:r>
            <a:r>
              <a:rPr lang="zh-CN" altLang="en-US" sz="2400" dirty="0">
                <a:solidFill>
                  <a:srgbClr val="333399"/>
                </a:solidFill>
              </a:rPr>
              <a:t>应</a:t>
            </a:r>
            <a:r>
              <a:rPr lang="zh-CN" altLang="en-US" sz="2400" dirty="0" smtClean="0">
                <a:solidFill>
                  <a:srgbClr val="333399"/>
                </a:solidFill>
              </a:rPr>
              <a:t>任何</a:t>
            </a:r>
            <a:r>
              <a:rPr lang="zh-CN" altLang="en-US" sz="2400" dirty="0">
                <a:solidFill>
                  <a:srgbClr val="333399"/>
                </a:solidFill>
              </a:rPr>
              <a:t>图灵机的编码），此时不妨认为</a:t>
            </a:r>
            <a:r>
              <a:rPr lang="zh-CN" altLang="en-US" sz="2400" dirty="0" smtClean="0">
                <a:solidFill>
                  <a:srgbClr val="333399"/>
                </a:solidFill>
              </a:rPr>
              <a:t>第</a:t>
            </a:r>
            <a:r>
              <a:rPr lang="en-US" altLang="zh-CN" sz="2000" i="1" dirty="0" smtClean="0">
                <a:solidFill>
                  <a:srgbClr val="333399"/>
                </a:solidFill>
              </a:rPr>
              <a:t>j</a:t>
            </a:r>
            <a:r>
              <a:rPr lang="zh-CN" altLang="en-US" sz="2400" dirty="0" smtClean="0">
                <a:solidFill>
                  <a:srgbClr val="333399"/>
                </a:solidFill>
              </a:rPr>
              <a:t>个</a:t>
            </a:r>
            <a:r>
              <a:rPr lang="zh-CN" altLang="en-US" sz="2400" dirty="0">
                <a:solidFill>
                  <a:srgbClr val="333399"/>
                </a:solidFill>
              </a:rPr>
              <a:t>图灵机为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不接受任何字符串的图灵机，即 </a:t>
            </a:r>
            <a:r>
              <a:rPr lang="en-US" altLang="zh-CN" sz="2000" i="1" dirty="0">
                <a:solidFill>
                  <a:srgbClr val="333399"/>
                </a:solidFill>
              </a:rPr>
              <a:t>L(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j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)=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</a:t>
            </a:r>
            <a:r>
              <a:rPr lang="en-US" altLang="zh-CN" sz="2400" i="1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这样，就可以规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定对任何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，第 </a:t>
            </a:r>
            <a:r>
              <a:rPr lang="en-US" altLang="zh-CN" sz="2000" i="1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个图灵机为 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定义对角语言为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d</a:t>
            </a:r>
            <a:r>
              <a:rPr lang="en-US" altLang="zh-CN" sz="2000" i="1" dirty="0">
                <a:solidFill>
                  <a:srgbClr val="333399"/>
                </a:solidFill>
              </a:rPr>
              <a:t> ={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|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 </a:t>
            </a:r>
            <a:r>
              <a:rPr lang="en-US" altLang="zh-CN" sz="2000" i="1" dirty="0">
                <a:solidFill>
                  <a:srgbClr val="333399"/>
                </a:solidFill>
              </a:rPr>
              <a:t>L(</a:t>
            </a:r>
            <a:r>
              <a:rPr lang="en-US" altLang="zh-CN" sz="2000" i="1" dirty="0" err="1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) }.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685800" y="4114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/>
              <a:t>  </a:t>
            </a:r>
            <a:r>
              <a:rPr lang="zh-CN" altLang="en-US" sz="2400" dirty="0"/>
              <a:t>结论 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不是递归可枚举语言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85800" y="4572000"/>
            <a:ext cx="45339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证明 </a:t>
            </a:r>
            <a:r>
              <a:rPr lang="zh-CN" altLang="en-US" sz="2400" dirty="0">
                <a:solidFill>
                  <a:srgbClr val="333399"/>
                </a:solidFill>
              </a:rPr>
              <a:t>若存在某个图灵机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满足 </a:t>
            </a:r>
            <a:r>
              <a:rPr lang="en-US" altLang="zh-CN" sz="2000" i="1" dirty="0">
                <a:solidFill>
                  <a:srgbClr val="333399"/>
                </a:solidFill>
              </a:rPr>
              <a:t>L(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)=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d</a:t>
            </a:r>
            <a:r>
              <a:rPr lang="zh-CN" altLang="en-US" sz="2400" dirty="0">
                <a:solidFill>
                  <a:srgbClr val="333399"/>
                </a:solidFill>
              </a:rPr>
              <a:t>，设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</a:rPr>
              <a:t>是第 </a:t>
            </a:r>
            <a:r>
              <a:rPr lang="en-US" altLang="zh-CN" sz="2000" i="1" dirty="0">
                <a:solidFill>
                  <a:srgbClr val="333399"/>
                </a:solidFill>
              </a:rPr>
              <a:t>k </a:t>
            </a:r>
            <a:r>
              <a:rPr lang="zh-CN" altLang="en-US" sz="2400" dirty="0">
                <a:solidFill>
                  <a:srgbClr val="333399"/>
                </a:solidFill>
              </a:rPr>
              <a:t>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图灵机，即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k</a:t>
            </a:r>
            <a:r>
              <a:rPr lang="zh-CN" altLang="en-US" sz="2400" dirty="0">
                <a:solidFill>
                  <a:srgbClr val="333399"/>
                </a:solidFill>
              </a:rPr>
              <a:t>，那么对于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第 </a:t>
            </a:r>
            <a:r>
              <a:rPr lang="en-US" altLang="zh-CN" sz="2000" i="1" dirty="0">
                <a:solidFill>
                  <a:srgbClr val="333399"/>
                </a:solidFill>
              </a:rPr>
              <a:t>k </a:t>
            </a:r>
            <a:r>
              <a:rPr lang="zh-CN" altLang="en-US" sz="2400" dirty="0">
                <a:solidFill>
                  <a:srgbClr val="333399"/>
                </a:solidFill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</a:rPr>
              <a:t>字符串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zh-CN" altLang="en-US" sz="2400" dirty="0">
                <a:solidFill>
                  <a:srgbClr val="333399"/>
                </a:solidFill>
              </a:rPr>
              <a:t>，试问：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是否有 </a:t>
            </a:r>
            <a:r>
              <a:rPr lang="en-US" altLang="zh-CN" sz="2000" i="1" dirty="0" err="1">
                <a:solidFill>
                  <a:srgbClr val="333399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 </a:t>
            </a:r>
            <a:r>
              <a:rPr lang="en-US" altLang="zh-CN" sz="2000" i="1" dirty="0" err="1">
                <a:solidFill>
                  <a:srgbClr val="333399"/>
                </a:solidFill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</a:rPr>
              <a:t>?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这是一个悖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论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因此，不存在这样的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</a:rPr>
              <a:t>.</a:t>
            </a: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9545"/>
              </p:ext>
            </p:extLst>
          </p:nvPr>
        </p:nvGraphicFramePr>
        <p:xfrm>
          <a:off x="5181600" y="3733800"/>
          <a:ext cx="3187700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3644922" imgH="3139872" progId="Visio.Drawing.11">
                  <p:embed/>
                </p:oleObj>
              </mc:Choice>
              <mc:Fallback>
                <p:oleObj name="Visio" r:id="rId3" imgW="3644922" imgH="313987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3187700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 autoUpdateAnimBg="0"/>
      <p:bldP spid="217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04800" y="990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/>
              <a:t>  </a:t>
            </a:r>
            <a:r>
              <a:rPr lang="zh-CN" altLang="en-US" dirty="0"/>
              <a:t>递归语言和递归可枚举语言的补运算</a:t>
            </a:r>
          </a:p>
        </p:txBody>
      </p:sp>
      <p:grpSp>
        <p:nvGrpSpPr>
          <p:cNvPr id="2056" name="Group 34"/>
          <p:cNvGrpSpPr>
            <a:grpSpLocks/>
          </p:cNvGrpSpPr>
          <p:nvPr/>
        </p:nvGrpSpPr>
        <p:grpSpPr bwMode="auto">
          <a:xfrm>
            <a:off x="431800" y="1512888"/>
            <a:ext cx="8748713" cy="1339850"/>
            <a:chOff x="249" y="953"/>
            <a:chExt cx="5511" cy="844"/>
          </a:xfrm>
        </p:grpSpPr>
        <p:sp>
          <p:nvSpPr>
            <p:cNvPr id="2073" name="Rectangle 7"/>
            <p:cNvSpPr>
              <a:spLocks noChangeArrowheads="1"/>
            </p:cNvSpPr>
            <p:nvPr/>
          </p:nvSpPr>
          <p:spPr bwMode="auto">
            <a:xfrm>
              <a:off x="249" y="953"/>
              <a:ext cx="5511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/>
                <a:t>  </a:t>
              </a:r>
              <a:r>
                <a:rPr lang="zh-CN" altLang="en-US" sz="2400"/>
                <a:t>结论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/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作用于</a:t>
              </a:r>
              <a:r>
                <a:rPr lang="zh-CN" altLang="en-US" sz="2400"/>
                <a:t>递归语言的补运算是封闭的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</a:rPr>
                <a:t>即，如果 </a:t>
              </a:r>
              <a:r>
                <a:rPr lang="en-US" altLang="zh-CN" sz="2000" i="1">
                  <a:solidFill>
                    <a:srgbClr val="333399"/>
                  </a:solidFill>
                </a:rPr>
                <a:t>L</a:t>
              </a:r>
              <a:r>
                <a:rPr lang="en-US" altLang="zh-CN" sz="24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是递归语言，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则 </a:t>
              </a:r>
              <a:r>
                <a:rPr lang="en-US" altLang="zh-CN" sz="2000" i="1">
                  <a:solidFill>
                    <a:srgbClr val="333399"/>
                  </a:solidFill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</a:rPr>
                <a:t>也是递归语言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  <a:endParaRPr lang="en-US" altLang="zh-CN" sz="2400" i="1">
                <a:solidFill>
                  <a:srgbClr val="333399"/>
                </a:solidFill>
              </a:endParaRPr>
            </a:p>
          </p:txBody>
        </p:sp>
        <p:sp>
          <p:nvSpPr>
            <p:cNvPr id="2074" name="Rectangle 12"/>
            <p:cNvSpPr>
              <a:spLocks noChangeArrowheads="1"/>
            </p:cNvSpPr>
            <p:nvPr/>
          </p:nvSpPr>
          <p:spPr bwMode="auto">
            <a:xfrm>
              <a:off x="703" y="152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2819400"/>
            <a:ext cx="8534400" cy="822325"/>
            <a:chOff x="336" y="1776"/>
            <a:chExt cx="5376" cy="518"/>
          </a:xfrm>
        </p:grpSpPr>
        <p:sp>
          <p:nvSpPr>
            <p:cNvPr id="2071" name="Rectangle 9"/>
            <p:cNvSpPr>
              <a:spLocks noChangeArrowheads="1"/>
            </p:cNvSpPr>
            <p:nvPr/>
          </p:nvSpPr>
          <p:spPr bwMode="auto">
            <a:xfrm>
              <a:off x="336" y="1776"/>
              <a:ext cx="53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/>
                <a:t>    </a:t>
              </a:r>
              <a:r>
                <a:rPr lang="zh-CN" altLang="en-US" sz="2400"/>
                <a:t>证明思路  </a:t>
              </a:r>
              <a:r>
                <a:rPr lang="zh-CN" altLang="en-US" sz="2400">
                  <a:solidFill>
                    <a:srgbClr val="333399"/>
                  </a:solidFill>
                </a:rPr>
                <a:t>设图灵机 </a:t>
              </a:r>
              <a:r>
                <a:rPr lang="en-US" altLang="zh-CN" sz="2000" i="1">
                  <a:solidFill>
                    <a:srgbClr val="333399"/>
                  </a:solidFill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总可以停机，且满足 </a:t>
              </a:r>
              <a:r>
                <a:rPr lang="en-US" altLang="zh-CN" sz="2000" i="1">
                  <a:solidFill>
                    <a:srgbClr val="333399"/>
                  </a:solidFill>
                </a:rPr>
                <a:t>L = L(M)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</a:rPr>
                <a:t>对 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进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行如下修改，以构造图灵机 </a:t>
              </a:r>
              <a:r>
                <a:rPr lang="en-US" altLang="zh-CN" sz="2000" i="1">
                  <a:solidFill>
                    <a:srgbClr val="333399"/>
                  </a:solidFill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（参见右下图）：</a:t>
              </a:r>
            </a:p>
          </p:txBody>
        </p:sp>
        <p:sp>
          <p:nvSpPr>
            <p:cNvPr id="2072" name="Rectangle 14"/>
            <p:cNvSpPr>
              <a:spLocks noChangeArrowheads="1"/>
            </p:cNvSpPr>
            <p:nvPr/>
          </p:nvSpPr>
          <p:spPr bwMode="auto">
            <a:xfrm>
              <a:off x="2964" y="2006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" y="3641725"/>
            <a:ext cx="8458200" cy="838200"/>
            <a:chOff x="288" y="2294"/>
            <a:chExt cx="5328" cy="528"/>
          </a:xfrm>
        </p:grpSpPr>
        <p:sp>
          <p:nvSpPr>
            <p:cNvPr id="2068" name="Rectangle 10"/>
            <p:cNvSpPr>
              <a:spLocks noChangeArrowheads="1"/>
            </p:cNvSpPr>
            <p:nvPr/>
          </p:nvSpPr>
          <p:spPr bwMode="auto">
            <a:xfrm>
              <a:off x="288" y="2304"/>
              <a:ext cx="532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</a:rPr>
                <a:t>     </a:t>
              </a:r>
              <a:r>
                <a:rPr lang="en-US" altLang="zh-CN" sz="2400" i="1">
                  <a:solidFill>
                    <a:srgbClr val="333399"/>
                  </a:solidFill>
                </a:rPr>
                <a:t>1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</a:rPr>
                <a:t>将 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的终态作为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的非终态，且 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在这些状态下没有下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     一步转移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2196" y="22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  <p:sp>
          <p:nvSpPr>
            <p:cNvPr id="2070" name="Rectangle 17"/>
            <p:cNvSpPr>
              <a:spLocks noChangeArrowheads="1"/>
            </p:cNvSpPr>
            <p:nvPr/>
          </p:nvSpPr>
          <p:spPr bwMode="auto">
            <a:xfrm>
              <a:off x="3588" y="22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914400" y="4876800"/>
            <a:ext cx="3962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</a:rPr>
              <a:t>3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</a:rPr>
              <a:t>对每一非终态 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zh-CN" altLang="en-US" sz="2400" dirty="0">
                <a:solidFill>
                  <a:srgbClr val="333399"/>
                </a:solidFill>
              </a:rPr>
              <a:t>，以及每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一带符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zh-CN" altLang="en-US" sz="2400" dirty="0">
                <a:solidFill>
                  <a:srgbClr val="333399"/>
                </a:solidFill>
              </a:rPr>
              <a:t>，若 </a:t>
            </a: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</a:rPr>
              <a:t>无定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义，则增加转移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       </a:t>
            </a:r>
            <a:r>
              <a:rPr lang="zh-CN" altLang="en-US" sz="2000" i="1" dirty="0">
                <a:solidFill>
                  <a:srgbClr val="333399"/>
                </a:solidFill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 = (r, </a:t>
            </a:r>
            <a:r>
              <a:rPr lang="en-US" altLang="zh-CN" sz="2000" i="1" dirty="0">
                <a:solidFill>
                  <a:srgbClr val="333399"/>
                </a:solidFill>
              </a:rPr>
              <a:t>Y, D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</a:rPr>
              <a:t>   其中 </a:t>
            </a:r>
            <a:r>
              <a:rPr lang="en-US" altLang="zh-CN" sz="2000" i="1" dirty="0">
                <a:solidFill>
                  <a:srgbClr val="333399"/>
                </a:solidFill>
              </a:rPr>
              <a:t>Y </a:t>
            </a:r>
            <a:r>
              <a:rPr lang="zh-CN" altLang="en-US" sz="2400" dirty="0">
                <a:solidFill>
                  <a:srgbClr val="333399"/>
                </a:solidFill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</a:rPr>
              <a:t>D </a:t>
            </a:r>
            <a:r>
              <a:rPr lang="zh-CN" altLang="en-US" sz="2400" dirty="0">
                <a:solidFill>
                  <a:srgbClr val="333399"/>
                </a:solidFill>
              </a:rPr>
              <a:t>可任取</a:t>
            </a:r>
            <a:r>
              <a:rPr lang="en-US" altLang="zh-CN" sz="2400" dirty="0">
                <a:solidFill>
                  <a:srgbClr val="333399"/>
                </a:solidFill>
              </a:rPr>
              <a:t>. 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76800" y="6308725"/>
            <a:ext cx="2286000" cy="473075"/>
            <a:chOff x="3360" y="4022"/>
            <a:chExt cx="1440" cy="298"/>
          </a:xfrm>
        </p:grpSpPr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3360" y="4032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显然， </a:t>
              </a:r>
              <a:r>
                <a:rPr lang="en-US" altLang="zh-CN" sz="2000" i="1">
                  <a:solidFill>
                    <a:srgbClr val="333399"/>
                  </a:solidFill>
                </a:rPr>
                <a:t>L = L(M)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3984" y="402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  <p:sp>
          <p:nvSpPr>
            <p:cNvPr id="2067" name="Rectangle 22"/>
            <p:cNvSpPr>
              <a:spLocks noChangeArrowheads="1"/>
            </p:cNvSpPr>
            <p:nvPr/>
          </p:nvSpPr>
          <p:spPr bwMode="auto">
            <a:xfrm>
              <a:off x="4452" y="402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914400" y="4403725"/>
            <a:ext cx="8153400" cy="473075"/>
            <a:chOff x="576" y="2774"/>
            <a:chExt cx="5136" cy="298"/>
          </a:xfrm>
        </p:grpSpPr>
        <p:sp>
          <p:nvSpPr>
            <p:cNvPr id="2063" name="Rectangle 20"/>
            <p:cNvSpPr>
              <a:spLocks noChangeArrowheads="1"/>
            </p:cNvSpPr>
            <p:nvPr/>
          </p:nvSpPr>
          <p:spPr bwMode="auto">
            <a:xfrm>
              <a:off x="576" y="2784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</a:rPr>
                <a:t>增加一个新的终态 </a:t>
              </a:r>
              <a:r>
                <a:rPr lang="en-US" altLang="zh-CN" sz="2000" i="1">
                  <a:solidFill>
                    <a:srgbClr val="333399"/>
                  </a:solidFill>
                </a:rPr>
                <a:t>r </a:t>
              </a:r>
              <a:r>
                <a:rPr lang="zh-CN" altLang="en-US" sz="2400">
                  <a:solidFill>
                    <a:srgbClr val="333399"/>
                  </a:solidFill>
                </a:rPr>
                <a:t>，且 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在状态 </a:t>
              </a:r>
              <a:r>
                <a:rPr lang="en-US" altLang="zh-CN" sz="2000" i="1">
                  <a:solidFill>
                    <a:srgbClr val="333399"/>
                  </a:solidFill>
                </a:rPr>
                <a:t>r </a:t>
              </a:r>
              <a:r>
                <a:rPr lang="zh-CN" altLang="en-US" sz="2400">
                  <a:solidFill>
                    <a:srgbClr val="333399"/>
                  </a:solidFill>
                </a:rPr>
                <a:t>下没有进一步的转移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2064" name="Rectangle 26"/>
            <p:cNvSpPr>
              <a:spLocks noChangeArrowheads="1"/>
            </p:cNvSpPr>
            <p:nvPr/>
          </p:nvSpPr>
          <p:spPr bwMode="auto">
            <a:xfrm>
              <a:off x="2976" y="277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18140" name="Object 28"/>
          <p:cNvGraphicFramePr>
            <a:graphicFrameLocks noChangeAspect="1"/>
          </p:cNvGraphicFramePr>
          <p:nvPr/>
        </p:nvGraphicFramePr>
        <p:xfrm>
          <a:off x="4886325" y="5146675"/>
          <a:ext cx="4029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4029120" imgH="948960" progId="Visio.Drawing.11">
                  <p:embed/>
                </p:oleObj>
              </mc:Choice>
              <mc:Fallback>
                <p:oleObj name="VISIO" r:id="rId3" imgW="4029120" imgH="94896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146675"/>
                        <a:ext cx="4029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30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1936750"/>
            <a:ext cx="8458200" cy="1339850"/>
            <a:chOff x="432" y="1056"/>
            <a:chExt cx="5232" cy="844"/>
          </a:xfrm>
        </p:grpSpPr>
        <p:sp>
          <p:nvSpPr>
            <p:cNvPr id="3089" name="Rectangle 7"/>
            <p:cNvSpPr>
              <a:spLocks noChangeArrowheads="1"/>
            </p:cNvSpPr>
            <p:nvPr/>
          </p:nvSpPr>
          <p:spPr bwMode="auto">
            <a:xfrm>
              <a:off x="432" y="1056"/>
              <a:ext cx="5232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/>
                <a:t>  </a:t>
              </a:r>
              <a:r>
                <a:rPr lang="zh-CN" altLang="en-US" sz="2400"/>
                <a:t>结论  </a:t>
              </a:r>
              <a:r>
                <a:rPr lang="zh-CN" altLang="en-US" sz="2400">
                  <a:solidFill>
                    <a:srgbClr val="333399"/>
                  </a:solidFill>
                </a:rPr>
                <a:t>递归可枚举语言的补运算不是封闭的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>
                <a:solidFill>
                  <a:srgbClr val="333399"/>
                </a:solidFill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即将看到的通用语言 </a:t>
              </a:r>
              <a:r>
                <a:rPr lang="en-US" altLang="zh-CN" sz="2000" i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u </a:t>
              </a:r>
              <a:r>
                <a:rPr lang="zh-CN" altLang="en-US" sz="2400">
                  <a:solidFill>
                    <a:srgbClr val="333399"/>
                  </a:solidFill>
                </a:rPr>
                <a:t>是递归可枚举语言，但 </a:t>
              </a:r>
              <a:r>
                <a:rPr lang="en-US" altLang="zh-CN" sz="2000" i="1">
                  <a:solidFill>
                    <a:srgbClr val="333399"/>
                  </a:solidFill>
                </a:rPr>
                <a:t>L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u </a:t>
              </a:r>
              <a:r>
                <a:rPr lang="zh-CN" altLang="en-US" sz="2400">
                  <a:solidFill>
                    <a:srgbClr val="333399"/>
                  </a:solidFill>
                </a:rPr>
                <a:t>不是递归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可枚举的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</a:p>
          </p:txBody>
        </p:sp>
        <p:sp>
          <p:nvSpPr>
            <p:cNvPr id="3090" name="Rectangle 12"/>
            <p:cNvSpPr>
              <a:spLocks noChangeArrowheads="1"/>
            </p:cNvSpPr>
            <p:nvPr/>
          </p:nvSpPr>
          <p:spPr bwMode="auto">
            <a:xfrm>
              <a:off x="4548" y="1382"/>
              <a:ext cx="2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" y="3352800"/>
            <a:ext cx="8458200" cy="838200"/>
            <a:chOff x="432" y="1910"/>
            <a:chExt cx="5232" cy="528"/>
          </a:xfrm>
        </p:grpSpPr>
        <p:sp>
          <p:nvSpPr>
            <p:cNvPr id="3086" name="Rectangle 9"/>
            <p:cNvSpPr>
              <a:spLocks noChangeArrowheads="1"/>
            </p:cNvSpPr>
            <p:nvPr/>
          </p:nvSpPr>
          <p:spPr bwMode="auto">
            <a:xfrm>
              <a:off x="432" y="1920"/>
              <a:ext cx="52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/>
                <a:t>  </a:t>
              </a:r>
              <a:r>
                <a:rPr lang="zh-CN" altLang="en-US" sz="2400"/>
                <a:t>结论  </a:t>
              </a:r>
              <a:r>
                <a:rPr lang="zh-CN" altLang="en-US" sz="2400">
                  <a:solidFill>
                    <a:srgbClr val="333399"/>
                  </a:solidFill>
                </a:rPr>
                <a:t>如果语言 </a:t>
              </a:r>
              <a:r>
                <a:rPr lang="en-US" altLang="zh-CN" sz="2000" i="1">
                  <a:solidFill>
                    <a:srgbClr val="333399"/>
                  </a:solidFill>
                </a:rPr>
                <a:t>L</a:t>
              </a:r>
              <a:r>
                <a:rPr lang="en-US" altLang="zh-CN" sz="20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及 </a:t>
              </a:r>
              <a:r>
                <a:rPr lang="en-US" altLang="zh-CN" sz="2000" i="1">
                  <a:solidFill>
                    <a:srgbClr val="333399"/>
                  </a:solidFill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</a:rPr>
                <a:t>都是递归可枚举的，则语言 </a:t>
              </a:r>
              <a:r>
                <a:rPr lang="en-US" altLang="zh-CN" sz="2000" i="1">
                  <a:solidFill>
                    <a:srgbClr val="333399"/>
                  </a:solidFill>
                </a:rPr>
                <a:t>L</a:t>
              </a:r>
              <a:r>
                <a:rPr lang="en-US" altLang="zh-CN" sz="20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及 </a:t>
              </a:r>
              <a:r>
                <a:rPr lang="en-US" altLang="zh-CN" sz="2000" i="1">
                  <a:solidFill>
                    <a:srgbClr val="333399"/>
                  </a:solidFill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</a:rPr>
                <a:t>都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一定是递归的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3087" name="Rectangle 14"/>
            <p:cNvSpPr>
              <a:spLocks noChangeArrowheads="1"/>
            </p:cNvSpPr>
            <p:nvPr/>
          </p:nvSpPr>
          <p:spPr bwMode="auto">
            <a:xfrm>
              <a:off x="2292" y="1910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 ¯</a:t>
              </a:r>
            </a:p>
          </p:txBody>
        </p:sp>
        <p:sp>
          <p:nvSpPr>
            <p:cNvPr id="3088" name="Rectangle 15"/>
            <p:cNvSpPr>
              <a:spLocks noChangeArrowheads="1"/>
            </p:cNvSpPr>
            <p:nvPr/>
          </p:nvSpPr>
          <p:spPr bwMode="auto">
            <a:xfrm>
              <a:off x="5172" y="1910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4194175"/>
            <a:ext cx="3962400" cy="2282825"/>
            <a:chOff x="432" y="2448"/>
            <a:chExt cx="2496" cy="1438"/>
          </a:xfrm>
        </p:grpSpPr>
        <p:sp>
          <p:nvSpPr>
            <p:cNvPr id="3084" name="Rectangle 18"/>
            <p:cNvSpPr>
              <a:spLocks noChangeArrowheads="1"/>
            </p:cNvSpPr>
            <p:nvPr/>
          </p:nvSpPr>
          <p:spPr bwMode="auto">
            <a:xfrm>
              <a:off x="432" y="2448"/>
              <a:ext cx="2496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/>
                <a:t>    </a:t>
              </a:r>
              <a:r>
                <a:rPr lang="zh-CN" altLang="en-US" sz="2400"/>
                <a:t>证明思路  </a:t>
              </a:r>
              <a:r>
                <a:rPr lang="zh-CN" altLang="en-US" sz="2400">
                  <a:solidFill>
                    <a:srgbClr val="333399"/>
                  </a:solidFill>
                </a:rPr>
                <a:t>如右图所示，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设 </a:t>
              </a:r>
              <a:r>
                <a:rPr lang="en-US" altLang="zh-CN" sz="2000" i="1">
                  <a:solidFill>
                    <a:srgbClr val="333399"/>
                  </a:solidFill>
                </a:rPr>
                <a:t>L = L(M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1</a:t>
              </a:r>
              <a:r>
                <a:rPr lang="en-US" altLang="zh-CN" sz="2000" i="1">
                  <a:solidFill>
                    <a:srgbClr val="333399"/>
                  </a:solidFill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</a:rPr>
                <a:t>，</a:t>
              </a:r>
              <a:r>
                <a:rPr lang="en-US" altLang="zh-CN" sz="2000" i="1">
                  <a:solidFill>
                    <a:srgbClr val="333399"/>
                  </a:solidFill>
                </a:rPr>
                <a:t>L = L(M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2</a:t>
              </a:r>
              <a:r>
                <a:rPr lang="en-US" altLang="zh-CN" sz="2000" i="1">
                  <a:solidFill>
                    <a:srgbClr val="333399"/>
                  </a:solidFill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</a:rPr>
                <a:t>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构造图灵机 </a:t>
              </a:r>
              <a:r>
                <a:rPr lang="en-US" altLang="zh-CN" sz="200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来模拟 </a:t>
              </a:r>
              <a:r>
                <a:rPr lang="en-US" altLang="zh-CN" sz="2000" i="1">
                  <a:solidFill>
                    <a:srgbClr val="333399"/>
                  </a:solidFill>
                </a:rPr>
                <a:t>M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1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000" i="1" baseline="-25000">
                  <a:solidFill>
                    <a:srgbClr val="333399"/>
                  </a:solidFill>
                </a:rPr>
                <a:t>        </a:t>
              </a:r>
              <a:r>
                <a:rPr lang="zh-CN" altLang="en-US" sz="2400">
                  <a:solidFill>
                    <a:srgbClr val="333399"/>
                  </a:solidFill>
                </a:rPr>
                <a:t>和 </a:t>
              </a:r>
              <a:r>
                <a:rPr lang="en-US" altLang="zh-CN" sz="2000" i="1">
                  <a:solidFill>
                    <a:srgbClr val="333399"/>
                  </a:solidFill>
                </a:rPr>
                <a:t>M</a:t>
              </a:r>
              <a:r>
                <a:rPr lang="en-US" altLang="zh-CN" sz="2000" i="1" baseline="-25000">
                  <a:solidFill>
                    <a:srgbClr val="333399"/>
                  </a:solidFill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的并行执行</a:t>
              </a:r>
              <a:r>
                <a:rPr lang="en-US" altLang="zh-CN" sz="2400">
                  <a:solidFill>
                    <a:srgbClr val="333399"/>
                  </a:solidFill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</a:rPr>
                <a:t>无论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</a:rPr>
                <a:t>    输入串 </a:t>
              </a:r>
              <a:r>
                <a:rPr lang="en-US" altLang="zh-CN" sz="2000" i="1">
                  <a:solidFill>
                    <a:srgbClr val="333399"/>
                  </a:solidFill>
                </a:rPr>
                <a:t>w </a:t>
              </a:r>
              <a:r>
                <a:rPr lang="zh-CN" altLang="en-US" sz="2400">
                  <a:solidFill>
                    <a:srgbClr val="333399"/>
                  </a:solidFill>
                </a:rPr>
                <a:t>是否属于 </a:t>
              </a:r>
              <a:r>
                <a:rPr lang="en-US" altLang="zh-CN" sz="2000" i="1">
                  <a:solidFill>
                    <a:srgbClr val="333399"/>
                  </a:solidFill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</a:rPr>
                <a:t>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000" i="1">
                  <a:solidFill>
                    <a:srgbClr val="333399"/>
                  </a:solidFill>
                </a:rPr>
                <a:t>     </a:t>
              </a:r>
              <a:r>
                <a:rPr lang="en-US" altLang="zh-CN" sz="2000" i="1">
                  <a:solidFill>
                    <a:srgbClr val="333399"/>
                  </a:solidFill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总是能够停机</a:t>
              </a:r>
              <a:r>
                <a:rPr lang="en-US" altLang="zh-CN" sz="2400">
                  <a:solidFill>
                    <a:srgbClr val="333399"/>
                  </a:solidFill>
                </a:rPr>
                <a:t>.</a:t>
              </a:r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1764" y="26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19157" name="Object 21"/>
          <p:cNvGraphicFramePr>
            <a:graphicFrameLocks noChangeAspect="1"/>
          </p:cNvGraphicFramePr>
          <p:nvPr/>
        </p:nvGraphicFramePr>
        <p:xfrm>
          <a:off x="4572000" y="4191000"/>
          <a:ext cx="44037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3870360" imgH="1634760" progId="Visio.Drawing.11">
                  <p:embed/>
                </p:oleObj>
              </mc:Choice>
              <mc:Fallback>
                <p:oleObj name="VISIO" r:id="rId3" imgW="3870360" imgH="163476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91000"/>
                        <a:ext cx="44037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3083" name="Rectangle 24"/>
          <p:cNvSpPr>
            <a:spLocks noChangeArrowheads="1"/>
          </p:cNvSpPr>
          <p:nvPr/>
        </p:nvSpPr>
        <p:spPr bwMode="auto">
          <a:xfrm>
            <a:off x="3048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/>
              <a:t>  </a:t>
            </a:r>
            <a:r>
              <a:rPr lang="zh-CN" altLang="en-US"/>
              <a:t>递归语言和递归可枚举语言的补运算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25495</TotalTime>
  <Words>2537</Words>
  <Application>Microsoft Office PowerPoint</Application>
  <PresentationFormat>全屏显示(4:3)</PresentationFormat>
  <Paragraphs>311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CMR10</vt:lpstr>
      <vt:lpstr>华文行楷</vt:lpstr>
      <vt:lpstr>楷体_GB2312</vt:lpstr>
      <vt:lpstr>宋体</vt:lpstr>
      <vt:lpstr>Arial</vt:lpstr>
      <vt:lpstr>Blackadder ITC</vt:lpstr>
      <vt:lpstr>Monotype Corsiva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问题的归约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wsy</cp:lastModifiedBy>
  <cp:revision>777</cp:revision>
  <dcterms:created xsi:type="dcterms:W3CDTF">2002-02-03T03:17:28Z</dcterms:created>
  <dcterms:modified xsi:type="dcterms:W3CDTF">2018-06-13T13:07:01Z</dcterms:modified>
</cp:coreProperties>
</file>