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6"/>
  </p:notesMasterIdLst>
  <p:sldIdLst>
    <p:sldId id="261" r:id="rId2"/>
    <p:sldId id="265" r:id="rId3"/>
    <p:sldId id="270" r:id="rId4"/>
    <p:sldId id="271" r:id="rId5"/>
    <p:sldId id="262" r:id="rId6"/>
    <p:sldId id="273" r:id="rId7"/>
    <p:sldId id="267" r:id="rId8"/>
    <p:sldId id="269" r:id="rId9"/>
    <p:sldId id="272" r:id="rId10"/>
    <p:sldId id="281" r:id="rId11"/>
    <p:sldId id="282" r:id="rId12"/>
    <p:sldId id="274" r:id="rId13"/>
    <p:sldId id="260" r:id="rId14"/>
    <p:sldId id="26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AB6"/>
    <a:srgbClr val="99CCFF"/>
    <a:srgbClr val="FFD966"/>
    <a:srgbClr val="FFFFFF"/>
    <a:srgbClr val="F5AE88"/>
    <a:srgbClr val="F5AF89"/>
    <a:srgbClr val="E47339"/>
    <a:srgbClr val="79A64B"/>
    <a:srgbClr val="6E9FD7"/>
    <a:srgbClr val="E9F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5812-576E-4486-BDFD-E12A61995452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7779E-0E98-410A-A135-53941C4B4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68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3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3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47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32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37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71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00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62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6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04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00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C2C46-73AD-409B-870C-2E6394C799E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49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00017" y="1836163"/>
            <a:ext cx="64463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機器學習與實作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-HW3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遊戲名稱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:Pong Game(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11" y="4919008"/>
            <a:ext cx="31550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:C108112143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蔡伯俋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:C108112104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李聖鈞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C108112124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歐育典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C108112136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洪正翰</a:t>
            </a:r>
          </a:p>
        </p:txBody>
      </p:sp>
    </p:spTree>
    <p:extLst>
      <p:ext uri="{BB962C8B-B14F-4D97-AF65-F5344CB8AC3E}">
        <p14:creationId xmlns:p14="http://schemas.microsoft.com/office/powerpoint/2010/main" val="425001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-MSC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(Message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sequence 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chart)</a:t>
            </a:r>
            <a:endParaRPr lang="en-US" altLang="zh-TW" sz="20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7781848" y="1703433"/>
            <a:ext cx="15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770222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38669" y="86512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589912" y="220846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3274" y="2047342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CNN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捲積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固定範圍</a:t>
            </a:r>
            <a:endParaRPr lang="en-US" altLang="zh-TW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16748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50955" y="1713855"/>
            <a:ext cx="4981617" cy="16870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3942993" y="2629369"/>
            <a:ext cx="520281" cy="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5811032" y="2629369"/>
            <a:ext cx="305716" cy="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7469829" y="2629369"/>
            <a:ext cx="300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604227" y="2398534"/>
            <a:ext cx="1428340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訓練中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6696" y="4091681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玩家為控制盤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為控制盤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169552" y="4512589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336267" y="4194740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8205048" y="3555376"/>
            <a:ext cx="2129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Agent(AI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9944" y="3896071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CNN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捲積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固定範圍</a:t>
            </a:r>
            <a:endParaRPr lang="en-US" altLang="zh-TW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23418" y="389607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預判球的落點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50955" y="3562584"/>
            <a:ext cx="6003649" cy="172597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5817701" y="4480236"/>
            <a:ext cx="305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9" idx="3"/>
            <a:endCxn id="64" idx="1"/>
          </p:cNvCxnSpPr>
          <p:nvPr/>
        </p:nvCxnSpPr>
        <p:spPr>
          <a:xfrm flipV="1">
            <a:off x="8001649" y="4478096"/>
            <a:ext cx="259375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61024" y="389393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至球落點位置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0025" y="5751654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皆由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操控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78500" y="5726427"/>
            <a:ext cx="1792856" cy="841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數據反向到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4178108" y="621449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6653906" y="5731870"/>
            <a:ext cx="1792856" cy="8418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考驗訓練效果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6306524" y="621235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95355" y="5941729"/>
            <a:ext cx="158742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肘形接點 8"/>
          <p:cNvCxnSpPr>
            <a:stCxn id="45" idx="2"/>
            <a:endCxn id="77" idx="1"/>
          </p:cNvCxnSpPr>
          <p:nvPr/>
        </p:nvCxnSpPr>
        <p:spPr>
          <a:xfrm rot="16200000" flipH="1">
            <a:off x="-590196" y="3212341"/>
            <a:ext cx="4465626" cy="145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45" idx="2"/>
            <a:endCxn id="30" idx="1"/>
          </p:cNvCxnSpPr>
          <p:nvPr/>
        </p:nvCxnSpPr>
        <p:spPr>
          <a:xfrm rot="16200000" flipH="1">
            <a:off x="243127" y="2379019"/>
            <a:ext cx="2805653" cy="1461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45" idx="2"/>
            <a:endCxn id="46" idx="1"/>
          </p:cNvCxnSpPr>
          <p:nvPr/>
        </p:nvCxnSpPr>
        <p:spPr>
          <a:xfrm rot="16200000" flipH="1">
            <a:off x="1323671" y="1298475"/>
            <a:ext cx="857781" cy="1674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-8580" y="3471183"/>
            <a:ext cx="12192000" cy="3197471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43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-MSC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(Message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sequence 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chart)</a:t>
            </a:r>
            <a:endParaRPr lang="en-US" altLang="zh-TW" sz="20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7781848" y="1703433"/>
            <a:ext cx="15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770222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38669" y="86512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589912" y="220846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3274" y="2047342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CNN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捲積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固定範圍</a:t>
            </a:r>
            <a:endParaRPr lang="en-US" altLang="zh-TW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16748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50955" y="1713855"/>
            <a:ext cx="4981617" cy="16870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3942993" y="2629369"/>
            <a:ext cx="520281" cy="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5811032" y="2629369"/>
            <a:ext cx="305716" cy="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7469829" y="2629369"/>
            <a:ext cx="300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604227" y="2398534"/>
            <a:ext cx="1428340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訓練中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6696" y="4091681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玩家為控制盤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為控制盤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169552" y="4512589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336267" y="4194740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8205048" y="3555376"/>
            <a:ext cx="2129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Agent(AI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9944" y="3896071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CNN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捲積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固定範圍</a:t>
            </a:r>
            <a:endParaRPr lang="en-US" altLang="zh-TW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23418" y="389607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預判球的落點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50955" y="3562584"/>
            <a:ext cx="6003649" cy="172597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5817701" y="4480236"/>
            <a:ext cx="305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9" idx="3"/>
            <a:endCxn id="64" idx="1"/>
          </p:cNvCxnSpPr>
          <p:nvPr/>
        </p:nvCxnSpPr>
        <p:spPr>
          <a:xfrm flipV="1">
            <a:off x="8001649" y="4478096"/>
            <a:ext cx="259375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61024" y="389393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至球落點位置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0025" y="5751654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皆由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操控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78500" y="5726427"/>
            <a:ext cx="1792856" cy="841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數據反向到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4178108" y="621449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6653906" y="5731870"/>
            <a:ext cx="1792856" cy="8418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考驗訓練效果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6306524" y="621235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95355" y="5941729"/>
            <a:ext cx="158742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肘形接點 8"/>
          <p:cNvCxnSpPr>
            <a:stCxn id="45" idx="2"/>
            <a:endCxn id="77" idx="1"/>
          </p:cNvCxnSpPr>
          <p:nvPr/>
        </p:nvCxnSpPr>
        <p:spPr>
          <a:xfrm rot="16200000" flipH="1">
            <a:off x="-590196" y="3212341"/>
            <a:ext cx="4465626" cy="145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45" idx="2"/>
            <a:endCxn id="30" idx="1"/>
          </p:cNvCxnSpPr>
          <p:nvPr/>
        </p:nvCxnSpPr>
        <p:spPr>
          <a:xfrm rot="16200000" flipH="1">
            <a:off x="243127" y="2379019"/>
            <a:ext cx="2805653" cy="1461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45" idx="2"/>
            <a:endCxn id="46" idx="1"/>
          </p:cNvCxnSpPr>
          <p:nvPr/>
        </p:nvCxnSpPr>
        <p:spPr>
          <a:xfrm rot="16200000" flipH="1">
            <a:off x="1323671" y="1298475"/>
            <a:ext cx="857781" cy="1674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-8580" y="1706934"/>
            <a:ext cx="12192000" cy="1713972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79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49386" y="1976840"/>
            <a:ext cx="53912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8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Thanks</a:t>
            </a:r>
            <a:endParaRPr lang="en-US" alt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890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087" y="989172"/>
            <a:ext cx="112550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空氣曲棍球達人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成為此曲棍球最強對手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AI)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loss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function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、特徵、類別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:user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基於某個環境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條件下開發  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可選擇某場景實現某件事、可改遊戲引擎且如何取得快速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大量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多久時間取得多少樣本、多久時間內訓練完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:UI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(XX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、內部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模組間傳遞資料的溝通方式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預測、座標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繪圖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根據情境定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use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cases(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依使用流程說明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，來驗證功能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效能被滿足 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上台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報告內容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844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5151C6-6BAF-9E18-7258-64435F4A6302}"/>
              </a:ext>
            </a:extLst>
          </p:cNvPr>
          <p:cNvSpPr txBox="1"/>
          <p:nvPr/>
        </p:nvSpPr>
        <p:spPr>
          <a:xfrm>
            <a:off x="121548" y="662238"/>
            <a:ext cx="6096000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預計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取得樣本時間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取得一次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樣本的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160839" y="1984678"/>
            <a:ext cx="9164261" cy="3991363"/>
            <a:chOff x="1160839" y="1984678"/>
            <a:chExt cx="9164261" cy="399136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25D7E69-E928-ABAD-7EB8-AA151443F471}"/>
                </a:ext>
              </a:extLst>
            </p:cNvPr>
            <p:cNvSpPr/>
            <p:nvPr/>
          </p:nvSpPr>
          <p:spPr>
            <a:xfrm>
              <a:off x="1160839" y="198467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遊戲開始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4818435" y="198467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是否達到結束分數</a:t>
              </a: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C5EFEAF1-810A-78EC-CDD3-E2179C6D4FD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5428035" y="2548097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C972860-8D33-A455-4C26-F0A20A5CFB87}"/>
                </a:ext>
              </a:extLst>
            </p:cNvPr>
            <p:cNvSpPr txBox="1"/>
            <p:nvPr/>
          </p:nvSpPr>
          <p:spPr>
            <a:xfrm>
              <a:off x="5428034" y="262973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EB0899-D1C2-9D1C-131B-03C7C4DC30CE}"/>
                </a:ext>
              </a:extLst>
            </p:cNvPr>
            <p:cNvSpPr/>
            <p:nvPr/>
          </p:nvSpPr>
          <p:spPr>
            <a:xfrm>
              <a:off x="4818435" y="3019151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儲存樣本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60CB5DB-F462-7156-F9B3-67DA4A2A632B}"/>
                </a:ext>
              </a:extLst>
            </p:cNvPr>
            <p:cNvSpPr/>
            <p:nvPr/>
          </p:nvSpPr>
          <p:spPr>
            <a:xfrm>
              <a:off x="4818435" y="4053623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結束遊戲</a:t>
              </a: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20C4A51-0D55-7BEF-9884-3E2A51823AD7}"/>
                </a:ext>
              </a:extLst>
            </p:cNvPr>
            <p:cNvCxnSpPr>
              <a:cxnSpLocks/>
            </p:cNvCxnSpPr>
            <p:nvPr/>
          </p:nvCxnSpPr>
          <p:spPr>
            <a:xfrm>
              <a:off x="5428034" y="3582569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989637" y="1984678"/>
              <a:ext cx="1219199" cy="7585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傳送遊戲資訊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(State)</a:t>
              </a: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5164A5D4-EA12-0A48-A3D6-B63F7A5B8868}"/>
                </a:ext>
              </a:extLst>
            </p:cNvPr>
            <p:cNvCxnSpPr>
              <a:cxnSpLocks/>
            </p:cNvCxnSpPr>
            <p:nvPr/>
          </p:nvCxnSpPr>
          <p:spPr>
            <a:xfrm>
              <a:off x="6037634" y="2266388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6C92DB6-BB13-32FC-837D-60524EC533FF}"/>
                </a:ext>
              </a:extLst>
            </p:cNvPr>
            <p:cNvSpPr txBox="1"/>
            <p:nvPr/>
          </p:nvSpPr>
          <p:spPr>
            <a:xfrm>
              <a:off x="6144483" y="198467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07EF4F8-F500-05DD-D078-DABE4BE83499}"/>
                </a:ext>
              </a:extLst>
            </p:cNvPr>
            <p:cNvSpPr/>
            <p:nvPr/>
          </p:nvSpPr>
          <p:spPr>
            <a:xfrm>
              <a:off x="6647233" y="198467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Agent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下達指令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(Action)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B95D50BE-B463-A3B9-1FD1-F59FCEAAD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3048" y="5602279"/>
              <a:ext cx="1" cy="373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6567E813-BF45-A20C-A1F9-A48E769DAB7D}"/>
                </a:ext>
              </a:extLst>
            </p:cNvPr>
            <p:cNvCxnSpPr>
              <a:cxnSpLocks/>
            </p:cNvCxnSpPr>
            <p:nvPr/>
          </p:nvCxnSpPr>
          <p:spPr>
            <a:xfrm>
              <a:off x="7261449" y="2548097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3E77FBF-B193-482F-D36F-E67E0D2A26E3}"/>
                </a:ext>
              </a:extLst>
            </p:cNvPr>
            <p:cNvSpPr/>
            <p:nvPr/>
          </p:nvSpPr>
          <p:spPr>
            <a:xfrm>
              <a:off x="6647233" y="300796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是否得分</a:t>
              </a:r>
            </a:p>
          </p:txBody>
        </p: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E56606A2-6E72-00E7-9730-28469B8019F0}"/>
                </a:ext>
              </a:extLst>
            </p:cNvPr>
            <p:cNvCxnSpPr>
              <a:cxnSpLocks/>
              <a:stCxn id="81" idx="2"/>
            </p:cNvCxnSpPr>
            <p:nvPr/>
          </p:nvCxnSpPr>
          <p:spPr>
            <a:xfrm>
              <a:off x="7256833" y="3571387"/>
              <a:ext cx="4617" cy="452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0103F415-E8FC-8A98-0E14-C9274ED75056}"/>
                </a:ext>
              </a:extLst>
            </p:cNvPr>
            <p:cNvSpPr txBox="1"/>
            <p:nvPr/>
          </p:nvSpPr>
          <p:spPr>
            <a:xfrm>
              <a:off x="7261449" y="3634719"/>
              <a:ext cx="364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73EFDE8-EA8C-E15E-D0B9-CB19E0B00C1D}"/>
                </a:ext>
              </a:extLst>
            </p:cNvPr>
            <p:cNvSpPr/>
            <p:nvPr/>
          </p:nvSpPr>
          <p:spPr>
            <a:xfrm>
              <a:off x="6577637" y="5072079"/>
              <a:ext cx="1358388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回傳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Reward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+0</a:t>
              </a:r>
            </a:p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State’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3A12861-12E4-AB10-66BF-0C8CC0883779}"/>
                </a:ext>
              </a:extLst>
            </p:cNvPr>
            <p:cNvSpPr/>
            <p:nvPr/>
          </p:nvSpPr>
          <p:spPr>
            <a:xfrm>
              <a:off x="6647232" y="4031414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是否失分</a:t>
              </a:r>
            </a:p>
          </p:txBody>
        </p: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45D473B6-0BCF-203C-80FD-809877B84B67}"/>
                </a:ext>
              </a:extLst>
            </p:cNvPr>
            <p:cNvCxnSpPr>
              <a:cxnSpLocks/>
            </p:cNvCxnSpPr>
            <p:nvPr/>
          </p:nvCxnSpPr>
          <p:spPr>
            <a:xfrm>
              <a:off x="7257860" y="4610162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85A9E831-19B4-ABF5-13EC-A62CF8797875}"/>
                </a:ext>
              </a:extLst>
            </p:cNvPr>
            <p:cNvSpPr txBox="1"/>
            <p:nvPr/>
          </p:nvSpPr>
          <p:spPr>
            <a:xfrm>
              <a:off x="7257859" y="469180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676BCE62-0847-AF57-8F26-EE392E3472C5}"/>
                </a:ext>
              </a:extLst>
            </p:cNvPr>
            <p:cNvCxnSpPr>
              <a:cxnSpLocks/>
            </p:cNvCxnSpPr>
            <p:nvPr/>
          </p:nvCxnSpPr>
          <p:spPr>
            <a:xfrm>
              <a:off x="2380038" y="2242446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18299B2A-DEB8-7201-D281-81020628F235}"/>
                </a:ext>
              </a:extLst>
            </p:cNvPr>
            <p:cNvCxnSpPr>
              <a:cxnSpLocks/>
            </p:cNvCxnSpPr>
            <p:nvPr/>
          </p:nvCxnSpPr>
          <p:spPr>
            <a:xfrm>
              <a:off x="4208836" y="2242446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A6D55570-7EBB-46D3-8E8D-214121EC7C98}"/>
                </a:ext>
              </a:extLst>
            </p:cNvPr>
            <p:cNvCxnSpPr>
              <a:cxnSpLocks/>
            </p:cNvCxnSpPr>
            <p:nvPr/>
          </p:nvCxnSpPr>
          <p:spPr>
            <a:xfrm>
              <a:off x="7866431" y="3276645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2AC4DAE-2E7F-12DF-4424-C10E2B206E32}"/>
                </a:ext>
              </a:extLst>
            </p:cNvPr>
            <p:cNvCxnSpPr>
              <a:cxnSpLocks/>
            </p:cNvCxnSpPr>
            <p:nvPr/>
          </p:nvCxnSpPr>
          <p:spPr>
            <a:xfrm>
              <a:off x="7866431" y="4313123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3401C10-3F43-C91D-96AB-B205F0C5C717}"/>
                </a:ext>
              </a:extLst>
            </p:cNvPr>
            <p:cNvSpPr/>
            <p:nvPr/>
          </p:nvSpPr>
          <p:spPr>
            <a:xfrm>
              <a:off x="8476029" y="3019151"/>
              <a:ext cx="1436897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回傳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Reward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+10</a:t>
              </a:r>
            </a:p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State’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423F49D-7872-613B-2DEE-686AEE0DF684}"/>
                </a:ext>
              </a:extLst>
            </p:cNvPr>
            <p:cNvSpPr/>
            <p:nvPr/>
          </p:nvSpPr>
          <p:spPr>
            <a:xfrm>
              <a:off x="8484622" y="4024135"/>
              <a:ext cx="1436897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回傳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Reward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-10</a:t>
              </a:r>
            </a:p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State’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27BB2232-9064-F5E1-EF71-F4FC511E57E4}"/>
                </a:ext>
              </a:extLst>
            </p:cNvPr>
            <p:cNvCxnSpPr>
              <a:stCxn id="95" idx="3"/>
            </p:cNvCxnSpPr>
            <p:nvPr/>
          </p:nvCxnSpPr>
          <p:spPr>
            <a:xfrm>
              <a:off x="9912926" y="3300860"/>
              <a:ext cx="412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0C393DEB-903A-4108-266C-58A5A2CD52B2}"/>
                </a:ext>
              </a:extLst>
            </p:cNvPr>
            <p:cNvCxnSpPr/>
            <p:nvPr/>
          </p:nvCxnSpPr>
          <p:spPr>
            <a:xfrm>
              <a:off x="9912926" y="4301529"/>
              <a:ext cx="412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5982BE03-8AD5-1F7A-10D9-17714AA2587A}"/>
                </a:ext>
              </a:extLst>
            </p:cNvPr>
            <p:cNvCxnSpPr/>
            <p:nvPr/>
          </p:nvCxnSpPr>
          <p:spPr>
            <a:xfrm>
              <a:off x="10325100" y="3300860"/>
              <a:ext cx="0" cy="2675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58AC8C01-DFA6-34DA-5090-B6111036D5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3635" y="5976041"/>
              <a:ext cx="58114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4C56D5A8-DE51-820E-CA18-1223D470E397}"/>
                </a:ext>
              </a:extLst>
            </p:cNvPr>
            <p:cNvCxnSpPr/>
            <p:nvPr/>
          </p:nvCxnSpPr>
          <p:spPr>
            <a:xfrm flipV="1">
              <a:off x="4513635" y="2239220"/>
              <a:ext cx="0" cy="3733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EE9538F1-6F3E-02BD-7938-D15827B4BA93}"/>
                </a:ext>
              </a:extLst>
            </p:cNvPr>
            <p:cNvSpPr txBox="1"/>
            <p:nvPr/>
          </p:nvSpPr>
          <p:spPr>
            <a:xfrm>
              <a:off x="7986822" y="293751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55279DDA-F5C0-A228-8E1F-087D51337BC5}"/>
                </a:ext>
              </a:extLst>
            </p:cNvPr>
            <p:cNvSpPr txBox="1"/>
            <p:nvPr/>
          </p:nvSpPr>
          <p:spPr>
            <a:xfrm>
              <a:off x="7993425" y="395421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4322619" y="1536836"/>
            <a:ext cx="6377050" cy="4840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9416699" y="1466190"/>
            <a:ext cx="2391333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DQN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4872" y="3415068"/>
            <a:ext cx="24947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CNN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捲積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endParaRPr lang="en-US" altLang="zh-TW" sz="2400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</a:p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DQN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模型統整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endParaRPr lang="en-US" altLang="zh-TW" sz="2400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</a:p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  <a:endParaRPr lang="en-US" altLang="zh-TW" sz="2400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4801" y="55991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下達指令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獎勵回傳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598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8748" y="971588"/>
            <a:ext cx="11255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遊戲使用者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(Games user):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想挑戰曲棍球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的玩家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玩法介紹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玩家操作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滑鼠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鍵盤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控制盤方向來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回擊曲棍球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接觸球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，期間對手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會不斷進攻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防守讓你不斷挑戰，只要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漏接球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就會讓對手得分。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戲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盤只能上下移動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一維空間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026" name="Picture 2" descr="空气曲棍球_全球百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49" y="3643891"/>
            <a:ext cx="4970340" cy="279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664569" y="6350168"/>
            <a:ext cx="56798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:https://penguin55.itch.io/super-pong-neon</a:t>
            </a:r>
          </a:p>
        </p:txBody>
      </p:sp>
      <p:sp>
        <p:nvSpPr>
          <p:cNvPr id="9" name="矩形 8"/>
          <p:cNvSpPr/>
          <p:nvPr/>
        </p:nvSpPr>
        <p:spPr>
          <a:xfrm>
            <a:off x="1249841" y="6350169"/>
            <a:ext cx="33714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現實遊戲機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空氣曲棍球機台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0" name="Picture 6" descr="Super Pong Neon by penguin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90" y="3727613"/>
            <a:ext cx="4688987" cy="262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9390183" y="3092672"/>
            <a:ext cx="1841559" cy="507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 控制盤 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0148304" y="4640538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1025188" y="4640538"/>
            <a:ext cx="206554" cy="400571"/>
          </a:xfrm>
          <a:prstGeom prst="round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1231742" y="3736573"/>
            <a:ext cx="307545" cy="2165894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endCxn id="3" idx="0"/>
          </p:cNvCxnSpPr>
          <p:nvPr/>
        </p:nvCxnSpPr>
        <p:spPr>
          <a:xfrm>
            <a:off x="9601200" y="3512820"/>
            <a:ext cx="709762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233660" y="3512820"/>
            <a:ext cx="791528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854740" y="3512820"/>
            <a:ext cx="377002" cy="57912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0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硬體規</a:t>
            </a:r>
            <a:r>
              <a:rPr lang="zh-TW" altLang="en-US" dirty="0"/>
              <a:t>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 smtClean="0"/>
              <a:t>CPU:12</a:t>
            </a:r>
            <a:r>
              <a:rPr lang="zh-TW" altLang="en-US" sz="3600" dirty="0" smtClean="0"/>
              <a:t>代</a:t>
            </a:r>
            <a:r>
              <a:rPr lang="en-US" altLang="zh-TW" sz="3600" dirty="0" smtClean="0"/>
              <a:t>Intel</a:t>
            </a:r>
            <a:r>
              <a:rPr lang="en-US" altLang="zh-TW" sz="3600" dirty="0"/>
              <a:t>® Core™ i5-12400 </a:t>
            </a:r>
            <a:r>
              <a:rPr lang="zh-TW" altLang="en-US" sz="3600" dirty="0" smtClean="0"/>
              <a:t>處理器</a:t>
            </a:r>
            <a:endParaRPr lang="en-US" altLang="zh-TW" sz="3600" dirty="0"/>
          </a:p>
          <a:p>
            <a:r>
              <a:rPr lang="en-US" altLang="zh-TW" sz="3600" dirty="0" err="1" smtClean="0"/>
              <a:t>GPU:GeForce</a:t>
            </a:r>
            <a:r>
              <a:rPr lang="en-US" altLang="zh-TW" sz="3600" dirty="0"/>
              <a:t> RTX </a:t>
            </a:r>
            <a:r>
              <a:rPr lang="en-US" altLang="zh-TW" sz="3600" dirty="0" smtClean="0"/>
              <a:t>3060</a:t>
            </a:r>
            <a:r>
              <a:rPr lang="zh-TW" altLang="en-US" sz="3600" dirty="0" smtClean="0"/>
              <a:t> </a:t>
            </a:r>
            <a:r>
              <a:rPr lang="en-US" altLang="zh-TW" sz="3600" dirty="0" err="1" smtClean="0"/>
              <a:t>Ti</a:t>
            </a:r>
            <a:endParaRPr lang="en-US" altLang="zh-TW" sz="3600" dirty="0" smtClean="0"/>
          </a:p>
          <a:p>
            <a:r>
              <a:rPr lang="en-US" altLang="zh-TW" sz="3600" dirty="0" smtClean="0"/>
              <a:t>RAM:16GB</a:t>
            </a:r>
          </a:p>
          <a:p>
            <a:r>
              <a:rPr lang="zh-TW" altLang="en-US" sz="3600" dirty="0" smtClean="0"/>
              <a:t>系統</a:t>
            </a:r>
            <a:r>
              <a:rPr lang="en-US" altLang="zh-TW" sz="3600" dirty="0" smtClean="0"/>
              <a:t>:Windows 10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33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軟體開發環境</a:t>
            </a:r>
            <a:endParaRPr lang="zh-TW" altLang="en-US" dirty="0"/>
          </a:p>
        </p:txBody>
      </p:sp>
      <p:pic>
        <p:nvPicPr>
          <p:cNvPr id="1028" name="Picture 4" descr="Python - 维基百科，自由的百科全书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7924"/>
            <a:ext cx="2434407" cy="26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41943" y="4880652"/>
            <a:ext cx="162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Python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92588" y="4880651"/>
            <a:ext cx="195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 smtClean="0"/>
              <a:t>Pygame</a:t>
            </a:r>
            <a:endParaRPr lang="en-US" altLang="zh-TW" sz="3600" dirty="0" smtClean="0"/>
          </a:p>
        </p:txBody>
      </p:sp>
      <p:pic>
        <p:nvPicPr>
          <p:cNvPr id="5" name="Picture 4" descr="Pygame] 繪製矩形的Rect 簡單介紹- Clay-Technology 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952" y="2217924"/>
            <a:ext cx="64389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7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solidFill>
                  <a:srgbClr val="0070C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548" y="997494"/>
            <a:ext cx="11255083" cy="113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暫定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回擊球路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自動回擊球，讓玩家不斷與對手挑戰。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9883" y="3930472"/>
            <a:ext cx="2800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取得學習樣本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31623"/>
              </p:ext>
            </p:extLst>
          </p:nvPr>
        </p:nvGraphicFramePr>
        <p:xfrm>
          <a:off x="331537" y="4637046"/>
          <a:ext cx="11045094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8496">
                  <a:extLst>
                    <a:ext uri="{9D8B030D-6E8A-4147-A177-3AD203B41FA5}">
                      <a16:colId xmlns:a16="http://schemas.microsoft.com/office/drawing/2014/main" val="11065206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13622754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411206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使用方法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方法一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pPr algn="l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把</a:t>
                      </a:r>
                      <a:r>
                        <a:rPr lang="zh-TW" altLang="en-US" sz="2400" dirty="0">
                          <a:solidFill>
                            <a:srgbClr val="0070C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拉長尺寸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方法二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pPr algn="l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讓</a:t>
                      </a:r>
                      <a:r>
                        <a:rPr lang="zh-TW" altLang="en-US" sz="2400" dirty="0">
                          <a:solidFill>
                            <a:srgbClr val="0070C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隨機直線移動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28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獲得益處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達到不會失分的條件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全自動樣本蒐集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蒐集資訊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記錄球的</a:t>
                      </a:r>
                      <a:r>
                        <a:rPr lang="zh-TW" altLang="en-US" sz="2400" dirty="0">
                          <a:solidFill>
                            <a:srgbClr val="0070C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落點位置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記錄</a:t>
                      </a:r>
                      <a:r>
                        <a:rPr lang="zh-TW" altLang="en-US" sz="2400" dirty="0">
                          <a:solidFill>
                            <a:srgbClr val="C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模型偵測點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~</a:t>
                      </a:r>
                      <a:r>
                        <a:rPr lang="zh-TW" altLang="en-US" sz="2400" dirty="0">
                          <a:solidFill>
                            <a:srgbClr val="0070C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球進門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的時間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007238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695" y="1302868"/>
            <a:ext cx="4688230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5151C6-6BAF-9E18-7258-64435F4A6302}"/>
              </a:ext>
            </a:extLst>
          </p:cNvPr>
          <p:cNvSpPr txBox="1"/>
          <p:nvPr/>
        </p:nvSpPr>
        <p:spPr>
          <a:xfrm>
            <a:off x="121548" y="662238"/>
            <a:ext cx="6096000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預計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取得樣本時間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取得一次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樣本的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338069" y="3913303"/>
            <a:ext cx="42727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取得時間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球產生及移動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偵測球的位置及移動軌跡 </a:t>
            </a:r>
            <a:endParaRPr lang="en-US" altLang="zh-TW" sz="28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  <a:endParaRPr lang="en-US" altLang="zh-TW" sz="28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26870" y="3148711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球產生了</a:t>
            </a:r>
            <a:endParaRPr lang="en-US" altLang="zh-TW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但還沒到偵測點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49009" y="1745215"/>
            <a:ext cx="11337078" cy="1662545"/>
            <a:chOff x="474962" y="4007236"/>
            <a:chExt cx="11337078" cy="16625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9886594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碰到控制盤</a:t>
              </a:r>
              <a:endPara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25D7E69-E928-ABAD-7EB8-AA151443F471}"/>
                </a:ext>
              </a:extLst>
            </p:cNvPr>
            <p:cNvSpPr/>
            <p:nvPr/>
          </p:nvSpPr>
          <p:spPr>
            <a:xfrm>
              <a:off x="474962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遊戲開始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827869" y="4236509"/>
              <a:ext cx="1925447" cy="11979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球隨機產生並隨機直走</a:t>
              </a:r>
              <a:endPara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5180778" y="4007236"/>
              <a:ext cx="1917871" cy="1662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CNN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捲積</a:t>
              </a:r>
              <a:endPara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固定範圍</a:t>
              </a:r>
              <a:endPara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偵測球位置</a:t>
              </a:r>
              <a:endPara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7533686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判斷球的</a:t>
              </a:r>
              <a:endPara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移動軌跡</a:t>
              </a:r>
              <a:endPara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111134" y="1270660"/>
            <a:ext cx="6930445" cy="26322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741213" y="3476119"/>
            <a:ext cx="130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Agent(AI)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2474455" y="2573444"/>
            <a:ext cx="427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4827363" y="2573444"/>
            <a:ext cx="427462" cy="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7172696" y="2573445"/>
            <a:ext cx="435037" cy="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9533179" y="2573445"/>
            <a:ext cx="427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圖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263" y="4247524"/>
            <a:ext cx="4404634" cy="2468658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9087390" y="4143026"/>
            <a:ext cx="1327270" cy="221027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7180271" y="3148711"/>
            <a:ext cx="1907119" cy="994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812139" y="550249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原先用</a:t>
            </a:r>
            <a:r>
              <a:rPr lang="en-US" altLang="zh-TW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unity</a:t>
            </a:r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可直接得知球位置，但有資料傳輸問題</a:t>
            </a:r>
            <a:r>
              <a:rPr lang="en-US" altLang="zh-TW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現在用</a:t>
            </a:r>
            <a:r>
              <a:rPr lang="en-US" altLang="zh-TW" dirty="0" err="1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，可以節省程式和遊戲運行的溝通時間。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 flipV="1">
            <a:off x="6307020" y="1131627"/>
            <a:ext cx="194299" cy="8428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9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6C1CCDAB-E82B-97DF-4560-2B68D634B7EE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482AC9EA-850A-9681-0E98-632E7697E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6" t="44167" r="29219" b="18750"/>
          <a:stretch/>
        </p:blipFill>
        <p:spPr>
          <a:xfrm>
            <a:off x="2817873" y="2085975"/>
            <a:ext cx="6556253" cy="3624263"/>
          </a:xfrm>
          <a:prstGeom prst="rect">
            <a:avLst/>
          </a:prstGeom>
        </p:spPr>
      </p:pic>
      <p:sp>
        <p:nvSpPr>
          <p:cNvPr id="35" name="圓角矩形 2">
            <a:extLst>
              <a:ext uri="{FF2B5EF4-FFF2-40B4-BE49-F238E27FC236}">
                <a16:creationId xmlns:a16="http://schemas.microsoft.com/office/drawing/2014/main" id="{AE4C314A-963F-5F8A-1D72-AAA226BF0F79}"/>
              </a:ext>
            </a:extLst>
          </p:cNvPr>
          <p:cNvSpPr/>
          <p:nvPr/>
        </p:nvSpPr>
        <p:spPr>
          <a:xfrm>
            <a:off x="5933342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9FB93347-B293-ED8E-55D9-B9F981907482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>
            <a:off x="6095999" y="1723075"/>
            <a:ext cx="1" cy="1705925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AA3BAF8-1C6D-FCA4-E641-826257915588}"/>
              </a:ext>
            </a:extLst>
          </p:cNvPr>
          <p:cNvSpPr/>
          <p:nvPr/>
        </p:nvSpPr>
        <p:spPr>
          <a:xfrm>
            <a:off x="5852378" y="1263975"/>
            <a:ext cx="487241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9F886965-330B-3DE7-8730-E5BAF1D95515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405813" y="1723075"/>
            <a:ext cx="1" cy="170592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90870D8-143E-E59E-94AC-C511933E5C96}"/>
              </a:ext>
            </a:extLst>
          </p:cNvPr>
          <p:cNvSpPr/>
          <p:nvPr/>
        </p:nvSpPr>
        <p:spPr>
          <a:xfrm>
            <a:off x="7948764" y="1263975"/>
            <a:ext cx="914097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AC77BA1-8051-526B-3007-9E9B55ECA651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095997" y="5628477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0DE4AC12-1F96-BF62-ED86-4E599E98EAAC}"/>
              </a:ext>
            </a:extLst>
          </p:cNvPr>
          <p:cNvSpPr/>
          <p:nvPr/>
        </p:nvSpPr>
        <p:spPr>
          <a:xfrm>
            <a:off x="5763628" y="6191250"/>
            <a:ext cx="65319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圓角矩形 2">
            <a:extLst>
              <a:ext uri="{FF2B5EF4-FFF2-40B4-BE49-F238E27FC236}">
                <a16:creationId xmlns:a16="http://schemas.microsoft.com/office/drawing/2014/main" id="{C699636E-8C1E-E334-904E-3EF6743D02D9}"/>
              </a:ext>
            </a:extLst>
          </p:cNvPr>
          <p:cNvSpPr/>
          <p:nvPr/>
        </p:nvSpPr>
        <p:spPr>
          <a:xfrm>
            <a:off x="8324117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2">
            <a:extLst>
              <a:ext uri="{FF2B5EF4-FFF2-40B4-BE49-F238E27FC236}">
                <a16:creationId xmlns:a16="http://schemas.microsoft.com/office/drawing/2014/main" id="{59864D59-E164-6675-8AAD-1531AA2EB8A2}"/>
              </a:ext>
            </a:extLst>
          </p:cNvPr>
          <p:cNvSpPr/>
          <p:nvPr/>
        </p:nvSpPr>
        <p:spPr>
          <a:xfrm>
            <a:off x="5729559" y="5227906"/>
            <a:ext cx="73287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2">
            <a:extLst>
              <a:ext uri="{FF2B5EF4-FFF2-40B4-BE49-F238E27FC236}">
                <a16:creationId xmlns:a16="http://schemas.microsoft.com/office/drawing/2014/main" id="{B63FA11F-D7A1-EF80-4CA8-78401EB5E5AF}"/>
              </a:ext>
            </a:extLst>
          </p:cNvPr>
          <p:cNvSpPr/>
          <p:nvPr/>
        </p:nvSpPr>
        <p:spPr>
          <a:xfrm>
            <a:off x="3381374" y="2175466"/>
            <a:ext cx="242155" cy="2920409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BE1D46A-5938-7C3E-8253-8AC827A217A2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502451" y="1723075"/>
            <a:ext cx="0" cy="45239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342AE2AC-0F58-1FD9-F071-4256634993AA}"/>
              </a:ext>
            </a:extLst>
          </p:cNvPr>
          <p:cNvSpPr/>
          <p:nvPr/>
        </p:nvSpPr>
        <p:spPr>
          <a:xfrm>
            <a:off x="3135813" y="1263975"/>
            <a:ext cx="73327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圓角矩形 2">
            <a:extLst>
              <a:ext uri="{FF2B5EF4-FFF2-40B4-BE49-F238E27FC236}">
                <a16:creationId xmlns:a16="http://schemas.microsoft.com/office/drawing/2014/main" id="{5D058E3A-B7E8-0981-0C9E-08DBA9CD4E1F}"/>
              </a:ext>
            </a:extLst>
          </p:cNvPr>
          <p:cNvSpPr/>
          <p:nvPr/>
        </p:nvSpPr>
        <p:spPr>
          <a:xfrm>
            <a:off x="2893658" y="5151966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AD6E24B2-D645-711E-0452-974F0F10BD3A}"/>
              </a:ext>
            </a:extLst>
          </p:cNvPr>
          <p:cNvCxnSpPr>
            <a:cxnSpLocks/>
          </p:cNvCxnSpPr>
          <p:nvPr/>
        </p:nvCxnSpPr>
        <p:spPr>
          <a:xfrm>
            <a:off x="3198054" y="5669358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5FECDA2B-A4FF-727E-B08B-1643E5F71209}"/>
              </a:ext>
            </a:extLst>
          </p:cNvPr>
          <p:cNvSpPr/>
          <p:nvPr/>
        </p:nvSpPr>
        <p:spPr>
          <a:xfrm>
            <a:off x="2699238" y="6191250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P1(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4" name="圓角矩形 2">
            <a:extLst>
              <a:ext uri="{FF2B5EF4-FFF2-40B4-BE49-F238E27FC236}">
                <a16:creationId xmlns:a16="http://schemas.microsoft.com/office/drawing/2014/main" id="{1DC54229-75A4-C77D-1553-6CA98B144E0E}"/>
              </a:ext>
            </a:extLst>
          </p:cNvPr>
          <p:cNvSpPr/>
          <p:nvPr/>
        </p:nvSpPr>
        <p:spPr>
          <a:xfrm>
            <a:off x="8705972" y="5125874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A05478DF-AF24-D277-2E97-7CBED980407B}"/>
              </a:ext>
            </a:extLst>
          </p:cNvPr>
          <p:cNvCxnSpPr>
            <a:cxnSpLocks/>
          </p:cNvCxnSpPr>
          <p:nvPr/>
        </p:nvCxnSpPr>
        <p:spPr>
          <a:xfrm>
            <a:off x="9010368" y="5643266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BC099D7-64AC-74E7-4A36-E1B5DAA6BA96}"/>
              </a:ext>
            </a:extLst>
          </p:cNvPr>
          <p:cNvSpPr/>
          <p:nvPr/>
        </p:nvSpPr>
        <p:spPr>
          <a:xfrm>
            <a:off x="8511552" y="6165158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P2(AI)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2B63082-B8FA-7D9F-796C-6BFC81F9F1BE}"/>
              </a:ext>
            </a:extLst>
          </p:cNvPr>
          <p:cNvSpPr txBox="1"/>
          <p:nvPr/>
        </p:nvSpPr>
        <p:spPr>
          <a:xfrm>
            <a:off x="821088" y="922576"/>
            <a:ext cx="176018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121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7AD41B-82F0-6659-68DB-791E43D3B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6" t="44167" r="29219" b="18750"/>
          <a:stretch/>
        </p:blipFill>
        <p:spPr>
          <a:xfrm>
            <a:off x="8510794" y="3157958"/>
            <a:ext cx="2937822" cy="16240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AA2EBCE-972D-0EC8-8D96-AF9CE51EBDE6}"/>
              </a:ext>
            </a:extLst>
          </p:cNvPr>
          <p:cNvSpPr txBox="1"/>
          <p:nvPr/>
        </p:nvSpPr>
        <p:spPr>
          <a:xfrm>
            <a:off x="8009968" y="2191058"/>
            <a:ext cx="196973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Environment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885B430-29F1-7F9F-8753-194AAA1885EA}"/>
              </a:ext>
            </a:extLst>
          </p:cNvPr>
          <p:cNvCxnSpPr>
            <a:cxnSpLocks/>
          </p:cNvCxnSpPr>
          <p:nvPr/>
        </p:nvCxnSpPr>
        <p:spPr>
          <a:xfrm flipH="1">
            <a:off x="4969838" y="4140089"/>
            <a:ext cx="322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6515476-6934-DE1A-DFB4-F1276B9663DE}"/>
              </a:ext>
            </a:extLst>
          </p:cNvPr>
          <p:cNvSpPr txBox="1"/>
          <p:nvPr/>
        </p:nvSpPr>
        <p:spPr>
          <a:xfrm>
            <a:off x="5749089" y="3537625"/>
            <a:ext cx="196973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Reward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B549DC5E-2224-E58D-91DE-F65553779288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5808495" y="2319062"/>
            <a:ext cx="1294486" cy="69913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01A84E-B88F-FE59-2462-5EF1095BF033}"/>
              </a:ext>
            </a:extLst>
          </p:cNvPr>
          <p:cNvSpPr txBox="1"/>
          <p:nvPr/>
        </p:nvSpPr>
        <p:spPr>
          <a:xfrm>
            <a:off x="4969838" y="5880602"/>
            <a:ext cx="2960555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State(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當前畫面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A160E5-27C3-0A40-F899-164A80AEB02A}"/>
              </a:ext>
            </a:extLst>
          </p:cNvPr>
          <p:cNvSpPr/>
          <p:nvPr/>
        </p:nvSpPr>
        <p:spPr>
          <a:xfrm>
            <a:off x="8193686" y="2746705"/>
            <a:ext cx="3515454" cy="242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A551CB-BC2B-CE20-9E16-C1970F4E4296}"/>
              </a:ext>
            </a:extLst>
          </p:cNvPr>
          <p:cNvSpPr/>
          <p:nvPr/>
        </p:nvSpPr>
        <p:spPr>
          <a:xfrm>
            <a:off x="650056" y="2425084"/>
            <a:ext cx="4319781" cy="37190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7BE0630-BCF8-453E-A218-FF21502BF222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2931769" y="5515764"/>
            <a:ext cx="1" cy="97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EF67232-E7EF-FB03-14BC-DB4E6A4A8B83}"/>
              </a:ext>
            </a:extLst>
          </p:cNvPr>
          <p:cNvSpPr txBox="1"/>
          <p:nvPr/>
        </p:nvSpPr>
        <p:spPr>
          <a:xfrm>
            <a:off x="2051675" y="4975103"/>
            <a:ext cx="1760187" cy="54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CNN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卷積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AC0F136-6D4E-3AC1-00CA-D37622C199FC}"/>
              </a:ext>
            </a:extLst>
          </p:cNvPr>
          <p:cNvCxnSpPr>
            <a:cxnSpLocks/>
            <a:stCxn id="27" idx="0"/>
            <a:endCxn id="1024" idx="2"/>
          </p:cNvCxnSpPr>
          <p:nvPr/>
        </p:nvCxnSpPr>
        <p:spPr>
          <a:xfrm flipH="1" flipV="1">
            <a:off x="2931768" y="3814183"/>
            <a:ext cx="1" cy="116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551943" y="1771406"/>
            <a:ext cx="2391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Agent-DQN(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暫定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24" name="文字方塊 1023">
            <a:extLst>
              <a:ext uri="{FF2B5EF4-FFF2-40B4-BE49-F238E27FC236}">
                <a16:creationId xmlns:a16="http://schemas.microsoft.com/office/drawing/2014/main" id="{8A1FB87A-5918-F76D-C668-0E6AC6B34A5A}"/>
              </a:ext>
            </a:extLst>
          </p:cNvPr>
          <p:cNvSpPr txBox="1"/>
          <p:nvPr/>
        </p:nvSpPr>
        <p:spPr>
          <a:xfrm>
            <a:off x="1280131" y="2765691"/>
            <a:ext cx="3303273" cy="1048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依據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Reward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及特徵預測能獲得最大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Reward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的行動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27" name="接點: 肘形 1026">
            <a:extLst>
              <a:ext uri="{FF2B5EF4-FFF2-40B4-BE49-F238E27FC236}">
                <a16:creationId xmlns:a16="http://schemas.microsoft.com/office/drawing/2014/main" id="{588B62E0-30E1-5790-AE5B-12845674627C}"/>
              </a:ext>
            </a:extLst>
          </p:cNvPr>
          <p:cNvCxnSpPr>
            <a:stCxn id="1024" idx="0"/>
            <a:endCxn id="18" idx="0"/>
          </p:cNvCxnSpPr>
          <p:nvPr/>
        </p:nvCxnSpPr>
        <p:spPr>
          <a:xfrm rot="5400000" flipH="1" flipV="1">
            <a:off x="6432097" y="-753624"/>
            <a:ext cx="18986" cy="7019645"/>
          </a:xfrm>
          <a:prstGeom prst="bentConnector3">
            <a:avLst>
              <a:gd name="adj1" fmla="val 4744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文字方塊 1029">
            <a:extLst>
              <a:ext uri="{FF2B5EF4-FFF2-40B4-BE49-F238E27FC236}">
                <a16:creationId xmlns:a16="http://schemas.microsoft.com/office/drawing/2014/main" id="{B1879F81-0405-BA35-9A7B-E15327F1D418}"/>
              </a:ext>
            </a:extLst>
          </p:cNvPr>
          <p:cNvSpPr txBox="1"/>
          <p:nvPr/>
        </p:nvSpPr>
        <p:spPr>
          <a:xfrm>
            <a:off x="5201279" y="1191237"/>
            <a:ext cx="4002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Action(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262B04E5-8678-D405-53CD-81D841ACC3F0}"/>
              </a:ext>
            </a:extLst>
          </p:cNvPr>
          <p:cNvSpPr/>
          <p:nvPr/>
        </p:nvSpPr>
        <p:spPr>
          <a:xfrm>
            <a:off x="241220" y="689580"/>
            <a:ext cx="1412809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7455" y="4111987"/>
            <a:ext cx="2391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出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的位置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0" name="矩形 19"/>
          <p:cNvSpPr/>
          <p:nvPr/>
        </p:nvSpPr>
        <p:spPr>
          <a:xfrm>
            <a:off x="2963472" y="1004372"/>
            <a:ext cx="2391333" cy="874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類別輸出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493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899652" y="2875891"/>
            <a:ext cx="843267" cy="1504087"/>
            <a:chOff x="277755" y="3569843"/>
            <a:chExt cx="843267" cy="1504087"/>
          </a:xfrm>
        </p:grpSpPr>
        <p:pic>
          <p:nvPicPr>
            <p:cNvPr id="2050" name="Picture 2" descr="20張超好笑【火柴人】梗圖！快來看看網友們的搞笑創作！">
              <a:extLst>
                <a:ext uri="{FF2B5EF4-FFF2-40B4-BE49-F238E27FC236}">
                  <a16:creationId xmlns:a16="http://schemas.microsoft.com/office/drawing/2014/main" id="{B96DA996-61C6-3A06-E032-2C1B8C52B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755" y="3569843"/>
              <a:ext cx="801944" cy="1147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8D25BD8-3626-93DD-A7F7-F866F9083163}"/>
                </a:ext>
              </a:extLst>
            </p:cNvPr>
            <p:cNvSpPr txBox="1"/>
            <p:nvPr/>
          </p:nvSpPr>
          <p:spPr>
            <a:xfrm>
              <a:off x="320909" y="4704598"/>
              <a:ext cx="80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User1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230452" y="3398914"/>
            <a:ext cx="1300366" cy="1273685"/>
            <a:chOff x="6741977" y="3498693"/>
            <a:chExt cx="1300366" cy="127368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4141463" y="2467196"/>
            <a:ext cx="3562458" cy="3186450"/>
            <a:chOff x="1766398" y="2263905"/>
            <a:chExt cx="3562458" cy="31864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DD5ACA9-28AF-812E-4510-2CD2C1ADBE6C}"/>
                </a:ext>
              </a:extLst>
            </p:cNvPr>
            <p:cNvSpPr/>
            <p:nvPr/>
          </p:nvSpPr>
          <p:spPr>
            <a:xfrm>
              <a:off x="1766398" y="2263905"/>
              <a:ext cx="3562458" cy="31864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33B5227-47C5-676F-BDA8-B7A1BB436425}"/>
                </a:ext>
              </a:extLst>
            </p:cNvPr>
            <p:cNvSpPr txBox="1"/>
            <p:nvPr/>
          </p:nvSpPr>
          <p:spPr>
            <a:xfrm>
              <a:off x="2841666" y="3411280"/>
              <a:ext cx="1401456" cy="6001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P1 vs AI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AEC0DC0-1E2A-C5B5-5C46-D294CABF4040}"/>
                </a:ext>
              </a:extLst>
            </p:cNvPr>
            <p:cNvSpPr txBox="1"/>
            <p:nvPr/>
          </p:nvSpPr>
          <p:spPr>
            <a:xfrm>
              <a:off x="2851451" y="2584084"/>
              <a:ext cx="1381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Pong Game</a:t>
              </a:r>
              <a:endParaRPr lang="zh-TW" altLang="en-US" dirty="0"/>
            </a:p>
          </p:txBody>
        </p:sp>
        <p:sp>
          <p:nvSpPr>
            <p:cNvPr id="2053" name="文字方塊 2052">
              <a:extLst>
                <a:ext uri="{FF2B5EF4-FFF2-40B4-BE49-F238E27FC236}">
                  <a16:creationId xmlns:a16="http://schemas.microsoft.com/office/drawing/2014/main" id="{2058AA1C-18FC-7221-A534-5D08B912625F}"/>
                </a:ext>
              </a:extLst>
            </p:cNvPr>
            <p:cNvSpPr txBox="1"/>
            <p:nvPr/>
          </p:nvSpPr>
          <p:spPr>
            <a:xfrm>
              <a:off x="2841666" y="4469308"/>
              <a:ext cx="1401456" cy="6001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 vs AI</a:t>
              </a:r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879F81-0405-BA35-9A7B-E15327F1D418}"/>
              </a:ext>
            </a:extLst>
          </p:cNvPr>
          <p:cNvSpPr txBox="1"/>
          <p:nvPr/>
        </p:nvSpPr>
        <p:spPr>
          <a:xfrm>
            <a:off x="219321" y="951747"/>
            <a:ext cx="109434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透過 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來驗收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只要雙方不斷讓比賽進行下去，每顆球都是防守與進攻的移動路線，表示遊戲是可以一直挑戰的。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771009" y="4877890"/>
            <a:ext cx="1300366" cy="1273685"/>
            <a:chOff x="6741977" y="3498693"/>
            <a:chExt cx="1300366" cy="1273685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 flipH="1"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 flipV="1">
            <a:off x="3071375" y="5049086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67058" y="4487933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3071375" y="3372533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6767058" y="3857189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</TotalTime>
  <Words>974</Words>
  <Application>Microsoft Office PowerPoint</Application>
  <PresentationFormat>寬螢幕</PresentationFormat>
  <Paragraphs>187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硬體規格</vt:lpstr>
      <vt:lpstr>軟體開發環境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正翰</dc:creator>
  <cp:lastModifiedBy>正翰</cp:lastModifiedBy>
  <cp:revision>129</cp:revision>
  <dcterms:created xsi:type="dcterms:W3CDTF">2022-10-18T08:24:58Z</dcterms:created>
  <dcterms:modified xsi:type="dcterms:W3CDTF">2022-11-17T04:22:01Z</dcterms:modified>
</cp:coreProperties>
</file>