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26"/>
  </p:notesMasterIdLst>
  <p:sldIdLst>
    <p:sldId id="261" r:id="rId2"/>
    <p:sldId id="265" r:id="rId3"/>
    <p:sldId id="270" r:id="rId4"/>
    <p:sldId id="271" r:id="rId5"/>
    <p:sldId id="262" r:id="rId6"/>
    <p:sldId id="273" r:id="rId7"/>
    <p:sldId id="267" r:id="rId8"/>
    <p:sldId id="287" r:id="rId9"/>
    <p:sldId id="284" r:id="rId10"/>
    <p:sldId id="293" r:id="rId11"/>
    <p:sldId id="294" r:id="rId12"/>
    <p:sldId id="295" r:id="rId13"/>
    <p:sldId id="272" r:id="rId14"/>
    <p:sldId id="296" r:id="rId15"/>
    <p:sldId id="297" r:id="rId16"/>
    <p:sldId id="274" r:id="rId17"/>
    <p:sldId id="292" r:id="rId18"/>
    <p:sldId id="260" r:id="rId19"/>
    <p:sldId id="266" r:id="rId20"/>
    <p:sldId id="281" r:id="rId21"/>
    <p:sldId id="288" r:id="rId22"/>
    <p:sldId id="282" r:id="rId23"/>
    <p:sldId id="269" r:id="rId24"/>
    <p:sldId id="283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FFF2CC"/>
    <a:srgbClr val="ECACCE"/>
    <a:srgbClr val="99CCFF"/>
    <a:srgbClr val="E185A1"/>
    <a:srgbClr val="FFD966"/>
    <a:srgbClr val="F7CAB6"/>
    <a:srgbClr val="FFFFFF"/>
    <a:srgbClr val="F5AE88"/>
    <a:srgbClr val="F5A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15812-576E-4486-BDFD-E12A61995452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7779E-0E98-410A-A135-53941C4B4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68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33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36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47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32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37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71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00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62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68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04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00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C2C46-73AD-409B-870C-2E6394C799E4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49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00017" y="1836163"/>
            <a:ext cx="64463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機器學習與實作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-HW3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遊戲名稱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:Pong Game(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空氣曲棍球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311" y="4919008"/>
            <a:ext cx="31550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組長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:C108112136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洪正翰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:C108112104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李聖鈞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C108112124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歐育典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C108112143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蔡伯俋</a:t>
            </a:r>
          </a:p>
        </p:txBody>
      </p:sp>
    </p:spTree>
    <p:extLst>
      <p:ext uri="{BB962C8B-B14F-4D97-AF65-F5344CB8AC3E}">
        <p14:creationId xmlns:p14="http://schemas.microsoft.com/office/powerpoint/2010/main" val="4250013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線接點 17"/>
          <p:cNvCxnSpPr>
            <a:stCxn id="38" idx="2"/>
          </p:cNvCxnSpPr>
          <p:nvPr/>
        </p:nvCxnSpPr>
        <p:spPr>
          <a:xfrm>
            <a:off x="8971956" y="1814369"/>
            <a:ext cx="4990" cy="40592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6419661" y="38580"/>
            <a:ext cx="1353081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114300" y="952555"/>
            <a:ext cx="1353081" cy="8418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開始挑戰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95415" y="972554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95415" y="1943523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球隨機產生並隨機直走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86622" y="4808198"/>
            <a:ext cx="1353081" cy="8418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碰到控制盤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86622" y="3874980"/>
            <a:ext cx="1353081" cy="8418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判斷球的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移動軌跡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86622" y="2975263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7678932" y="5873637"/>
            <a:ext cx="2585830" cy="6241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產生回擊分數高的族群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140974" y="2949660"/>
            <a:ext cx="1679331" cy="28299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0" name="矩形 49"/>
          <p:cNvSpPr/>
          <p:nvPr/>
        </p:nvSpPr>
        <p:spPr>
          <a:xfrm>
            <a:off x="7587062" y="2896907"/>
            <a:ext cx="2751992" cy="372398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36469" y="3109762"/>
            <a:ext cx="1746516" cy="461665"/>
          </a:xfrm>
          <a:prstGeom prst="rect">
            <a:avLst/>
          </a:prstGeom>
          <a:solidFill>
            <a:srgbClr val="F7CAB6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MLP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神經網絡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36469" y="4870703"/>
            <a:ext cx="1746516" cy="461665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基因演算法</a:t>
            </a:r>
          </a:p>
        </p:txBody>
      </p:sp>
      <p:cxnSp>
        <p:nvCxnSpPr>
          <p:cNvPr id="3" name="直線接點 2"/>
          <p:cNvCxnSpPr>
            <a:stCxn id="52" idx="1"/>
          </p:cNvCxnSpPr>
          <p:nvPr/>
        </p:nvCxnSpPr>
        <p:spPr>
          <a:xfrm flipH="1">
            <a:off x="9820305" y="3340595"/>
            <a:ext cx="616164" cy="7961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 flipV="1">
            <a:off x="10339055" y="4352192"/>
            <a:ext cx="449107" cy="51851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5634200" y="1943522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最高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0" name="肘形接點 19"/>
          <p:cNvCxnSpPr>
            <a:stCxn id="44" idx="2"/>
            <a:endCxn id="65" idx="3"/>
          </p:cNvCxnSpPr>
          <p:nvPr/>
        </p:nvCxnSpPr>
        <p:spPr>
          <a:xfrm rot="5400000" flipH="1">
            <a:off x="5912878" y="3438833"/>
            <a:ext cx="4133372" cy="1984566"/>
          </a:xfrm>
          <a:prstGeom prst="bentConnector4">
            <a:avLst>
              <a:gd name="adj1" fmla="val -5531"/>
              <a:gd name="adj2" fmla="val 8257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45" idx="3"/>
            <a:endCxn id="38" idx="0"/>
          </p:cNvCxnSpPr>
          <p:nvPr/>
        </p:nvCxnSpPr>
        <p:spPr>
          <a:xfrm>
            <a:off x="7772742" y="459487"/>
            <a:ext cx="1199214" cy="5130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45" idx="1"/>
            <a:endCxn id="35" idx="0"/>
          </p:cNvCxnSpPr>
          <p:nvPr/>
        </p:nvCxnSpPr>
        <p:spPr>
          <a:xfrm rot="10800000" flipV="1">
            <a:off x="4790841" y="459487"/>
            <a:ext cx="1628820" cy="4930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441706" y="1943521"/>
            <a:ext cx="1353081" cy="8418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/A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83512" y="1299654"/>
            <a:ext cx="1353081" cy="841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玩家控制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83512" y="2465894"/>
            <a:ext cx="1353081" cy="841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8" name="肘形接點 67"/>
          <p:cNvCxnSpPr>
            <a:stCxn id="74" idx="3"/>
            <a:endCxn id="67" idx="1"/>
          </p:cNvCxnSpPr>
          <p:nvPr/>
        </p:nvCxnSpPr>
        <p:spPr>
          <a:xfrm>
            <a:off x="1736593" y="1720561"/>
            <a:ext cx="705113" cy="64386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75" idx="3"/>
            <a:endCxn id="67" idx="1"/>
          </p:cNvCxnSpPr>
          <p:nvPr/>
        </p:nvCxnSpPr>
        <p:spPr>
          <a:xfrm flipV="1">
            <a:off x="1736593" y="2364429"/>
            <a:ext cx="705113" cy="5223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114300" y="2830178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886970" y="3857284"/>
            <a:ext cx="180774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依據球的軌跡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判球的落點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761031" y="4945863"/>
            <a:ext cx="2053524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快速移動落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點位置</a:t>
            </a:r>
          </a:p>
        </p:txBody>
      </p:sp>
      <p:sp>
        <p:nvSpPr>
          <p:cNvPr id="37" name="矩形 36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系統流程圖</a:t>
            </a:r>
            <a:endParaRPr lang="en-US" altLang="zh-TW" sz="16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82299" y="5975195"/>
            <a:ext cx="2106006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遊戲分數計算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比賽重新開始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5" name="肘形接點 14"/>
          <p:cNvCxnSpPr>
            <a:stCxn id="67" idx="0"/>
            <a:endCxn id="35" idx="1"/>
          </p:cNvCxnSpPr>
          <p:nvPr/>
        </p:nvCxnSpPr>
        <p:spPr>
          <a:xfrm rot="5400000" flipH="1" flipV="1">
            <a:off x="3331244" y="1160466"/>
            <a:ext cx="570058" cy="9960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接點 50"/>
          <p:cNvCxnSpPr>
            <a:stCxn id="65" idx="0"/>
            <a:endCxn id="35" idx="3"/>
          </p:cNvCxnSpPr>
          <p:nvPr/>
        </p:nvCxnSpPr>
        <p:spPr>
          <a:xfrm rot="16200000" flipV="1">
            <a:off x="5604032" y="1236813"/>
            <a:ext cx="570059" cy="843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>
            <a:endCxn id="103" idx="0"/>
          </p:cNvCxnSpPr>
          <p:nvPr/>
        </p:nvCxnSpPr>
        <p:spPr>
          <a:xfrm rot="16200000" flipH="1">
            <a:off x="4262736" y="2302073"/>
            <a:ext cx="1055394" cy="8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103" idx="2"/>
            <a:endCxn id="104" idx="0"/>
          </p:cNvCxnSpPr>
          <p:nvPr/>
        </p:nvCxnSpPr>
        <p:spPr>
          <a:xfrm>
            <a:off x="4790841" y="3671993"/>
            <a:ext cx="0" cy="185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104" idx="2"/>
            <a:endCxn id="105" idx="0"/>
          </p:cNvCxnSpPr>
          <p:nvPr/>
        </p:nvCxnSpPr>
        <p:spPr>
          <a:xfrm flipH="1">
            <a:off x="4787793" y="4699099"/>
            <a:ext cx="3048" cy="246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761031" y="5975195"/>
            <a:ext cx="2053524" cy="8418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是否達到結束分數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0" name="直線單箭頭接點 89"/>
          <p:cNvCxnSpPr>
            <a:stCxn id="105" idx="2"/>
            <a:endCxn id="89" idx="0"/>
          </p:cNvCxnSpPr>
          <p:nvPr/>
        </p:nvCxnSpPr>
        <p:spPr>
          <a:xfrm>
            <a:off x="4787793" y="5787678"/>
            <a:ext cx="0" cy="187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89" idx="1"/>
            <a:endCxn id="49" idx="3"/>
          </p:cNvCxnSpPr>
          <p:nvPr/>
        </p:nvCxnSpPr>
        <p:spPr>
          <a:xfrm flipH="1">
            <a:off x="2588305" y="6396102"/>
            <a:ext cx="1172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接點 93"/>
          <p:cNvCxnSpPr>
            <a:stCxn id="89" idx="3"/>
            <a:endCxn id="103" idx="3"/>
          </p:cNvCxnSpPr>
          <p:nvPr/>
        </p:nvCxnSpPr>
        <p:spPr>
          <a:xfrm flipH="1" flipV="1">
            <a:off x="5467381" y="3251086"/>
            <a:ext cx="347174" cy="3145016"/>
          </a:xfrm>
          <a:prstGeom prst="bentConnector3">
            <a:avLst>
              <a:gd name="adj1" fmla="val -658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2966919" y="6026770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endParaRPr lang="zh-TW" altLang="en-US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6004163" y="46378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20040" y="880394"/>
            <a:ext cx="7149384" cy="5977605"/>
          </a:xfrm>
          <a:prstGeom prst="rect">
            <a:avLst/>
          </a:prstGeom>
          <a:solidFill>
            <a:schemeClr val="tx1">
              <a:lumMod val="95000"/>
              <a:lumOff val="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194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線接點 17"/>
          <p:cNvCxnSpPr>
            <a:stCxn id="38" idx="2"/>
          </p:cNvCxnSpPr>
          <p:nvPr/>
        </p:nvCxnSpPr>
        <p:spPr>
          <a:xfrm>
            <a:off x="8971956" y="1814369"/>
            <a:ext cx="4990" cy="40592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6419661" y="38580"/>
            <a:ext cx="1353081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114300" y="952555"/>
            <a:ext cx="1353081" cy="8418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開始挑戰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95415" y="972554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95415" y="1943523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球隨機產生並隨機直走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86622" y="4808198"/>
            <a:ext cx="1353081" cy="8418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碰到控制盤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86622" y="3874980"/>
            <a:ext cx="1353081" cy="8418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判斷球的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移動軌跡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86622" y="2975263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7678932" y="5873637"/>
            <a:ext cx="2585830" cy="6241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產生回擊分數高的族群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140974" y="2949660"/>
            <a:ext cx="1679331" cy="28299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0" name="矩形 49"/>
          <p:cNvSpPr/>
          <p:nvPr/>
        </p:nvSpPr>
        <p:spPr>
          <a:xfrm>
            <a:off x="7587062" y="2896907"/>
            <a:ext cx="2751992" cy="372398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36469" y="3109762"/>
            <a:ext cx="1565031" cy="461665"/>
          </a:xfrm>
          <a:prstGeom prst="rect">
            <a:avLst/>
          </a:prstGeom>
          <a:solidFill>
            <a:srgbClr val="F7CAB6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MLP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神經元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36469" y="4870703"/>
            <a:ext cx="1746516" cy="461665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基因演算法</a:t>
            </a:r>
          </a:p>
        </p:txBody>
      </p:sp>
      <p:cxnSp>
        <p:nvCxnSpPr>
          <p:cNvPr id="3" name="直線接點 2"/>
          <p:cNvCxnSpPr>
            <a:stCxn id="52" idx="1"/>
          </p:cNvCxnSpPr>
          <p:nvPr/>
        </p:nvCxnSpPr>
        <p:spPr>
          <a:xfrm flipH="1">
            <a:off x="9820305" y="3340595"/>
            <a:ext cx="616164" cy="7961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 flipV="1">
            <a:off x="10339055" y="4352192"/>
            <a:ext cx="449107" cy="51851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5634200" y="1943522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最高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0" name="肘形接點 19"/>
          <p:cNvCxnSpPr>
            <a:stCxn id="44" idx="2"/>
            <a:endCxn id="65" idx="3"/>
          </p:cNvCxnSpPr>
          <p:nvPr/>
        </p:nvCxnSpPr>
        <p:spPr>
          <a:xfrm rot="5400000" flipH="1">
            <a:off x="5912878" y="3438833"/>
            <a:ext cx="4133372" cy="1984566"/>
          </a:xfrm>
          <a:prstGeom prst="bentConnector4">
            <a:avLst>
              <a:gd name="adj1" fmla="val -5531"/>
              <a:gd name="adj2" fmla="val 8257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45" idx="3"/>
            <a:endCxn id="38" idx="0"/>
          </p:cNvCxnSpPr>
          <p:nvPr/>
        </p:nvCxnSpPr>
        <p:spPr>
          <a:xfrm>
            <a:off x="7772742" y="459487"/>
            <a:ext cx="1199214" cy="5130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45" idx="1"/>
            <a:endCxn id="35" idx="0"/>
          </p:cNvCxnSpPr>
          <p:nvPr/>
        </p:nvCxnSpPr>
        <p:spPr>
          <a:xfrm rot="10800000" flipV="1">
            <a:off x="4790841" y="459487"/>
            <a:ext cx="1628820" cy="4930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441706" y="1943521"/>
            <a:ext cx="1353081" cy="8418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/A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83512" y="1299654"/>
            <a:ext cx="1353081" cy="841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玩家控制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83512" y="2465894"/>
            <a:ext cx="1353081" cy="841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8" name="肘形接點 67"/>
          <p:cNvCxnSpPr>
            <a:stCxn id="74" idx="3"/>
            <a:endCxn id="67" idx="1"/>
          </p:cNvCxnSpPr>
          <p:nvPr/>
        </p:nvCxnSpPr>
        <p:spPr>
          <a:xfrm>
            <a:off x="1736593" y="1720561"/>
            <a:ext cx="705113" cy="64386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75" idx="3"/>
            <a:endCxn id="67" idx="1"/>
          </p:cNvCxnSpPr>
          <p:nvPr/>
        </p:nvCxnSpPr>
        <p:spPr>
          <a:xfrm flipV="1">
            <a:off x="1736593" y="2364429"/>
            <a:ext cx="705113" cy="5223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114300" y="2830178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886970" y="3857284"/>
            <a:ext cx="180774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依據球的軌跡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判球的落點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761031" y="4945863"/>
            <a:ext cx="2053524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快速移動落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點位置</a:t>
            </a:r>
          </a:p>
        </p:txBody>
      </p:sp>
      <p:sp>
        <p:nvSpPr>
          <p:cNvPr id="37" name="矩形 36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系統流程圖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82299" y="5975195"/>
            <a:ext cx="2106006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遊戲分數計算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比賽重新開始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5" name="肘形接點 14"/>
          <p:cNvCxnSpPr>
            <a:stCxn id="67" idx="0"/>
            <a:endCxn id="35" idx="1"/>
          </p:cNvCxnSpPr>
          <p:nvPr/>
        </p:nvCxnSpPr>
        <p:spPr>
          <a:xfrm rot="5400000" flipH="1" flipV="1">
            <a:off x="3331244" y="1160466"/>
            <a:ext cx="570058" cy="9960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接點 50"/>
          <p:cNvCxnSpPr>
            <a:stCxn id="65" idx="0"/>
            <a:endCxn id="35" idx="3"/>
          </p:cNvCxnSpPr>
          <p:nvPr/>
        </p:nvCxnSpPr>
        <p:spPr>
          <a:xfrm rot="16200000" flipV="1">
            <a:off x="5604032" y="1236813"/>
            <a:ext cx="570059" cy="843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>
            <a:endCxn id="103" idx="0"/>
          </p:cNvCxnSpPr>
          <p:nvPr/>
        </p:nvCxnSpPr>
        <p:spPr>
          <a:xfrm rot="16200000" flipH="1">
            <a:off x="4262736" y="2302073"/>
            <a:ext cx="1055394" cy="8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103" idx="2"/>
            <a:endCxn id="104" idx="0"/>
          </p:cNvCxnSpPr>
          <p:nvPr/>
        </p:nvCxnSpPr>
        <p:spPr>
          <a:xfrm>
            <a:off x="4790841" y="3671993"/>
            <a:ext cx="0" cy="185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104" idx="2"/>
            <a:endCxn id="105" idx="0"/>
          </p:cNvCxnSpPr>
          <p:nvPr/>
        </p:nvCxnSpPr>
        <p:spPr>
          <a:xfrm flipH="1">
            <a:off x="4787793" y="4699099"/>
            <a:ext cx="3048" cy="246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761031" y="5975195"/>
            <a:ext cx="2053524" cy="8418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是否達到結束分數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0" name="直線單箭頭接點 89"/>
          <p:cNvCxnSpPr>
            <a:stCxn id="105" idx="2"/>
            <a:endCxn id="89" idx="0"/>
          </p:cNvCxnSpPr>
          <p:nvPr/>
        </p:nvCxnSpPr>
        <p:spPr>
          <a:xfrm>
            <a:off x="4787793" y="5787678"/>
            <a:ext cx="0" cy="187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89" idx="1"/>
            <a:endCxn id="49" idx="3"/>
          </p:cNvCxnSpPr>
          <p:nvPr/>
        </p:nvCxnSpPr>
        <p:spPr>
          <a:xfrm flipH="1">
            <a:off x="2588305" y="6396102"/>
            <a:ext cx="1172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接點 93"/>
          <p:cNvCxnSpPr>
            <a:stCxn id="89" idx="3"/>
            <a:endCxn id="103" idx="3"/>
          </p:cNvCxnSpPr>
          <p:nvPr/>
        </p:nvCxnSpPr>
        <p:spPr>
          <a:xfrm flipH="1" flipV="1">
            <a:off x="5467381" y="3251086"/>
            <a:ext cx="347174" cy="3145016"/>
          </a:xfrm>
          <a:prstGeom prst="bentConnector3">
            <a:avLst>
              <a:gd name="adj1" fmla="val -658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2966919" y="6026770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endParaRPr lang="zh-TW" altLang="en-US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6004163" y="46378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36469" y="3109762"/>
            <a:ext cx="1746516" cy="461665"/>
          </a:xfrm>
          <a:prstGeom prst="rect">
            <a:avLst/>
          </a:prstGeom>
          <a:solidFill>
            <a:srgbClr val="F7CAB6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MLP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神經網絡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460394" y="880394"/>
            <a:ext cx="4709046" cy="5977605"/>
          </a:xfrm>
          <a:prstGeom prst="rect">
            <a:avLst/>
          </a:prstGeom>
          <a:solidFill>
            <a:schemeClr val="tx1">
              <a:lumMod val="95000"/>
              <a:lumOff val="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16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線接點 17"/>
          <p:cNvCxnSpPr>
            <a:stCxn id="38" idx="2"/>
          </p:cNvCxnSpPr>
          <p:nvPr/>
        </p:nvCxnSpPr>
        <p:spPr>
          <a:xfrm>
            <a:off x="8971956" y="1814369"/>
            <a:ext cx="4990" cy="40592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6419661" y="38580"/>
            <a:ext cx="1353081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114300" y="952555"/>
            <a:ext cx="1353081" cy="8418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開始挑戰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95415" y="972554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95415" y="1943523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球隨機產生並隨機直走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86622" y="4808198"/>
            <a:ext cx="1353081" cy="8418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碰到控制盤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86622" y="3874980"/>
            <a:ext cx="1353081" cy="8418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判斷球的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移動軌跡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86622" y="2975263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7678932" y="5873637"/>
            <a:ext cx="2585830" cy="6241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產生回擊分數高的族群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140974" y="2949660"/>
            <a:ext cx="1679331" cy="28299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0" name="矩形 49"/>
          <p:cNvSpPr/>
          <p:nvPr/>
        </p:nvSpPr>
        <p:spPr>
          <a:xfrm>
            <a:off x="7587062" y="2896907"/>
            <a:ext cx="2751992" cy="372398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36469" y="3109762"/>
            <a:ext cx="1565031" cy="461665"/>
          </a:xfrm>
          <a:prstGeom prst="rect">
            <a:avLst/>
          </a:prstGeom>
          <a:solidFill>
            <a:srgbClr val="F7CAB6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MLP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神經元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36469" y="4870703"/>
            <a:ext cx="1746516" cy="461665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基因演算法</a:t>
            </a:r>
          </a:p>
        </p:txBody>
      </p:sp>
      <p:cxnSp>
        <p:nvCxnSpPr>
          <p:cNvPr id="3" name="直線接點 2"/>
          <p:cNvCxnSpPr>
            <a:stCxn id="52" idx="1"/>
          </p:cNvCxnSpPr>
          <p:nvPr/>
        </p:nvCxnSpPr>
        <p:spPr>
          <a:xfrm flipH="1">
            <a:off x="9820305" y="3340595"/>
            <a:ext cx="616164" cy="7961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 flipV="1">
            <a:off x="10339055" y="4352192"/>
            <a:ext cx="449107" cy="51851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5634200" y="1943522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最高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0" name="肘形接點 19"/>
          <p:cNvCxnSpPr>
            <a:stCxn id="44" idx="2"/>
            <a:endCxn id="65" idx="3"/>
          </p:cNvCxnSpPr>
          <p:nvPr/>
        </p:nvCxnSpPr>
        <p:spPr>
          <a:xfrm rot="5400000" flipH="1">
            <a:off x="5912878" y="3438833"/>
            <a:ext cx="4133372" cy="1984566"/>
          </a:xfrm>
          <a:prstGeom prst="bentConnector4">
            <a:avLst>
              <a:gd name="adj1" fmla="val -5531"/>
              <a:gd name="adj2" fmla="val 8257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45" idx="3"/>
            <a:endCxn id="38" idx="0"/>
          </p:cNvCxnSpPr>
          <p:nvPr/>
        </p:nvCxnSpPr>
        <p:spPr>
          <a:xfrm>
            <a:off x="7772742" y="459487"/>
            <a:ext cx="1199214" cy="5130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45" idx="1"/>
            <a:endCxn id="35" idx="0"/>
          </p:cNvCxnSpPr>
          <p:nvPr/>
        </p:nvCxnSpPr>
        <p:spPr>
          <a:xfrm rot="10800000" flipV="1">
            <a:off x="4790841" y="459487"/>
            <a:ext cx="1628820" cy="4930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441706" y="1943521"/>
            <a:ext cx="1353081" cy="8418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/A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83512" y="1299654"/>
            <a:ext cx="1353081" cy="841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玩家控制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83512" y="2465894"/>
            <a:ext cx="1353081" cy="841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8" name="肘形接點 67"/>
          <p:cNvCxnSpPr>
            <a:stCxn id="74" idx="3"/>
            <a:endCxn id="67" idx="1"/>
          </p:cNvCxnSpPr>
          <p:nvPr/>
        </p:nvCxnSpPr>
        <p:spPr>
          <a:xfrm>
            <a:off x="1736593" y="1720561"/>
            <a:ext cx="705113" cy="64386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75" idx="3"/>
            <a:endCxn id="67" idx="1"/>
          </p:cNvCxnSpPr>
          <p:nvPr/>
        </p:nvCxnSpPr>
        <p:spPr>
          <a:xfrm flipV="1">
            <a:off x="1736593" y="2364429"/>
            <a:ext cx="705113" cy="5223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114300" y="2830178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886970" y="3857284"/>
            <a:ext cx="180774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依據球的軌跡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判球的落點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761031" y="4945863"/>
            <a:ext cx="2053524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快速移動落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點位置</a:t>
            </a:r>
          </a:p>
        </p:txBody>
      </p:sp>
      <p:sp>
        <p:nvSpPr>
          <p:cNvPr id="37" name="矩形 36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系統流程圖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82299" y="5975195"/>
            <a:ext cx="2106006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遊戲分數計算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比賽重新開始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5" name="肘形接點 14"/>
          <p:cNvCxnSpPr>
            <a:stCxn id="67" idx="0"/>
            <a:endCxn id="35" idx="1"/>
          </p:cNvCxnSpPr>
          <p:nvPr/>
        </p:nvCxnSpPr>
        <p:spPr>
          <a:xfrm rot="5400000" flipH="1" flipV="1">
            <a:off x="3331244" y="1160466"/>
            <a:ext cx="570058" cy="9960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接點 50"/>
          <p:cNvCxnSpPr>
            <a:stCxn id="65" idx="0"/>
            <a:endCxn id="35" idx="3"/>
          </p:cNvCxnSpPr>
          <p:nvPr/>
        </p:nvCxnSpPr>
        <p:spPr>
          <a:xfrm rot="16200000" flipV="1">
            <a:off x="5604032" y="1236813"/>
            <a:ext cx="570059" cy="843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>
            <a:endCxn id="103" idx="0"/>
          </p:cNvCxnSpPr>
          <p:nvPr/>
        </p:nvCxnSpPr>
        <p:spPr>
          <a:xfrm rot="16200000" flipH="1">
            <a:off x="4262736" y="2302073"/>
            <a:ext cx="1055394" cy="8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103" idx="2"/>
            <a:endCxn id="104" idx="0"/>
          </p:cNvCxnSpPr>
          <p:nvPr/>
        </p:nvCxnSpPr>
        <p:spPr>
          <a:xfrm>
            <a:off x="4790841" y="3671993"/>
            <a:ext cx="0" cy="185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104" idx="2"/>
            <a:endCxn id="105" idx="0"/>
          </p:cNvCxnSpPr>
          <p:nvPr/>
        </p:nvCxnSpPr>
        <p:spPr>
          <a:xfrm flipH="1">
            <a:off x="4787793" y="4699099"/>
            <a:ext cx="3048" cy="246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761031" y="5975195"/>
            <a:ext cx="2053524" cy="8418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是否達到結束分數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0" name="直線單箭頭接點 89"/>
          <p:cNvCxnSpPr>
            <a:stCxn id="105" idx="2"/>
            <a:endCxn id="89" idx="0"/>
          </p:cNvCxnSpPr>
          <p:nvPr/>
        </p:nvCxnSpPr>
        <p:spPr>
          <a:xfrm>
            <a:off x="4787793" y="5787678"/>
            <a:ext cx="0" cy="187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89" idx="1"/>
            <a:endCxn id="49" idx="3"/>
          </p:cNvCxnSpPr>
          <p:nvPr/>
        </p:nvCxnSpPr>
        <p:spPr>
          <a:xfrm flipH="1">
            <a:off x="2588305" y="6396102"/>
            <a:ext cx="1172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接點 93"/>
          <p:cNvCxnSpPr>
            <a:stCxn id="89" idx="3"/>
            <a:endCxn id="103" idx="3"/>
          </p:cNvCxnSpPr>
          <p:nvPr/>
        </p:nvCxnSpPr>
        <p:spPr>
          <a:xfrm flipH="1" flipV="1">
            <a:off x="5467381" y="3251086"/>
            <a:ext cx="347174" cy="3145016"/>
          </a:xfrm>
          <a:prstGeom prst="bentConnector3">
            <a:avLst>
              <a:gd name="adj1" fmla="val -658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2966919" y="6026770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endParaRPr lang="zh-TW" altLang="en-US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6004163" y="46378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5" y="51988"/>
            <a:ext cx="1353081" cy="247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5" y="406324"/>
            <a:ext cx="1353081" cy="2470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4" y="759284"/>
            <a:ext cx="1353081" cy="2470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行動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4" y="1108938"/>
            <a:ext cx="1353081" cy="2470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4837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9E37A4-44B9-451B-7B02-1F90B45707A6}"/>
              </a:ext>
            </a:extLst>
          </p:cNvPr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solidFill>
                <a:schemeClr val="accent5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899652" y="2875891"/>
            <a:ext cx="843267" cy="1504087"/>
            <a:chOff x="277755" y="3569843"/>
            <a:chExt cx="843267" cy="1504087"/>
          </a:xfrm>
        </p:grpSpPr>
        <p:pic>
          <p:nvPicPr>
            <p:cNvPr id="2050" name="Picture 2" descr="20張超好笑【火柴人】梗圖！快來看看網友們的搞笑創作！">
              <a:extLst>
                <a:ext uri="{FF2B5EF4-FFF2-40B4-BE49-F238E27FC236}">
                  <a16:creationId xmlns:a16="http://schemas.microsoft.com/office/drawing/2014/main" id="{B96DA996-61C6-3A06-E032-2C1B8C52BA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755" y="3569843"/>
              <a:ext cx="801944" cy="1147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8D25BD8-3626-93DD-A7F7-F866F9083163}"/>
                </a:ext>
              </a:extLst>
            </p:cNvPr>
            <p:cNvSpPr txBox="1"/>
            <p:nvPr/>
          </p:nvSpPr>
          <p:spPr>
            <a:xfrm>
              <a:off x="320909" y="4704598"/>
              <a:ext cx="800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User1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9230452" y="3398914"/>
            <a:ext cx="1300366" cy="1273685"/>
            <a:chOff x="6741977" y="3498693"/>
            <a:chExt cx="1300366" cy="127368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3D5CF2C6-1017-DB90-6674-F20E1EE2D5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490" b="13077"/>
            <a:stretch/>
          </p:blipFill>
          <p:spPr>
            <a:xfrm>
              <a:off x="6952704" y="3498693"/>
              <a:ext cx="878912" cy="775756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5EA27C9-AABB-C3DF-6812-722CA15BDB25}"/>
                </a:ext>
              </a:extLst>
            </p:cNvPr>
            <p:cNvSpPr txBox="1"/>
            <p:nvPr/>
          </p:nvSpPr>
          <p:spPr>
            <a:xfrm>
              <a:off x="6741977" y="4403046"/>
              <a:ext cx="1300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Agent(AI)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4141463" y="2467196"/>
            <a:ext cx="3562458" cy="3186450"/>
            <a:chOff x="1766398" y="2263905"/>
            <a:chExt cx="3562458" cy="318645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DD5ACA9-28AF-812E-4510-2CD2C1ADBE6C}"/>
                </a:ext>
              </a:extLst>
            </p:cNvPr>
            <p:cNvSpPr/>
            <p:nvPr/>
          </p:nvSpPr>
          <p:spPr>
            <a:xfrm>
              <a:off x="1766398" y="2263905"/>
              <a:ext cx="3562458" cy="31864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533B5227-47C5-676F-BDA8-B7A1BB436425}"/>
                </a:ext>
              </a:extLst>
            </p:cNvPr>
            <p:cNvSpPr txBox="1"/>
            <p:nvPr/>
          </p:nvSpPr>
          <p:spPr>
            <a:xfrm>
              <a:off x="2841666" y="3411280"/>
              <a:ext cx="1401456" cy="6001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2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P1 vs AI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AEC0DC0-1E2A-C5B5-5C46-D294CABF4040}"/>
                </a:ext>
              </a:extLst>
            </p:cNvPr>
            <p:cNvSpPr txBox="1"/>
            <p:nvPr/>
          </p:nvSpPr>
          <p:spPr>
            <a:xfrm>
              <a:off x="2851451" y="2584084"/>
              <a:ext cx="1381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Pong Game</a:t>
              </a:r>
              <a:endParaRPr lang="zh-TW" altLang="en-US" dirty="0"/>
            </a:p>
          </p:txBody>
        </p:sp>
        <p:sp>
          <p:nvSpPr>
            <p:cNvPr id="2053" name="文字方塊 2052">
              <a:extLst>
                <a:ext uri="{FF2B5EF4-FFF2-40B4-BE49-F238E27FC236}">
                  <a16:creationId xmlns:a16="http://schemas.microsoft.com/office/drawing/2014/main" id="{2058AA1C-18FC-7221-A534-5D08B912625F}"/>
                </a:ext>
              </a:extLst>
            </p:cNvPr>
            <p:cNvSpPr txBox="1"/>
            <p:nvPr/>
          </p:nvSpPr>
          <p:spPr>
            <a:xfrm>
              <a:off x="2841666" y="4469308"/>
              <a:ext cx="1401456" cy="6001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2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AI vs AI</a:t>
              </a:r>
            </a:p>
          </p:txBody>
        </p:sp>
      </p:grp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1879F81-0405-BA35-9A7B-E15327F1D418}"/>
              </a:ext>
            </a:extLst>
          </p:cNvPr>
          <p:cNvSpPr txBox="1"/>
          <p:nvPr/>
        </p:nvSpPr>
        <p:spPr>
          <a:xfrm>
            <a:off x="219321" y="951747"/>
            <a:ext cx="109434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透過 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 </a:t>
            </a:r>
            <a:r>
              <a:rPr lang="en-US" altLang="zh-TW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來驗收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只要雙方不斷讓比賽進行下去，每顆球都是防守與進攻的移動路線，表示遊戲是可以一直挑戰的。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1771009" y="4877890"/>
            <a:ext cx="1300366" cy="1273685"/>
            <a:chOff x="6741977" y="3498693"/>
            <a:chExt cx="1300366" cy="1273685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3D5CF2C6-1017-DB90-6674-F20E1EE2D5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490" b="13077"/>
            <a:stretch/>
          </p:blipFill>
          <p:spPr>
            <a:xfrm flipH="1">
              <a:off x="6952704" y="3498693"/>
              <a:ext cx="878912" cy="775756"/>
            </a:xfrm>
            <a:prstGeom prst="rect">
              <a:avLst/>
            </a:prstGeom>
          </p:spPr>
        </p:pic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5EA27C9-AABB-C3DF-6812-722CA15BDB25}"/>
                </a:ext>
              </a:extLst>
            </p:cNvPr>
            <p:cNvSpPr txBox="1"/>
            <p:nvPr/>
          </p:nvSpPr>
          <p:spPr>
            <a:xfrm>
              <a:off x="6741977" y="4403046"/>
              <a:ext cx="1300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Agent(AI)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</p:cNvCxnSpPr>
          <p:nvPr/>
        </p:nvCxnSpPr>
        <p:spPr>
          <a:xfrm flipV="1">
            <a:off x="3071375" y="5049086"/>
            <a:ext cx="1978632" cy="60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767058" y="4487933"/>
            <a:ext cx="2463394" cy="56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</p:cNvCxnSpPr>
          <p:nvPr/>
        </p:nvCxnSpPr>
        <p:spPr>
          <a:xfrm>
            <a:off x="3071375" y="3372533"/>
            <a:ext cx="1978632" cy="60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</p:cNvCxnSpPr>
          <p:nvPr/>
        </p:nvCxnSpPr>
        <p:spPr>
          <a:xfrm>
            <a:off x="6767058" y="3857189"/>
            <a:ext cx="2463394" cy="56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823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9E37A4-44B9-451B-7B02-1F90B45707A6}"/>
              </a:ext>
            </a:extLst>
          </p:cNvPr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訊息序列流程圖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-MSC(Message sequence chart)</a:t>
            </a:r>
          </a:p>
        </p:txBody>
      </p:sp>
    </p:spTree>
    <p:extLst>
      <p:ext uri="{BB962C8B-B14F-4D97-AF65-F5344CB8AC3E}">
        <p14:creationId xmlns:p14="http://schemas.microsoft.com/office/powerpoint/2010/main" val="645754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9E37A4-44B9-451B-7B02-1F90B45707A6}"/>
              </a:ext>
            </a:extLst>
          </p:cNvPr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各功能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1396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49386" y="1976840"/>
            <a:ext cx="53912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8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Thanks</a:t>
            </a:r>
            <a:endParaRPr lang="en-US" altLang="zh-TW" sz="8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8906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線接點 17"/>
          <p:cNvCxnSpPr>
            <a:stCxn id="38" idx="2"/>
          </p:cNvCxnSpPr>
          <p:nvPr/>
        </p:nvCxnSpPr>
        <p:spPr>
          <a:xfrm>
            <a:off x="8971956" y="1814369"/>
            <a:ext cx="4990" cy="40592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6419661" y="38580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114300" y="952555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開始挑戰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95415" y="972554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95415" y="1943523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球隨機產生並隨機直走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86622" y="4808198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碰到控制盤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86622" y="3874980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判斷球的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移動軌跡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86622" y="2975263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7678932" y="5873637"/>
            <a:ext cx="2585830" cy="6241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產生回擊分數高的族群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140974" y="2949660"/>
            <a:ext cx="1679331" cy="28299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0" name="矩形 49"/>
          <p:cNvSpPr/>
          <p:nvPr/>
        </p:nvSpPr>
        <p:spPr>
          <a:xfrm>
            <a:off x="7587062" y="2896907"/>
            <a:ext cx="2751992" cy="372398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36469" y="3109762"/>
            <a:ext cx="1565031" cy="461665"/>
          </a:xfrm>
          <a:prstGeom prst="rect">
            <a:avLst/>
          </a:prstGeom>
          <a:solidFill>
            <a:srgbClr val="F7CAB6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MLP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神經元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36469" y="4870703"/>
            <a:ext cx="1746516" cy="461665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基因演算法</a:t>
            </a:r>
          </a:p>
        </p:txBody>
      </p:sp>
      <p:cxnSp>
        <p:nvCxnSpPr>
          <p:cNvPr id="3" name="直線接點 2"/>
          <p:cNvCxnSpPr>
            <a:stCxn id="52" idx="1"/>
          </p:cNvCxnSpPr>
          <p:nvPr/>
        </p:nvCxnSpPr>
        <p:spPr>
          <a:xfrm flipH="1">
            <a:off x="9820305" y="3340595"/>
            <a:ext cx="616164" cy="796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 flipV="1">
            <a:off x="10339055" y="4352192"/>
            <a:ext cx="449107" cy="51851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5634200" y="1943522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最高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0" name="肘形接點 19"/>
          <p:cNvCxnSpPr>
            <a:stCxn id="44" idx="2"/>
            <a:endCxn id="65" idx="3"/>
          </p:cNvCxnSpPr>
          <p:nvPr/>
        </p:nvCxnSpPr>
        <p:spPr>
          <a:xfrm rot="5400000" flipH="1">
            <a:off x="5912878" y="3438833"/>
            <a:ext cx="4133372" cy="1984566"/>
          </a:xfrm>
          <a:prstGeom prst="bentConnector4">
            <a:avLst>
              <a:gd name="adj1" fmla="val -5531"/>
              <a:gd name="adj2" fmla="val 8257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45" idx="3"/>
            <a:endCxn id="38" idx="0"/>
          </p:cNvCxnSpPr>
          <p:nvPr/>
        </p:nvCxnSpPr>
        <p:spPr>
          <a:xfrm>
            <a:off x="7772742" y="459487"/>
            <a:ext cx="1199214" cy="513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45" idx="1"/>
            <a:endCxn id="35" idx="0"/>
          </p:cNvCxnSpPr>
          <p:nvPr/>
        </p:nvCxnSpPr>
        <p:spPr>
          <a:xfrm rot="10800000" flipV="1">
            <a:off x="4790841" y="459487"/>
            <a:ext cx="1628820" cy="4930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441706" y="1943521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/A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83512" y="1299654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玩家控制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83512" y="2465894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8" name="肘形接點 67"/>
          <p:cNvCxnSpPr>
            <a:stCxn id="74" idx="3"/>
            <a:endCxn id="67" idx="1"/>
          </p:cNvCxnSpPr>
          <p:nvPr/>
        </p:nvCxnSpPr>
        <p:spPr>
          <a:xfrm>
            <a:off x="1736593" y="1720561"/>
            <a:ext cx="705113" cy="6438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75" idx="3"/>
            <a:endCxn id="67" idx="1"/>
          </p:cNvCxnSpPr>
          <p:nvPr/>
        </p:nvCxnSpPr>
        <p:spPr>
          <a:xfrm flipV="1">
            <a:off x="1736593" y="2364429"/>
            <a:ext cx="705113" cy="522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114300" y="2830178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886970" y="3857284"/>
            <a:ext cx="180774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依據球的軌跡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判球的落點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761031" y="4945863"/>
            <a:ext cx="2053524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快速移動落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點位置</a:t>
            </a:r>
          </a:p>
        </p:txBody>
      </p:sp>
      <p:sp>
        <p:nvSpPr>
          <p:cNvPr id="37" name="矩形 36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訊息序列流程圖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-MSC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(Message 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sequence 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chart)</a:t>
            </a:r>
            <a:endParaRPr lang="en-US" altLang="zh-TW" sz="16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82299" y="5975195"/>
            <a:ext cx="2106006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遊戲分數計算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比賽重新開始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5" name="肘形接點 14"/>
          <p:cNvCxnSpPr>
            <a:stCxn id="67" idx="0"/>
            <a:endCxn id="35" idx="1"/>
          </p:cNvCxnSpPr>
          <p:nvPr/>
        </p:nvCxnSpPr>
        <p:spPr>
          <a:xfrm rot="5400000" flipH="1" flipV="1">
            <a:off x="3331244" y="1160466"/>
            <a:ext cx="570058" cy="9960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接點 50"/>
          <p:cNvCxnSpPr>
            <a:stCxn id="65" idx="0"/>
            <a:endCxn id="35" idx="3"/>
          </p:cNvCxnSpPr>
          <p:nvPr/>
        </p:nvCxnSpPr>
        <p:spPr>
          <a:xfrm rot="16200000" flipV="1">
            <a:off x="5604032" y="1236813"/>
            <a:ext cx="570059" cy="843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>
            <a:endCxn id="103" idx="0"/>
          </p:cNvCxnSpPr>
          <p:nvPr/>
        </p:nvCxnSpPr>
        <p:spPr>
          <a:xfrm rot="16200000" flipH="1">
            <a:off x="4262736" y="2302073"/>
            <a:ext cx="1055394" cy="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103" idx="2"/>
            <a:endCxn id="104" idx="0"/>
          </p:cNvCxnSpPr>
          <p:nvPr/>
        </p:nvCxnSpPr>
        <p:spPr>
          <a:xfrm>
            <a:off x="4790841" y="3671993"/>
            <a:ext cx="0" cy="18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104" idx="2"/>
            <a:endCxn id="105" idx="0"/>
          </p:cNvCxnSpPr>
          <p:nvPr/>
        </p:nvCxnSpPr>
        <p:spPr>
          <a:xfrm flipH="1">
            <a:off x="4787793" y="4699099"/>
            <a:ext cx="3048" cy="246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761031" y="5975195"/>
            <a:ext cx="2053524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是否達到結束分數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0" name="直線單箭頭接點 89"/>
          <p:cNvCxnSpPr>
            <a:stCxn id="105" idx="2"/>
            <a:endCxn id="89" idx="0"/>
          </p:cNvCxnSpPr>
          <p:nvPr/>
        </p:nvCxnSpPr>
        <p:spPr>
          <a:xfrm>
            <a:off x="4787793" y="5787678"/>
            <a:ext cx="0" cy="187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89" idx="1"/>
            <a:endCxn id="49" idx="3"/>
          </p:cNvCxnSpPr>
          <p:nvPr/>
        </p:nvCxnSpPr>
        <p:spPr>
          <a:xfrm flipH="1">
            <a:off x="2588305" y="6396102"/>
            <a:ext cx="1172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接點 93"/>
          <p:cNvCxnSpPr>
            <a:stCxn id="89" idx="3"/>
            <a:endCxn id="103" idx="3"/>
          </p:cNvCxnSpPr>
          <p:nvPr/>
        </p:nvCxnSpPr>
        <p:spPr>
          <a:xfrm flipH="1" flipV="1">
            <a:off x="5467381" y="3251086"/>
            <a:ext cx="347174" cy="3145016"/>
          </a:xfrm>
          <a:prstGeom prst="bentConnector3">
            <a:avLst>
              <a:gd name="adj1" fmla="val -658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2966919" y="60267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endParaRPr lang="zh-TW" altLang="en-US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6004163" y="46378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817970" y="2833235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偵測方法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624067" y="3857283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移動方式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458281" y="4942026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移動種類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4983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9087" y="989172"/>
            <a:ext cx="112550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空氣曲棍球達人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成為此曲棍球最強對手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玩法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AI)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&lt;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架構、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loss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function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、特徵、類別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:user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是誰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基於某個環境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or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條件下開發  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可選擇某場景實現某件事、可改遊戲引擎且如何取得快速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大量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有效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樣本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多久時間取得多少樣本、多久時間內訓練完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XX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外部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:UI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(XX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按鈕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、內部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模組間傳遞資料的溝通方式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預測、座標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繪圖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根據情境定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use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cases(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依使用流程說明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，來驗證功能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效能被滿足 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548" y="77702"/>
            <a:ext cx="11255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上台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報告內容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8447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B5151C6-6BAF-9E18-7258-64435F4A6302}"/>
              </a:ext>
            </a:extLst>
          </p:cNvPr>
          <p:cNvSpPr txBox="1"/>
          <p:nvPr/>
        </p:nvSpPr>
        <p:spPr>
          <a:xfrm>
            <a:off x="121548" y="662238"/>
            <a:ext cx="6096000" cy="874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預計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)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取得樣本時間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取得一次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樣本的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1160839" y="1984678"/>
            <a:ext cx="9164261" cy="3991363"/>
            <a:chOff x="1160839" y="1984678"/>
            <a:chExt cx="9164261" cy="399136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25D7E69-E928-ABAD-7EB8-AA151443F471}"/>
                </a:ext>
              </a:extLst>
            </p:cNvPr>
            <p:cNvSpPr/>
            <p:nvPr/>
          </p:nvSpPr>
          <p:spPr>
            <a:xfrm>
              <a:off x="1160839" y="1984679"/>
              <a:ext cx="1219199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遊戲開始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0D82DC6-E501-093A-90BC-C4F96B896D5C}"/>
                </a:ext>
              </a:extLst>
            </p:cNvPr>
            <p:cNvSpPr/>
            <p:nvPr/>
          </p:nvSpPr>
          <p:spPr>
            <a:xfrm>
              <a:off x="4818435" y="1984679"/>
              <a:ext cx="1219199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是否達到結束分數</a:t>
              </a:r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C5EFEAF1-810A-78EC-CDD3-E2179C6D4FDF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5428035" y="2548097"/>
              <a:ext cx="0" cy="471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C972860-8D33-A455-4C26-F0A20A5CFB87}"/>
                </a:ext>
              </a:extLst>
            </p:cNvPr>
            <p:cNvSpPr txBox="1"/>
            <p:nvPr/>
          </p:nvSpPr>
          <p:spPr>
            <a:xfrm>
              <a:off x="5428034" y="2629735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/>
                <a:t>是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0EB0899-D1C2-9D1C-131B-03C7C4DC30CE}"/>
                </a:ext>
              </a:extLst>
            </p:cNvPr>
            <p:cNvSpPr/>
            <p:nvPr/>
          </p:nvSpPr>
          <p:spPr>
            <a:xfrm>
              <a:off x="4818435" y="3019151"/>
              <a:ext cx="1219199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儲存樣本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60CB5DB-F462-7156-F9B3-67DA4A2A632B}"/>
                </a:ext>
              </a:extLst>
            </p:cNvPr>
            <p:cNvSpPr/>
            <p:nvPr/>
          </p:nvSpPr>
          <p:spPr>
            <a:xfrm>
              <a:off x="4818435" y="4053623"/>
              <a:ext cx="1219199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結束遊戲</a:t>
              </a:r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220C4A51-0D55-7BEF-9884-3E2A51823AD7}"/>
                </a:ext>
              </a:extLst>
            </p:cNvPr>
            <p:cNvCxnSpPr>
              <a:cxnSpLocks/>
            </p:cNvCxnSpPr>
            <p:nvPr/>
          </p:nvCxnSpPr>
          <p:spPr>
            <a:xfrm>
              <a:off x="5428034" y="3582569"/>
              <a:ext cx="0" cy="471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2989637" y="1984678"/>
              <a:ext cx="1219199" cy="7585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傳送遊戲資訊</a:t>
              </a:r>
              <a:r>
                <a:rPr lang="en-US" altLang="zh-TW" sz="1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(State)</a:t>
              </a:r>
            </a:p>
          </p:txBody>
        </p: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5164A5D4-EA12-0A48-A3D6-B63F7A5B8868}"/>
                </a:ext>
              </a:extLst>
            </p:cNvPr>
            <p:cNvCxnSpPr>
              <a:cxnSpLocks/>
            </p:cNvCxnSpPr>
            <p:nvPr/>
          </p:nvCxnSpPr>
          <p:spPr>
            <a:xfrm>
              <a:off x="6037634" y="2266388"/>
              <a:ext cx="6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6C92DB6-BB13-32FC-837D-60524EC533FF}"/>
                </a:ext>
              </a:extLst>
            </p:cNvPr>
            <p:cNvSpPr txBox="1"/>
            <p:nvPr/>
          </p:nvSpPr>
          <p:spPr>
            <a:xfrm>
              <a:off x="6144483" y="198467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/>
                <a:t>否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07EF4F8-F500-05DD-D078-DABE4BE83499}"/>
                </a:ext>
              </a:extLst>
            </p:cNvPr>
            <p:cNvSpPr/>
            <p:nvPr/>
          </p:nvSpPr>
          <p:spPr>
            <a:xfrm>
              <a:off x="6647233" y="1984679"/>
              <a:ext cx="1219199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Agent</a:t>
              </a:r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下達指令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(Action)</a:t>
              </a:r>
              <a:endPara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B95D50BE-B463-A3B9-1FD1-F59FCEAAD3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53048" y="5602279"/>
              <a:ext cx="1" cy="373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6567E813-BF45-A20C-A1F9-A48E769DAB7D}"/>
                </a:ext>
              </a:extLst>
            </p:cNvPr>
            <p:cNvCxnSpPr>
              <a:cxnSpLocks/>
            </p:cNvCxnSpPr>
            <p:nvPr/>
          </p:nvCxnSpPr>
          <p:spPr>
            <a:xfrm>
              <a:off x="7261449" y="2548097"/>
              <a:ext cx="0" cy="471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C3E77FBF-B193-482F-D36F-E67E0D2A26E3}"/>
                </a:ext>
              </a:extLst>
            </p:cNvPr>
            <p:cNvSpPr/>
            <p:nvPr/>
          </p:nvSpPr>
          <p:spPr>
            <a:xfrm>
              <a:off x="6647233" y="3007969"/>
              <a:ext cx="1219199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是否得分</a:t>
              </a:r>
            </a:p>
          </p:txBody>
        </p:sp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E56606A2-6E72-00E7-9730-28469B8019F0}"/>
                </a:ext>
              </a:extLst>
            </p:cNvPr>
            <p:cNvCxnSpPr>
              <a:cxnSpLocks/>
              <a:stCxn id="81" idx="2"/>
            </p:cNvCxnSpPr>
            <p:nvPr/>
          </p:nvCxnSpPr>
          <p:spPr>
            <a:xfrm>
              <a:off x="7256833" y="3571387"/>
              <a:ext cx="4617" cy="452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0103F415-E8FC-8A98-0E14-C9274ED75056}"/>
                </a:ext>
              </a:extLst>
            </p:cNvPr>
            <p:cNvSpPr txBox="1"/>
            <p:nvPr/>
          </p:nvSpPr>
          <p:spPr>
            <a:xfrm>
              <a:off x="7261449" y="3634719"/>
              <a:ext cx="3642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/>
                <a:t>否</a:t>
              </a: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73EFDE8-EA8C-E15E-D0B9-CB19E0B00C1D}"/>
                </a:ext>
              </a:extLst>
            </p:cNvPr>
            <p:cNvSpPr/>
            <p:nvPr/>
          </p:nvSpPr>
          <p:spPr>
            <a:xfrm>
              <a:off x="6577637" y="5072079"/>
              <a:ext cx="1358388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回傳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Reward</a:t>
              </a:r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+0</a:t>
              </a:r>
            </a:p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State’</a:t>
              </a:r>
              <a:endPara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23A12861-12E4-AB10-66BF-0C8CC0883779}"/>
                </a:ext>
              </a:extLst>
            </p:cNvPr>
            <p:cNvSpPr/>
            <p:nvPr/>
          </p:nvSpPr>
          <p:spPr>
            <a:xfrm>
              <a:off x="6647232" y="4031414"/>
              <a:ext cx="1219199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是否失分</a:t>
              </a:r>
            </a:p>
          </p:txBody>
        </p: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45D473B6-0BCF-203C-80FD-809877B84B67}"/>
                </a:ext>
              </a:extLst>
            </p:cNvPr>
            <p:cNvCxnSpPr>
              <a:cxnSpLocks/>
            </p:cNvCxnSpPr>
            <p:nvPr/>
          </p:nvCxnSpPr>
          <p:spPr>
            <a:xfrm>
              <a:off x="7257860" y="4610162"/>
              <a:ext cx="0" cy="471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85A9E831-19B4-ABF5-13EC-A62CF8797875}"/>
                </a:ext>
              </a:extLst>
            </p:cNvPr>
            <p:cNvSpPr txBox="1"/>
            <p:nvPr/>
          </p:nvSpPr>
          <p:spPr>
            <a:xfrm>
              <a:off x="7257859" y="469180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/>
                <a:t>否</a:t>
              </a:r>
            </a:p>
          </p:txBody>
        </p:sp>
        <p:cxnSp>
          <p:nvCxnSpPr>
            <p:cNvPr id="91" name="直線單箭頭接點 90">
              <a:extLst>
                <a:ext uri="{FF2B5EF4-FFF2-40B4-BE49-F238E27FC236}">
                  <a16:creationId xmlns:a16="http://schemas.microsoft.com/office/drawing/2014/main" id="{676BCE62-0847-AF57-8F26-EE392E3472C5}"/>
                </a:ext>
              </a:extLst>
            </p:cNvPr>
            <p:cNvCxnSpPr>
              <a:cxnSpLocks/>
            </p:cNvCxnSpPr>
            <p:nvPr/>
          </p:nvCxnSpPr>
          <p:spPr>
            <a:xfrm>
              <a:off x="2380038" y="2242446"/>
              <a:ext cx="6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>
              <a:extLst>
                <a:ext uri="{FF2B5EF4-FFF2-40B4-BE49-F238E27FC236}">
                  <a16:creationId xmlns:a16="http://schemas.microsoft.com/office/drawing/2014/main" id="{18299B2A-DEB8-7201-D281-81020628F235}"/>
                </a:ext>
              </a:extLst>
            </p:cNvPr>
            <p:cNvCxnSpPr>
              <a:cxnSpLocks/>
            </p:cNvCxnSpPr>
            <p:nvPr/>
          </p:nvCxnSpPr>
          <p:spPr>
            <a:xfrm>
              <a:off x="4208836" y="2242446"/>
              <a:ext cx="6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>
              <a:extLst>
                <a:ext uri="{FF2B5EF4-FFF2-40B4-BE49-F238E27FC236}">
                  <a16:creationId xmlns:a16="http://schemas.microsoft.com/office/drawing/2014/main" id="{A6D55570-7EBB-46D3-8E8D-214121EC7C98}"/>
                </a:ext>
              </a:extLst>
            </p:cNvPr>
            <p:cNvCxnSpPr>
              <a:cxnSpLocks/>
            </p:cNvCxnSpPr>
            <p:nvPr/>
          </p:nvCxnSpPr>
          <p:spPr>
            <a:xfrm>
              <a:off x="7866431" y="3276645"/>
              <a:ext cx="6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F2AC4DAE-2E7F-12DF-4424-C10E2B206E32}"/>
                </a:ext>
              </a:extLst>
            </p:cNvPr>
            <p:cNvCxnSpPr>
              <a:cxnSpLocks/>
            </p:cNvCxnSpPr>
            <p:nvPr/>
          </p:nvCxnSpPr>
          <p:spPr>
            <a:xfrm>
              <a:off x="7866431" y="4313123"/>
              <a:ext cx="6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43401C10-3F43-C91D-96AB-B205F0C5C717}"/>
                </a:ext>
              </a:extLst>
            </p:cNvPr>
            <p:cNvSpPr/>
            <p:nvPr/>
          </p:nvSpPr>
          <p:spPr>
            <a:xfrm>
              <a:off x="8476029" y="3019151"/>
              <a:ext cx="1436897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回傳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Reward</a:t>
              </a:r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+10</a:t>
              </a:r>
            </a:p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State’</a:t>
              </a:r>
              <a:endPara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F423F49D-7872-613B-2DEE-686AEE0DF684}"/>
                </a:ext>
              </a:extLst>
            </p:cNvPr>
            <p:cNvSpPr/>
            <p:nvPr/>
          </p:nvSpPr>
          <p:spPr>
            <a:xfrm>
              <a:off x="8484622" y="4024135"/>
              <a:ext cx="1436897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回傳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Reward</a:t>
              </a:r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-10</a:t>
              </a:r>
            </a:p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State’</a:t>
              </a:r>
              <a:endPara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27BB2232-9064-F5E1-EF71-F4FC511E57E4}"/>
                </a:ext>
              </a:extLst>
            </p:cNvPr>
            <p:cNvCxnSpPr>
              <a:stCxn id="95" idx="3"/>
            </p:cNvCxnSpPr>
            <p:nvPr/>
          </p:nvCxnSpPr>
          <p:spPr>
            <a:xfrm>
              <a:off x="9912926" y="3300860"/>
              <a:ext cx="4121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0C393DEB-903A-4108-266C-58A5A2CD52B2}"/>
                </a:ext>
              </a:extLst>
            </p:cNvPr>
            <p:cNvCxnSpPr/>
            <p:nvPr/>
          </p:nvCxnSpPr>
          <p:spPr>
            <a:xfrm>
              <a:off x="9912926" y="4301529"/>
              <a:ext cx="4121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5982BE03-8AD5-1F7A-10D9-17714AA2587A}"/>
                </a:ext>
              </a:extLst>
            </p:cNvPr>
            <p:cNvCxnSpPr/>
            <p:nvPr/>
          </p:nvCxnSpPr>
          <p:spPr>
            <a:xfrm>
              <a:off x="10325100" y="3300860"/>
              <a:ext cx="0" cy="2675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58AC8C01-DFA6-34DA-5090-B6111036D5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3635" y="5976041"/>
              <a:ext cx="58114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id="{4C56D5A8-DE51-820E-CA18-1223D470E397}"/>
                </a:ext>
              </a:extLst>
            </p:cNvPr>
            <p:cNvCxnSpPr/>
            <p:nvPr/>
          </p:nvCxnSpPr>
          <p:spPr>
            <a:xfrm flipV="1">
              <a:off x="4513635" y="2239220"/>
              <a:ext cx="0" cy="3733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EE9538F1-6F3E-02BD-7938-D15827B4BA93}"/>
                </a:ext>
              </a:extLst>
            </p:cNvPr>
            <p:cNvSpPr txBox="1"/>
            <p:nvPr/>
          </p:nvSpPr>
          <p:spPr>
            <a:xfrm>
              <a:off x="7986822" y="293751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/>
                <a:t>是</a:t>
              </a:r>
            </a:p>
          </p:txBody>
        </p: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55279DDA-F5C0-A228-8E1F-087D51337BC5}"/>
                </a:ext>
              </a:extLst>
            </p:cNvPr>
            <p:cNvSpPr txBox="1"/>
            <p:nvPr/>
          </p:nvSpPr>
          <p:spPr>
            <a:xfrm>
              <a:off x="7993425" y="3954216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/>
                <a:t>是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4322619" y="1536836"/>
            <a:ext cx="6377050" cy="48402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9416699" y="1466190"/>
            <a:ext cx="2391333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DQN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4872" y="3415068"/>
            <a:ext cx="24947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CNN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捲積</a:t>
            </a: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時間</a:t>
            </a:r>
            <a:endParaRPr lang="en-US" altLang="zh-TW" sz="2400" dirty="0" smtClean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</a:p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DQN</a:t>
            </a: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模型統整</a:t>
            </a:r>
            <a:r>
              <a:rPr lang="en-US" altLang="zh-TW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Q</a:t>
            </a: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</a:t>
            </a:r>
            <a:endParaRPr lang="en-US" altLang="zh-TW" sz="2400" dirty="0" smtClean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</a:p>
          <a:p>
            <a:pPr algn="ctr"/>
            <a:r>
              <a:rPr lang="en-US" altLang="zh-TW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Agent</a:t>
            </a: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行動</a:t>
            </a:r>
            <a:endParaRPr lang="en-US" altLang="zh-TW" sz="2400" dirty="0" smtClean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4801" y="55991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下達指令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獎勵回傳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598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solidFill>
                  <a:srgbClr val="0070C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8748" y="971588"/>
            <a:ext cx="112550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遊戲使用者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(Games user):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想挑戰曲棍球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的玩家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玩法介紹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玩家操作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滑鼠</a:t>
            </a:r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鍵盤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控制盤方向來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回擊曲棍球</a:t>
            </a:r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接觸球</a:t>
            </a:r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，期間對手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(AI)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會不斷進攻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防守讓你不斷挑戰，只要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漏接球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就會讓對手得分。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遊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戲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控制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盤只能上下移動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一維空間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1026" name="Picture 2" descr="空气曲棍球_全球百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49" y="3643891"/>
            <a:ext cx="4970340" cy="279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6664569" y="6350168"/>
            <a:ext cx="567983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:https://penguin55.itch.io/super-pong-neon</a:t>
            </a:r>
          </a:p>
        </p:txBody>
      </p:sp>
      <p:sp>
        <p:nvSpPr>
          <p:cNvPr id="9" name="矩形 8"/>
          <p:cNvSpPr/>
          <p:nvPr/>
        </p:nvSpPr>
        <p:spPr>
          <a:xfrm>
            <a:off x="1249841" y="6350169"/>
            <a:ext cx="33714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現實遊戲機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空氣曲棍球機台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0" name="Picture 6" descr="Super Pong Neon by penguin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690" y="3727613"/>
            <a:ext cx="4688987" cy="262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9390183" y="3092672"/>
            <a:ext cx="1841559" cy="5078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 控制盤 球門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10148304" y="4640538"/>
            <a:ext cx="32531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11025188" y="4640538"/>
            <a:ext cx="206554" cy="400571"/>
          </a:xfrm>
          <a:prstGeom prst="round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11231742" y="3736573"/>
            <a:ext cx="307545" cy="2165894"/>
          </a:xfrm>
          <a:prstGeom prst="round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>
            <a:endCxn id="3" idx="0"/>
          </p:cNvCxnSpPr>
          <p:nvPr/>
        </p:nvCxnSpPr>
        <p:spPr>
          <a:xfrm>
            <a:off x="9601200" y="3512820"/>
            <a:ext cx="709762" cy="1127718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0233660" y="3512820"/>
            <a:ext cx="791528" cy="1127718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0854740" y="3512820"/>
            <a:ext cx="377002" cy="579120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703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系統流程架構圖</a:t>
            </a:r>
            <a:endParaRPr lang="en-US" altLang="zh-TW" sz="20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7781848" y="1703433"/>
            <a:ext cx="1592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Agent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7770222" y="2208462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碰到控制盤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238669" y="865122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589912" y="2208461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球隨機產生並隨機直走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4463274" y="2047342"/>
            <a:ext cx="1347757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6116748" y="2208462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判斷球的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移動軌跡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50955" y="1713855"/>
            <a:ext cx="4981617" cy="16870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3942993" y="2629369"/>
            <a:ext cx="520281" cy="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5811032" y="2629369"/>
            <a:ext cx="305716" cy="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9" idx="3"/>
            <a:endCxn id="8" idx="1"/>
          </p:cNvCxnSpPr>
          <p:nvPr/>
        </p:nvCxnSpPr>
        <p:spPr>
          <a:xfrm>
            <a:off x="7469829" y="2629369"/>
            <a:ext cx="300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604227" y="2398534"/>
            <a:ext cx="1428340" cy="461665"/>
          </a:xfrm>
          <a:prstGeom prst="rect">
            <a:avLst/>
          </a:prstGeom>
          <a:solidFill>
            <a:srgbClr val="F7CAB6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訓練中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376696" y="4091681"/>
            <a:ext cx="1792856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玩家為控制盤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為控制盤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169552" y="4512589"/>
            <a:ext cx="300392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336267" y="4194740"/>
            <a:ext cx="1746516" cy="461665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玩家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vs AI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8205048" y="3555376"/>
            <a:ext cx="2129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Agent(AI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模型完全體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4469944" y="3896071"/>
            <a:ext cx="1347757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6123418" y="3896070"/>
            <a:ext cx="1878231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依據球的軌跡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預判球的落點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250955" y="3562584"/>
            <a:ext cx="6003649" cy="172597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 flipV="1">
            <a:off x="5817701" y="4480236"/>
            <a:ext cx="3057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59" idx="3"/>
            <a:endCxn id="64" idx="1"/>
          </p:cNvCxnSpPr>
          <p:nvPr/>
        </p:nvCxnSpPr>
        <p:spPr>
          <a:xfrm flipV="1">
            <a:off x="8001649" y="4478096"/>
            <a:ext cx="259375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61024" y="3893930"/>
            <a:ext cx="1878231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快速移動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至球落點位置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370025" y="5751654"/>
            <a:ext cx="1792856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皆由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操控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478500" y="5726427"/>
            <a:ext cx="1792856" cy="8418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模型完全體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數據反向到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>
            <a:off x="4178108" y="6214490"/>
            <a:ext cx="300392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6653906" y="5731870"/>
            <a:ext cx="1792856" cy="8418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vs AI</a:t>
            </a: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考驗訓練效果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>
            <a:off x="6306524" y="6212350"/>
            <a:ext cx="300392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95355" y="5941729"/>
            <a:ext cx="1587428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vs AI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" name="肘形接點 8"/>
          <p:cNvCxnSpPr>
            <a:stCxn id="45" idx="2"/>
            <a:endCxn id="77" idx="1"/>
          </p:cNvCxnSpPr>
          <p:nvPr/>
        </p:nvCxnSpPr>
        <p:spPr>
          <a:xfrm rot="16200000" flipH="1">
            <a:off x="-590196" y="3212341"/>
            <a:ext cx="4465626" cy="1454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/>
          <p:cNvCxnSpPr>
            <a:stCxn id="45" idx="2"/>
            <a:endCxn id="30" idx="1"/>
          </p:cNvCxnSpPr>
          <p:nvPr/>
        </p:nvCxnSpPr>
        <p:spPr>
          <a:xfrm rot="16200000" flipH="1">
            <a:off x="243127" y="2379019"/>
            <a:ext cx="2805653" cy="14614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45" idx="2"/>
            <a:endCxn id="46" idx="1"/>
          </p:cNvCxnSpPr>
          <p:nvPr/>
        </p:nvCxnSpPr>
        <p:spPr>
          <a:xfrm rot="16200000" flipH="1">
            <a:off x="1323671" y="1298475"/>
            <a:ext cx="857781" cy="1674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-8580" y="3471183"/>
            <a:ext cx="12192000" cy="3197471"/>
          </a:xfrm>
          <a:prstGeom prst="rect">
            <a:avLst/>
          </a:prstGeom>
          <a:solidFill>
            <a:schemeClr val="tx1">
              <a:lumMod val="95000"/>
              <a:lumOff val="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432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線接點 108"/>
          <p:cNvCxnSpPr>
            <a:stCxn id="65" idx="2"/>
          </p:cNvCxnSpPr>
          <p:nvPr/>
        </p:nvCxnSpPr>
        <p:spPr>
          <a:xfrm flipH="1">
            <a:off x="6310739" y="2785337"/>
            <a:ext cx="2" cy="2179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38" idx="2"/>
          </p:cNvCxnSpPr>
          <p:nvPr/>
        </p:nvCxnSpPr>
        <p:spPr>
          <a:xfrm>
            <a:off x="8971956" y="1814369"/>
            <a:ext cx="4990" cy="40592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6419661" y="38580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281119" y="972553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開始挑戰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95415" y="972554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95415" y="1943523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球隨機產生並隨機直走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86622" y="4808198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碰到控制盤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86622" y="3874980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判斷球的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移動軌跡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86622" y="2975263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7678932" y="5873637"/>
            <a:ext cx="2585830" cy="6241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產生回擊分數高的族群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140974" y="2949660"/>
            <a:ext cx="1679331" cy="28299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0" name="矩形 49"/>
          <p:cNvSpPr/>
          <p:nvPr/>
        </p:nvSpPr>
        <p:spPr>
          <a:xfrm>
            <a:off x="7587062" y="2896907"/>
            <a:ext cx="2751992" cy="372398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36469" y="3109762"/>
            <a:ext cx="1565031" cy="461665"/>
          </a:xfrm>
          <a:prstGeom prst="rect">
            <a:avLst/>
          </a:prstGeom>
          <a:solidFill>
            <a:srgbClr val="F7CAB6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MLP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神經元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36469" y="4870703"/>
            <a:ext cx="1746516" cy="461665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基因演算法</a:t>
            </a:r>
          </a:p>
        </p:txBody>
      </p:sp>
      <p:cxnSp>
        <p:nvCxnSpPr>
          <p:cNvPr id="3" name="直線接點 2"/>
          <p:cNvCxnSpPr>
            <a:stCxn id="52" idx="1"/>
          </p:cNvCxnSpPr>
          <p:nvPr/>
        </p:nvCxnSpPr>
        <p:spPr>
          <a:xfrm flipH="1">
            <a:off x="9820305" y="3340595"/>
            <a:ext cx="616164" cy="796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 flipV="1">
            <a:off x="10339055" y="4352192"/>
            <a:ext cx="449107" cy="51851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5634200" y="1943522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最高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0" name="肘形接點 19"/>
          <p:cNvCxnSpPr>
            <a:stCxn id="44" idx="2"/>
            <a:endCxn id="65" idx="3"/>
          </p:cNvCxnSpPr>
          <p:nvPr/>
        </p:nvCxnSpPr>
        <p:spPr>
          <a:xfrm rot="5400000" flipH="1">
            <a:off x="5912878" y="3438833"/>
            <a:ext cx="4133372" cy="1984566"/>
          </a:xfrm>
          <a:prstGeom prst="bentConnector4">
            <a:avLst>
              <a:gd name="adj1" fmla="val -5531"/>
              <a:gd name="adj2" fmla="val 8257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45" idx="3"/>
            <a:endCxn id="38" idx="0"/>
          </p:cNvCxnSpPr>
          <p:nvPr/>
        </p:nvCxnSpPr>
        <p:spPr>
          <a:xfrm>
            <a:off x="7772742" y="459487"/>
            <a:ext cx="1199214" cy="513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45" idx="1"/>
            <a:endCxn id="35" idx="0"/>
          </p:cNvCxnSpPr>
          <p:nvPr/>
        </p:nvCxnSpPr>
        <p:spPr>
          <a:xfrm rot="10800000" flipV="1">
            <a:off x="4957661" y="459487"/>
            <a:ext cx="1462001" cy="5130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898040" y="1943521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/A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</a:p>
        </p:txBody>
      </p:sp>
      <p:cxnSp>
        <p:nvCxnSpPr>
          <p:cNvPr id="31" name="直線接點 30"/>
          <p:cNvCxnSpPr>
            <a:stCxn id="35" idx="2"/>
          </p:cNvCxnSpPr>
          <p:nvPr/>
        </p:nvCxnSpPr>
        <p:spPr>
          <a:xfrm flipH="1">
            <a:off x="4957659" y="1814368"/>
            <a:ext cx="1" cy="55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67" idx="3"/>
            <a:endCxn id="65" idx="1"/>
          </p:cNvCxnSpPr>
          <p:nvPr/>
        </p:nvCxnSpPr>
        <p:spPr>
          <a:xfrm>
            <a:off x="4251121" y="2364429"/>
            <a:ext cx="13830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515150" y="1301684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玩家控制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515150" y="2467924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8" name="肘形接點 67"/>
          <p:cNvCxnSpPr>
            <a:stCxn id="74" idx="3"/>
            <a:endCxn id="67" idx="1"/>
          </p:cNvCxnSpPr>
          <p:nvPr/>
        </p:nvCxnSpPr>
        <p:spPr>
          <a:xfrm>
            <a:off x="1868231" y="1722591"/>
            <a:ext cx="1029809" cy="6418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75" idx="3"/>
            <a:endCxn id="67" idx="1"/>
          </p:cNvCxnSpPr>
          <p:nvPr/>
        </p:nvCxnSpPr>
        <p:spPr>
          <a:xfrm flipV="1">
            <a:off x="1868231" y="2364429"/>
            <a:ext cx="1029809" cy="524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663807" y="4967318"/>
            <a:ext cx="2106006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遊戲分數計算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比賽重新開始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5634200" y="2929361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5406869" y="3874979"/>
            <a:ext cx="180774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依據球的軌跡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判球的落點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5161086" y="4964621"/>
            <a:ext cx="2053524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快速移動落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點位置</a:t>
            </a:r>
          </a:p>
        </p:txBody>
      </p:sp>
      <p:cxnSp>
        <p:nvCxnSpPr>
          <p:cNvPr id="111" name="直線單箭頭接點 110"/>
          <p:cNvCxnSpPr>
            <a:stCxn id="105" idx="1"/>
            <a:endCxn id="85" idx="3"/>
          </p:cNvCxnSpPr>
          <p:nvPr/>
        </p:nvCxnSpPr>
        <p:spPr>
          <a:xfrm flipH="1">
            <a:off x="3769813" y="5385529"/>
            <a:ext cx="1391273" cy="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接點 112"/>
          <p:cNvCxnSpPr>
            <a:stCxn id="85" idx="0"/>
            <a:endCxn id="35" idx="2"/>
          </p:cNvCxnSpPr>
          <p:nvPr/>
        </p:nvCxnSpPr>
        <p:spPr>
          <a:xfrm rot="5400000" flipH="1" flipV="1">
            <a:off x="2260760" y="2270418"/>
            <a:ext cx="3152950" cy="22408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訊息序列流程圖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-MSC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(Message 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sequence 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chart)</a:t>
            </a:r>
            <a:endParaRPr lang="en-US" altLang="zh-TW" sz="16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6090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系統流程架構圖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7781848" y="1703433"/>
            <a:ext cx="1592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Agent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7770222" y="2208462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碰到控制盤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238669" y="865122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589912" y="2208461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球隨機產生並隨機直走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4463274" y="2047342"/>
            <a:ext cx="1347757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6116748" y="2208462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判斷球的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移動軌跡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50955" y="1713855"/>
            <a:ext cx="4981617" cy="16870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3942993" y="2629369"/>
            <a:ext cx="520281" cy="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5811032" y="2629369"/>
            <a:ext cx="305716" cy="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9" idx="3"/>
            <a:endCxn id="8" idx="1"/>
          </p:cNvCxnSpPr>
          <p:nvPr/>
        </p:nvCxnSpPr>
        <p:spPr>
          <a:xfrm>
            <a:off x="7469829" y="2629369"/>
            <a:ext cx="300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604227" y="2398534"/>
            <a:ext cx="1428340" cy="461665"/>
          </a:xfrm>
          <a:prstGeom prst="rect">
            <a:avLst/>
          </a:prstGeom>
          <a:solidFill>
            <a:srgbClr val="F7CAB6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訓練中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376696" y="4091681"/>
            <a:ext cx="1792856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玩家為控制盤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為控制盤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169552" y="4512589"/>
            <a:ext cx="300392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336267" y="4194740"/>
            <a:ext cx="1746516" cy="461665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玩家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vs AI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8205048" y="3555376"/>
            <a:ext cx="2129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Agent(AI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模型完全體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4469944" y="3896071"/>
            <a:ext cx="1347757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6123418" y="3896070"/>
            <a:ext cx="1878231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依據球的軌跡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預判球的落點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250955" y="3562584"/>
            <a:ext cx="6003649" cy="172597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 flipV="1">
            <a:off x="5817701" y="4480236"/>
            <a:ext cx="3057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59" idx="3"/>
            <a:endCxn id="64" idx="1"/>
          </p:cNvCxnSpPr>
          <p:nvPr/>
        </p:nvCxnSpPr>
        <p:spPr>
          <a:xfrm flipV="1">
            <a:off x="8001649" y="4478096"/>
            <a:ext cx="259375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61024" y="3893930"/>
            <a:ext cx="1878231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快速移動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至球落點位置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370025" y="5751654"/>
            <a:ext cx="1792856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皆由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操控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478500" y="5726427"/>
            <a:ext cx="1792856" cy="8418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模型完全體</a:t>
            </a:r>
            <a:endParaRPr lang="en-US" altLang="zh-TW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數據反向到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>
            <a:off x="4178108" y="6214490"/>
            <a:ext cx="300392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6653906" y="5731870"/>
            <a:ext cx="1792856" cy="8418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vs AI</a:t>
            </a:r>
          </a:p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考驗訓練效果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>
            <a:off x="6306524" y="6212350"/>
            <a:ext cx="300392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95355" y="5941729"/>
            <a:ext cx="1587428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vs AI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" name="肘形接點 8"/>
          <p:cNvCxnSpPr>
            <a:stCxn id="45" idx="2"/>
            <a:endCxn id="77" idx="1"/>
          </p:cNvCxnSpPr>
          <p:nvPr/>
        </p:nvCxnSpPr>
        <p:spPr>
          <a:xfrm rot="16200000" flipH="1">
            <a:off x="-590196" y="3212341"/>
            <a:ext cx="4465626" cy="1454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/>
          <p:cNvCxnSpPr>
            <a:stCxn id="45" idx="2"/>
            <a:endCxn id="30" idx="1"/>
          </p:cNvCxnSpPr>
          <p:nvPr/>
        </p:nvCxnSpPr>
        <p:spPr>
          <a:xfrm rot="16200000" flipH="1">
            <a:off x="243127" y="2379019"/>
            <a:ext cx="2805653" cy="14614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45" idx="2"/>
            <a:endCxn id="46" idx="1"/>
          </p:cNvCxnSpPr>
          <p:nvPr/>
        </p:nvCxnSpPr>
        <p:spPr>
          <a:xfrm rot="16200000" flipH="1">
            <a:off x="1323671" y="1298475"/>
            <a:ext cx="857781" cy="1674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-8580" y="1706934"/>
            <a:ext cx="12192000" cy="1713972"/>
          </a:xfrm>
          <a:prstGeom prst="rect">
            <a:avLst/>
          </a:prstGeom>
          <a:solidFill>
            <a:schemeClr val="tx1">
              <a:lumMod val="95000"/>
              <a:lumOff val="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793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47AD41B-82F0-6659-68DB-791E43D3B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6" t="44167" r="29219" b="18750"/>
          <a:stretch/>
        </p:blipFill>
        <p:spPr>
          <a:xfrm>
            <a:off x="8510794" y="3157958"/>
            <a:ext cx="2937822" cy="162401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AA2EBCE-972D-0EC8-8D96-AF9CE51EBDE6}"/>
              </a:ext>
            </a:extLst>
          </p:cNvPr>
          <p:cNvSpPr txBox="1"/>
          <p:nvPr/>
        </p:nvSpPr>
        <p:spPr>
          <a:xfrm>
            <a:off x="7981676" y="2134395"/>
            <a:ext cx="1969737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Environment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885B430-29F1-7F9F-8753-194AAA1885EA}"/>
              </a:ext>
            </a:extLst>
          </p:cNvPr>
          <p:cNvCxnSpPr>
            <a:cxnSpLocks/>
          </p:cNvCxnSpPr>
          <p:nvPr/>
        </p:nvCxnSpPr>
        <p:spPr>
          <a:xfrm flipH="1">
            <a:off x="4969838" y="4140089"/>
            <a:ext cx="322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D6515476-6934-DE1A-DFB4-F1276B9663DE}"/>
              </a:ext>
            </a:extLst>
          </p:cNvPr>
          <p:cNvSpPr txBox="1"/>
          <p:nvPr/>
        </p:nvSpPr>
        <p:spPr>
          <a:xfrm>
            <a:off x="5749089" y="3537625"/>
            <a:ext cx="1969737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Reward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B549DC5E-2224-E58D-91DE-F65553779288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5808495" y="2319062"/>
            <a:ext cx="1294486" cy="69913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801A84E-B88F-FE59-2462-5EF1095BF033}"/>
              </a:ext>
            </a:extLst>
          </p:cNvPr>
          <p:cNvSpPr txBox="1"/>
          <p:nvPr/>
        </p:nvSpPr>
        <p:spPr>
          <a:xfrm>
            <a:off x="4969838" y="5880602"/>
            <a:ext cx="2960555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State(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當前畫面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0A160E5-27C3-0A40-F899-164A80AEB02A}"/>
              </a:ext>
            </a:extLst>
          </p:cNvPr>
          <p:cNvSpPr/>
          <p:nvPr/>
        </p:nvSpPr>
        <p:spPr>
          <a:xfrm>
            <a:off x="8193686" y="2746705"/>
            <a:ext cx="3515454" cy="2420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2A551CB-BC2B-CE20-9E16-C1970F4E4296}"/>
              </a:ext>
            </a:extLst>
          </p:cNvPr>
          <p:cNvSpPr/>
          <p:nvPr/>
        </p:nvSpPr>
        <p:spPr>
          <a:xfrm>
            <a:off x="650056" y="2425084"/>
            <a:ext cx="4319781" cy="371906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67BE0630-BCF8-453E-A218-FF21502BF222}"/>
              </a:ext>
            </a:extLst>
          </p:cNvPr>
          <p:cNvCxnSpPr>
            <a:cxnSpLocks/>
            <a:endCxn id="27" idx="2"/>
          </p:cNvCxnSpPr>
          <p:nvPr/>
        </p:nvCxnSpPr>
        <p:spPr>
          <a:xfrm flipH="1" flipV="1">
            <a:off x="2935224" y="5340733"/>
            <a:ext cx="8052" cy="112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EF67232-E7EF-FB03-14BC-DB4E6A4A8B83}"/>
              </a:ext>
            </a:extLst>
          </p:cNvPr>
          <p:cNvSpPr txBox="1"/>
          <p:nvPr/>
        </p:nvSpPr>
        <p:spPr>
          <a:xfrm>
            <a:off x="1572768" y="4232737"/>
            <a:ext cx="2724912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找出特徵</a:t>
            </a:r>
          </a:p>
          <a:p>
            <a:pPr algn="ctr">
              <a:lnSpc>
                <a:spcPct val="150000"/>
              </a:lnSpc>
            </a:pP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的位置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AC0F136-6D4E-3AC1-00CA-D37622C199FC}"/>
              </a:ext>
            </a:extLst>
          </p:cNvPr>
          <p:cNvCxnSpPr>
            <a:cxnSpLocks/>
            <a:stCxn id="27" idx="0"/>
            <a:endCxn id="1024" idx="2"/>
          </p:cNvCxnSpPr>
          <p:nvPr/>
        </p:nvCxnSpPr>
        <p:spPr>
          <a:xfrm flipH="1" flipV="1">
            <a:off x="2931768" y="3873687"/>
            <a:ext cx="3456" cy="35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551943" y="1771406"/>
            <a:ext cx="2391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Agent-DQN(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暫定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24" name="文字方塊 1023">
            <a:extLst>
              <a:ext uri="{FF2B5EF4-FFF2-40B4-BE49-F238E27FC236}">
                <a16:creationId xmlns:a16="http://schemas.microsoft.com/office/drawing/2014/main" id="{8A1FB87A-5918-F76D-C668-0E6AC6B34A5A}"/>
              </a:ext>
            </a:extLst>
          </p:cNvPr>
          <p:cNvSpPr txBox="1"/>
          <p:nvPr/>
        </p:nvSpPr>
        <p:spPr>
          <a:xfrm>
            <a:off x="1280131" y="2765691"/>
            <a:ext cx="3303273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依據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Q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表及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特徵預測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能</a:t>
            </a:r>
            <a:endParaRPr lang="en-US" altLang="zh-TW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獲得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最大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Reward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的行動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27" name="接點: 肘形 1026">
            <a:extLst>
              <a:ext uri="{FF2B5EF4-FFF2-40B4-BE49-F238E27FC236}">
                <a16:creationId xmlns:a16="http://schemas.microsoft.com/office/drawing/2014/main" id="{588B62E0-30E1-5790-AE5B-12845674627C}"/>
              </a:ext>
            </a:extLst>
          </p:cNvPr>
          <p:cNvCxnSpPr>
            <a:stCxn id="1024" idx="0"/>
            <a:endCxn id="18" idx="0"/>
          </p:cNvCxnSpPr>
          <p:nvPr/>
        </p:nvCxnSpPr>
        <p:spPr>
          <a:xfrm rot="5400000" flipH="1" flipV="1">
            <a:off x="6432097" y="-753624"/>
            <a:ext cx="18986" cy="7019645"/>
          </a:xfrm>
          <a:prstGeom prst="bentConnector3">
            <a:avLst>
              <a:gd name="adj1" fmla="val 2845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文字方塊 1029">
            <a:extLst>
              <a:ext uri="{FF2B5EF4-FFF2-40B4-BE49-F238E27FC236}">
                <a16:creationId xmlns:a16="http://schemas.microsoft.com/office/drawing/2014/main" id="{B1879F81-0405-BA35-9A7B-E15327F1D418}"/>
              </a:ext>
            </a:extLst>
          </p:cNvPr>
          <p:cNvSpPr txBox="1"/>
          <p:nvPr/>
        </p:nvSpPr>
        <p:spPr>
          <a:xfrm>
            <a:off x="5545909" y="1528894"/>
            <a:ext cx="40026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Action(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移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下移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031" name="矩形 1030">
            <a:extLst>
              <a:ext uri="{FF2B5EF4-FFF2-40B4-BE49-F238E27FC236}">
                <a16:creationId xmlns:a16="http://schemas.microsoft.com/office/drawing/2014/main" id="{262B04E5-8678-D405-53CD-81D841ACC3F0}"/>
              </a:ext>
            </a:extLst>
          </p:cNvPr>
          <p:cNvSpPr/>
          <p:nvPr/>
        </p:nvSpPr>
        <p:spPr>
          <a:xfrm>
            <a:off x="241220" y="689580"/>
            <a:ext cx="1412809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內部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39250" y="1507550"/>
            <a:ext cx="2391333" cy="45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(P1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移動方向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10064262" y="-35607"/>
            <a:ext cx="2127738" cy="10240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2B63082-B8FA-7D9F-796C-6BFC81F9F1BE}"/>
              </a:ext>
            </a:extLst>
          </p:cNvPr>
          <p:cNvSpPr txBox="1"/>
          <p:nvPr/>
        </p:nvSpPr>
        <p:spPr>
          <a:xfrm>
            <a:off x="10496536" y="93019"/>
            <a:ext cx="1760187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舊演算法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4935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EF67232-E7EF-FB03-14BC-DB4E6A4A8B83}"/>
              </a:ext>
            </a:extLst>
          </p:cNvPr>
          <p:cNvSpPr txBox="1"/>
          <p:nvPr/>
        </p:nvSpPr>
        <p:spPr>
          <a:xfrm>
            <a:off x="381212" y="1602608"/>
            <a:ext cx="2724912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球位置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024" name="文字方塊 1023">
            <a:extLst>
              <a:ext uri="{FF2B5EF4-FFF2-40B4-BE49-F238E27FC236}">
                <a16:creationId xmlns:a16="http://schemas.microsoft.com/office/drawing/2014/main" id="{8A1FB87A-5918-F76D-C668-0E6AC6B34A5A}"/>
              </a:ext>
            </a:extLst>
          </p:cNvPr>
          <p:cNvSpPr txBox="1"/>
          <p:nvPr/>
        </p:nvSpPr>
        <p:spPr>
          <a:xfrm>
            <a:off x="92029" y="2960970"/>
            <a:ext cx="3303273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依據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Q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表及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預測</a:t>
            </a:r>
            <a:endParaRPr lang="en-US" altLang="zh-TW" sz="2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獲得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最大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Reward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的行動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31" name="矩形 1030">
            <a:extLst>
              <a:ext uri="{FF2B5EF4-FFF2-40B4-BE49-F238E27FC236}">
                <a16:creationId xmlns:a16="http://schemas.microsoft.com/office/drawing/2014/main" id="{262B04E5-8678-D405-53CD-81D841ACC3F0}"/>
              </a:ext>
            </a:extLst>
          </p:cNvPr>
          <p:cNvSpPr/>
          <p:nvPr/>
        </p:nvSpPr>
        <p:spPr>
          <a:xfrm>
            <a:off x="241220" y="689580"/>
            <a:ext cx="3004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Agent-DQN</a:t>
            </a:r>
            <a:r>
              <a:rPr lang="zh-TW" altLang="en-US" sz="240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內部參數</a:t>
            </a:r>
            <a:r>
              <a:rPr lang="en-US" altLang="zh-TW" sz="240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7539659"/>
                  </p:ext>
                </p:extLst>
              </p:nvPr>
            </p:nvGraphicFramePr>
            <p:xfrm>
              <a:off x="4712896" y="4810746"/>
              <a:ext cx="5930392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69872">
                      <a:extLst>
                        <a:ext uri="{9D8B030D-6E8A-4147-A177-3AD203B41FA5}">
                          <a16:colId xmlns:a16="http://schemas.microsoft.com/office/drawing/2014/main" val="3613110454"/>
                        </a:ext>
                      </a:extLst>
                    </a:gridCol>
                    <a:gridCol w="1386840">
                      <a:extLst>
                        <a:ext uri="{9D8B030D-6E8A-4147-A177-3AD203B41FA5}">
                          <a16:colId xmlns:a16="http://schemas.microsoft.com/office/drawing/2014/main" val="283033747"/>
                        </a:ext>
                      </a:extLst>
                    </a:gridCol>
                    <a:gridCol w="1386840">
                      <a:extLst>
                        <a:ext uri="{9D8B030D-6E8A-4147-A177-3AD203B41FA5}">
                          <a16:colId xmlns:a16="http://schemas.microsoft.com/office/drawing/2014/main" val="3518359338"/>
                        </a:ext>
                      </a:extLst>
                    </a:gridCol>
                    <a:gridCol w="1386840">
                      <a:extLst>
                        <a:ext uri="{9D8B030D-6E8A-4147-A177-3AD203B41FA5}">
                          <a16:colId xmlns:a16="http://schemas.microsoft.com/office/drawing/2014/main" val="13555017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↓狀態</a:t>
                          </a:r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/</a:t>
                          </a:r>
                          <a:r>
                            <a:rPr lang="zh-TW" altLang="en-US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類別→</a:t>
                          </a:r>
                          <a:endParaRPr lang="en-US" altLang="zh-TW" dirty="0" smtClean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上移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下移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不動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012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𝑛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0.9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0.50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0.5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6322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𝑛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0.5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0.95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0.5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48928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7539659"/>
                  </p:ext>
                </p:extLst>
              </p:nvPr>
            </p:nvGraphicFramePr>
            <p:xfrm>
              <a:off x="4712896" y="4810746"/>
              <a:ext cx="5930392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69872">
                      <a:extLst>
                        <a:ext uri="{9D8B030D-6E8A-4147-A177-3AD203B41FA5}">
                          <a16:colId xmlns:a16="http://schemas.microsoft.com/office/drawing/2014/main" val="3613110454"/>
                        </a:ext>
                      </a:extLst>
                    </a:gridCol>
                    <a:gridCol w="1386840">
                      <a:extLst>
                        <a:ext uri="{9D8B030D-6E8A-4147-A177-3AD203B41FA5}">
                          <a16:colId xmlns:a16="http://schemas.microsoft.com/office/drawing/2014/main" val="283033747"/>
                        </a:ext>
                      </a:extLst>
                    </a:gridCol>
                    <a:gridCol w="1386840">
                      <a:extLst>
                        <a:ext uri="{9D8B030D-6E8A-4147-A177-3AD203B41FA5}">
                          <a16:colId xmlns:a16="http://schemas.microsoft.com/office/drawing/2014/main" val="3518359338"/>
                        </a:ext>
                      </a:extLst>
                    </a:gridCol>
                    <a:gridCol w="1386840">
                      <a:extLst>
                        <a:ext uri="{9D8B030D-6E8A-4147-A177-3AD203B41FA5}">
                          <a16:colId xmlns:a16="http://schemas.microsoft.com/office/drawing/2014/main" val="13555017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↓狀態</a:t>
                          </a:r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/</a:t>
                          </a:r>
                          <a:r>
                            <a:rPr lang="zh-TW" altLang="en-US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類別→</a:t>
                          </a:r>
                          <a:endParaRPr lang="en-US" altLang="zh-TW" dirty="0" smtClean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上移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下移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不動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012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45" t="-106557" r="-236552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0.9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0.50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0.5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6322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45" t="-206557" r="-236552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0.5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0.95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0.5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48928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FEF67232-E7EF-FB03-14BC-DB4E6A4A8B83}"/>
              </a:ext>
            </a:extLst>
          </p:cNvPr>
          <p:cNvSpPr txBox="1"/>
          <p:nvPr/>
        </p:nvSpPr>
        <p:spPr>
          <a:xfrm>
            <a:off x="146618" y="4886668"/>
            <a:ext cx="3194093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Action(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上移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下移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cxnSp>
        <p:nvCxnSpPr>
          <p:cNvPr id="10" name="直線單箭頭接點 9"/>
          <p:cNvCxnSpPr>
            <a:stCxn id="27" idx="2"/>
            <a:endCxn id="1024" idx="0"/>
          </p:cNvCxnSpPr>
          <p:nvPr/>
        </p:nvCxnSpPr>
        <p:spPr>
          <a:xfrm flipH="1">
            <a:off x="1743666" y="2202772"/>
            <a:ext cx="2" cy="75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1024" idx="2"/>
            <a:endCxn id="22" idx="0"/>
          </p:cNvCxnSpPr>
          <p:nvPr/>
        </p:nvCxnSpPr>
        <p:spPr>
          <a:xfrm flipH="1">
            <a:off x="1743665" y="4068966"/>
            <a:ext cx="1" cy="817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圖片 28">
            <a:extLst>
              <a:ext uri="{FF2B5EF4-FFF2-40B4-BE49-F238E27FC236}">
                <a16:creationId xmlns:a16="http://schemas.microsoft.com/office/drawing/2014/main" id="{047AD41B-82F0-6659-68DB-791E43D3BE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87" t="44167" r="32366" b="24777"/>
          <a:stretch/>
        </p:blipFill>
        <p:spPr>
          <a:xfrm>
            <a:off x="4897757" y="941199"/>
            <a:ext cx="5542383" cy="309864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120640" y="1150073"/>
            <a:ext cx="5108030" cy="461680"/>
          </a:xfrm>
          <a:prstGeom prst="rect">
            <a:avLst/>
          </a:prstGeom>
          <a:solidFill>
            <a:srgbClr val="FFF2CC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5124077" y="1614666"/>
            <a:ext cx="5108030" cy="461680"/>
          </a:xfrm>
          <a:prstGeom prst="rect">
            <a:avLst/>
          </a:prstGeom>
          <a:solidFill>
            <a:srgbClr val="99CCFF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5120640" y="2088220"/>
            <a:ext cx="5108030" cy="461680"/>
          </a:xfrm>
          <a:prstGeom prst="rect">
            <a:avLst/>
          </a:prstGeom>
          <a:solidFill>
            <a:srgbClr val="FFF2CC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5124077" y="2561957"/>
            <a:ext cx="5108030" cy="461680"/>
          </a:xfrm>
          <a:prstGeom prst="rect">
            <a:avLst/>
          </a:prstGeom>
          <a:solidFill>
            <a:srgbClr val="99CCFF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5117203" y="3023702"/>
            <a:ext cx="5108030" cy="461680"/>
          </a:xfrm>
          <a:prstGeom prst="rect">
            <a:avLst/>
          </a:prstGeom>
          <a:solidFill>
            <a:srgbClr val="FFF2CC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5120640" y="3497439"/>
            <a:ext cx="5108030" cy="461680"/>
          </a:xfrm>
          <a:prstGeom prst="rect">
            <a:avLst/>
          </a:prstGeom>
          <a:solidFill>
            <a:srgbClr val="99CCFF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62B04E5-8678-D405-53CD-81D841ACC3F0}"/>
              </a:ext>
            </a:extLst>
          </p:cNvPr>
          <p:cNvSpPr/>
          <p:nvPr/>
        </p:nvSpPr>
        <p:spPr>
          <a:xfrm>
            <a:off x="10537286" y="1092735"/>
            <a:ext cx="6341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S6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S5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S4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S3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S2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S1</a:t>
            </a:r>
            <a:endParaRPr lang="en-US" altLang="zh-TW" sz="28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62B04E5-8678-D405-53CD-81D841ACC3F0}"/>
              </a:ext>
            </a:extLst>
          </p:cNvPr>
          <p:cNvSpPr/>
          <p:nvPr/>
        </p:nvSpPr>
        <p:spPr>
          <a:xfrm>
            <a:off x="7080616" y="6000009"/>
            <a:ext cx="16061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Q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表建立</a:t>
            </a:r>
            <a:endParaRPr lang="en-US" altLang="zh-TW" sz="28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10064262" y="-35607"/>
            <a:ext cx="2127738" cy="10240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2B63082-B8FA-7D9F-796C-6BFC81F9F1BE}"/>
              </a:ext>
            </a:extLst>
          </p:cNvPr>
          <p:cNvSpPr txBox="1"/>
          <p:nvPr/>
        </p:nvSpPr>
        <p:spPr>
          <a:xfrm>
            <a:off x="10496536" y="93019"/>
            <a:ext cx="1760187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舊演算法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731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硬體規</a:t>
            </a:r>
            <a:r>
              <a:rPr lang="zh-TW" altLang="en-US" dirty="0"/>
              <a:t>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600" dirty="0" smtClean="0"/>
              <a:t>CPU:12</a:t>
            </a:r>
            <a:r>
              <a:rPr lang="zh-TW" altLang="en-US" sz="3600" dirty="0" smtClean="0"/>
              <a:t>代</a:t>
            </a:r>
            <a:r>
              <a:rPr lang="en-US" altLang="zh-TW" sz="3600" dirty="0" smtClean="0"/>
              <a:t>Intel</a:t>
            </a:r>
            <a:r>
              <a:rPr lang="en-US" altLang="zh-TW" sz="3600" dirty="0"/>
              <a:t>® Core™ i5-12400 </a:t>
            </a:r>
            <a:r>
              <a:rPr lang="zh-TW" altLang="en-US" sz="3600" dirty="0" smtClean="0"/>
              <a:t>處理器</a:t>
            </a:r>
            <a:endParaRPr lang="en-US" altLang="zh-TW" sz="3600" dirty="0"/>
          </a:p>
          <a:p>
            <a:r>
              <a:rPr lang="en-US" altLang="zh-TW" sz="3600" dirty="0" err="1" smtClean="0"/>
              <a:t>GPU:GeForce</a:t>
            </a:r>
            <a:r>
              <a:rPr lang="en-US" altLang="zh-TW" sz="3600" dirty="0"/>
              <a:t> RTX </a:t>
            </a:r>
            <a:r>
              <a:rPr lang="en-US" altLang="zh-TW" sz="3600" dirty="0" smtClean="0"/>
              <a:t>3060</a:t>
            </a:r>
            <a:r>
              <a:rPr lang="zh-TW" altLang="en-US" sz="3600" dirty="0" smtClean="0"/>
              <a:t> </a:t>
            </a:r>
            <a:r>
              <a:rPr lang="en-US" altLang="zh-TW" sz="3600" dirty="0" err="1" smtClean="0"/>
              <a:t>Ti</a:t>
            </a:r>
            <a:endParaRPr lang="en-US" altLang="zh-TW" sz="3600" dirty="0" smtClean="0"/>
          </a:p>
          <a:p>
            <a:r>
              <a:rPr lang="en-US" altLang="zh-TW" sz="3600" dirty="0" smtClean="0"/>
              <a:t>RAM:16GB</a:t>
            </a:r>
          </a:p>
          <a:p>
            <a:r>
              <a:rPr lang="zh-TW" altLang="en-US" sz="3600" dirty="0" smtClean="0"/>
              <a:t>系統</a:t>
            </a:r>
            <a:r>
              <a:rPr lang="en-US" altLang="zh-TW" sz="3600" dirty="0" smtClean="0"/>
              <a:t>:Windows 10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033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軟體開發環境</a:t>
            </a:r>
            <a:endParaRPr lang="zh-TW" altLang="en-US" dirty="0"/>
          </a:p>
        </p:txBody>
      </p:sp>
      <p:pic>
        <p:nvPicPr>
          <p:cNvPr id="1028" name="Picture 4" descr="Python - 维基百科，自由的百科全书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7924"/>
            <a:ext cx="2434407" cy="266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241943" y="4880652"/>
            <a:ext cx="1626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Python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292588" y="4880651"/>
            <a:ext cx="195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err="1" smtClean="0"/>
              <a:t>Pygame</a:t>
            </a:r>
            <a:endParaRPr lang="en-US" altLang="zh-TW" sz="3600" dirty="0" smtClean="0"/>
          </a:p>
        </p:txBody>
      </p:sp>
      <p:pic>
        <p:nvPicPr>
          <p:cNvPr id="5" name="Picture 4" descr="Pygame] 繪製矩形的Rect 簡單介紹- Clay-Technology Wor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952" y="2217924"/>
            <a:ext cx="64389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17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solidFill>
                  <a:srgbClr val="0070C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1548" y="1481295"/>
            <a:ext cx="11255083" cy="1135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暫定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回擊球路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(AI)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自動回擊球，讓玩家不斷與對手挑戰。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814467"/>
              </p:ext>
            </p:extLst>
          </p:nvPr>
        </p:nvGraphicFramePr>
        <p:xfrm>
          <a:off x="331537" y="4434823"/>
          <a:ext cx="1104509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8496">
                  <a:extLst>
                    <a:ext uri="{9D8B030D-6E8A-4147-A177-3AD203B41FA5}">
                      <a16:colId xmlns:a16="http://schemas.microsoft.com/office/drawing/2014/main" val="1106520695"/>
                    </a:ext>
                  </a:extLst>
                </a:gridCol>
                <a:gridCol w="4358299">
                  <a:extLst>
                    <a:ext uri="{9D8B030D-6E8A-4147-A177-3AD203B41FA5}">
                      <a16:colId xmlns:a16="http://schemas.microsoft.com/office/drawing/2014/main" val="1362275495"/>
                    </a:ext>
                  </a:extLst>
                </a:gridCol>
                <a:gridCol w="4358299">
                  <a:extLst>
                    <a:ext uri="{9D8B030D-6E8A-4147-A177-3AD203B41FA5}">
                      <a16:colId xmlns:a16="http://schemas.microsoft.com/office/drawing/2014/main" val="411206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取得樣本方式</a:t>
                      </a:r>
                      <a:endParaRPr lang="zh-TW" altLang="en-US" sz="2400" dirty="0" smtClean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方法一 </a:t>
                      </a:r>
                      <a:endParaRPr lang="zh-TW" altLang="en-US" sz="24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方法二</a:t>
                      </a:r>
                      <a:endParaRPr lang="zh-TW" altLang="en-US" sz="24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93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使用方法</a:t>
                      </a:r>
                      <a:endParaRPr lang="zh-TW" altLang="en-US" sz="24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把</a:t>
                      </a:r>
                      <a:r>
                        <a:rPr lang="zh-TW" altLang="en-US" sz="2400" dirty="0">
                          <a:solidFill>
                            <a:srgbClr val="0070C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拉長尺寸 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讓</a:t>
                      </a:r>
                      <a:r>
                        <a:rPr lang="zh-TW" altLang="en-US" sz="2400" dirty="0">
                          <a:solidFill>
                            <a:srgbClr val="0070C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隨機直線移動 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28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獲得益處</a:t>
                      </a:r>
                      <a:endParaRPr lang="zh-TW" altLang="en-US" sz="24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達到不會失分的條件 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全自動樣本蒐集 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93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蒐集資訊</a:t>
                      </a:r>
                      <a:endParaRPr lang="zh-TW" altLang="en-US" sz="24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記錄球的</a:t>
                      </a:r>
                      <a:r>
                        <a:rPr lang="zh-TW" altLang="en-US" sz="2400" dirty="0">
                          <a:solidFill>
                            <a:srgbClr val="0070C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落點位置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記錄</a:t>
                      </a:r>
                      <a:r>
                        <a:rPr lang="zh-TW" altLang="en-US" sz="2400" dirty="0">
                          <a:solidFill>
                            <a:srgbClr val="C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模型偵測點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~</a:t>
                      </a:r>
                      <a:r>
                        <a:rPr lang="zh-TW" altLang="en-US" sz="2400" dirty="0">
                          <a:solidFill>
                            <a:srgbClr val="0070C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球進門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的時間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007238"/>
                  </a:ext>
                </a:extLst>
              </a:tr>
            </a:tbl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695" y="1302868"/>
            <a:ext cx="4688230" cy="26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9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B5151C6-6BAF-9E18-7258-64435F4A6302}"/>
              </a:ext>
            </a:extLst>
          </p:cNvPr>
          <p:cNvSpPr txBox="1"/>
          <p:nvPr/>
        </p:nvSpPr>
        <p:spPr>
          <a:xfrm>
            <a:off x="121548" y="662238"/>
            <a:ext cx="6096000" cy="874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預計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)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取得樣本時間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取得一次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樣本的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338069" y="3913303"/>
            <a:ext cx="42727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取得時間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球產生及移動 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偵測球的位置及移動軌跡 </a:t>
            </a:r>
            <a:endParaRPr lang="en-US" altLang="zh-TW" sz="28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8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碰到控制盤</a:t>
            </a:r>
            <a:endParaRPr lang="en-US" altLang="zh-TW" sz="28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26870" y="3148711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球產生了</a:t>
            </a:r>
            <a:endParaRPr lang="en-US" altLang="zh-TW" dirty="0" smtClean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但還沒到偵測點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549009" y="1745215"/>
            <a:ext cx="11337078" cy="1662545"/>
            <a:chOff x="474962" y="4007236"/>
            <a:chExt cx="11337078" cy="166254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0D82DC6-E501-093A-90BC-C4F96B896D5C}"/>
                </a:ext>
              </a:extLst>
            </p:cNvPr>
            <p:cNvSpPr/>
            <p:nvPr/>
          </p:nvSpPr>
          <p:spPr>
            <a:xfrm>
              <a:off x="9886594" y="4236511"/>
              <a:ext cx="1925446" cy="11979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碰到控制盤</a:t>
              </a:r>
              <a:endPara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25D7E69-E928-ABAD-7EB8-AA151443F471}"/>
                </a:ext>
              </a:extLst>
            </p:cNvPr>
            <p:cNvSpPr/>
            <p:nvPr/>
          </p:nvSpPr>
          <p:spPr>
            <a:xfrm>
              <a:off x="474962" y="4236511"/>
              <a:ext cx="1925446" cy="11979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遊戲開始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2827869" y="4236509"/>
              <a:ext cx="1925447" cy="11979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球隨機產生並隨機直走</a:t>
              </a:r>
              <a:endPara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0D82DC6-E501-093A-90BC-C4F96B896D5C}"/>
                </a:ext>
              </a:extLst>
            </p:cNvPr>
            <p:cNvSpPr/>
            <p:nvPr/>
          </p:nvSpPr>
          <p:spPr>
            <a:xfrm>
              <a:off x="5180778" y="4007236"/>
              <a:ext cx="1917871" cy="16625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偵測球位置</a:t>
              </a:r>
              <a:endPara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0D82DC6-E501-093A-90BC-C4F96B896D5C}"/>
                </a:ext>
              </a:extLst>
            </p:cNvPr>
            <p:cNvSpPr/>
            <p:nvPr/>
          </p:nvSpPr>
          <p:spPr>
            <a:xfrm>
              <a:off x="7533686" y="4236511"/>
              <a:ext cx="1925446" cy="11979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判斷球的</a:t>
              </a:r>
              <a:endPara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移動軌跡</a:t>
              </a:r>
              <a:endPara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111134" y="1270660"/>
            <a:ext cx="6930445" cy="26322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741213" y="3476119"/>
            <a:ext cx="1300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Agent(AI)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 flipV="1">
            <a:off x="2474455" y="2573444"/>
            <a:ext cx="4274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4827363" y="2573444"/>
            <a:ext cx="427462" cy="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7172696" y="2573445"/>
            <a:ext cx="435037" cy="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9" idx="3"/>
            <a:endCxn id="8" idx="1"/>
          </p:cNvCxnSpPr>
          <p:nvPr/>
        </p:nvCxnSpPr>
        <p:spPr>
          <a:xfrm>
            <a:off x="9533179" y="2573445"/>
            <a:ext cx="427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圖片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263" y="4247524"/>
            <a:ext cx="4404634" cy="2468658"/>
          </a:xfrm>
          <a:prstGeom prst="rect">
            <a:avLst/>
          </a:prstGeom>
        </p:spPr>
      </p:pic>
      <p:sp>
        <p:nvSpPr>
          <p:cNvPr id="73" name="矩形 72"/>
          <p:cNvSpPr/>
          <p:nvPr/>
        </p:nvSpPr>
        <p:spPr>
          <a:xfrm>
            <a:off x="9087390" y="4143026"/>
            <a:ext cx="1327270" cy="221027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>
            <a:off x="7180271" y="3148711"/>
            <a:ext cx="1907119" cy="994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812139" y="550249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原先用</a:t>
            </a:r>
            <a:r>
              <a:rPr lang="en-US" altLang="zh-TW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unity</a:t>
            </a:r>
            <a:r>
              <a:rPr lang="zh-TW" altLang="en-US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可直接得知球位置，但有資料傳輸問題</a:t>
            </a:r>
            <a:r>
              <a:rPr lang="en-US" altLang="zh-TW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現在用</a:t>
            </a:r>
            <a:r>
              <a:rPr lang="en-US" altLang="zh-TW" dirty="0" err="1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Pygame</a:t>
            </a:r>
            <a:r>
              <a:rPr lang="zh-TW" altLang="en-US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，可以節省程式和遊戲運行的溝通時間。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 flipV="1">
            <a:off x="6307020" y="1131627"/>
            <a:ext cx="194299" cy="8428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19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6C1CCDAB-E82B-97DF-4560-2B68D634B7EE}"/>
              </a:ext>
            </a:extLst>
          </p:cNvPr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482AC9EA-850A-9681-0E98-632E7697E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6" t="44167" r="29219" b="18750"/>
          <a:stretch/>
        </p:blipFill>
        <p:spPr>
          <a:xfrm>
            <a:off x="2817873" y="2085975"/>
            <a:ext cx="6556253" cy="3624263"/>
          </a:xfrm>
          <a:prstGeom prst="rect">
            <a:avLst/>
          </a:prstGeom>
        </p:spPr>
      </p:pic>
      <p:sp>
        <p:nvSpPr>
          <p:cNvPr id="35" name="圓角矩形 2">
            <a:extLst>
              <a:ext uri="{FF2B5EF4-FFF2-40B4-BE49-F238E27FC236}">
                <a16:creationId xmlns:a16="http://schemas.microsoft.com/office/drawing/2014/main" id="{AE4C314A-963F-5F8A-1D72-AAA226BF0F79}"/>
              </a:ext>
            </a:extLst>
          </p:cNvPr>
          <p:cNvSpPr/>
          <p:nvPr/>
        </p:nvSpPr>
        <p:spPr>
          <a:xfrm>
            <a:off x="5933342" y="3429000"/>
            <a:ext cx="32531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9FB93347-B293-ED8E-55D9-B9F981907482}"/>
              </a:ext>
            </a:extLst>
          </p:cNvPr>
          <p:cNvCxnSpPr>
            <a:cxnSpLocks/>
            <a:stCxn id="40" idx="2"/>
            <a:endCxn id="35" idx="0"/>
          </p:cNvCxnSpPr>
          <p:nvPr/>
        </p:nvCxnSpPr>
        <p:spPr>
          <a:xfrm>
            <a:off x="6095999" y="1723075"/>
            <a:ext cx="1" cy="1705925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BAA3BAF8-1C6D-FCA4-E641-826257915588}"/>
              </a:ext>
            </a:extLst>
          </p:cNvPr>
          <p:cNvSpPr/>
          <p:nvPr/>
        </p:nvSpPr>
        <p:spPr>
          <a:xfrm>
            <a:off x="5852378" y="1263975"/>
            <a:ext cx="487241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9F886965-330B-3DE7-8730-E5BAF1D95515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8405813" y="1723075"/>
            <a:ext cx="1" cy="1705924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90870D8-143E-E59E-94AC-C511933E5C96}"/>
              </a:ext>
            </a:extLst>
          </p:cNvPr>
          <p:cNvSpPr/>
          <p:nvPr/>
        </p:nvSpPr>
        <p:spPr>
          <a:xfrm>
            <a:off x="7948764" y="1263975"/>
            <a:ext cx="914097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6AC77BA1-8051-526B-3007-9E9B55ECA651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6095997" y="5628477"/>
            <a:ext cx="1" cy="562773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0DE4AC12-1F96-BF62-ED86-4E599E98EAAC}"/>
              </a:ext>
            </a:extLst>
          </p:cNvPr>
          <p:cNvSpPr/>
          <p:nvPr/>
        </p:nvSpPr>
        <p:spPr>
          <a:xfrm>
            <a:off x="5763628" y="6191250"/>
            <a:ext cx="653195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圓角矩形 2">
            <a:extLst>
              <a:ext uri="{FF2B5EF4-FFF2-40B4-BE49-F238E27FC236}">
                <a16:creationId xmlns:a16="http://schemas.microsoft.com/office/drawing/2014/main" id="{C699636E-8C1E-E334-904E-3EF6743D02D9}"/>
              </a:ext>
            </a:extLst>
          </p:cNvPr>
          <p:cNvSpPr/>
          <p:nvPr/>
        </p:nvSpPr>
        <p:spPr>
          <a:xfrm>
            <a:off x="8324117" y="3429000"/>
            <a:ext cx="32531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2">
            <a:extLst>
              <a:ext uri="{FF2B5EF4-FFF2-40B4-BE49-F238E27FC236}">
                <a16:creationId xmlns:a16="http://schemas.microsoft.com/office/drawing/2014/main" id="{59864D59-E164-6675-8AAD-1531AA2EB8A2}"/>
              </a:ext>
            </a:extLst>
          </p:cNvPr>
          <p:cNvSpPr/>
          <p:nvPr/>
        </p:nvSpPr>
        <p:spPr>
          <a:xfrm>
            <a:off x="5729559" y="5227906"/>
            <a:ext cx="73287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2">
            <a:extLst>
              <a:ext uri="{FF2B5EF4-FFF2-40B4-BE49-F238E27FC236}">
                <a16:creationId xmlns:a16="http://schemas.microsoft.com/office/drawing/2014/main" id="{B63FA11F-D7A1-EF80-4CA8-78401EB5E5AF}"/>
              </a:ext>
            </a:extLst>
          </p:cNvPr>
          <p:cNvSpPr/>
          <p:nvPr/>
        </p:nvSpPr>
        <p:spPr>
          <a:xfrm>
            <a:off x="3381374" y="2175466"/>
            <a:ext cx="242155" cy="2920409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EBE1D46A-5938-7C3E-8253-8AC827A217A2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502451" y="1723075"/>
            <a:ext cx="0" cy="452391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342AE2AC-0F58-1FD9-F071-4256634993AA}"/>
              </a:ext>
            </a:extLst>
          </p:cNvPr>
          <p:cNvSpPr/>
          <p:nvPr/>
        </p:nvSpPr>
        <p:spPr>
          <a:xfrm>
            <a:off x="3135813" y="1263975"/>
            <a:ext cx="733275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球門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0" name="圓角矩形 2">
            <a:extLst>
              <a:ext uri="{FF2B5EF4-FFF2-40B4-BE49-F238E27FC236}">
                <a16:creationId xmlns:a16="http://schemas.microsoft.com/office/drawing/2014/main" id="{5D058E3A-B7E8-0981-0C9E-08DBA9CD4E1F}"/>
              </a:ext>
            </a:extLst>
          </p:cNvPr>
          <p:cNvSpPr/>
          <p:nvPr/>
        </p:nvSpPr>
        <p:spPr>
          <a:xfrm>
            <a:off x="2893658" y="5151966"/>
            <a:ext cx="608793" cy="552450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AD6E24B2-D645-711E-0452-974F0F10BD3A}"/>
              </a:ext>
            </a:extLst>
          </p:cNvPr>
          <p:cNvCxnSpPr>
            <a:cxnSpLocks/>
          </p:cNvCxnSpPr>
          <p:nvPr/>
        </p:nvCxnSpPr>
        <p:spPr>
          <a:xfrm>
            <a:off x="3198054" y="5669358"/>
            <a:ext cx="1" cy="562773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5FECDA2B-A4FF-727E-B08B-1643E5F71209}"/>
              </a:ext>
            </a:extLst>
          </p:cNvPr>
          <p:cNvSpPr/>
          <p:nvPr/>
        </p:nvSpPr>
        <p:spPr>
          <a:xfrm>
            <a:off x="2699238" y="6191250"/>
            <a:ext cx="997632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P1(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64" name="圓角矩形 2">
            <a:extLst>
              <a:ext uri="{FF2B5EF4-FFF2-40B4-BE49-F238E27FC236}">
                <a16:creationId xmlns:a16="http://schemas.microsoft.com/office/drawing/2014/main" id="{1DC54229-75A4-C77D-1553-6CA98B144E0E}"/>
              </a:ext>
            </a:extLst>
          </p:cNvPr>
          <p:cNvSpPr/>
          <p:nvPr/>
        </p:nvSpPr>
        <p:spPr>
          <a:xfrm>
            <a:off x="8705972" y="5125874"/>
            <a:ext cx="608793" cy="552450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A05478DF-AF24-D277-2E97-7CBED980407B}"/>
              </a:ext>
            </a:extLst>
          </p:cNvPr>
          <p:cNvCxnSpPr>
            <a:cxnSpLocks/>
          </p:cNvCxnSpPr>
          <p:nvPr/>
        </p:nvCxnSpPr>
        <p:spPr>
          <a:xfrm>
            <a:off x="9010368" y="5643266"/>
            <a:ext cx="1" cy="562773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6BC099D7-64AC-74E7-4A36-E1B5DAA6BA96}"/>
              </a:ext>
            </a:extLst>
          </p:cNvPr>
          <p:cNvSpPr/>
          <p:nvPr/>
        </p:nvSpPr>
        <p:spPr>
          <a:xfrm>
            <a:off x="8511552" y="6165158"/>
            <a:ext cx="997632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P2(AI)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E2B63082-B8FA-7D9F-796C-6BFC81F9F1BE}"/>
              </a:ext>
            </a:extLst>
          </p:cNvPr>
          <p:cNvSpPr txBox="1"/>
          <p:nvPr/>
        </p:nvSpPr>
        <p:spPr>
          <a:xfrm>
            <a:off x="821088" y="922576"/>
            <a:ext cx="1760187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外部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UI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121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-1765" y="3848125"/>
            <a:ext cx="361868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共有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個染色體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神經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絡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1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每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個染色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體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都有</a:t>
            </a: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神經網絡</a:t>
            </a:r>
            <a:endParaRPr lang="en-US" altLang="zh-TW" sz="240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8506197" y="35860"/>
            <a:ext cx="365890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控制盤跟隨球的位置移動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產生的分歧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撞牆後的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反彈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控制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盤移動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的速度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56" name="群組 155"/>
          <p:cNvGrpSpPr/>
          <p:nvPr/>
        </p:nvGrpSpPr>
        <p:grpSpPr>
          <a:xfrm>
            <a:off x="3952153" y="2204071"/>
            <a:ext cx="6848614" cy="4448256"/>
            <a:chOff x="3873549" y="938403"/>
            <a:chExt cx="9019155" cy="5858049"/>
          </a:xfrm>
        </p:grpSpPr>
        <p:sp>
          <p:nvSpPr>
            <p:cNvPr id="157" name="文字方塊 156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11207290" y="2985183"/>
              <a:ext cx="1685414" cy="607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不動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8" name="文字方塊 157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11207290" y="3924881"/>
              <a:ext cx="1685414" cy="607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向上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9" name="文字方塊 158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11207290" y="4926791"/>
              <a:ext cx="1685414" cy="607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向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下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grpSp>
          <p:nvGrpSpPr>
            <p:cNvPr id="160" name="群組 159"/>
            <p:cNvGrpSpPr/>
            <p:nvPr/>
          </p:nvGrpSpPr>
          <p:grpSpPr>
            <a:xfrm>
              <a:off x="3873549" y="938403"/>
              <a:ext cx="8224666" cy="5858049"/>
              <a:chOff x="3873549" y="938403"/>
              <a:chExt cx="8224666" cy="5858049"/>
            </a:xfrm>
          </p:grpSpPr>
          <p:sp>
            <p:nvSpPr>
              <p:cNvPr id="161" name="矩形 160"/>
              <p:cNvSpPr/>
              <p:nvPr/>
            </p:nvSpPr>
            <p:spPr>
              <a:xfrm>
                <a:off x="10253324" y="2916901"/>
                <a:ext cx="852854" cy="2839915"/>
              </a:xfrm>
              <a:prstGeom prst="rect">
                <a:avLst/>
              </a:prstGeom>
              <a:solidFill>
                <a:srgbClr val="FFD9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8255145" y="1874263"/>
                <a:ext cx="852854" cy="4814542"/>
              </a:xfrm>
              <a:prstGeom prst="rect">
                <a:avLst/>
              </a:prstGeom>
              <a:solidFill>
                <a:srgbClr val="99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7294565" y="1874263"/>
                <a:ext cx="852854" cy="4814542"/>
              </a:xfrm>
              <a:prstGeom prst="rect">
                <a:avLst/>
              </a:prstGeom>
              <a:solidFill>
                <a:srgbClr val="99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5304722" y="2890529"/>
                <a:ext cx="852854" cy="2839915"/>
              </a:xfrm>
              <a:prstGeom prst="rect">
                <a:avLst/>
              </a:prstGeom>
              <a:solidFill>
                <a:srgbClr val="E185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165" name="橢圓 164"/>
              <p:cNvSpPr/>
              <p:nvPr/>
            </p:nvSpPr>
            <p:spPr>
              <a:xfrm>
                <a:off x="5410228" y="2996034"/>
                <a:ext cx="650631" cy="65063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166" name="橢圓 165"/>
              <p:cNvSpPr/>
              <p:nvPr/>
            </p:nvSpPr>
            <p:spPr>
              <a:xfrm>
                <a:off x="5410228" y="3944100"/>
                <a:ext cx="650631" cy="65063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167" name="橢圓 166"/>
              <p:cNvSpPr/>
              <p:nvPr/>
            </p:nvSpPr>
            <p:spPr>
              <a:xfrm>
                <a:off x="5410228" y="4892166"/>
                <a:ext cx="650631" cy="65063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168" name="橢圓 167"/>
              <p:cNvSpPr/>
              <p:nvPr/>
            </p:nvSpPr>
            <p:spPr>
              <a:xfrm>
                <a:off x="7395677" y="1995622"/>
                <a:ext cx="650631" cy="65063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169" name="橢圓 168"/>
              <p:cNvSpPr/>
              <p:nvPr/>
            </p:nvSpPr>
            <p:spPr>
              <a:xfrm>
                <a:off x="7400220" y="2996033"/>
                <a:ext cx="650631" cy="65063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170" name="橢圓 169"/>
              <p:cNvSpPr/>
              <p:nvPr/>
            </p:nvSpPr>
            <p:spPr>
              <a:xfrm>
                <a:off x="7395677" y="3944099"/>
                <a:ext cx="650631" cy="65063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171" name="橢圓 170"/>
              <p:cNvSpPr/>
              <p:nvPr/>
            </p:nvSpPr>
            <p:spPr>
              <a:xfrm>
                <a:off x="7395677" y="4944510"/>
                <a:ext cx="650631" cy="65063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172" name="橢圓 171"/>
              <p:cNvSpPr/>
              <p:nvPr/>
            </p:nvSpPr>
            <p:spPr>
              <a:xfrm>
                <a:off x="7395677" y="5944921"/>
                <a:ext cx="650631" cy="65063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173" name="橢圓 172"/>
              <p:cNvSpPr/>
              <p:nvPr/>
            </p:nvSpPr>
            <p:spPr>
              <a:xfrm>
                <a:off x="8356257" y="1966670"/>
                <a:ext cx="650631" cy="65063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174" name="橢圓 173"/>
              <p:cNvSpPr/>
              <p:nvPr/>
            </p:nvSpPr>
            <p:spPr>
              <a:xfrm>
                <a:off x="8360800" y="2967081"/>
                <a:ext cx="650631" cy="65063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175" name="橢圓 174"/>
              <p:cNvSpPr/>
              <p:nvPr/>
            </p:nvSpPr>
            <p:spPr>
              <a:xfrm>
                <a:off x="8356257" y="3915147"/>
                <a:ext cx="650631" cy="65063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176" name="橢圓 175"/>
              <p:cNvSpPr/>
              <p:nvPr/>
            </p:nvSpPr>
            <p:spPr>
              <a:xfrm>
                <a:off x="8356257" y="4915558"/>
                <a:ext cx="650631" cy="65063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177" name="橢圓 176"/>
              <p:cNvSpPr/>
              <p:nvPr/>
            </p:nvSpPr>
            <p:spPr>
              <a:xfrm>
                <a:off x="8356257" y="5915969"/>
                <a:ext cx="650631" cy="65063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178" name="橢圓 177"/>
              <p:cNvSpPr/>
              <p:nvPr/>
            </p:nvSpPr>
            <p:spPr>
              <a:xfrm>
                <a:off x="10354436" y="2996033"/>
                <a:ext cx="650631" cy="65063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179" name="橢圓 178"/>
              <p:cNvSpPr/>
              <p:nvPr/>
            </p:nvSpPr>
            <p:spPr>
              <a:xfrm>
                <a:off x="10354436" y="3944099"/>
                <a:ext cx="650631" cy="65063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180" name="橢圓 179"/>
              <p:cNvSpPr/>
              <p:nvPr/>
            </p:nvSpPr>
            <p:spPr>
              <a:xfrm>
                <a:off x="10354436" y="4892165"/>
                <a:ext cx="650631" cy="65063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274302" y="2153553"/>
                <a:ext cx="1096373" cy="6079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6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input</a:t>
                </a:r>
                <a:endPara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7205687" y="1298186"/>
                <a:ext cx="2098914" cy="6079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6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Hidden layer</a:t>
                </a:r>
                <a:endPara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10157807" y="2223859"/>
                <a:ext cx="1331052" cy="6079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6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output</a:t>
                </a:r>
                <a:endPara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3892544" y="2876897"/>
                <a:ext cx="1460744" cy="851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P2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控制盤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algn="ctr"/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y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軸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3937806" y="3939569"/>
                <a:ext cx="1685414" cy="604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球的位置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3914974" y="4791892"/>
                <a:ext cx="1685414" cy="851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控制盤與球的距離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187" name="直線接點 186"/>
              <p:cNvCxnSpPr>
                <a:stCxn id="165" idx="6"/>
                <a:endCxn id="168" idx="2"/>
              </p:cNvCxnSpPr>
              <p:nvPr/>
            </p:nvCxnSpPr>
            <p:spPr>
              <a:xfrm flipV="1">
                <a:off x="6060859" y="2320938"/>
                <a:ext cx="1334818" cy="10004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>
                <a:stCxn id="165" idx="6"/>
                <a:endCxn id="169" idx="2"/>
              </p:cNvCxnSpPr>
              <p:nvPr/>
            </p:nvCxnSpPr>
            <p:spPr>
              <a:xfrm flipV="1">
                <a:off x="6060859" y="3321349"/>
                <a:ext cx="1339361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>
                <a:stCxn id="165" idx="6"/>
                <a:endCxn id="170" idx="2"/>
              </p:cNvCxnSpPr>
              <p:nvPr/>
            </p:nvCxnSpPr>
            <p:spPr>
              <a:xfrm>
                <a:off x="6060859" y="3321350"/>
                <a:ext cx="1334818" cy="9480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>
                <a:stCxn id="165" idx="6"/>
                <a:endCxn id="171" idx="2"/>
              </p:cNvCxnSpPr>
              <p:nvPr/>
            </p:nvCxnSpPr>
            <p:spPr>
              <a:xfrm>
                <a:off x="6060859" y="3321350"/>
                <a:ext cx="1334818" cy="19484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/>
              <p:cNvCxnSpPr>
                <a:stCxn id="165" idx="6"/>
                <a:endCxn id="172" idx="2"/>
              </p:cNvCxnSpPr>
              <p:nvPr/>
            </p:nvCxnSpPr>
            <p:spPr>
              <a:xfrm>
                <a:off x="6060859" y="3321350"/>
                <a:ext cx="1334818" cy="29488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/>
              <p:cNvCxnSpPr>
                <a:stCxn id="166" idx="6"/>
                <a:endCxn id="168" idx="2"/>
              </p:cNvCxnSpPr>
              <p:nvPr/>
            </p:nvCxnSpPr>
            <p:spPr>
              <a:xfrm flipV="1">
                <a:off x="6060859" y="2320938"/>
                <a:ext cx="1334818" cy="1948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/>
              <p:cNvCxnSpPr>
                <a:stCxn id="167" idx="6"/>
                <a:endCxn id="168" idx="2"/>
              </p:cNvCxnSpPr>
              <p:nvPr/>
            </p:nvCxnSpPr>
            <p:spPr>
              <a:xfrm flipV="1">
                <a:off x="6060859" y="2320938"/>
                <a:ext cx="1334818" cy="2896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/>
              <p:cNvCxnSpPr>
                <a:stCxn id="166" idx="6"/>
                <a:endCxn id="169" idx="2"/>
              </p:cNvCxnSpPr>
              <p:nvPr/>
            </p:nvCxnSpPr>
            <p:spPr>
              <a:xfrm flipV="1">
                <a:off x="6060859" y="3321349"/>
                <a:ext cx="1339361" cy="9480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/>
              <p:cNvCxnSpPr>
                <a:stCxn id="167" idx="6"/>
                <a:endCxn id="169" idx="2"/>
              </p:cNvCxnSpPr>
              <p:nvPr/>
            </p:nvCxnSpPr>
            <p:spPr>
              <a:xfrm flipV="1">
                <a:off x="6060859" y="3321349"/>
                <a:ext cx="1339361" cy="18961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/>
              <p:cNvCxnSpPr>
                <a:stCxn id="166" idx="6"/>
                <a:endCxn id="170" idx="2"/>
              </p:cNvCxnSpPr>
              <p:nvPr/>
            </p:nvCxnSpPr>
            <p:spPr>
              <a:xfrm flipV="1">
                <a:off x="6060859" y="4269415"/>
                <a:ext cx="133481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/>
              <p:cNvCxnSpPr>
                <a:stCxn id="167" idx="6"/>
                <a:endCxn id="170" idx="2"/>
              </p:cNvCxnSpPr>
              <p:nvPr/>
            </p:nvCxnSpPr>
            <p:spPr>
              <a:xfrm flipV="1">
                <a:off x="6060859" y="4269415"/>
                <a:ext cx="1334818" cy="9480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/>
              <p:cNvCxnSpPr>
                <a:stCxn id="167" idx="6"/>
                <a:endCxn id="171" idx="2"/>
              </p:cNvCxnSpPr>
              <p:nvPr/>
            </p:nvCxnSpPr>
            <p:spPr>
              <a:xfrm>
                <a:off x="6060859" y="5217482"/>
                <a:ext cx="1334818" cy="52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 198"/>
              <p:cNvCxnSpPr>
                <a:endCxn id="172" idx="2"/>
              </p:cNvCxnSpPr>
              <p:nvPr/>
            </p:nvCxnSpPr>
            <p:spPr>
              <a:xfrm>
                <a:off x="6056316" y="5243654"/>
                <a:ext cx="1339361" cy="10265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>
                <a:stCxn id="166" idx="6"/>
                <a:endCxn id="172" idx="2"/>
              </p:cNvCxnSpPr>
              <p:nvPr/>
            </p:nvCxnSpPr>
            <p:spPr>
              <a:xfrm>
                <a:off x="6060859" y="4269416"/>
                <a:ext cx="1334818" cy="20008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線接點 200"/>
              <p:cNvCxnSpPr>
                <a:stCxn id="166" idx="6"/>
                <a:endCxn id="171" idx="2"/>
              </p:cNvCxnSpPr>
              <p:nvPr/>
            </p:nvCxnSpPr>
            <p:spPr>
              <a:xfrm>
                <a:off x="6060859" y="4269416"/>
                <a:ext cx="1334818" cy="10004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2" name="群組 201"/>
              <p:cNvGrpSpPr/>
              <p:nvPr/>
            </p:nvGrpSpPr>
            <p:grpSpPr>
              <a:xfrm flipH="1">
                <a:off x="9002344" y="2362208"/>
                <a:ext cx="1343904" cy="3949299"/>
                <a:chOff x="9361487" y="1360371"/>
                <a:chExt cx="1343904" cy="3949299"/>
              </a:xfrm>
            </p:grpSpPr>
            <p:cxnSp>
              <p:nvCxnSpPr>
                <p:cNvPr id="205" name="直線接點 204"/>
                <p:cNvCxnSpPr/>
                <p:nvPr/>
              </p:nvCxnSpPr>
              <p:spPr>
                <a:xfrm flipV="1">
                  <a:off x="9366030" y="1360371"/>
                  <a:ext cx="1334818" cy="10004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線接點 205"/>
                <p:cNvCxnSpPr/>
                <p:nvPr/>
              </p:nvCxnSpPr>
              <p:spPr>
                <a:xfrm flipV="1">
                  <a:off x="9366030" y="2360782"/>
                  <a:ext cx="1339361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線接點 206"/>
                <p:cNvCxnSpPr/>
                <p:nvPr/>
              </p:nvCxnSpPr>
              <p:spPr>
                <a:xfrm>
                  <a:off x="9366030" y="2360783"/>
                  <a:ext cx="1334818" cy="9480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>
                <a:xfrm>
                  <a:off x="9366030" y="2360783"/>
                  <a:ext cx="1334818" cy="19484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>
                <a:xfrm>
                  <a:off x="9366030" y="2360783"/>
                  <a:ext cx="1334818" cy="29488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 209"/>
                <p:cNvCxnSpPr/>
                <p:nvPr/>
              </p:nvCxnSpPr>
              <p:spPr>
                <a:xfrm flipV="1">
                  <a:off x="9366030" y="1360371"/>
                  <a:ext cx="1334818" cy="19484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/>
                <p:cNvCxnSpPr/>
                <p:nvPr/>
              </p:nvCxnSpPr>
              <p:spPr>
                <a:xfrm flipV="1">
                  <a:off x="9366030" y="1360371"/>
                  <a:ext cx="1334818" cy="28965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線接點 211"/>
                <p:cNvCxnSpPr/>
                <p:nvPr/>
              </p:nvCxnSpPr>
              <p:spPr>
                <a:xfrm flipV="1">
                  <a:off x="9366030" y="2360782"/>
                  <a:ext cx="1339361" cy="94806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直線接點 212"/>
                <p:cNvCxnSpPr/>
                <p:nvPr/>
              </p:nvCxnSpPr>
              <p:spPr>
                <a:xfrm flipV="1">
                  <a:off x="9366030" y="2360782"/>
                  <a:ext cx="1339361" cy="18961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線接點 213"/>
                <p:cNvCxnSpPr/>
                <p:nvPr/>
              </p:nvCxnSpPr>
              <p:spPr>
                <a:xfrm flipV="1">
                  <a:off x="9366030" y="3308848"/>
                  <a:ext cx="1334818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直線接點 214"/>
                <p:cNvCxnSpPr/>
                <p:nvPr/>
              </p:nvCxnSpPr>
              <p:spPr>
                <a:xfrm flipV="1">
                  <a:off x="9366030" y="3308848"/>
                  <a:ext cx="1334818" cy="94806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線接點 215"/>
                <p:cNvCxnSpPr/>
                <p:nvPr/>
              </p:nvCxnSpPr>
              <p:spPr>
                <a:xfrm>
                  <a:off x="9366030" y="4256915"/>
                  <a:ext cx="1334818" cy="523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直線接點 216"/>
                <p:cNvCxnSpPr/>
                <p:nvPr/>
              </p:nvCxnSpPr>
              <p:spPr>
                <a:xfrm>
                  <a:off x="9361487" y="4283087"/>
                  <a:ext cx="1339361" cy="10265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線接點 217"/>
                <p:cNvCxnSpPr/>
                <p:nvPr/>
              </p:nvCxnSpPr>
              <p:spPr>
                <a:xfrm>
                  <a:off x="9366030" y="3308849"/>
                  <a:ext cx="1334818" cy="20008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線接點 218"/>
                <p:cNvCxnSpPr/>
                <p:nvPr/>
              </p:nvCxnSpPr>
              <p:spPr>
                <a:xfrm>
                  <a:off x="9366030" y="3308849"/>
                  <a:ext cx="1334818" cy="10004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3" name="矩形 202"/>
              <p:cNvSpPr/>
              <p:nvPr/>
            </p:nvSpPr>
            <p:spPr>
              <a:xfrm>
                <a:off x="3937804" y="1441937"/>
                <a:ext cx="8160411" cy="5354515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3873549" y="938403"/>
                <a:ext cx="1324047" cy="445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6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染色體</a:t>
                </a:r>
                <a:r>
                  <a:rPr lang="en-US" altLang="zh-TW" sz="16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01</a:t>
                </a:r>
                <a:endParaRPr lang="zh-TW" altLang="en-US" sz="1600" dirty="0"/>
              </a:p>
            </p:txBody>
          </p:sp>
        </p:grpSp>
      </p:grpSp>
      <p:cxnSp>
        <p:nvCxnSpPr>
          <p:cNvPr id="12" name="直線單箭頭接點 11"/>
          <p:cNvCxnSpPr>
            <a:endCxn id="203" idx="1"/>
          </p:cNvCxnSpPr>
          <p:nvPr/>
        </p:nvCxnSpPr>
        <p:spPr>
          <a:xfrm flipV="1">
            <a:off x="3506895" y="4619376"/>
            <a:ext cx="494049" cy="1140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0" name="直線單箭頭接點 219"/>
          <p:cNvCxnSpPr>
            <a:endCxn id="68" idx="1"/>
          </p:cNvCxnSpPr>
          <p:nvPr/>
        </p:nvCxnSpPr>
        <p:spPr>
          <a:xfrm flipV="1">
            <a:off x="7233810" y="1190022"/>
            <a:ext cx="1272387" cy="14771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21546" y="861379"/>
            <a:ext cx="650510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擊球使用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MLP(</a:t>
            </a:r>
            <a:r>
              <a:rPr lang="zh-TW" altLang="en-US" sz="2400" dirty="0" smtClean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神經網絡</a:t>
            </a:r>
            <a:r>
              <a:rPr lang="en-US" altLang="zh-TW" sz="2400" dirty="0" smtClean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r>
              <a:rPr lang="en-US" altLang="zh-TW" sz="2800" dirty="0">
                <a:latin typeface="+mj-ea"/>
              </a:rPr>
              <a:t>+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基因演算法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(GA)</a:t>
            </a:r>
            <a:endParaRPr lang="en-US" altLang="zh-TW" sz="2400" dirty="0">
              <a:solidFill>
                <a:schemeClr val="accent5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174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21546" y="861379"/>
            <a:ext cx="652614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擊球使用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MLP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神經網絡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latin typeface="+mj-ea"/>
              </a:rPr>
              <a:t>+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基因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  <a:r>
              <a:rPr lang="en-US" altLang="zh-TW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(GA</a:t>
            </a:r>
            <a:r>
              <a:rPr lang="en-US" altLang="zh-TW" sz="2400" dirty="0" smtClean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2400" dirty="0">
              <a:solidFill>
                <a:schemeClr val="accent5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16" name="群組 115"/>
          <p:cNvGrpSpPr/>
          <p:nvPr/>
        </p:nvGrpSpPr>
        <p:grpSpPr>
          <a:xfrm>
            <a:off x="4594295" y="5274991"/>
            <a:ext cx="2585098" cy="1107996"/>
            <a:chOff x="3512999" y="856906"/>
            <a:chExt cx="2585098" cy="1107996"/>
          </a:xfrm>
        </p:grpSpPr>
        <p:sp>
          <p:nvSpPr>
            <p:cNvPr id="115" name="矩形 114"/>
            <p:cNvSpPr/>
            <p:nvPr/>
          </p:nvSpPr>
          <p:spPr>
            <a:xfrm>
              <a:off x="3930162" y="918416"/>
              <a:ext cx="1749669" cy="9515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3512999" y="856906"/>
              <a:ext cx="2585098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50</a:t>
              </a:r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個染色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體</a:t>
              </a:r>
              <a:endPara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TW" sz="2000" b="1" dirty="0" smtClean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sz="2000" b="1" dirty="0" smtClean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有</a:t>
              </a:r>
              <a:r>
                <a:rPr lang="zh-TW" altLang="en-US" sz="2000" b="1" dirty="0" smtClean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神經網絡</a:t>
              </a:r>
              <a:r>
                <a:rPr lang="en-US" altLang="zh-TW" sz="2000" b="1" dirty="0" smtClean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endParaRPr lang="en-US" altLang="zh-TW" sz="2000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18" name="群組 117"/>
          <p:cNvGrpSpPr/>
          <p:nvPr/>
        </p:nvGrpSpPr>
        <p:grpSpPr>
          <a:xfrm>
            <a:off x="4158120" y="1970509"/>
            <a:ext cx="3456343" cy="1569660"/>
            <a:chOff x="5499105" y="1739602"/>
            <a:chExt cx="3456343" cy="1569660"/>
          </a:xfrm>
        </p:grpSpPr>
        <p:sp>
          <p:nvSpPr>
            <p:cNvPr id="117" name="矩形 116"/>
            <p:cNvSpPr/>
            <p:nvPr/>
          </p:nvSpPr>
          <p:spPr>
            <a:xfrm>
              <a:off x="5499106" y="1739602"/>
              <a:ext cx="3456342" cy="15696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5499105" y="1739602"/>
              <a:ext cx="3456343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演化</a:t>
              </a:r>
              <a:endParaRPr lang="en-US" altLang="zh-TW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依據</a:t>
              </a:r>
              <a:r>
                <a:rPr lang="en-US" altLang="zh-TW" sz="2400" dirty="0" smtClean="0">
                  <a:ea typeface="標楷體" panose="03000509000000000000" pitchFamily="65" charset="-120"/>
                </a:rPr>
                <a:t>fitness</a:t>
              </a:r>
              <a:r>
                <a:rPr lang="zh-TW" altLang="en-US" sz="2400" dirty="0">
                  <a:ea typeface="標楷體" panose="03000509000000000000" pitchFamily="65" charset="-120"/>
                </a:rPr>
                <a:t> </a:t>
              </a:r>
              <a:r>
                <a:rPr lang="en-US" altLang="zh-TW" sz="2400" dirty="0" smtClean="0">
                  <a:ea typeface="標楷體" panose="03000509000000000000" pitchFamily="65" charset="-120"/>
                </a:rPr>
                <a:t>function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擊球數</a:t>
              </a:r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高，分數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增加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Miss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數</a:t>
              </a:r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高，分數減少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8246002" y="3228926"/>
            <a:ext cx="3035682" cy="144655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配對</a:t>
            </a:r>
            <a:r>
              <a:rPr lang="en-US" altLang="zh-TW" sz="2400" b="1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b="1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突變</a:t>
            </a:r>
            <a:endParaRPr lang="en-US" altLang="zh-TW" sz="2400" b="1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神經網絡交叉組合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撞牆後的反彈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控制盤移動的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速度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21" name="群組 120"/>
          <p:cNvGrpSpPr/>
          <p:nvPr/>
        </p:nvGrpSpPr>
        <p:grpSpPr>
          <a:xfrm>
            <a:off x="8782581" y="1118657"/>
            <a:ext cx="1962523" cy="1200329"/>
            <a:chOff x="4570162" y="1370865"/>
            <a:chExt cx="1962523" cy="1200329"/>
          </a:xfrm>
        </p:grpSpPr>
        <p:sp>
          <p:nvSpPr>
            <p:cNvPr id="120" name="矩形 119"/>
            <p:cNvSpPr/>
            <p:nvPr/>
          </p:nvSpPr>
          <p:spPr>
            <a:xfrm>
              <a:off x="4570162" y="1459523"/>
              <a:ext cx="1962523" cy="111167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4570162" y="1370865"/>
              <a:ext cx="196252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400" b="1" dirty="0" smtClean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淘汰</a:t>
              </a:r>
              <a:endParaRPr lang="en-US" altLang="zh-TW" sz="2400" b="1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分數較低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的</a:t>
              </a:r>
              <a:endPara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24" name="群組 123"/>
          <p:cNvGrpSpPr/>
          <p:nvPr/>
        </p:nvGrpSpPr>
        <p:grpSpPr>
          <a:xfrm>
            <a:off x="8219624" y="5119116"/>
            <a:ext cx="3035682" cy="1325223"/>
            <a:chOff x="8596541" y="4750764"/>
            <a:chExt cx="3035682" cy="1325223"/>
          </a:xfrm>
        </p:grpSpPr>
        <p:sp>
          <p:nvSpPr>
            <p:cNvPr id="123" name="矩形 122"/>
            <p:cNvSpPr/>
            <p:nvPr/>
          </p:nvSpPr>
          <p:spPr>
            <a:xfrm>
              <a:off x="9196754" y="4750764"/>
              <a:ext cx="1881554" cy="1325223"/>
            </a:xfrm>
            <a:prstGeom prst="rect">
              <a:avLst/>
            </a:prstGeom>
            <a:solidFill>
              <a:srgbClr val="FFF2CC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8596541" y="4765148"/>
              <a:ext cx="303568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400" b="1" dirty="0" smtClean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產生新世代</a:t>
              </a:r>
              <a:endParaRPr lang="en-US" altLang="zh-TW" sz="2400" b="1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放回族群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中</a:t>
              </a:r>
              <a:endPara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126" name="直線單箭頭接點 125"/>
          <p:cNvCxnSpPr>
            <a:stCxn id="94" idx="0"/>
          </p:cNvCxnSpPr>
          <p:nvPr/>
        </p:nvCxnSpPr>
        <p:spPr>
          <a:xfrm flipH="1" flipV="1">
            <a:off x="5885739" y="3540169"/>
            <a:ext cx="1105" cy="17348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接點 129"/>
          <p:cNvCxnSpPr>
            <a:stCxn id="109" idx="3"/>
            <a:endCxn id="109" idx="3"/>
          </p:cNvCxnSpPr>
          <p:nvPr/>
        </p:nvCxnSpPr>
        <p:spPr>
          <a:xfrm>
            <a:off x="7614463" y="275533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109" idx="3"/>
          </p:cNvCxnSpPr>
          <p:nvPr/>
        </p:nvCxnSpPr>
        <p:spPr>
          <a:xfrm>
            <a:off x="7614463" y="2755339"/>
            <a:ext cx="21493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stCxn id="120" idx="2"/>
            <a:endCxn id="112" idx="0"/>
          </p:cNvCxnSpPr>
          <p:nvPr/>
        </p:nvCxnSpPr>
        <p:spPr>
          <a:xfrm>
            <a:off x="9763843" y="2318986"/>
            <a:ext cx="0" cy="90994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8886678" y="2296239"/>
            <a:ext cx="877163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分數低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8886678" y="2659316"/>
            <a:ext cx="8771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高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>
            <a:off x="6780728" y="5800502"/>
            <a:ext cx="200185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>
            <a:stCxn id="112" idx="2"/>
            <a:endCxn id="123" idx="0"/>
          </p:cNvCxnSpPr>
          <p:nvPr/>
        </p:nvCxnSpPr>
        <p:spPr>
          <a:xfrm flipH="1">
            <a:off x="9760614" y="4675476"/>
            <a:ext cx="3229" cy="443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 flipV="1">
            <a:off x="4055319" y="5900385"/>
            <a:ext cx="1053012" cy="37621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5" name="群組 94"/>
          <p:cNvGrpSpPr/>
          <p:nvPr/>
        </p:nvGrpSpPr>
        <p:grpSpPr>
          <a:xfrm>
            <a:off x="48453" y="3952201"/>
            <a:ext cx="4405150" cy="2801844"/>
            <a:chOff x="3682491" y="938403"/>
            <a:chExt cx="9210213" cy="5858049"/>
          </a:xfrm>
        </p:grpSpPr>
        <p:sp>
          <p:nvSpPr>
            <p:cNvPr id="97" name="文字方塊 96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11207290" y="2985184"/>
              <a:ext cx="1685414" cy="7721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不動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11207290" y="3924880"/>
              <a:ext cx="1685414" cy="7721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向上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11207290" y="4926792"/>
              <a:ext cx="1685414" cy="7721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向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下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grpSp>
          <p:nvGrpSpPr>
            <p:cNvPr id="100" name="群組 99"/>
            <p:cNvGrpSpPr/>
            <p:nvPr/>
          </p:nvGrpSpPr>
          <p:grpSpPr>
            <a:xfrm>
              <a:off x="3682491" y="938403"/>
              <a:ext cx="8415724" cy="5858049"/>
              <a:chOff x="3682491" y="938403"/>
              <a:chExt cx="8415724" cy="5858049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10253324" y="2916901"/>
                <a:ext cx="852854" cy="2839915"/>
              </a:xfrm>
              <a:prstGeom prst="rect">
                <a:avLst/>
              </a:prstGeom>
              <a:solidFill>
                <a:srgbClr val="FFD9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8255145" y="1874263"/>
                <a:ext cx="852854" cy="4814542"/>
              </a:xfrm>
              <a:prstGeom prst="rect">
                <a:avLst/>
              </a:prstGeom>
              <a:solidFill>
                <a:srgbClr val="99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7294565" y="1874263"/>
                <a:ext cx="852854" cy="4814542"/>
              </a:xfrm>
              <a:prstGeom prst="rect">
                <a:avLst/>
              </a:prstGeom>
              <a:solidFill>
                <a:srgbClr val="99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5304722" y="2890529"/>
                <a:ext cx="852854" cy="2839915"/>
              </a:xfrm>
              <a:prstGeom prst="rect">
                <a:avLst/>
              </a:prstGeom>
              <a:solidFill>
                <a:srgbClr val="E185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108" name="橢圓 107"/>
              <p:cNvSpPr/>
              <p:nvPr/>
            </p:nvSpPr>
            <p:spPr>
              <a:xfrm>
                <a:off x="5410228" y="2996034"/>
                <a:ext cx="650631" cy="65063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110" name="橢圓 109"/>
              <p:cNvSpPr/>
              <p:nvPr/>
            </p:nvSpPr>
            <p:spPr>
              <a:xfrm>
                <a:off x="5410228" y="3944100"/>
                <a:ext cx="650631" cy="65063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111" name="橢圓 110"/>
              <p:cNvSpPr/>
              <p:nvPr/>
            </p:nvSpPr>
            <p:spPr>
              <a:xfrm>
                <a:off x="5410228" y="4892166"/>
                <a:ext cx="650631" cy="65063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119" name="橢圓 118"/>
              <p:cNvSpPr/>
              <p:nvPr/>
            </p:nvSpPr>
            <p:spPr>
              <a:xfrm>
                <a:off x="7395677" y="1995622"/>
                <a:ext cx="650631" cy="65063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122" name="橢圓 121"/>
              <p:cNvSpPr/>
              <p:nvPr/>
            </p:nvSpPr>
            <p:spPr>
              <a:xfrm>
                <a:off x="7400220" y="2996033"/>
                <a:ext cx="650631" cy="65063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125" name="橢圓 124"/>
              <p:cNvSpPr/>
              <p:nvPr/>
            </p:nvSpPr>
            <p:spPr>
              <a:xfrm>
                <a:off x="7395677" y="3944099"/>
                <a:ext cx="650631" cy="65063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127" name="橢圓 126"/>
              <p:cNvSpPr/>
              <p:nvPr/>
            </p:nvSpPr>
            <p:spPr>
              <a:xfrm>
                <a:off x="7395677" y="4944510"/>
                <a:ext cx="650631" cy="65063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128" name="橢圓 127"/>
              <p:cNvSpPr/>
              <p:nvPr/>
            </p:nvSpPr>
            <p:spPr>
              <a:xfrm>
                <a:off x="7395677" y="5944921"/>
                <a:ext cx="650631" cy="65063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129" name="橢圓 128"/>
              <p:cNvSpPr/>
              <p:nvPr/>
            </p:nvSpPr>
            <p:spPr>
              <a:xfrm>
                <a:off x="8356257" y="1966670"/>
                <a:ext cx="650631" cy="65063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131" name="橢圓 130"/>
              <p:cNvSpPr/>
              <p:nvPr/>
            </p:nvSpPr>
            <p:spPr>
              <a:xfrm>
                <a:off x="8360800" y="2967081"/>
                <a:ext cx="650631" cy="65063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133" name="橢圓 132"/>
              <p:cNvSpPr/>
              <p:nvPr/>
            </p:nvSpPr>
            <p:spPr>
              <a:xfrm>
                <a:off x="8356257" y="3915147"/>
                <a:ext cx="650631" cy="65063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137" name="橢圓 136"/>
              <p:cNvSpPr/>
              <p:nvPr/>
            </p:nvSpPr>
            <p:spPr>
              <a:xfrm>
                <a:off x="8356257" y="4915558"/>
                <a:ext cx="650631" cy="65063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139" name="橢圓 138"/>
              <p:cNvSpPr/>
              <p:nvPr/>
            </p:nvSpPr>
            <p:spPr>
              <a:xfrm>
                <a:off x="8356257" y="5915969"/>
                <a:ext cx="650631" cy="65063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140" name="橢圓 139"/>
              <p:cNvSpPr/>
              <p:nvPr/>
            </p:nvSpPr>
            <p:spPr>
              <a:xfrm>
                <a:off x="10354436" y="2996033"/>
                <a:ext cx="650631" cy="65063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142" name="橢圓 141"/>
              <p:cNvSpPr/>
              <p:nvPr/>
            </p:nvSpPr>
            <p:spPr>
              <a:xfrm>
                <a:off x="10354436" y="3944099"/>
                <a:ext cx="650631" cy="65063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143" name="橢圓 142"/>
              <p:cNvSpPr/>
              <p:nvPr/>
            </p:nvSpPr>
            <p:spPr>
              <a:xfrm>
                <a:off x="10354436" y="4892165"/>
                <a:ext cx="650631" cy="65063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274302" y="2153554"/>
                <a:ext cx="1374176" cy="723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1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input</a:t>
                </a:r>
                <a:endParaRPr lang="en-US" altLang="zh-TW" sz="11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46" name="文字方塊 14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7205686" y="1298185"/>
                <a:ext cx="2098914" cy="1254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1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Hidden layer</a:t>
                </a:r>
                <a:endParaRPr lang="en-US" altLang="zh-TW" sz="11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10157807" y="2223858"/>
                <a:ext cx="1331051" cy="723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1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output</a:t>
                </a:r>
                <a:endParaRPr lang="en-US" altLang="zh-TW" sz="11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48" name="文字方塊 147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3682491" y="2876898"/>
                <a:ext cx="1670799" cy="965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P2</a:t>
                </a:r>
                <a:r>
                  <a:rPr lang="zh-TW" altLang="en-US" sz="1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控制盤</a:t>
                </a:r>
                <a:endParaRPr lang="en-US" altLang="zh-TW" sz="1200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algn="ctr"/>
                <a:r>
                  <a:rPr lang="en-US" altLang="zh-TW" sz="1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y</a:t>
                </a:r>
                <a:r>
                  <a:rPr lang="zh-TW" altLang="en-US" sz="1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軸</a:t>
                </a:r>
                <a:endPara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3937805" y="3939570"/>
                <a:ext cx="1685414" cy="772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z="1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球的位置</a:t>
                </a:r>
                <a:endPara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50" name="文字方塊 149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3914974" y="4791892"/>
                <a:ext cx="1685414" cy="965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1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控制盤與球的距離</a:t>
                </a:r>
                <a:endPara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151" name="直線接點 150"/>
              <p:cNvCxnSpPr>
                <a:stCxn id="108" idx="6"/>
                <a:endCxn id="119" idx="2"/>
              </p:cNvCxnSpPr>
              <p:nvPr/>
            </p:nvCxnSpPr>
            <p:spPr>
              <a:xfrm flipV="1">
                <a:off x="6060859" y="2320938"/>
                <a:ext cx="1334818" cy="10004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線接點 151"/>
              <p:cNvCxnSpPr>
                <a:stCxn id="108" idx="6"/>
                <a:endCxn id="122" idx="2"/>
              </p:cNvCxnSpPr>
              <p:nvPr/>
            </p:nvCxnSpPr>
            <p:spPr>
              <a:xfrm flipV="1">
                <a:off x="6060859" y="3321349"/>
                <a:ext cx="1339361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接點 152"/>
              <p:cNvCxnSpPr>
                <a:stCxn id="108" idx="6"/>
                <a:endCxn id="125" idx="2"/>
              </p:cNvCxnSpPr>
              <p:nvPr/>
            </p:nvCxnSpPr>
            <p:spPr>
              <a:xfrm>
                <a:off x="6060859" y="3321350"/>
                <a:ext cx="1334818" cy="9480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線接點 153"/>
              <p:cNvCxnSpPr>
                <a:stCxn id="108" idx="6"/>
                <a:endCxn id="127" idx="2"/>
              </p:cNvCxnSpPr>
              <p:nvPr/>
            </p:nvCxnSpPr>
            <p:spPr>
              <a:xfrm>
                <a:off x="6060859" y="3321350"/>
                <a:ext cx="1334818" cy="19484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接點 154"/>
              <p:cNvCxnSpPr>
                <a:stCxn id="108" idx="6"/>
                <a:endCxn id="128" idx="2"/>
              </p:cNvCxnSpPr>
              <p:nvPr/>
            </p:nvCxnSpPr>
            <p:spPr>
              <a:xfrm>
                <a:off x="6060859" y="3321350"/>
                <a:ext cx="1334818" cy="29488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接點 155"/>
              <p:cNvCxnSpPr>
                <a:stCxn id="110" idx="6"/>
                <a:endCxn id="119" idx="2"/>
              </p:cNvCxnSpPr>
              <p:nvPr/>
            </p:nvCxnSpPr>
            <p:spPr>
              <a:xfrm flipV="1">
                <a:off x="6060859" y="2320938"/>
                <a:ext cx="1334818" cy="1948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線接點 156"/>
              <p:cNvCxnSpPr>
                <a:stCxn id="111" idx="6"/>
                <a:endCxn id="119" idx="2"/>
              </p:cNvCxnSpPr>
              <p:nvPr/>
            </p:nvCxnSpPr>
            <p:spPr>
              <a:xfrm flipV="1">
                <a:off x="6060859" y="2320938"/>
                <a:ext cx="1334818" cy="2896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接點 157"/>
              <p:cNvCxnSpPr>
                <a:stCxn id="110" idx="6"/>
                <a:endCxn id="122" idx="2"/>
              </p:cNvCxnSpPr>
              <p:nvPr/>
            </p:nvCxnSpPr>
            <p:spPr>
              <a:xfrm flipV="1">
                <a:off x="6060859" y="3321349"/>
                <a:ext cx="1339361" cy="9480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接點 158"/>
              <p:cNvCxnSpPr>
                <a:stCxn id="111" idx="6"/>
                <a:endCxn id="122" idx="2"/>
              </p:cNvCxnSpPr>
              <p:nvPr/>
            </p:nvCxnSpPr>
            <p:spPr>
              <a:xfrm flipV="1">
                <a:off x="6060859" y="3321349"/>
                <a:ext cx="1339361" cy="18961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線接點 159"/>
              <p:cNvCxnSpPr>
                <a:stCxn id="110" idx="6"/>
                <a:endCxn id="125" idx="2"/>
              </p:cNvCxnSpPr>
              <p:nvPr/>
            </p:nvCxnSpPr>
            <p:spPr>
              <a:xfrm flipV="1">
                <a:off x="6060859" y="4269415"/>
                <a:ext cx="133481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線接點 160"/>
              <p:cNvCxnSpPr>
                <a:stCxn id="111" idx="6"/>
                <a:endCxn id="125" idx="2"/>
              </p:cNvCxnSpPr>
              <p:nvPr/>
            </p:nvCxnSpPr>
            <p:spPr>
              <a:xfrm flipV="1">
                <a:off x="6060859" y="4269415"/>
                <a:ext cx="1334818" cy="9480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接點 161"/>
              <p:cNvCxnSpPr>
                <a:stCxn id="111" idx="6"/>
                <a:endCxn id="127" idx="2"/>
              </p:cNvCxnSpPr>
              <p:nvPr/>
            </p:nvCxnSpPr>
            <p:spPr>
              <a:xfrm>
                <a:off x="6060859" y="5217482"/>
                <a:ext cx="1334818" cy="52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線接點 162"/>
              <p:cNvCxnSpPr>
                <a:endCxn id="128" idx="2"/>
              </p:cNvCxnSpPr>
              <p:nvPr/>
            </p:nvCxnSpPr>
            <p:spPr>
              <a:xfrm>
                <a:off x="6056316" y="5243654"/>
                <a:ext cx="1339361" cy="10265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線接點 163"/>
              <p:cNvCxnSpPr>
                <a:stCxn id="110" idx="6"/>
                <a:endCxn id="128" idx="2"/>
              </p:cNvCxnSpPr>
              <p:nvPr/>
            </p:nvCxnSpPr>
            <p:spPr>
              <a:xfrm>
                <a:off x="6060859" y="4269416"/>
                <a:ext cx="1334818" cy="20008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接點 164"/>
              <p:cNvCxnSpPr>
                <a:stCxn id="110" idx="6"/>
                <a:endCxn id="127" idx="2"/>
              </p:cNvCxnSpPr>
              <p:nvPr/>
            </p:nvCxnSpPr>
            <p:spPr>
              <a:xfrm>
                <a:off x="6060859" y="4269416"/>
                <a:ext cx="1334818" cy="10004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6" name="群組 165"/>
              <p:cNvGrpSpPr/>
              <p:nvPr/>
            </p:nvGrpSpPr>
            <p:grpSpPr>
              <a:xfrm flipH="1">
                <a:off x="9002344" y="2362208"/>
                <a:ext cx="1343904" cy="3949299"/>
                <a:chOff x="9361487" y="1360371"/>
                <a:chExt cx="1343904" cy="3949299"/>
              </a:xfrm>
            </p:grpSpPr>
            <p:cxnSp>
              <p:nvCxnSpPr>
                <p:cNvPr id="169" name="直線接點 168"/>
                <p:cNvCxnSpPr/>
                <p:nvPr/>
              </p:nvCxnSpPr>
              <p:spPr>
                <a:xfrm flipV="1">
                  <a:off x="9366030" y="1360371"/>
                  <a:ext cx="1334818" cy="10004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線接點 169"/>
                <p:cNvCxnSpPr/>
                <p:nvPr/>
              </p:nvCxnSpPr>
              <p:spPr>
                <a:xfrm flipV="1">
                  <a:off x="9366030" y="2360782"/>
                  <a:ext cx="1339361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線接點 170"/>
                <p:cNvCxnSpPr/>
                <p:nvPr/>
              </p:nvCxnSpPr>
              <p:spPr>
                <a:xfrm>
                  <a:off x="9366030" y="2360783"/>
                  <a:ext cx="1334818" cy="9480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直線接點 171"/>
                <p:cNvCxnSpPr/>
                <p:nvPr/>
              </p:nvCxnSpPr>
              <p:spPr>
                <a:xfrm>
                  <a:off x="9366030" y="2360783"/>
                  <a:ext cx="1334818" cy="19484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線接點 172"/>
                <p:cNvCxnSpPr/>
                <p:nvPr/>
              </p:nvCxnSpPr>
              <p:spPr>
                <a:xfrm>
                  <a:off x="9366030" y="2360783"/>
                  <a:ext cx="1334818" cy="29488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線接點 173"/>
                <p:cNvCxnSpPr/>
                <p:nvPr/>
              </p:nvCxnSpPr>
              <p:spPr>
                <a:xfrm flipV="1">
                  <a:off x="9366030" y="1360371"/>
                  <a:ext cx="1334818" cy="19484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線接點 174"/>
                <p:cNvCxnSpPr/>
                <p:nvPr/>
              </p:nvCxnSpPr>
              <p:spPr>
                <a:xfrm flipV="1">
                  <a:off x="9366030" y="1360371"/>
                  <a:ext cx="1334818" cy="28965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直線接點 175"/>
                <p:cNvCxnSpPr/>
                <p:nvPr/>
              </p:nvCxnSpPr>
              <p:spPr>
                <a:xfrm flipV="1">
                  <a:off x="9366030" y="2360782"/>
                  <a:ext cx="1339361" cy="94806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直線接點 176"/>
                <p:cNvCxnSpPr/>
                <p:nvPr/>
              </p:nvCxnSpPr>
              <p:spPr>
                <a:xfrm flipV="1">
                  <a:off x="9366030" y="2360782"/>
                  <a:ext cx="1339361" cy="18961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直線接點 177"/>
                <p:cNvCxnSpPr/>
                <p:nvPr/>
              </p:nvCxnSpPr>
              <p:spPr>
                <a:xfrm flipV="1">
                  <a:off x="9366030" y="3308848"/>
                  <a:ext cx="1334818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直線接點 178"/>
                <p:cNvCxnSpPr/>
                <p:nvPr/>
              </p:nvCxnSpPr>
              <p:spPr>
                <a:xfrm flipV="1">
                  <a:off x="9366030" y="3308848"/>
                  <a:ext cx="1334818" cy="94806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直線接點 179"/>
                <p:cNvCxnSpPr/>
                <p:nvPr/>
              </p:nvCxnSpPr>
              <p:spPr>
                <a:xfrm>
                  <a:off x="9366030" y="4256915"/>
                  <a:ext cx="1334818" cy="523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直線接點 180"/>
                <p:cNvCxnSpPr/>
                <p:nvPr/>
              </p:nvCxnSpPr>
              <p:spPr>
                <a:xfrm>
                  <a:off x="9361487" y="4283087"/>
                  <a:ext cx="1339361" cy="10265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線接點 181"/>
                <p:cNvCxnSpPr/>
                <p:nvPr/>
              </p:nvCxnSpPr>
              <p:spPr>
                <a:xfrm>
                  <a:off x="9366030" y="3308849"/>
                  <a:ext cx="1334818" cy="20008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線接點 182"/>
                <p:cNvCxnSpPr/>
                <p:nvPr/>
              </p:nvCxnSpPr>
              <p:spPr>
                <a:xfrm>
                  <a:off x="9366030" y="3308849"/>
                  <a:ext cx="1334818" cy="10004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7" name="矩形 166"/>
              <p:cNvSpPr/>
              <p:nvPr/>
            </p:nvSpPr>
            <p:spPr>
              <a:xfrm>
                <a:off x="3682491" y="1441937"/>
                <a:ext cx="8415724" cy="5354515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3873549" y="938403"/>
                <a:ext cx="1565836" cy="546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染色體</a:t>
                </a:r>
                <a:r>
                  <a:rPr lang="en-US" altLang="zh-TW" sz="11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01</a:t>
                </a:r>
                <a:endParaRPr lang="zh-TW" altLang="en-US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458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2212</TotalTime>
  <Words>1673</Words>
  <Application>Microsoft Office PowerPoint</Application>
  <PresentationFormat>寬螢幕</PresentationFormat>
  <Paragraphs>403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新細明體</vt:lpstr>
      <vt:lpstr>標楷體</vt:lpstr>
      <vt:lpstr>Arial</vt:lpstr>
      <vt:lpstr>Calibri</vt:lpstr>
      <vt:lpstr>Calibri Light</vt:lpstr>
      <vt:lpstr>Cambria Math</vt:lpstr>
      <vt:lpstr>Wingdings</vt:lpstr>
      <vt:lpstr>Office 佈景主題</vt:lpstr>
      <vt:lpstr>PowerPoint 簡報</vt:lpstr>
      <vt:lpstr>PowerPoint 簡報</vt:lpstr>
      <vt:lpstr>硬體規格</vt:lpstr>
      <vt:lpstr>軟體開發環境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正翰</dc:creator>
  <cp:lastModifiedBy>Student</cp:lastModifiedBy>
  <cp:revision>184</cp:revision>
  <dcterms:created xsi:type="dcterms:W3CDTF">2022-10-18T08:24:58Z</dcterms:created>
  <dcterms:modified xsi:type="dcterms:W3CDTF">2022-11-24T08:31:23Z</dcterms:modified>
</cp:coreProperties>
</file>