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2"/>
  </p:notesMasterIdLst>
  <p:sldIdLst>
    <p:sldId id="261" r:id="rId2"/>
    <p:sldId id="307" r:id="rId3"/>
    <p:sldId id="265" r:id="rId4"/>
    <p:sldId id="270" r:id="rId5"/>
    <p:sldId id="271" r:id="rId6"/>
    <p:sldId id="262" r:id="rId7"/>
    <p:sldId id="273" r:id="rId8"/>
    <p:sldId id="267" r:id="rId9"/>
    <p:sldId id="287" r:id="rId10"/>
    <p:sldId id="298" r:id="rId11"/>
    <p:sldId id="299" r:id="rId12"/>
    <p:sldId id="284" r:id="rId13"/>
    <p:sldId id="310" r:id="rId14"/>
    <p:sldId id="309" r:id="rId15"/>
    <p:sldId id="296" r:id="rId16"/>
    <p:sldId id="311" r:id="rId17"/>
    <p:sldId id="272" r:id="rId18"/>
    <p:sldId id="274" r:id="rId19"/>
    <p:sldId id="308" r:id="rId20"/>
    <p:sldId id="297" r:id="rId21"/>
    <p:sldId id="292" r:id="rId22"/>
    <p:sldId id="305" r:id="rId23"/>
    <p:sldId id="260" r:id="rId24"/>
    <p:sldId id="266" r:id="rId25"/>
    <p:sldId id="281" r:id="rId26"/>
    <p:sldId id="288" r:id="rId27"/>
    <p:sldId id="282" r:id="rId28"/>
    <p:sldId id="269" r:id="rId29"/>
    <p:sldId id="283" r:id="rId30"/>
    <p:sldId id="30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C8D"/>
    <a:srgbClr val="0070C0"/>
    <a:srgbClr val="FF7575"/>
    <a:srgbClr val="F5AF89"/>
    <a:srgbClr val="F5AE88"/>
    <a:srgbClr val="203864"/>
    <a:srgbClr val="FFF2CC"/>
    <a:srgbClr val="ECACCE"/>
    <a:srgbClr val="99CCFF"/>
    <a:srgbClr val="E18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15812-576E-4486-BDFD-E12A61995452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779E-0E98-410A-A135-53941C4B47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68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33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3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7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3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3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7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0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62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6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0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2C46-73AD-409B-870C-2E6394C799E4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FACB-10ED-4426-952D-41BBD5BCA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00017" y="1836163"/>
            <a:ext cx="6446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機器學習與實作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-HW3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遊戲名稱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:Pong Game(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311" y="4919008"/>
            <a:ext cx="31550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:C108112136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洪正翰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:C108112104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李聖鈞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C108112124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歐育典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C108112143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蔡伯俋</a:t>
            </a:r>
          </a:p>
        </p:txBody>
      </p:sp>
    </p:spTree>
    <p:extLst>
      <p:ext uri="{BB962C8B-B14F-4D97-AF65-F5344CB8AC3E}">
        <p14:creationId xmlns:p14="http://schemas.microsoft.com/office/powerpoint/2010/main" val="42500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5" y="861379"/>
            <a:ext cx="55185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增強拓撲的進化神經網絡</a:t>
            </a:r>
            <a:endParaRPr lang="en-US" altLang="zh-TW" sz="2400" dirty="0">
              <a:solidFill>
                <a:srgbClr val="0070C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340521" y="1892590"/>
            <a:ext cx="1569660" cy="1146155"/>
            <a:chOff x="1948304" y="1800270"/>
            <a:chExt cx="1569660" cy="1146155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000728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48304" y="1935152"/>
              <a:ext cx="1569660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基因演算法的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世代演變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71061" y="1892590"/>
            <a:ext cx="1451506" cy="1146155"/>
            <a:chOff x="278844" y="1800270"/>
            <a:chExt cx="1451506" cy="114615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78844" y="1800270"/>
              <a:ext cx="1451506" cy="114615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53274" y="1919765"/>
              <a:ext cx="1107996" cy="8745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MLP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endPara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1569954" y="3752148"/>
            <a:ext cx="3681031" cy="1398807"/>
            <a:chOff x="1076849" y="1762891"/>
            <a:chExt cx="3681031" cy="1398807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95660" y="1800270"/>
              <a:ext cx="3552492" cy="1361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076849" y="1762891"/>
              <a:ext cx="368103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進化神經網絡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神經網絡依據演變來加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減節點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找出最好的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節點組合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9" name="直線單箭頭接點 8"/>
          <p:cNvCxnSpPr>
            <a:stCxn id="76" idx="2"/>
          </p:cNvCxnSpPr>
          <p:nvPr/>
        </p:nvCxnSpPr>
        <p:spPr>
          <a:xfrm>
            <a:off x="2396814" y="3038745"/>
            <a:ext cx="73298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7" idx="2"/>
          </p:cNvCxnSpPr>
          <p:nvPr/>
        </p:nvCxnSpPr>
        <p:spPr>
          <a:xfrm flipH="1">
            <a:off x="3358563" y="3038745"/>
            <a:ext cx="760135" cy="65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/>
          <p:cNvGrpSpPr/>
          <p:nvPr/>
        </p:nvGrpSpPr>
        <p:grpSpPr>
          <a:xfrm>
            <a:off x="6930033" y="100584"/>
            <a:ext cx="5140047" cy="6583951"/>
            <a:chOff x="6930033" y="100584"/>
            <a:chExt cx="5140047" cy="6583951"/>
          </a:xfrm>
        </p:grpSpPr>
        <p:grpSp>
          <p:nvGrpSpPr>
            <p:cNvPr id="46" name="群組 45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44" name="群組 43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6" name="群組 15"/>
                <p:cNvGrpSpPr/>
                <p:nvPr/>
              </p:nvGrpSpPr>
              <p:grpSpPr>
                <a:xfrm>
                  <a:off x="9297360" y="424694"/>
                  <a:ext cx="1005403" cy="941212"/>
                  <a:chOff x="5601522" y="1381802"/>
                  <a:chExt cx="1005403" cy="941212"/>
                </a:xfrm>
              </p:grpSpPr>
              <p:sp>
                <p:nvSpPr>
                  <p:cNvPr id="90" name="橢圓 89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200"/>
                  </a:p>
                </p:txBody>
              </p:sp>
              <p:sp>
                <p:nvSpPr>
                  <p:cNvPr id="204" name="矩形 203"/>
                  <p:cNvSpPr/>
                  <p:nvPr/>
                </p:nvSpPr>
                <p:spPr>
                  <a:xfrm>
                    <a:off x="5601522" y="1688574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600" dirty="0"/>
                  </a:p>
                </p:txBody>
              </p:sp>
            </p:grpSp>
            <p:grpSp>
              <p:nvGrpSpPr>
                <p:cNvPr id="19" name="群組 18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17" name="群組 16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164" name="矩形 163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5" name="橢圓 164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6" name="橢圓 165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  <p:sp>
                    <p:nvSpPr>
                      <p:cNvPr id="167" name="橢圓 166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200"/>
                      </a:p>
                    </p:txBody>
                  </p:sp>
                </p:grpSp>
                <p:sp>
                  <p:nvSpPr>
                    <p:cNvPr id="184" name="文字方塊 18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5" name="文字方塊 18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0812" y="2495353"/>
                      <a:ext cx="1279804" cy="4183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86" name="文字方塊 18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8" y="2416776"/>
                      <a:ext cx="1279804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181" name="文字方塊 180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0" name="群組 19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183" name="文字方塊 182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96" name="群組 9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200"/>
                    </a:p>
                  </p:txBody>
                </p:sp>
                <p:sp>
                  <p:nvSpPr>
                    <p:cNvPr id="101" name="橢圓 100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2" name="橢圓 101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103" name="橢圓 102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sz="24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" name="直線接點 21"/>
                <p:cNvCxnSpPr>
                  <a:stCxn id="90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>
                  <a:stCxn id="90" idx="4"/>
                  <a:endCxn id="166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>
                  <a:stCxn id="90" idx="4"/>
                  <a:endCxn id="167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群組 32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23" name="直線接點 122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線接點 123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線接點 124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群組 135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5" name="矩形 44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45" name="直線單箭頭接點 144"/>
            <p:cNvCxnSpPr>
              <a:stCxn id="100" idx="1"/>
              <a:endCxn id="144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直線單箭頭接點 148"/>
          <p:cNvCxnSpPr>
            <a:stCxn id="61" idx="3"/>
          </p:cNvCxnSpPr>
          <p:nvPr/>
        </p:nvCxnSpPr>
        <p:spPr>
          <a:xfrm flipV="1">
            <a:off x="5141258" y="5556742"/>
            <a:ext cx="2085582" cy="1538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69954" y="5041163"/>
            <a:ext cx="3571304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組神經網絡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隱藏節點不同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進行配對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突變的世代進化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找出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節點組合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948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884440" y="3285883"/>
            <a:ext cx="5698645" cy="3341123"/>
            <a:chOff x="3952153" y="2204071"/>
            <a:chExt cx="7625854" cy="4471049"/>
          </a:xfrm>
        </p:grpSpPr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3758275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不動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4471826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文字方塊 158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10298204" y="5232617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向下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573818" y="3706425"/>
              <a:ext cx="647607" cy="2156463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8056518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6549871" y="2914708"/>
              <a:ext cx="647607" cy="3655878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5038901" y="3686400"/>
              <a:ext cx="647607" cy="2156463"/>
            </a:xfrm>
            <a:prstGeom prst="rect">
              <a:avLst/>
            </a:prstGeom>
            <a:solidFill>
              <a:srgbClr val="E185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5119016" y="376651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511901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5119016" y="52063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626649" y="3006861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6630099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6626649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1" name="橢圓 170"/>
            <p:cNvSpPr/>
            <p:nvPr/>
          </p:nvSpPr>
          <p:spPr>
            <a:xfrm>
              <a:off x="6626649" y="5246072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2" name="橢圓 171"/>
            <p:cNvSpPr/>
            <p:nvPr/>
          </p:nvSpPr>
          <p:spPr>
            <a:xfrm>
              <a:off x="6626649" y="6005725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3" name="橢圓 172"/>
            <p:cNvSpPr/>
            <p:nvPr/>
          </p:nvSpPr>
          <p:spPr>
            <a:xfrm>
              <a:off x="8133297" y="2984876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4" name="橢圓 173"/>
            <p:cNvSpPr/>
            <p:nvPr/>
          </p:nvSpPr>
          <p:spPr>
            <a:xfrm>
              <a:off x="8136747" y="374452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5" name="橢圓 174"/>
            <p:cNvSpPr/>
            <p:nvPr/>
          </p:nvSpPr>
          <p:spPr>
            <a:xfrm>
              <a:off x="8133297" y="446443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6" name="橢圓 175"/>
            <p:cNvSpPr/>
            <p:nvPr/>
          </p:nvSpPr>
          <p:spPr>
            <a:xfrm>
              <a:off x="8133297" y="5224087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7" name="橢圓 176"/>
            <p:cNvSpPr/>
            <p:nvPr/>
          </p:nvSpPr>
          <p:spPr>
            <a:xfrm>
              <a:off x="8133297" y="5983740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8" name="橢圓 177"/>
            <p:cNvSpPr/>
            <p:nvPr/>
          </p:nvSpPr>
          <p:spPr>
            <a:xfrm>
              <a:off x="9650596" y="3766513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9" name="橢圓 178"/>
            <p:cNvSpPr/>
            <p:nvPr/>
          </p:nvSpPr>
          <p:spPr>
            <a:xfrm>
              <a:off x="9650596" y="4486419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9650596" y="5206324"/>
              <a:ext cx="494051" cy="494051"/>
            </a:xfrm>
            <a:prstGeom prst="ellipse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5015802" y="3126783"/>
              <a:ext cx="832521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input</a:t>
              </a: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022147" y="2330843"/>
              <a:ext cx="1593790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Hidden layer</a:t>
              </a: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9501288" y="3180170"/>
              <a:ext cx="1010722" cy="463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output</a:t>
              </a: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66577" y="3676049"/>
              <a:ext cx="11092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4000946" y="4482979"/>
              <a:ext cx="1279803" cy="450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983608" y="5130183"/>
              <a:ext cx="1279803" cy="617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控制盤與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球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x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軸距離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87" name="直線接點 186"/>
            <p:cNvCxnSpPr>
              <a:stCxn id="165" idx="6"/>
              <a:endCxn id="168" idx="2"/>
            </p:cNvCxnSpPr>
            <p:nvPr/>
          </p:nvCxnSpPr>
          <p:spPr>
            <a:xfrm flipV="1">
              <a:off x="5613067" y="3253886"/>
              <a:ext cx="1013582" cy="759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>
              <a:stCxn id="165" idx="6"/>
              <a:endCxn id="169" idx="2"/>
            </p:cNvCxnSpPr>
            <p:nvPr/>
          </p:nvCxnSpPr>
          <p:spPr>
            <a:xfrm flipV="1">
              <a:off x="5613067" y="4013539"/>
              <a:ext cx="101703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/>
            <p:cNvCxnSpPr>
              <a:stCxn id="165" idx="6"/>
              <a:endCxn id="170" idx="2"/>
            </p:cNvCxnSpPr>
            <p:nvPr/>
          </p:nvCxnSpPr>
          <p:spPr>
            <a:xfrm>
              <a:off x="5613067" y="4013540"/>
              <a:ext cx="1013582" cy="719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stCxn id="165" idx="6"/>
              <a:endCxn id="171" idx="2"/>
            </p:cNvCxnSpPr>
            <p:nvPr/>
          </p:nvCxnSpPr>
          <p:spPr>
            <a:xfrm>
              <a:off x="5613067" y="4013540"/>
              <a:ext cx="1013582" cy="14795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接點 190"/>
            <p:cNvCxnSpPr>
              <a:stCxn id="165" idx="6"/>
              <a:endCxn id="172" idx="2"/>
            </p:cNvCxnSpPr>
            <p:nvPr/>
          </p:nvCxnSpPr>
          <p:spPr>
            <a:xfrm>
              <a:off x="5613067" y="4013540"/>
              <a:ext cx="1013582" cy="2239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接點 191"/>
            <p:cNvCxnSpPr>
              <a:stCxn id="166" idx="6"/>
              <a:endCxn id="168" idx="2"/>
            </p:cNvCxnSpPr>
            <p:nvPr/>
          </p:nvCxnSpPr>
          <p:spPr>
            <a:xfrm flipV="1">
              <a:off x="5613067" y="3253886"/>
              <a:ext cx="1013582" cy="1479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stCxn id="167" idx="6"/>
              <a:endCxn id="168" idx="2"/>
            </p:cNvCxnSpPr>
            <p:nvPr/>
          </p:nvCxnSpPr>
          <p:spPr>
            <a:xfrm flipV="1">
              <a:off x="5613067" y="3253886"/>
              <a:ext cx="1013582" cy="2199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/>
            <p:cNvCxnSpPr>
              <a:stCxn id="166" idx="6"/>
              <a:endCxn id="169" idx="2"/>
            </p:cNvCxnSpPr>
            <p:nvPr/>
          </p:nvCxnSpPr>
          <p:spPr>
            <a:xfrm flipV="1">
              <a:off x="5613067" y="4013539"/>
              <a:ext cx="101703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接點 194"/>
            <p:cNvCxnSpPr>
              <a:stCxn id="167" idx="6"/>
              <a:endCxn id="169" idx="2"/>
            </p:cNvCxnSpPr>
            <p:nvPr/>
          </p:nvCxnSpPr>
          <p:spPr>
            <a:xfrm flipV="1">
              <a:off x="5613067" y="4013539"/>
              <a:ext cx="1017032" cy="1439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接點 195"/>
            <p:cNvCxnSpPr>
              <a:stCxn id="166" idx="6"/>
              <a:endCxn id="170" idx="2"/>
            </p:cNvCxnSpPr>
            <p:nvPr/>
          </p:nvCxnSpPr>
          <p:spPr>
            <a:xfrm flipV="1">
              <a:off x="5613067" y="4733444"/>
              <a:ext cx="10135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stCxn id="167" idx="6"/>
              <a:endCxn id="170" idx="2"/>
            </p:cNvCxnSpPr>
            <p:nvPr/>
          </p:nvCxnSpPr>
          <p:spPr>
            <a:xfrm flipV="1">
              <a:off x="5613067" y="4733444"/>
              <a:ext cx="1013582" cy="7199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/>
            <p:cNvCxnSpPr>
              <a:stCxn id="167" idx="6"/>
              <a:endCxn id="171" idx="2"/>
            </p:cNvCxnSpPr>
            <p:nvPr/>
          </p:nvCxnSpPr>
          <p:spPr>
            <a:xfrm>
              <a:off x="5613067" y="5453350"/>
              <a:ext cx="1013582" cy="3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接點 198"/>
            <p:cNvCxnSpPr>
              <a:endCxn id="172" idx="2"/>
            </p:cNvCxnSpPr>
            <p:nvPr/>
          </p:nvCxnSpPr>
          <p:spPr>
            <a:xfrm>
              <a:off x="5609617" y="5473224"/>
              <a:ext cx="1017032" cy="779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stCxn id="166" idx="6"/>
              <a:endCxn id="172" idx="2"/>
            </p:cNvCxnSpPr>
            <p:nvPr/>
          </p:nvCxnSpPr>
          <p:spPr>
            <a:xfrm>
              <a:off x="5613067" y="4733445"/>
              <a:ext cx="1013582" cy="1519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/>
            <p:cNvCxnSpPr>
              <a:stCxn id="166" idx="6"/>
              <a:endCxn id="171" idx="2"/>
            </p:cNvCxnSpPr>
            <p:nvPr/>
          </p:nvCxnSpPr>
          <p:spPr>
            <a:xfrm>
              <a:off x="5613067" y="4733445"/>
              <a:ext cx="1013582" cy="759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群組 201"/>
            <p:cNvGrpSpPr/>
            <p:nvPr/>
          </p:nvGrpSpPr>
          <p:grpSpPr>
            <a:xfrm flipH="1">
              <a:off x="8623897" y="3285224"/>
              <a:ext cx="1020481" cy="2998864"/>
              <a:chOff x="9361487" y="1360371"/>
              <a:chExt cx="1343904" cy="3949299"/>
            </a:xfrm>
          </p:grpSpPr>
          <p:cxnSp>
            <p:nvCxnSpPr>
              <p:cNvPr id="205" name="直線接點 204"/>
              <p:cNvCxnSpPr/>
              <p:nvPr/>
            </p:nvCxnSpPr>
            <p:spPr>
              <a:xfrm flipV="1">
                <a:off x="9366030" y="1360371"/>
                <a:ext cx="1334818" cy="10004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>
              <a:xfrm flipV="1">
                <a:off x="9366030" y="2360782"/>
                <a:ext cx="133936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接點 206"/>
              <p:cNvCxnSpPr/>
              <p:nvPr/>
            </p:nvCxnSpPr>
            <p:spPr>
              <a:xfrm>
                <a:off x="9366030" y="2360783"/>
                <a:ext cx="1334818" cy="948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9366030" y="2360783"/>
                <a:ext cx="1334818" cy="1948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9366030" y="2360783"/>
                <a:ext cx="1334818" cy="2948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接點 209"/>
              <p:cNvCxnSpPr/>
              <p:nvPr/>
            </p:nvCxnSpPr>
            <p:spPr>
              <a:xfrm flipV="1">
                <a:off x="9366030" y="1360371"/>
                <a:ext cx="1334818" cy="1948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/>
              <p:cNvCxnSpPr/>
              <p:nvPr/>
            </p:nvCxnSpPr>
            <p:spPr>
              <a:xfrm flipV="1">
                <a:off x="9366030" y="1360371"/>
                <a:ext cx="1334818" cy="2896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 flipV="1">
                <a:off x="9366030" y="2360782"/>
                <a:ext cx="1339361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/>
              <p:cNvCxnSpPr/>
              <p:nvPr/>
            </p:nvCxnSpPr>
            <p:spPr>
              <a:xfrm flipV="1">
                <a:off x="9366030" y="2360782"/>
                <a:ext cx="1339361" cy="1896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/>
              <p:cNvCxnSpPr/>
              <p:nvPr/>
            </p:nvCxnSpPr>
            <p:spPr>
              <a:xfrm flipV="1">
                <a:off x="9366030" y="3308848"/>
                <a:ext cx="133481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接點 214"/>
              <p:cNvCxnSpPr/>
              <p:nvPr/>
            </p:nvCxnSpPr>
            <p:spPr>
              <a:xfrm flipV="1">
                <a:off x="9366030" y="3308848"/>
                <a:ext cx="1334818" cy="948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9366030" y="4256915"/>
                <a:ext cx="1334818" cy="52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/>
              <p:nvPr/>
            </p:nvCxnSpPr>
            <p:spPr>
              <a:xfrm>
                <a:off x="9361487" y="4283087"/>
                <a:ext cx="1339361" cy="10265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9366030" y="3308849"/>
                <a:ext cx="1334818" cy="20008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接點 218"/>
              <p:cNvCxnSpPr/>
              <p:nvPr/>
            </p:nvCxnSpPr>
            <p:spPr>
              <a:xfrm>
                <a:off x="9366030" y="3308849"/>
                <a:ext cx="1334818" cy="10004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4" name="矩形 203"/>
            <p:cNvSpPr/>
            <p:nvPr/>
          </p:nvSpPr>
          <p:spPr>
            <a:xfrm>
              <a:off x="3952153" y="2204071"/>
              <a:ext cx="1002199" cy="35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染色體</a:t>
              </a:r>
              <a:r>
                <a:rPr lang="en-US" altLang="zh-TW" sz="11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01</a:t>
              </a:r>
              <a:endParaRPr lang="zh-TW" altLang="en-US" sz="11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7336134" y="4482979"/>
              <a:ext cx="1279803" cy="494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030106" y="2490692"/>
              <a:ext cx="6869542" cy="41844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7858462" y="1878918"/>
            <a:ext cx="3871191" cy="4979082"/>
            <a:chOff x="6930033" y="100584"/>
            <a:chExt cx="5140047" cy="6611069"/>
          </a:xfrm>
        </p:grpSpPr>
        <p:grpSp>
          <p:nvGrpSpPr>
            <p:cNvPr id="150" name="群組 149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153" name="群組 152"/>
              <p:cNvGrpSpPr/>
              <p:nvPr/>
            </p:nvGrpSpPr>
            <p:grpSpPr>
              <a:xfrm>
                <a:off x="6948321" y="424694"/>
                <a:ext cx="5016554" cy="5624914"/>
                <a:chOff x="6948321" y="424694"/>
                <a:chExt cx="5016554" cy="5624914"/>
              </a:xfrm>
            </p:grpSpPr>
            <p:grpSp>
              <p:nvGrpSpPr>
                <p:cNvPr id="155" name="群組 154"/>
                <p:cNvGrpSpPr/>
                <p:nvPr/>
              </p:nvGrpSpPr>
              <p:grpSpPr>
                <a:xfrm>
                  <a:off x="9297360" y="424694"/>
                  <a:ext cx="1059029" cy="941212"/>
                  <a:chOff x="5601522" y="1381802"/>
                  <a:chExt cx="1059029" cy="941212"/>
                </a:xfrm>
              </p:grpSpPr>
              <p:sp>
                <p:nvSpPr>
                  <p:cNvPr id="251" name="橢圓 25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252" name="矩形 251"/>
                  <p:cNvSpPr/>
                  <p:nvPr/>
                </p:nvSpPr>
                <p:spPr>
                  <a:xfrm>
                    <a:off x="5601522" y="1688575"/>
                    <a:ext cx="1059029" cy="3665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221" name="群組 220"/>
                <p:cNvGrpSpPr/>
                <p:nvPr/>
              </p:nvGrpSpPr>
              <p:grpSpPr>
                <a:xfrm>
                  <a:off x="6948321" y="1828749"/>
                  <a:ext cx="5016554" cy="1252411"/>
                  <a:chOff x="5715734" y="1218303"/>
                  <a:chExt cx="5016554" cy="1252411"/>
                </a:xfrm>
              </p:grpSpPr>
              <p:grpSp>
                <p:nvGrpSpPr>
                  <p:cNvPr id="241" name="群組 240"/>
                  <p:cNvGrpSpPr/>
                  <p:nvPr/>
                </p:nvGrpSpPr>
                <p:grpSpPr>
                  <a:xfrm>
                    <a:off x="6509709" y="1218303"/>
                    <a:ext cx="4222579" cy="1252411"/>
                    <a:chOff x="3966393" y="2084794"/>
                    <a:chExt cx="4222579" cy="1252411"/>
                  </a:xfrm>
                </p:grpSpPr>
                <p:grpSp>
                  <p:nvGrpSpPr>
                    <p:cNvPr id="243" name="群組 24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247" name="矩形 24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8" name="橢圓 24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49" name="橢圓 24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250" name="橢圓 24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244" name="文字方塊 24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3" cy="6109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5" name="文字方塊 24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6619" y="2446360"/>
                      <a:ext cx="1279803" cy="447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46" name="文字方塊 24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169" y="2416776"/>
                      <a:ext cx="1279803" cy="61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242" name="文字方塊 24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222" name="群組 22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2"/>
                    <a:ext cx="1010722" cy="4887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236" name="群組 23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238" name="橢圓 23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239" name="橢圓 23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240" name="橢圓 23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224" name="直線接點 223"/>
                <p:cNvCxnSpPr>
                  <a:stCxn id="25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線接點 224"/>
                <p:cNvCxnSpPr>
                  <a:stCxn id="251" idx="4"/>
                  <a:endCxn id="24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線接點 225"/>
                <p:cNvCxnSpPr>
                  <a:stCxn id="251" idx="4"/>
                  <a:endCxn id="25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7" name="群組 22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32" name="直線接點 23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線接點 23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線接點 23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群組 22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229" name="直線接點 22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線接點 22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接點 23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矩形 153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488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52" name="直線單箭頭接點 151"/>
            <p:cNvCxnSpPr>
              <a:stCxn id="237" idx="1"/>
              <a:endCxn id="151" idx="0"/>
            </p:cNvCxnSpPr>
            <p:nvPr/>
          </p:nvCxnSpPr>
          <p:spPr>
            <a:xfrm>
              <a:off x="9827496" y="5857585"/>
              <a:ext cx="4616" cy="365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3" name="矩形 252"/>
          <p:cNvSpPr/>
          <p:nvPr/>
        </p:nvSpPr>
        <p:spPr>
          <a:xfrm>
            <a:off x="5112320" y="6179858"/>
            <a:ext cx="99257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0666022" y="1783134"/>
            <a:ext cx="110799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907946" y="906569"/>
            <a:ext cx="5878532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:input/output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之間的節點是可浮動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訓練和修改網絡的權值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(w)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修改網絡拓撲結構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刪除節點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10" name="直線單箭頭接點 109"/>
          <p:cNvCxnSpPr>
            <a:endCxn id="223" idx="1"/>
          </p:cNvCxnSpPr>
          <p:nvPr/>
        </p:nvCxnSpPr>
        <p:spPr>
          <a:xfrm>
            <a:off x="6264271" y="2915042"/>
            <a:ext cx="2234971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09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16" name="群組 115"/>
          <p:cNvGrpSpPr/>
          <p:nvPr/>
        </p:nvGrpSpPr>
        <p:grpSpPr>
          <a:xfrm>
            <a:off x="4023324" y="5213586"/>
            <a:ext cx="2585098" cy="1107996"/>
            <a:chOff x="3512999" y="856906"/>
            <a:chExt cx="2585098" cy="1107996"/>
          </a:xfrm>
        </p:grpSpPr>
        <p:sp>
          <p:nvSpPr>
            <p:cNvPr id="115" name="矩形 114"/>
            <p:cNvSpPr/>
            <p:nvPr/>
          </p:nvSpPr>
          <p:spPr>
            <a:xfrm>
              <a:off x="3930162" y="918416"/>
              <a:ext cx="1749669" cy="9515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3512999" y="856906"/>
              <a:ext cx="25850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個染色體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神經網絡</a:t>
              </a:r>
              <a:r>
                <a:rPr lang="en-US" altLang="zh-TW" sz="20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</p:txBody>
        </p:sp>
      </p:grpSp>
      <p:grpSp>
        <p:nvGrpSpPr>
          <p:cNvPr id="124" name="群組 123"/>
          <p:cNvGrpSpPr/>
          <p:nvPr/>
        </p:nvGrpSpPr>
        <p:grpSpPr>
          <a:xfrm>
            <a:off x="8967449" y="5269968"/>
            <a:ext cx="3035682" cy="1158477"/>
            <a:chOff x="8596541" y="4750764"/>
            <a:chExt cx="3035682" cy="1214713"/>
          </a:xfrm>
        </p:grpSpPr>
        <p:sp>
          <p:nvSpPr>
            <p:cNvPr id="123" name="矩形 122"/>
            <p:cNvSpPr/>
            <p:nvPr/>
          </p:nvSpPr>
          <p:spPr>
            <a:xfrm>
              <a:off x="9196754" y="4750764"/>
              <a:ext cx="1881554" cy="1214713"/>
            </a:xfrm>
            <a:prstGeom prst="rect">
              <a:avLst/>
            </a:prstGeom>
            <a:solidFill>
              <a:srgbClr val="FFF2CC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596541" y="4765148"/>
              <a:ext cx="3035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產生新世代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放回族群中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26" name="直線單箭頭接點 125"/>
          <p:cNvCxnSpPr>
            <a:stCxn id="94" idx="0"/>
          </p:cNvCxnSpPr>
          <p:nvPr/>
        </p:nvCxnSpPr>
        <p:spPr>
          <a:xfrm flipV="1">
            <a:off x="5315873" y="3044034"/>
            <a:ext cx="0" cy="2169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9648407" y="3697122"/>
            <a:ext cx="877163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10549453" y="4755278"/>
            <a:ext cx="761747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op50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04" name="群組 303"/>
          <p:cNvGrpSpPr/>
          <p:nvPr/>
        </p:nvGrpSpPr>
        <p:grpSpPr>
          <a:xfrm>
            <a:off x="231075" y="1465442"/>
            <a:ext cx="3746332" cy="4831570"/>
            <a:chOff x="6930033" y="100584"/>
            <a:chExt cx="5140047" cy="6629017"/>
          </a:xfrm>
        </p:grpSpPr>
        <p:grpSp>
          <p:nvGrpSpPr>
            <p:cNvPr id="305" name="群組 304"/>
            <p:cNvGrpSpPr/>
            <p:nvPr/>
          </p:nvGrpSpPr>
          <p:grpSpPr>
            <a:xfrm>
              <a:off x="6930033" y="100584"/>
              <a:ext cx="5140047" cy="5870448"/>
              <a:chOff x="6930033" y="292608"/>
              <a:chExt cx="5140047" cy="5870448"/>
            </a:xfrm>
          </p:grpSpPr>
          <p:grpSp>
            <p:nvGrpSpPr>
              <p:cNvPr id="308" name="群組 307"/>
              <p:cNvGrpSpPr/>
              <p:nvPr/>
            </p:nvGrpSpPr>
            <p:grpSpPr>
              <a:xfrm>
                <a:off x="6948321" y="424694"/>
                <a:ext cx="5014997" cy="5624914"/>
                <a:chOff x="6948321" y="424694"/>
                <a:chExt cx="5014997" cy="5624914"/>
              </a:xfrm>
            </p:grpSpPr>
            <p:grpSp>
              <p:nvGrpSpPr>
                <p:cNvPr id="310" name="群組 309"/>
                <p:cNvGrpSpPr/>
                <p:nvPr/>
              </p:nvGrpSpPr>
              <p:grpSpPr>
                <a:xfrm>
                  <a:off x="9297360" y="424694"/>
                  <a:ext cx="1097917" cy="941212"/>
                  <a:chOff x="5601522" y="1381802"/>
                  <a:chExt cx="1097917" cy="941212"/>
                </a:xfrm>
              </p:grpSpPr>
              <p:sp>
                <p:nvSpPr>
                  <p:cNvPr id="341" name="橢圓 340"/>
                  <p:cNvSpPr/>
                  <p:nvPr/>
                </p:nvSpPr>
                <p:spPr>
                  <a:xfrm>
                    <a:off x="5601522" y="1381802"/>
                    <a:ext cx="941212" cy="941212"/>
                  </a:xfrm>
                  <a:prstGeom prst="ellipse">
                    <a:avLst/>
                  </a:prstGeom>
                  <a:solidFill>
                    <a:srgbClr val="FFF2CC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050"/>
                  </a:p>
                </p:txBody>
              </p:sp>
              <p:sp>
                <p:nvSpPr>
                  <p:cNvPr id="342" name="矩形 341"/>
                  <p:cNvSpPr/>
                  <p:nvPr/>
                </p:nvSpPr>
                <p:spPr>
                  <a:xfrm>
                    <a:off x="5601522" y="1688574"/>
                    <a:ext cx="1097917" cy="3800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TW" altLang="en-US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染色體</a:t>
                    </a: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01</a:t>
                    </a:r>
                    <a:endParaRPr lang="zh-TW" altLang="en-US" sz="1200" dirty="0"/>
                  </a:p>
                </p:txBody>
              </p:sp>
            </p:grpSp>
            <p:grpSp>
              <p:nvGrpSpPr>
                <p:cNvPr id="311" name="群組 310"/>
                <p:cNvGrpSpPr/>
                <p:nvPr/>
              </p:nvGrpSpPr>
              <p:grpSpPr>
                <a:xfrm>
                  <a:off x="6948321" y="1828749"/>
                  <a:ext cx="5014997" cy="1252411"/>
                  <a:chOff x="5715734" y="1218303"/>
                  <a:chExt cx="5014997" cy="1252411"/>
                </a:xfrm>
              </p:grpSpPr>
              <p:grpSp>
                <p:nvGrpSpPr>
                  <p:cNvPr id="331" name="群組 330"/>
                  <p:cNvGrpSpPr/>
                  <p:nvPr/>
                </p:nvGrpSpPr>
                <p:grpSpPr>
                  <a:xfrm>
                    <a:off x="6509709" y="1218303"/>
                    <a:ext cx="4221022" cy="1252411"/>
                    <a:chOff x="3966393" y="2084794"/>
                    <a:chExt cx="4221022" cy="1252411"/>
                  </a:xfrm>
                </p:grpSpPr>
                <p:grpSp>
                  <p:nvGrpSpPr>
                    <p:cNvPr id="333" name="群組 332"/>
                    <p:cNvGrpSpPr/>
                    <p:nvPr/>
                  </p:nvGrpSpPr>
                  <p:grpSpPr>
                    <a:xfrm rot="16200000">
                      <a:off x="5425386" y="625801"/>
                      <a:ext cx="1252411" cy="4170397"/>
                      <a:chOff x="6876159" y="2666873"/>
                      <a:chExt cx="647607" cy="2156463"/>
                    </a:xfrm>
                  </p:grpSpPr>
                  <p:sp>
                    <p:nvSpPr>
                      <p:cNvPr id="337" name="矩形 336"/>
                      <p:cNvSpPr/>
                      <p:nvPr/>
                    </p:nvSpPr>
                    <p:spPr>
                      <a:xfrm>
                        <a:off x="6876159" y="2666873"/>
                        <a:ext cx="647607" cy="2156463"/>
                      </a:xfrm>
                      <a:prstGeom prst="rect">
                        <a:avLst/>
                      </a:prstGeom>
                      <a:solidFill>
                        <a:srgbClr val="E185A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8" name="橢圓 337"/>
                      <p:cNvSpPr/>
                      <p:nvPr/>
                    </p:nvSpPr>
                    <p:spPr>
                      <a:xfrm>
                        <a:off x="6956274" y="2746987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39" name="橢圓 338"/>
                      <p:cNvSpPr/>
                      <p:nvPr/>
                    </p:nvSpPr>
                    <p:spPr>
                      <a:xfrm>
                        <a:off x="6956274" y="3466892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  <p:sp>
                    <p:nvSpPr>
                      <p:cNvPr id="340" name="橢圓 339"/>
                      <p:cNvSpPr/>
                      <p:nvPr/>
                    </p:nvSpPr>
                    <p:spPr>
                      <a:xfrm>
                        <a:off x="6956274" y="4186798"/>
                        <a:ext cx="494051" cy="494051"/>
                      </a:xfrm>
                      <a:prstGeom prst="ellipse">
                        <a:avLst/>
                      </a:prstGeom>
                      <a:solidFill>
                        <a:srgbClr val="FFF2CC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sz="1050"/>
                      </a:p>
                    </p:txBody>
                  </p:sp>
                </p:grpSp>
                <p:sp>
                  <p:nvSpPr>
                    <p:cNvPr id="334" name="文字方塊 333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1882" y="2446360"/>
                      <a:ext cx="1109204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5" name="文字方塊 334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4291" y="2397508"/>
                      <a:ext cx="1279804" cy="4622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36" name="文字方塊 335">
                      <a:extLst>
                        <a:ext uri="{FF2B5EF4-FFF2-40B4-BE49-F238E27FC236}">
                          <a16:creationId xmlns:a16="http://schemas.microsoft.com/office/drawing/2014/main" id="{DDEBB5C8-3143-4085-2199-77369DB8BA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02406" y="2417554"/>
                      <a:ext cx="1385009" cy="6334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AI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控制盤與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en-US" altLang="zh-TW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</a:t>
                      </a:r>
                      <a:r>
                        <a:rPr lang="zh-TW" altLang="en-US" sz="12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軸距離</a:t>
                      </a:r>
                      <a:endPara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332" name="文字方塊 331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734" y="1633729"/>
                    <a:ext cx="832521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input</a:t>
                    </a:r>
                  </a:p>
                </p:txBody>
              </p:sp>
            </p:grpSp>
            <p:grpSp>
              <p:nvGrpSpPr>
                <p:cNvPr id="312" name="群組 311"/>
                <p:cNvGrpSpPr/>
                <p:nvPr/>
              </p:nvGrpSpPr>
              <p:grpSpPr>
                <a:xfrm>
                  <a:off x="6953996" y="4797197"/>
                  <a:ext cx="4958697" cy="1252411"/>
                  <a:chOff x="5718073" y="4042370"/>
                  <a:chExt cx="4958697" cy="1252411"/>
                </a:xfrm>
              </p:grpSpPr>
              <p:sp>
                <p:nvSpPr>
                  <p:cNvPr id="325" name="文字方塊 324">
                    <a:extLst>
                      <a:ext uri="{FF2B5EF4-FFF2-40B4-BE49-F238E27FC236}">
                        <a16:creationId xmlns:a16="http://schemas.microsoft.com/office/drawing/2014/main" id="{DDEBB5C8-3143-4085-2199-77369DB8BA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8073" y="4437743"/>
                    <a:ext cx="1010723" cy="5067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TW" sz="12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output</a:t>
                    </a:r>
                  </a:p>
                </p:txBody>
              </p:sp>
              <p:grpSp>
                <p:nvGrpSpPr>
                  <p:cNvPr id="326" name="群組 325"/>
                  <p:cNvGrpSpPr/>
                  <p:nvPr/>
                </p:nvGrpSpPr>
                <p:grpSpPr>
                  <a:xfrm rot="16200000">
                    <a:off x="7965366" y="2583377"/>
                    <a:ext cx="1252411" cy="4170397"/>
                    <a:chOff x="6876159" y="2666873"/>
                    <a:chExt cx="647607" cy="2156463"/>
                  </a:xfrm>
                </p:grpSpPr>
                <p:sp>
                  <p:nvSpPr>
                    <p:cNvPr id="327" name="矩形 326"/>
                    <p:cNvSpPr/>
                    <p:nvPr/>
                  </p:nvSpPr>
                  <p:spPr>
                    <a:xfrm>
                      <a:off x="6876159" y="2666873"/>
                      <a:ext cx="647607" cy="2156463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 sz="1050"/>
                    </a:p>
                  </p:txBody>
                </p:sp>
                <p:sp>
                  <p:nvSpPr>
                    <p:cNvPr id="328" name="橢圓 327"/>
                    <p:cNvSpPr/>
                    <p:nvPr/>
                  </p:nvSpPr>
                  <p:spPr>
                    <a:xfrm>
                      <a:off x="6956274" y="2746987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向上</a:t>
                      </a:r>
                      <a:endParaRPr lang="en-US" altLang="zh-TW" sz="16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329" name="橢圓 328"/>
                    <p:cNvSpPr/>
                    <p:nvPr/>
                  </p:nvSpPr>
                  <p:spPr>
                    <a:xfrm>
                      <a:off x="6956274" y="3466892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不動</a:t>
                      </a:r>
                    </a:p>
                  </p:txBody>
                </p:sp>
                <p:sp>
                  <p:nvSpPr>
                    <p:cNvPr id="330" name="橢圓 329"/>
                    <p:cNvSpPr/>
                    <p:nvPr/>
                  </p:nvSpPr>
                  <p:spPr>
                    <a:xfrm>
                      <a:off x="6956274" y="4186798"/>
                      <a:ext cx="494051" cy="494051"/>
                    </a:xfrm>
                    <a:prstGeom prst="ellipse">
                      <a:avLst/>
                    </a:prstGeom>
                    <a:solidFill>
                      <a:srgbClr val="FFF2CC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向下</a:t>
                      </a:r>
                    </a:p>
                  </p:txBody>
                </p:sp>
              </p:grpSp>
            </p:grp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ED8428D-04A4-D3F4-2F9E-6C80FA4E3B27}"/>
                    </a:ext>
                  </a:extLst>
                </p:cNvPr>
                <p:cNvSpPr/>
                <p:nvPr/>
              </p:nvSpPr>
              <p:spPr>
                <a:xfrm>
                  <a:off x="7780842" y="3367414"/>
                  <a:ext cx="4131851" cy="114615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隱藏節點</a:t>
                  </a:r>
                  <a:endPara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cxnSp>
              <p:nvCxnSpPr>
                <p:cNvPr id="314" name="直線接點 313"/>
                <p:cNvCxnSpPr>
                  <a:stCxn id="341" idx="4"/>
                </p:cNvCxnSpPr>
                <p:nvPr/>
              </p:nvCxnSpPr>
              <p:spPr>
                <a:xfrm flipH="1">
                  <a:off x="8347521" y="1365906"/>
                  <a:ext cx="1420445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線接點 314"/>
                <p:cNvCxnSpPr>
                  <a:stCxn id="341" idx="4"/>
                  <a:endCxn id="339" idx="6"/>
                </p:cNvCxnSpPr>
                <p:nvPr/>
              </p:nvCxnSpPr>
              <p:spPr>
                <a:xfrm flipH="1">
                  <a:off x="9767182" y="1365906"/>
                  <a:ext cx="784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線接點 315"/>
                <p:cNvCxnSpPr>
                  <a:stCxn id="341" idx="4"/>
                  <a:endCxn id="340" idx="6"/>
                </p:cNvCxnSpPr>
                <p:nvPr/>
              </p:nvCxnSpPr>
              <p:spPr>
                <a:xfrm>
                  <a:off x="9767966" y="1365906"/>
                  <a:ext cx="1391446" cy="6048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17" name="群組 316"/>
                <p:cNvGrpSpPr/>
                <p:nvPr/>
              </p:nvGrpSpPr>
              <p:grpSpPr>
                <a:xfrm flipV="1">
                  <a:off x="8402602" y="4508153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22" name="直線接點 321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線接點 322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直線接點 323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8" name="群組 317"/>
                <p:cNvGrpSpPr/>
                <p:nvPr/>
              </p:nvGrpSpPr>
              <p:grpSpPr>
                <a:xfrm>
                  <a:off x="8416976" y="2919474"/>
                  <a:ext cx="2784459" cy="441189"/>
                  <a:chOff x="8381049" y="3121321"/>
                  <a:chExt cx="2784459" cy="441189"/>
                </a:xfrm>
              </p:grpSpPr>
              <p:cxnSp>
                <p:nvCxnSpPr>
                  <p:cNvPr id="319" name="直線接點 318"/>
                  <p:cNvCxnSpPr/>
                  <p:nvPr/>
                </p:nvCxnSpPr>
                <p:spPr>
                  <a:xfrm>
                    <a:off x="8381049" y="3121321"/>
                    <a:ext cx="1386175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直線接點 319"/>
                  <p:cNvCxnSpPr/>
                  <p:nvPr/>
                </p:nvCxnSpPr>
                <p:spPr>
                  <a:xfrm flipH="1">
                    <a:off x="9767224" y="3121321"/>
                    <a:ext cx="605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線接點 320"/>
                  <p:cNvCxnSpPr/>
                  <p:nvPr/>
                </p:nvCxnSpPr>
                <p:spPr>
                  <a:xfrm flipH="1">
                    <a:off x="9767224" y="3121321"/>
                    <a:ext cx="1398284" cy="44118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9" name="矩形 308"/>
              <p:cNvSpPr/>
              <p:nvPr/>
            </p:nvSpPr>
            <p:spPr>
              <a:xfrm>
                <a:off x="6930033" y="292608"/>
                <a:ext cx="5140047" cy="587044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/>
              </a:p>
            </p:txBody>
          </p:sp>
        </p:grpSp>
        <p:sp>
          <p:nvSpPr>
            <p:cNvPr id="306" name="文字方塊 305">
              <a:extLst>
                <a:ext uri="{FF2B5EF4-FFF2-40B4-BE49-F238E27FC236}">
                  <a16:creationId xmlns:a16="http://schemas.microsoft.com/office/drawing/2014/main" id="{DDEBB5C8-3143-4085-2199-77369DB8BA19}"/>
                </a:ext>
              </a:extLst>
            </p:cNvPr>
            <p:cNvSpPr txBox="1"/>
            <p:nvPr/>
          </p:nvSpPr>
          <p:spPr>
            <a:xfrm>
              <a:off x="8480984" y="6222870"/>
              <a:ext cx="2702256" cy="5067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平均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fitness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數值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07" name="直線單箭頭接點 306"/>
            <p:cNvCxnSpPr>
              <a:stCxn id="327" idx="1"/>
              <a:endCxn id="306" idx="0"/>
            </p:cNvCxnSpPr>
            <p:nvPr/>
          </p:nvCxnSpPr>
          <p:spPr>
            <a:xfrm>
              <a:off x="9827495" y="5857584"/>
              <a:ext cx="4617" cy="365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/>
          <p:cNvCxnSpPr>
            <a:cxnSpLocks/>
          </p:cNvCxnSpPr>
          <p:nvPr/>
        </p:nvCxnSpPr>
        <p:spPr>
          <a:xfrm flipH="1">
            <a:off x="6226469" y="5856065"/>
            <a:ext cx="3341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428939-988E-4B40-1144-3255649EC982}"/>
              </a:ext>
            </a:extLst>
          </p:cNvPr>
          <p:cNvSpPr txBox="1"/>
          <p:nvPr/>
        </p:nvSpPr>
        <p:spPr>
          <a:xfrm>
            <a:off x="4119594" y="994204"/>
            <a:ext cx="3035682" cy="2062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神經網絡交叉組合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高的輸出節點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突變</a:t>
            </a:r>
            <a:endParaRPr lang="en-US" altLang="zh-TW" sz="24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產生新節點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4ABE0EC-7857-6353-7714-24C9255FA936}"/>
              </a:ext>
            </a:extLst>
          </p:cNvPr>
          <p:cNvGrpSpPr/>
          <p:nvPr/>
        </p:nvGrpSpPr>
        <p:grpSpPr>
          <a:xfrm>
            <a:off x="7738265" y="1205180"/>
            <a:ext cx="3456343" cy="1569660"/>
            <a:chOff x="5499105" y="1739602"/>
            <a:chExt cx="3456343" cy="156966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2C81F4-2E35-F9A4-164F-7B68613FF0F1}"/>
                </a:ext>
              </a:extLst>
            </p:cNvPr>
            <p:cNvSpPr/>
            <p:nvPr/>
          </p:nvSpPr>
          <p:spPr>
            <a:xfrm>
              <a:off x="5499106" y="1739602"/>
              <a:ext cx="3456342" cy="1569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C0172B-1B8B-E7B7-7A2D-E31741091E13}"/>
                </a:ext>
              </a:extLst>
            </p:cNvPr>
            <p:cNvSpPr txBox="1"/>
            <p:nvPr/>
          </p:nvSpPr>
          <p:spPr>
            <a:xfrm>
              <a:off x="5499105" y="1739602"/>
              <a:ext cx="345634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演化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依據</a:t>
              </a:r>
              <a:r>
                <a:rPr lang="en-US" altLang="zh-TW" sz="2400" dirty="0">
                  <a:ea typeface="標楷體" panose="03000509000000000000" pitchFamily="65" charset="-120"/>
                </a:rPr>
                <a:t>fitness</a:t>
              </a:r>
              <a:r>
                <a:rPr lang="zh-TW" altLang="en-US" sz="2400" dirty="0"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ea typeface="標楷體" panose="03000509000000000000" pitchFamily="65" charset="-120"/>
                </a:rPr>
                <a:t>function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擊球數高，分數增加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</a:pP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Miss</a:t>
              </a: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數高，分數減少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F67D404-B965-C41A-BBB4-BC851F04666D}"/>
              </a:ext>
            </a:extLst>
          </p:cNvPr>
          <p:cNvCxnSpPr>
            <a:cxnSpLocks/>
            <a:stCxn id="9" idx="3"/>
            <a:endCxn id="9" idx="3"/>
          </p:cNvCxnSpPr>
          <p:nvPr/>
        </p:nvCxnSpPr>
        <p:spPr>
          <a:xfrm>
            <a:off x="11194608" y="199001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727EAC5-BE44-CCB0-BE3B-6B998802C21D}"/>
              </a:ext>
            </a:extLst>
          </p:cNvPr>
          <p:cNvGrpSpPr/>
          <p:nvPr/>
        </p:nvGrpSpPr>
        <p:grpSpPr>
          <a:xfrm>
            <a:off x="7744395" y="3510276"/>
            <a:ext cx="1962523" cy="1200329"/>
            <a:chOff x="4570162" y="1370865"/>
            <a:chExt cx="1962523" cy="12003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392154-1254-D2E2-6769-2066AB8711CB}"/>
                </a:ext>
              </a:extLst>
            </p:cNvPr>
            <p:cNvSpPr/>
            <p:nvPr/>
          </p:nvSpPr>
          <p:spPr>
            <a:xfrm>
              <a:off x="4570162" y="1459523"/>
              <a:ext cx="1962523" cy="11116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ACC7233-F433-74C6-4198-0A9A71136272}"/>
                </a:ext>
              </a:extLst>
            </p:cNvPr>
            <p:cNvSpPr txBox="1"/>
            <p:nvPr/>
          </p:nvSpPr>
          <p:spPr>
            <a:xfrm>
              <a:off x="4570162" y="1370865"/>
              <a:ext cx="196252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淘汰</a:t>
              </a:r>
              <a:endParaRPr lang="en-US" altLang="zh-TW" sz="24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分數較低的</a:t>
              </a:r>
              <a:endPara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B516E8E-79BE-85C0-A1FB-4FF8B0ACBA4C}"/>
              </a:ext>
            </a:extLst>
          </p:cNvPr>
          <p:cNvCxnSpPr>
            <a:cxnSpLocks/>
          </p:cNvCxnSpPr>
          <p:nvPr/>
        </p:nvCxnSpPr>
        <p:spPr>
          <a:xfrm>
            <a:off x="7155276" y="2058445"/>
            <a:ext cx="582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384D54F-5587-4D9B-44EA-8F5422ECB1F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10467061" y="2785721"/>
            <a:ext cx="18229" cy="24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052218B0-D945-9F06-27DB-27255340E611}"/>
              </a:ext>
            </a:extLst>
          </p:cNvPr>
          <p:cNvCxnSpPr>
            <a:cxnSpLocks/>
          </p:cNvCxnSpPr>
          <p:nvPr/>
        </p:nvCxnSpPr>
        <p:spPr>
          <a:xfrm flipH="1">
            <a:off x="9706918" y="4200551"/>
            <a:ext cx="7601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33516-BDD2-314D-2965-B5D16FBF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  <p:pic>
        <p:nvPicPr>
          <p:cNvPr id="4" name="Picture 4" descr="Python - 维基百科，自由的百科全书">
            <a:extLst>
              <a:ext uri="{FF2B5EF4-FFF2-40B4-BE49-F238E27FC236}">
                <a16:creationId xmlns:a16="http://schemas.microsoft.com/office/drawing/2014/main" id="{A8016B10-F4D2-340B-F553-9E4794B01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772" y="1255227"/>
            <a:ext cx="794455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BBFCD7D-0AAD-43E4-D02D-C7893D3E92A4}"/>
              </a:ext>
            </a:extLst>
          </p:cNvPr>
          <p:cNvCxnSpPr>
            <a:stCxn id="4" idx="2"/>
          </p:cNvCxnSpPr>
          <p:nvPr/>
        </p:nvCxnSpPr>
        <p:spPr>
          <a:xfrm flipH="1">
            <a:off x="6095999" y="2126148"/>
            <a:ext cx="1" cy="271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AE0A560-1D54-E7B7-2A09-C2316D643945}"/>
              </a:ext>
            </a:extLst>
          </p:cNvPr>
          <p:cNvCxnSpPr>
            <a:cxnSpLocks/>
          </p:cNvCxnSpPr>
          <p:nvPr/>
        </p:nvCxnSpPr>
        <p:spPr>
          <a:xfrm>
            <a:off x="3991221" y="2397967"/>
            <a:ext cx="21047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68071EA-8C3D-FA4A-05F7-C56D5BA69933}"/>
              </a:ext>
            </a:extLst>
          </p:cNvPr>
          <p:cNvCxnSpPr>
            <a:cxnSpLocks/>
          </p:cNvCxnSpPr>
          <p:nvPr/>
        </p:nvCxnSpPr>
        <p:spPr>
          <a:xfrm>
            <a:off x="6095999" y="2397967"/>
            <a:ext cx="2793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E12AB33-9D16-7F5A-8DB3-689A1B278C8C}"/>
              </a:ext>
            </a:extLst>
          </p:cNvPr>
          <p:cNvCxnSpPr/>
          <p:nvPr/>
        </p:nvCxnSpPr>
        <p:spPr>
          <a:xfrm flipH="1">
            <a:off x="3991224" y="2397968"/>
            <a:ext cx="1" cy="271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7257081-EFAF-D745-C201-915556925704}"/>
              </a:ext>
            </a:extLst>
          </p:cNvPr>
          <p:cNvCxnSpPr/>
          <p:nvPr/>
        </p:nvCxnSpPr>
        <p:spPr>
          <a:xfrm flipH="1">
            <a:off x="8889505" y="2401488"/>
            <a:ext cx="1" cy="271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11B60E2-EB7D-1801-9864-799B65CAFFB1}"/>
              </a:ext>
            </a:extLst>
          </p:cNvPr>
          <p:cNvSpPr/>
          <p:nvPr/>
        </p:nvSpPr>
        <p:spPr>
          <a:xfrm>
            <a:off x="8406411" y="2676827"/>
            <a:ext cx="966188" cy="27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pygame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1B31-33F5-0BAF-2D47-CC7A2602B057}"/>
              </a:ext>
            </a:extLst>
          </p:cNvPr>
          <p:cNvSpPr/>
          <p:nvPr/>
        </p:nvSpPr>
        <p:spPr>
          <a:xfrm>
            <a:off x="3542903" y="2679034"/>
            <a:ext cx="896641" cy="27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NEAT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AD59C2-2728-A395-4A32-69E9B714A740}"/>
              </a:ext>
            </a:extLst>
          </p:cNvPr>
          <p:cNvSpPr/>
          <p:nvPr/>
        </p:nvSpPr>
        <p:spPr>
          <a:xfrm>
            <a:off x="8529003" y="3737775"/>
            <a:ext cx="698518" cy="49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UI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FD34FB-F604-5EA2-0557-9B874CA7844F}"/>
              </a:ext>
            </a:extLst>
          </p:cNvPr>
          <p:cNvSpPr/>
          <p:nvPr/>
        </p:nvSpPr>
        <p:spPr>
          <a:xfrm>
            <a:off x="2417263" y="3367086"/>
            <a:ext cx="896641" cy="49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產生族群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BE4126C-929E-94FF-BD8B-E6D89F56402B}"/>
              </a:ext>
            </a:extLst>
          </p:cNvPr>
          <p:cNvCxnSpPr>
            <a:cxnSpLocks/>
          </p:cNvCxnSpPr>
          <p:nvPr/>
        </p:nvCxnSpPr>
        <p:spPr>
          <a:xfrm>
            <a:off x="8889505" y="2948645"/>
            <a:ext cx="0" cy="141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BEAB07-9C93-C735-4457-3566C9A5ACD5}"/>
              </a:ext>
            </a:extLst>
          </p:cNvPr>
          <p:cNvCxnSpPr>
            <a:cxnSpLocks/>
          </p:cNvCxnSpPr>
          <p:nvPr/>
        </p:nvCxnSpPr>
        <p:spPr>
          <a:xfrm>
            <a:off x="8880995" y="3601496"/>
            <a:ext cx="0" cy="141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D1C73D9-02E4-0C54-6C7E-8BC7A2D56D83}"/>
              </a:ext>
            </a:extLst>
          </p:cNvPr>
          <p:cNvCxnSpPr>
            <a:cxnSpLocks/>
          </p:cNvCxnSpPr>
          <p:nvPr/>
        </p:nvCxnSpPr>
        <p:spPr>
          <a:xfrm flipH="1">
            <a:off x="3991387" y="3206381"/>
            <a:ext cx="1103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DC7760E-06B7-B64E-8E81-CC7F76AC4A36}"/>
              </a:ext>
            </a:extLst>
          </p:cNvPr>
          <p:cNvSpPr/>
          <p:nvPr/>
        </p:nvSpPr>
        <p:spPr>
          <a:xfrm>
            <a:off x="8441184" y="3100229"/>
            <a:ext cx="896641" cy="49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遊戲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B255E4-21CB-2CAA-F633-F1F7AEA271C1}"/>
              </a:ext>
            </a:extLst>
          </p:cNvPr>
          <p:cNvSpPr/>
          <p:nvPr/>
        </p:nvSpPr>
        <p:spPr>
          <a:xfrm>
            <a:off x="4603543" y="3371727"/>
            <a:ext cx="982979" cy="49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讀取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模型檔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D02CBB6-0E83-41CA-7D99-6FF871730BCD}"/>
              </a:ext>
            </a:extLst>
          </p:cNvPr>
          <p:cNvCxnSpPr>
            <a:cxnSpLocks/>
          </p:cNvCxnSpPr>
          <p:nvPr/>
        </p:nvCxnSpPr>
        <p:spPr>
          <a:xfrm>
            <a:off x="3991223" y="2947018"/>
            <a:ext cx="0" cy="141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D4BFD1A-05D7-DB3F-0C3F-A4CE5BF409DD}"/>
              </a:ext>
            </a:extLst>
          </p:cNvPr>
          <p:cNvCxnSpPr>
            <a:cxnSpLocks/>
          </p:cNvCxnSpPr>
          <p:nvPr/>
        </p:nvCxnSpPr>
        <p:spPr>
          <a:xfrm>
            <a:off x="3994031" y="3062014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6B6ED4E-B9D0-0962-DF75-E32E8DF2F091}"/>
              </a:ext>
            </a:extLst>
          </p:cNvPr>
          <p:cNvCxnSpPr>
            <a:cxnSpLocks/>
          </p:cNvCxnSpPr>
          <p:nvPr/>
        </p:nvCxnSpPr>
        <p:spPr>
          <a:xfrm flipH="1">
            <a:off x="5097908" y="3205134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5805C50-9496-8ADD-CAE4-8015169747EF}"/>
              </a:ext>
            </a:extLst>
          </p:cNvPr>
          <p:cNvCxnSpPr>
            <a:cxnSpLocks/>
          </p:cNvCxnSpPr>
          <p:nvPr/>
        </p:nvCxnSpPr>
        <p:spPr>
          <a:xfrm flipH="1">
            <a:off x="2884968" y="3209962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6867532-BAA8-DAA4-81B8-E62AC35ADD51}"/>
              </a:ext>
            </a:extLst>
          </p:cNvPr>
          <p:cNvCxnSpPr>
            <a:cxnSpLocks/>
          </p:cNvCxnSpPr>
          <p:nvPr/>
        </p:nvCxnSpPr>
        <p:spPr>
          <a:xfrm flipH="1">
            <a:off x="2887740" y="3206376"/>
            <a:ext cx="1103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C4706A8-1672-4047-911D-497DCE29BD38}"/>
              </a:ext>
            </a:extLst>
          </p:cNvPr>
          <p:cNvSpPr/>
          <p:nvPr/>
        </p:nvSpPr>
        <p:spPr>
          <a:xfrm>
            <a:off x="1680488" y="4866998"/>
            <a:ext cx="896641" cy="49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建立</a:t>
            </a:r>
            <a:r>
              <a:rPr lang="en-US" altLang="zh-TW" sz="1400" dirty="0">
                <a:solidFill>
                  <a:schemeClr val="tx1"/>
                </a:solidFill>
              </a:rPr>
              <a:t>AI</a:t>
            </a: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神經網路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D65C90-2F2F-5DBC-934B-88B2550FCFFA}"/>
              </a:ext>
            </a:extLst>
          </p:cNvPr>
          <p:cNvCxnSpPr>
            <a:cxnSpLocks/>
          </p:cNvCxnSpPr>
          <p:nvPr/>
        </p:nvCxnSpPr>
        <p:spPr>
          <a:xfrm flipH="1">
            <a:off x="2886926" y="3869782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D14D13D9-406B-54E2-6418-5992407E0827}"/>
              </a:ext>
            </a:extLst>
          </p:cNvPr>
          <p:cNvSpPr/>
          <p:nvPr/>
        </p:nvSpPr>
        <p:spPr>
          <a:xfrm>
            <a:off x="1678004" y="4190557"/>
            <a:ext cx="896641" cy="49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染色體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EBAE733-CE56-2AE2-6841-47D9D3E47626}"/>
              </a:ext>
            </a:extLst>
          </p:cNvPr>
          <p:cNvSpPr/>
          <p:nvPr/>
        </p:nvSpPr>
        <p:spPr>
          <a:xfrm>
            <a:off x="2877679" y="4926610"/>
            <a:ext cx="896641" cy="49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突變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C1DA716-1983-3996-098A-3709383BD28C}"/>
              </a:ext>
            </a:extLst>
          </p:cNvPr>
          <p:cNvSpPr/>
          <p:nvPr/>
        </p:nvSpPr>
        <p:spPr>
          <a:xfrm>
            <a:off x="4246102" y="4926610"/>
            <a:ext cx="894276" cy="49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演化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EC5A2FF9-9C51-6F02-D3BF-0D6595E3AAF0}"/>
              </a:ext>
            </a:extLst>
          </p:cNvPr>
          <p:cNvCxnSpPr>
            <a:cxnSpLocks/>
          </p:cNvCxnSpPr>
          <p:nvPr/>
        </p:nvCxnSpPr>
        <p:spPr>
          <a:xfrm>
            <a:off x="2132726" y="4699891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1343455-79E2-7F4E-D3E8-949EA7FDFF9F}"/>
              </a:ext>
            </a:extLst>
          </p:cNvPr>
          <p:cNvSpPr/>
          <p:nvPr/>
        </p:nvSpPr>
        <p:spPr>
          <a:xfrm>
            <a:off x="3542901" y="4203197"/>
            <a:ext cx="896640" cy="496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fitness</a:t>
            </a: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篩選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ACC0473-8D8D-8AE3-EEF0-CE96366C617C}"/>
              </a:ext>
            </a:extLst>
          </p:cNvPr>
          <p:cNvSpPr/>
          <p:nvPr/>
        </p:nvSpPr>
        <p:spPr>
          <a:xfrm>
            <a:off x="2583580" y="5691066"/>
            <a:ext cx="614005" cy="34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8DC387-D95B-5E00-5505-4FD60CA9D3D7}"/>
              </a:ext>
            </a:extLst>
          </p:cNvPr>
          <p:cNvSpPr/>
          <p:nvPr/>
        </p:nvSpPr>
        <p:spPr>
          <a:xfrm>
            <a:off x="1874586" y="5691066"/>
            <a:ext cx="614005" cy="34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022060-6312-9A5B-2A35-B6A154F10A16}"/>
              </a:ext>
            </a:extLst>
          </p:cNvPr>
          <p:cNvSpPr/>
          <p:nvPr/>
        </p:nvSpPr>
        <p:spPr>
          <a:xfrm>
            <a:off x="1165592" y="5691066"/>
            <a:ext cx="614005" cy="34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8F900FB9-D162-5920-F1AB-851344A076E1}"/>
              </a:ext>
            </a:extLst>
          </p:cNvPr>
          <p:cNvCxnSpPr>
            <a:cxnSpLocks/>
          </p:cNvCxnSpPr>
          <p:nvPr/>
        </p:nvCxnSpPr>
        <p:spPr>
          <a:xfrm flipH="1">
            <a:off x="2128071" y="5377524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57E86DA1-1046-44FA-E996-F05B4B3CB66F}"/>
              </a:ext>
            </a:extLst>
          </p:cNvPr>
          <p:cNvCxnSpPr>
            <a:cxnSpLocks/>
          </p:cNvCxnSpPr>
          <p:nvPr/>
        </p:nvCxnSpPr>
        <p:spPr>
          <a:xfrm flipH="1">
            <a:off x="2128071" y="5528529"/>
            <a:ext cx="756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85526EEA-9A57-45FD-634E-F7245CE1EE35}"/>
              </a:ext>
            </a:extLst>
          </p:cNvPr>
          <p:cNvCxnSpPr>
            <a:cxnSpLocks/>
          </p:cNvCxnSpPr>
          <p:nvPr/>
        </p:nvCxnSpPr>
        <p:spPr>
          <a:xfrm flipH="1">
            <a:off x="1466143" y="5528529"/>
            <a:ext cx="661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75CA329-9AD4-B745-547F-512C1C1FFF23}"/>
              </a:ext>
            </a:extLst>
          </p:cNvPr>
          <p:cNvCxnSpPr>
            <a:cxnSpLocks/>
          </p:cNvCxnSpPr>
          <p:nvPr/>
        </p:nvCxnSpPr>
        <p:spPr>
          <a:xfrm>
            <a:off x="2128069" y="5532409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67380E7E-838F-B5EA-3ED8-59BF3F5F9B7A}"/>
              </a:ext>
            </a:extLst>
          </p:cNvPr>
          <p:cNvCxnSpPr>
            <a:cxnSpLocks/>
          </p:cNvCxnSpPr>
          <p:nvPr/>
        </p:nvCxnSpPr>
        <p:spPr>
          <a:xfrm>
            <a:off x="2884131" y="5528529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5DA8D75-E8CA-8CB6-1581-F02E7F16FD4A}"/>
              </a:ext>
            </a:extLst>
          </p:cNvPr>
          <p:cNvCxnSpPr>
            <a:cxnSpLocks/>
          </p:cNvCxnSpPr>
          <p:nvPr/>
        </p:nvCxnSpPr>
        <p:spPr>
          <a:xfrm>
            <a:off x="1466142" y="5532409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DAA6EB0-9CE2-F346-D5B2-6F6F73C9BF80}"/>
              </a:ext>
            </a:extLst>
          </p:cNvPr>
          <p:cNvCxnSpPr>
            <a:cxnSpLocks/>
          </p:cNvCxnSpPr>
          <p:nvPr/>
        </p:nvCxnSpPr>
        <p:spPr>
          <a:xfrm flipH="1">
            <a:off x="2890241" y="4020787"/>
            <a:ext cx="1103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8B91AE4F-A3EB-F907-4E56-2C8C158D75C8}"/>
              </a:ext>
            </a:extLst>
          </p:cNvPr>
          <p:cNvCxnSpPr>
            <a:cxnSpLocks/>
          </p:cNvCxnSpPr>
          <p:nvPr/>
        </p:nvCxnSpPr>
        <p:spPr>
          <a:xfrm flipH="1">
            <a:off x="2126325" y="4020787"/>
            <a:ext cx="818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F79B444E-AB0E-4045-B148-44BC1164EE42}"/>
              </a:ext>
            </a:extLst>
          </p:cNvPr>
          <p:cNvCxnSpPr>
            <a:cxnSpLocks/>
          </p:cNvCxnSpPr>
          <p:nvPr/>
        </p:nvCxnSpPr>
        <p:spPr>
          <a:xfrm flipH="1">
            <a:off x="2126325" y="4028651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3D6EB1A9-E933-1C85-F2B0-CC5AF4E411BE}"/>
              </a:ext>
            </a:extLst>
          </p:cNvPr>
          <p:cNvCxnSpPr>
            <a:cxnSpLocks/>
          </p:cNvCxnSpPr>
          <p:nvPr/>
        </p:nvCxnSpPr>
        <p:spPr>
          <a:xfrm flipH="1">
            <a:off x="3991385" y="4035274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D781A3F4-A795-6A75-E722-31122EBAACA5}"/>
              </a:ext>
            </a:extLst>
          </p:cNvPr>
          <p:cNvSpPr/>
          <p:nvPr/>
        </p:nvSpPr>
        <p:spPr>
          <a:xfrm>
            <a:off x="7932307" y="4550811"/>
            <a:ext cx="779960" cy="496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玩家</a:t>
            </a:r>
            <a:r>
              <a:rPr lang="en-US" altLang="zh-TW" sz="1400" dirty="0">
                <a:solidFill>
                  <a:schemeClr val="tx1"/>
                </a:solidFill>
              </a:rPr>
              <a:t>/AI</a:t>
            </a:r>
            <a:r>
              <a:rPr lang="zh-TW" altLang="en-US" sz="1400" dirty="0">
                <a:solidFill>
                  <a:schemeClr val="tx1"/>
                </a:solidFill>
              </a:rPr>
              <a:t>控制盤</a:t>
            </a:r>
          </a:p>
        </p:txBody>
      </p: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A5A19F7A-582D-74D8-9776-5FBBC68CB88D}"/>
              </a:ext>
            </a:extLst>
          </p:cNvPr>
          <p:cNvCxnSpPr>
            <a:cxnSpLocks/>
          </p:cNvCxnSpPr>
          <p:nvPr/>
        </p:nvCxnSpPr>
        <p:spPr>
          <a:xfrm>
            <a:off x="8323022" y="4397552"/>
            <a:ext cx="0" cy="141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028CB88-C258-7576-6B82-B7EE5D6DC63D}"/>
              </a:ext>
            </a:extLst>
          </p:cNvPr>
          <p:cNvSpPr/>
          <p:nvPr/>
        </p:nvSpPr>
        <p:spPr>
          <a:xfrm>
            <a:off x="9013105" y="4552444"/>
            <a:ext cx="779960" cy="496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比分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4007687-4A44-3DF3-E51A-52FB64285DE3}"/>
              </a:ext>
            </a:extLst>
          </p:cNvPr>
          <p:cNvSpPr/>
          <p:nvPr/>
        </p:nvSpPr>
        <p:spPr>
          <a:xfrm>
            <a:off x="8767281" y="5350182"/>
            <a:ext cx="614005" cy="34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不動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7A1154D-5D8B-470B-50A6-19A3F580D8A4}"/>
              </a:ext>
            </a:extLst>
          </p:cNvPr>
          <p:cNvSpPr/>
          <p:nvPr/>
        </p:nvSpPr>
        <p:spPr>
          <a:xfrm>
            <a:off x="8058287" y="5350182"/>
            <a:ext cx="614005" cy="34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下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60927D1-BD67-9FD6-EFF2-C20CA9B9BB70}"/>
              </a:ext>
            </a:extLst>
          </p:cNvPr>
          <p:cNvSpPr/>
          <p:nvPr/>
        </p:nvSpPr>
        <p:spPr>
          <a:xfrm>
            <a:off x="7349293" y="5350182"/>
            <a:ext cx="614005" cy="3457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 上</a:t>
            </a:r>
          </a:p>
        </p:txBody>
      </p: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F8D0979F-9A6E-77EA-9B88-6B5E9E579026}"/>
              </a:ext>
            </a:extLst>
          </p:cNvPr>
          <p:cNvCxnSpPr>
            <a:cxnSpLocks/>
          </p:cNvCxnSpPr>
          <p:nvPr/>
        </p:nvCxnSpPr>
        <p:spPr>
          <a:xfrm flipH="1">
            <a:off x="8311772" y="5187645"/>
            <a:ext cx="756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AF67CFDE-9C01-5883-14E2-A9CB0A65D085}"/>
              </a:ext>
            </a:extLst>
          </p:cNvPr>
          <p:cNvCxnSpPr>
            <a:cxnSpLocks/>
          </p:cNvCxnSpPr>
          <p:nvPr/>
        </p:nvCxnSpPr>
        <p:spPr>
          <a:xfrm flipH="1">
            <a:off x="7649844" y="5187645"/>
            <a:ext cx="661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3671BDD9-683D-4B0D-01C7-49E707C2AA99}"/>
              </a:ext>
            </a:extLst>
          </p:cNvPr>
          <p:cNvCxnSpPr>
            <a:cxnSpLocks/>
          </p:cNvCxnSpPr>
          <p:nvPr/>
        </p:nvCxnSpPr>
        <p:spPr>
          <a:xfrm>
            <a:off x="8311770" y="5191525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0F25ADFB-99AE-07B8-D262-C7E354A8E91C}"/>
              </a:ext>
            </a:extLst>
          </p:cNvPr>
          <p:cNvCxnSpPr>
            <a:cxnSpLocks/>
          </p:cNvCxnSpPr>
          <p:nvPr/>
        </p:nvCxnSpPr>
        <p:spPr>
          <a:xfrm>
            <a:off x="9067832" y="5187645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F42AA374-F02F-EC0C-9ADC-6DF1B756F213}"/>
              </a:ext>
            </a:extLst>
          </p:cNvPr>
          <p:cNvCxnSpPr>
            <a:cxnSpLocks/>
          </p:cNvCxnSpPr>
          <p:nvPr/>
        </p:nvCxnSpPr>
        <p:spPr>
          <a:xfrm>
            <a:off x="7649843" y="5191525"/>
            <a:ext cx="1" cy="154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8F2E190-4EDA-CBDD-8E34-B2635C29AECD}"/>
              </a:ext>
            </a:extLst>
          </p:cNvPr>
          <p:cNvCxnSpPr>
            <a:cxnSpLocks/>
          </p:cNvCxnSpPr>
          <p:nvPr/>
        </p:nvCxnSpPr>
        <p:spPr>
          <a:xfrm flipH="1">
            <a:off x="8310266" y="5059240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3AF43980-8149-10FD-9E64-0221CF49A9F2}"/>
              </a:ext>
            </a:extLst>
          </p:cNvPr>
          <p:cNvCxnSpPr>
            <a:cxnSpLocks/>
          </p:cNvCxnSpPr>
          <p:nvPr/>
        </p:nvCxnSpPr>
        <p:spPr>
          <a:xfrm flipH="1">
            <a:off x="8908200" y="4244319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7072AC3-AA50-315B-BEEB-9D7EDE0E4C32}"/>
              </a:ext>
            </a:extLst>
          </p:cNvPr>
          <p:cNvCxnSpPr>
            <a:cxnSpLocks/>
          </p:cNvCxnSpPr>
          <p:nvPr/>
        </p:nvCxnSpPr>
        <p:spPr>
          <a:xfrm flipH="1">
            <a:off x="8147106" y="4397924"/>
            <a:ext cx="7560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5F6E6E95-CABD-3813-4B52-98D1F4A725A8}"/>
              </a:ext>
            </a:extLst>
          </p:cNvPr>
          <p:cNvCxnSpPr>
            <a:cxnSpLocks/>
          </p:cNvCxnSpPr>
          <p:nvPr/>
        </p:nvCxnSpPr>
        <p:spPr>
          <a:xfrm flipH="1">
            <a:off x="8898192" y="4394968"/>
            <a:ext cx="483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B3A614A-58DE-0391-623C-899FF6D503BC}"/>
              </a:ext>
            </a:extLst>
          </p:cNvPr>
          <p:cNvCxnSpPr>
            <a:cxnSpLocks/>
          </p:cNvCxnSpPr>
          <p:nvPr/>
        </p:nvCxnSpPr>
        <p:spPr>
          <a:xfrm>
            <a:off x="9386320" y="4394968"/>
            <a:ext cx="0" cy="153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A1502A47-4C2A-8ACB-7BD3-62304E097175}"/>
              </a:ext>
            </a:extLst>
          </p:cNvPr>
          <p:cNvCxnSpPr>
            <a:cxnSpLocks/>
          </p:cNvCxnSpPr>
          <p:nvPr/>
        </p:nvCxnSpPr>
        <p:spPr>
          <a:xfrm flipH="1">
            <a:off x="7113787" y="4397552"/>
            <a:ext cx="1052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0CBE45F-506B-0AED-991D-C02958089283}"/>
              </a:ext>
            </a:extLst>
          </p:cNvPr>
          <p:cNvCxnSpPr>
            <a:cxnSpLocks/>
          </p:cNvCxnSpPr>
          <p:nvPr/>
        </p:nvCxnSpPr>
        <p:spPr>
          <a:xfrm flipH="1">
            <a:off x="8880995" y="3661027"/>
            <a:ext cx="26686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1C8A7C26-9DDC-8065-FDB4-B68C9F48D7E8}"/>
              </a:ext>
            </a:extLst>
          </p:cNvPr>
          <p:cNvSpPr/>
          <p:nvPr/>
        </p:nvSpPr>
        <p:spPr>
          <a:xfrm>
            <a:off x="11200434" y="3749433"/>
            <a:ext cx="698518" cy="498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規則</a:t>
            </a:r>
          </a:p>
        </p:txBody>
      </p: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4288C357-551C-4903-B387-BB3CCD21C617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1549693" y="3658299"/>
            <a:ext cx="0" cy="91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0F2CC04B-991A-EBC4-577A-81C9E222C875}"/>
              </a:ext>
            </a:extLst>
          </p:cNvPr>
          <p:cNvSpPr/>
          <p:nvPr/>
        </p:nvSpPr>
        <p:spPr>
          <a:xfrm>
            <a:off x="6723807" y="4553076"/>
            <a:ext cx="779960" cy="496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玩家</a:t>
            </a:r>
            <a:r>
              <a:rPr lang="en-US" altLang="zh-TW" sz="1400" dirty="0">
                <a:solidFill>
                  <a:schemeClr val="tx1"/>
                </a:solidFill>
              </a:rPr>
              <a:t>/AI</a:t>
            </a:r>
            <a:r>
              <a:rPr lang="zh-TW" altLang="en-US" sz="1400" dirty="0">
                <a:solidFill>
                  <a:schemeClr val="tx1"/>
                </a:solidFill>
              </a:rPr>
              <a:t>球門</a:t>
            </a:r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2EE41EF9-284F-EB36-58C0-820590E677D5}"/>
              </a:ext>
            </a:extLst>
          </p:cNvPr>
          <p:cNvCxnSpPr>
            <a:cxnSpLocks/>
          </p:cNvCxnSpPr>
          <p:nvPr/>
        </p:nvCxnSpPr>
        <p:spPr>
          <a:xfrm flipH="1">
            <a:off x="7113700" y="4402422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0DF08AB-CF0E-B5DD-3DBE-0B0A76CDFD46}"/>
              </a:ext>
            </a:extLst>
          </p:cNvPr>
          <p:cNvCxnSpPr>
            <a:cxnSpLocks/>
          </p:cNvCxnSpPr>
          <p:nvPr/>
        </p:nvCxnSpPr>
        <p:spPr>
          <a:xfrm flipH="1">
            <a:off x="11550177" y="4246919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0808D1F7-4CEE-0187-2F1D-409CD27792A3}"/>
              </a:ext>
            </a:extLst>
          </p:cNvPr>
          <p:cNvSpPr/>
          <p:nvPr/>
        </p:nvSpPr>
        <p:spPr>
          <a:xfrm>
            <a:off x="10957038" y="4394968"/>
            <a:ext cx="1185310" cy="496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球進對方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球門則得分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95BA46C-5754-0978-1CEE-C99171460B34}"/>
              </a:ext>
            </a:extLst>
          </p:cNvPr>
          <p:cNvSpPr/>
          <p:nvPr/>
        </p:nvSpPr>
        <p:spPr>
          <a:xfrm>
            <a:off x="10063707" y="4552467"/>
            <a:ext cx="779960" cy="496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球</a:t>
            </a:r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E11BC1B6-694E-EDBB-2886-C587EBE1D488}"/>
              </a:ext>
            </a:extLst>
          </p:cNvPr>
          <p:cNvCxnSpPr>
            <a:cxnSpLocks/>
          </p:cNvCxnSpPr>
          <p:nvPr/>
        </p:nvCxnSpPr>
        <p:spPr>
          <a:xfrm flipH="1">
            <a:off x="9337825" y="4394968"/>
            <a:ext cx="1115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B9BF25AF-3B8D-545D-E941-25058F65B108}"/>
              </a:ext>
            </a:extLst>
          </p:cNvPr>
          <p:cNvCxnSpPr>
            <a:cxnSpLocks/>
          </p:cNvCxnSpPr>
          <p:nvPr/>
        </p:nvCxnSpPr>
        <p:spPr>
          <a:xfrm flipH="1">
            <a:off x="10453687" y="4392597"/>
            <a:ext cx="1" cy="1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C48A5851-3C1F-2B42-B44E-30EC5A8A3B7A}"/>
              </a:ext>
            </a:extLst>
          </p:cNvPr>
          <p:cNvCxnSpPr>
            <a:cxnSpLocks/>
          </p:cNvCxnSpPr>
          <p:nvPr/>
        </p:nvCxnSpPr>
        <p:spPr>
          <a:xfrm>
            <a:off x="4009201" y="4699891"/>
            <a:ext cx="0" cy="139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C9E09659-48BB-1586-3139-7CDB8B795A8B}"/>
              </a:ext>
            </a:extLst>
          </p:cNvPr>
          <p:cNvCxnSpPr>
            <a:cxnSpLocks/>
          </p:cNvCxnSpPr>
          <p:nvPr/>
        </p:nvCxnSpPr>
        <p:spPr>
          <a:xfrm flipH="1">
            <a:off x="4009200" y="4839282"/>
            <a:ext cx="687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05A33CEE-637C-5FCA-1A8E-F605D1368B4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693240" y="4838962"/>
            <a:ext cx="0" cy="87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CD0EEF27-0275-A252-66D0-2D1798009929}"/>
              </a:ext>
            </a:extLst>
          </p:cNvPr>
          <p:cNvCxnSpPr>
            <a:cxnSpLocks/>
          </p:cNvCxnSpPr>
          <p:nvPr/>
        </p:nvCxnSpPr>
        <p:spPr>
          <a:xfrm flipH="1">
            <a:off x="3322113" y="4838962"/>
            <a:ext cx="687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線接點 161">
            <a:extLst>
              <a:ext uri="{FF2B5EF4-FFF2-40B4-BE49-F238E27FC236}">
                <a16:creationId xmlns:a16="http://schemas.microsoft.com/office/drawing/2014/main" id="{0F36397A-FFA7-AA9B-AFA1-48AF65962E3F}"/>
              </a:ext>
            </a:extLst>
          </p:cNvPr>
          <p:cNvCxnSpPr>
            <a:cxnSpLocks/>
          </p:cNvCxnSpPr>
          <p:nvPr/>
        </p:nvCxnSpPr>
        <p:spPr>
          <a:xfrm>
            <a:off x="3326672" y="4838962"/>
            <a:ext cx="0" cy="87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cxnSpLocks/>
            <a:stCxn id="38" idx="2"/>
            <a:endCxn id="39" idx="0"/>
          </p:cNvCxnSpPr>
          <p:nvPr/>
        </p:nvCxnSpPr>
        <p:spPr>
          <a:xfrm>
            <a:off x="8971956" y="1814369"/>
            <a:ext cx="0" cy="1291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10165792" y="3630183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9369" y="3613247"/>
            <a:ext cx="1130711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993838" y="3630183"/>
            <a:ext cx="1088196" cy="6518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控制盤與球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軸距離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39265" y="5856236"/>
            <a:ext cx="2585830" cy="624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7772742" y="2949660"/>
            <a:ext cx="3687738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4010578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295029" y="2285015"/>
            <a:ext cx="1746516" cy="400110"/>
          </a:xfrm>
          <a:prstGeom prst="rect">
            <a:avLst/>
          </a:prstGeom>
          <a:solidFill>
            <a:srgbClr val="F7CAB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52207" y="6380188"/>
            <a:ext cx="1500708" cy="400110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</a:p>
        </p:txBody>
      </p:sp>
      <p:cxnSp>
        <p:nvCxnSpPr>
          <p:cNvPr id="3" name="直線接點 2"/>
          <p:cNvCxnSpPr>
            <a:cxnSpLocks/>
            <a:stCxn id="52" idx="1"/>
          </p:cNvCxnSpPr>
          <p:nvPr/>
        </p:nvCxnSpPr>
        <p:spPr>
          <a:xfrm flipH="1">
            <a:off x="10264762" y="2485070"/>
            <a:ext cx="30267" cy="6346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6201745" y="3149967"/>
            <a:ext cx="4115971" cy="2544899"/>
          </a:xfrm>
          <a:prstGeom prst="bentConnector4">
            <a:avLst>
              <a:gd name="adj1" fmla="val -5554"/>
              <a:gd name="adj2" fmla="val 8403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場上資訊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3857284"/>
            <a:ext cx="2036639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依據進化神經網路預測球落點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系統流程圖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  <a:stCxn id="103" idx="2"/>
            <a:endCxn id="104" idx="0"/>
          </p:cNvCxnSpPr>
          <p:nvPr/>
        </p:nvCxnSpPr>
        <p:spPr>
          <a:xfrm flipH="1">
            <a:off x="4779351" y="3671993"/>
            <a:ext cx="11490" cy="18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cxnSpLocks/>
            <a:stCxn id="104" idx="2"/>
            <a:endCxn id="105" idx="0"/>
          </p:cNvCxnSpPr>
          <p:nvPr/>
        </p:nvCxnSpPr>
        <p:spPr>
          <a:xfrm>
            <a:off x="4779351" y="4699099"/>
            <a:ext cx="8442" cy="246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51988"/>
            <a:ext cx="1353081" cy="247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5" y="406324"/>
            <a:ext cx="1353081" cy="2470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759284"/>
            <a:ext cx="1353081" cy="2470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0799834" y="1108938"/>
            <a:ext cx="1353081" cy="2470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C1791E4-67E0-B026-4E11-696107302C78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344725" y="2785338"/>
            <a:ext cx="627231" cy="827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A170B91-32A6-ACED-C64D-64F3FBE8AE17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8971956" y="2785338"/>
            <a:ext cx="565980" cy="844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9FA733A6-D212-6265-B29B-D459A324947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971956" y="2785338"/>
            <a:ext cx="1737934" cy="844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2B5DD32-6B96-F45E-1570-8CFFEA4D3BE3}"/>
              </a:ext>
            </a:extLst>
          </p:cNvPr>
          <p:cNvCxnSpPr>
            <a:cxnSpLocks/>
            <a:stCxn id="42" idx="2"/>
            <a:endCxn id="61" idx="0"/>
          </p:cNvCxnSpPr>
          <p:nvPr/>
        </p:nvCxnSpPr>
        <p:spPr>
          <a:xfrm>
            <a:off x="8344725" y="4273794"/>
            <a:ext cx="1187455" cy="42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B74A11B-AEC9-D106-3042-E261F85D39B7}"/>
              </a:ext>
            </a:extLst>
          </p:cNvPr>
          <p:cNvCxnSpPr>
            <a:cxnSpLocks/>
            <a:stCxn id="43" idx="2"/>
            <a:endCxn id="61" idx="0"/>
          </p:cNvCxnSpPr>
          <p:nvPr/>
        </p:nvCxnSpPr>
        <p:spPr>
          <a:xfrm flipH="1">
            <a:off x="9532180" y="4282072"/>
            <a:ext cx="5756" cy="417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40" idx="2"/>
            <a:endCxn id="61" idx="0"/>
          </p:cNvCxnSpPr>
          <p:nvPr/>
        </p:nvCxnSpPr>
        <p:spPr>
          <a:xfrm flipH="1">
            <a:off x="9532180" y="4290730"/>
            <a:ext cx="1177710" cy="408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988082" y="4699099"/>
            <a:ext cx="1088196" cy="6605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54D2948-7F66-7845-756F-D8CA4753B526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>
            <a:off x="9532180" y="5359646"/>
            <a:ext cx="0" cy="49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每個方塊圖的輸入輸出 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遊戲介面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端控制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0628388" y="803597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811527" y="803597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玩家操作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68505" y="1667318"/>
            <a:ext cx="1601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751007" y="3438146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112922" y="3436668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278827" y="4918180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932702" y="3132526"/>
            <a:ext cx="2852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153471" y="2874716"/>
            <a:ext cx="2954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+mj-ea"/>
                <a:ea typeface="+mj-ea"/>
              </a:rPr>
              <a:t>輸入</a:t>
            </a:r>
            <a:r>
              <a:rPr lang="en-US" altLang="zh-TW" sz="1600" dirty="0">
                <a:latin typeface="+mj-ea"/>
                <a:ea typeface="+mj-ea"/>
              </a:rPr>
              <a:t>AI</a:t>
            </a:r>
            <a:r>
              <a:rPr lang="zh-TW" altLang="en-US" sz="1600" dirty="0">
                <a:latin typeface="+mj-ea"/>
                <a:ea typeface="+mj-ea"/>
              </a:rPr>
              <a:t>控制盤與球的</a:t>
            </a:r>
            <a:r>
              <a:rPr lang="en-US" altLang="zh-TW" sz="1600" dirty="0">
                <a:latin typeface="+mj-ea"/>
                <a:ea typeface="+mj-ea"/>
              </a:rPr>
              <a:t>x</a:t>
            </a:r>
            <a:r>
              <a:rPr lang="zh-TW" altLang="en-US" sz="1600" dirty="0">
                <a:latin typeface="+mj-ea"/>
                <a:ea typeface="+mj-ea"/>
              </a:rPr>
              <a:t>軸距離、</a:t>
            </a:r>
            <a:endParaRPr lang="en-US" altLang="zh-TW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球及</a:t>
            </a:r>
            <a:r>
              <a:rPr lang="en-US" altLang="zh-TW" sz="1600" dirty="0">
                <a:latin typeface="+mj-ea"/>
                <a:ea typeface="+mj-ea"/>
              </a:rPr>
              <a:t>AI</a:t>
            </a:r>
            <a:r>
              <a:rPr lang="zh-TW" altLang="en-US" sz="1600" dirty="0">
                <a:latin typeface="+mj-ea"/>
                <a:ea typeface="+mj-ea"/>
              </a:rPr>
              <a:t>控制盤的</a:t>
            </a:r>
            <a:r>
              <a:rPr lang="en-US" altLang="zh-TW" sz="1600" dirty="0">
                <a:latin typeface="+mj-ea"/>
                <a:ea typeface="+mj-ea"/>
              </a:rPr>
              <a:t>y</a:t>
            </a:r>
            <a:r>
              <a:rPr lang="zh-TW" altLang="en-US" sz="1600" dirty="0">
                <a:latin typeface="+mj-ea"/>
                <a:ea typeface="+mj-ea"/>
              </a:rPr>
              <a:t>軸給</a:t>
            </a:r>
            <a:r>
              <a:rPr lang="en-US" altLang="zh-TW" sz="1600" dirty="0">
                <a:latin typeface="+mj-ea"/>
                <a:ea typeface="+mj-ea"/>
              </a:rPr>
              <a:t>NEAT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33935" y="334989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endParaRPr lang="zh-TW" altLang="en-US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308822" y="3934910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376583" y="4579143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356101" y="803597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308822" y="183910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讀取模型檔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最佳染色體</a:t>
            </a:r>
            <a:r>
              <a:rPr lang="en-US" altLang="zh-TW" sz="1600" dirty="0"/>
              <a:t>)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12922" y="6037416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083814" y="803599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2900" y="1645414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675264" y="6122191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38248" y="5333923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16531" y="2836843"/>
            <a:ext cx="11194474" cy="2475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313768" y="54878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16531" y="5972764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5" name="肘形接點 94"/>
          <p:cNvCxnSpPr>
            <a:stCxn id="81" idx="1"/>
          </p:cNvCxnSpPr>
          <p:nvPr/>
        </p:nvCxnSpPr>
        <p:spPr>
          <a:xfrm rot="10800000">
            <a:off x="696027" y="2079385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/>
          <p:cNvCxnSpPr>
            <a:stCxn id="12" idx="0"/>
          </p:cNvCxnSpPr>
          <p:nvPr/>
        </p:nvCxnSpPr>
        <p:spPr>
          <a:xfrm flipV="1">
            <a:off x="1530060" y="1645412"/>
            <a:ext cx="0" cy="148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接點 106"/>
          <p:cNvCxnSpPr>
            <a:stCxn id="43" idx="0"/>
            <a:endCxn id="11" idx="2"/>
          </p:cNvCxnSpPr>
          <p:nvPr/>
        </p:nvCxnSpPr>
        <p:spPr>
          <a:xfrm>
            <a:off x="8074634" y="2621482"/>
            <a:ext cx="0" cy="684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接點 108"/>
          <p:cNvCxnSpPr>
            <a:stCxn id="10" idx="0"/>
          </p:cNvCxnSpPr>
          <p:nvPr/>
        </p:nvCxnSpPr>
        <p:spPr>
          <a:xfrm flipV="1">
            <a:off x="11346921" y="1645412"/>
            <a:ext cx="0" cy="202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01265" y="21371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75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1926-AC1A-3EF9-F210-437E5DC1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A476C-A51D-A9E8-52C4-7723E5F4D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168873"/>
              </p:ext>
            </p:extLst>
          </p:nvPr>
        </p:nvGraphicFramePr>
        <p:xfrm>
          <a:off x="6583680" y="4186873"/>
          <a:ext cx="4831080" cy="23060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匹配染色體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calculate_fitness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(self,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duration)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game_info</a:t>
                      </a:r>
                      <a:r>
                        <a:rPr lang="zh-TW" altLang="en-US" dirty="0"/>
                        <a:t>左右控制盤擊中數及比分</a:t>
                      </a:r>
                      <a:endParaRPr lang="en-US" altLang="zh-TW" dirty="0"/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遊戲經過時間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染色體匹配率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6DFFB402-1729-8BED-9CC2-45492189C3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618603"/>
              </p:ext>
            </p:extLst>
          </p:nvPr>
        </p:nvGraphicFramePr>
        <p:xfrm>
          <a:off x="6522720" y="1712596"/>
          <a:ext cx="4831080" cy="15106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取得玩家鍵盤操控按鍵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pygame.key.get_pressed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玩家於鍵盤上按下的按鍵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遊戲內玩家控制盤上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B6100DAB-9DA2-26CC-98F7-326D96480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9097388"/>
              </p:ext>
            </p:extLst>
          </p:nvPr>
        </p:nvGraphicFramePr>
        <p:xfrm>
          <a:off x="838201" y="1712596"/>
          <a:ext cx="4831080" cy="15044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讀取模型檔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pickle.load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file_name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讀取的檔案名稱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訓練完的族群</a:t>
                      </a:r>
                      <a:r>
                        <a:rPr lang="en-US" altLang="zh-TW" dirty="0"/>
                        <a:t>winner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A1A38BE1-1F45-086B-DB19-6FEFEBBAB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161336"/>
              </p:ext>
            </p:extLst>
          </p:nvPr>
        </p:nvGraphicFramePr>
        <p:xfrm>
          <a:off x="838201" y="4049713"/>
          <a:ext cx="4831080" cy="2580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681">
                  <a:extLst>
                    <a:ext uri="{9D8B030D-6E8A-4147-A177-3AD203B41FA5}">
                      <a16:colId xmlns:a16="http://schemas.microsoft.com/office/drawing/2014/main" val="3857726922"/>
                    </a:ext>
                  </a:extLst>
                </a:gridCol>
                <a:gridCol w="3611399">
                  <a:extLst>
                    <a:ext uri="{9D8B030D-6E8A-4147-A177-3AD203B41FA5}">
                      <a16:colId xmlns:a16="http://schemas.microsoft.com/office/drawing/2014/main" val="3498068757"/>
                    </a:ext>
                  </a:extLst>
                </a:gridCol>
              </a:tblGrid>
              <a:tr h="371951">
                <a:tc>
                  <a:txBody>
                    <a:bodyPr/>
                    <a:lstStyle/>
                    <a:p>
                      <a:r>
                        <a:rPr lang="zh-TW" altLang="en-US" dirty="0"/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找出擊球的最佳位置</a:t>
                      </a:r>
                      <a:endParaRPr lang="en-US" altLang="zh-TW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354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en-US" altLang="zh-TW" dirty="0"/>
                        <a:t>def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net.activate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72017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self.ball.y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self.ball.x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球與控制盤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軸距離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paddle.y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控制盤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軸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803059"/>
                  </a:ext>
                </a:extLst>
              </a:tr>
              <a:tr h="37957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控制盤上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下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不動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4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9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899652" y="2875891"/>
            <a:ext cx="843267" cy="1504087"/>
            <a:chOff x="277755" y="3569843"/>
            <a:chExt cx="843267" cy="1504087"/>
          </a:xfrm>
        </p:grpSpPr>
        <p:pic>
          <p:nvPicPr>
            <p:cNvPr id="2050" name="Picture 2" descr="20張超好笑【火柴人】梗圖！快來看看網友們的搞笑創作！">
              <a:extLst>
                <a:ext uri="{FF2B5EF4-FFF2-40B4-BE49-F238E27FC236}">
                  <a16:creationId xmlns:a16="http://schemas.microsoft.com/office/drawing/2014/main" id="{B96DA996-61C6-3A06-E032-2C1B8C52BA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755" y="3569843"/>
              <a:ext cx="801944" cy="1147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8D25BD8-3626-93DD-A7F7-F866F9083163}"/>
                </a:ext>
              </a:extLst>
            </p:cNvPr>
            <p:cNvSpPr txBox="1"/>
            <p:nvPr/>
          </p:nvSpPr>
          <p:spPr>
            <a:xfrm>
              <a:off x="320909" y="4704598"/>
              <a:ext cx="800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230452" y="3398914"/>
            <a:ext cx="1300366" cy="1273685"/>
            <a:chOff x="6741977" y="3498693"/>
            <a:chExt cx="1300366" cy="127368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4141463" y="2467196"/>
            <a:ext cx="3562458" cy="3186450"/>
            <a:chOff x="1766398" y="2263905"/>
            <a:chExt cx="3562458" cy="31864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D5ACA9-28AF-812E-4510-2CD2C1ADBE6C}"/>
                </a:ext>
              </a:extLst>
            </p:cNvPr>
            <p:cNvSpPr/>
            <p:nvPr/>
          </p:nvSpPr>
          <p:spPr>
            <a:xfrm>
              <a:off x="1766398" y="2263905"/>
              <a:ext cx="3562458" cy="31864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33B5227-47C5-676F-BDA8-B7A1BB436425}"/>
                </a:ext>
              </a:extLst>
            </p:cNvPr>
            <p:cNvSpPr txBox="1"/>
            <p:nvPr/>
          </p:nvSpPr>
          <p:spPr>
            <a:xfrm>
              <a:off x="2674942" y="3411280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玩家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vs AI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EC0DC0-1E2A-C5B5-5C46-D294CABF4040}"/>
                </a:ext>
              </a:extLst>
            </p:cNvPr>
            <p:cNvSpPr txBox="1"/>
            <p:nvPr/>
          </p:nvSpPr>
          <p:spPr>
            <a:xfrm>
              <a:off x="2851451" y="2584084"/>
              <a:ext cx="138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Pong Game</a:t>
              </a:r>
              <a:endParaRPr lang="zh-TW" altLang="en-US" dirty="0"/>
            </a:p>
          </p:txBody>
        </p:sp>
        <p:sp>
          <p:nvSpPr>
            <p:cNvPr id="2053" name="文字方塊 2052">
              <a:extLst>
                <a:ext uri="{FF2B5EF4-FFF2-40B4-BE49-F238E27FC236}">
                  <a16:creationId xmlns:a16="http://schemas.microsoft.com/office/drawing/2014/main" id="{2058AA1C-18FC-7221-A534-5D08B912625F}"/>
                </a:ext>
              </a:extLst>
            </p:cNvPr>
            <p:cNvSpPr txBox="1"/>
            <p:nvPr/>
          </p:nvSpPr>
          <p:spPr>
            <a:xfrm>
              <a:off x="2674942" y="4469308"/>
              <a:ext cx="1646628" cy="5406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AI vs AI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219321" y="951747"/>
            <a:ext cx="10943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來驗收，只要雙方不斷讓比賽進行下去，每顆球都是防守與進攻的移動路線，表示遊戲是可以一直挑戰的。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1771009" y="4877890"/>
            <a:ext cx="1300366" cy="1273685"/>
            <a:chOff x="6741977" y="3498693"/>
            <a:chExt cx="1300366" cy="127368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D5CF2C6-1017-DB90-6674-F20E1EE2D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490" b="13077"/>
            <a:stretch/>
          </p:blipFill>
          <p:spPr>
            <a:xfrm flipH="1">
              <a:off x="6952704" y="3498693"/>
              <a:ext cx="878912" cy="77575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5EA27C9-AABB-C3DF-6812-722CA15BDB25}"/>
                </a:ext>
              </a:extLst>
            </p:cNvPr>
            <p:cNvSpPr txBox="1"/>
            <p:nvPr/>
          </p:nvSpPr>
          <p:spPr>
            <a:xfrm>
              <a:off x="6741977" y="4403046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Agent(AI)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 flipV="1">
            <a:off x="3071375" y="5049086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767058" y="4487933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3071375" y="3372533"/>
            <a:ext cx="1978632" cy="60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0CAE0F-2CFB-EA1B-5056-D64013AF7181}"/>
              </a:ext>
            </a:extLst>
          </p:cNvPr>
          <p:cNvCxnSpPr>
            <a:cxnSpLocks/>
          </p:cNvCxnSpPr>
          <p:nvPr/>
        </p:nvCxnSpPr>
        <p:spPr>
          <a:xfrm>
            <a:off x="6767058" y="3857189"/>
            <a:ext cx="2463394" cy="56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49386" y="1976840"/>
            <a:ext cx="53912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2890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衍生出 方塊的詳細參數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輸出入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41224" y="978723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9546714" y="262814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839" y="2257903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65522" y="1746792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664511" y="975788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10267" y="1399630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2189" y="233722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94924" y="2441058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3" y="4050841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794305" y="1399631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193128" y="3342603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>
            <a:stCxn id="88" idx="0"/>
          </p:cNvCxnSpPr>
          <p:nvPr/>
        </p:nvCxnSpPr>
        <p:spPr>
          <a:xfrm rot="16200000" flipV="1">
            <a:off x="6473097" y="2244915"/>
            <a:ext cx="1179924" cy="24419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371741" y="247766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88982" y="5505107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778661" y="4892656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582433" y="510682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398313" y="4898023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398313" y="5106823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165524" y="3282873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56138" y="3842240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875099" y="4471749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29572" y="3929250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6360305" y="3917939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9719340" y="1763153"/>
            <a:ext cx="100540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訓練樣本</a:t>
            </a:r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10154522" y="3842240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07514" y="405587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>
            <a:stCxn id="75" idx="2"/>
            <a:endCxn id="11" idx="0"/>
          </p:cNvCxnSpPr>
          <p:nvPr/>
        </p:nvCxnSpPr>
        <p:spPr>
          <a:xfrm>
            <a:off x="10222042" y="2224818"/>
            <a:ext cx="1213" cy="403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1" idx="2"/>
            <a:endCxn id="88" idx="3"/>
          </p:cNvCxnSpPr>
          <p:nvPr/>
        </p:nvCxnSpPr>
        <p:spPr>
          <a:xfrm rot="5400000">
            <a:off x="9088516" y="3342041"/>
            <a:ext cx="1006819" cy="1262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23" idx="3"/>
            <a:endCxn id="88" idx="1"/>
          </p:cNvCxnSpPr>
          <p:nvPr/>
        </p:nvCxnSpPr>
        <p:spPr>
          <a:xfrm>
            <a:off x="5842064" y="4471749"/>
            <a:ext cx="1765450" cy="5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97681" y="1644139"/>
            <a:ext cx="64463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基因編碼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配對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突變如何改編碼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架構圖生成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流程圖的名稱變換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的詳細參數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輸出入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0647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各功能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API: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493978" y="1154569"/>
            <a:ext cx="1353081" cy="8418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user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5083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94593" y="2433749"/>
            <a:ext cx="5671038" cy="4169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8276" y="192263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1717265" y="1151634"/>
            <a:ext cx="1210588" cy="79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下控制</a:t>
            </a:r>
            <a:endParaRPr lang="zh-TW" altLang="en-US" sz="16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963021" y="1575476"/>
            <a:ext cx="483562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14943" y="25130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7678" y="2616904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7" y="4226687"/>
            <a:ext cx="1353081" cy="8418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</p:txBody>
      </p:sp>
      <p:cxnSp>
        <p:nvCxnSpPr>
          <p:cNvPr id="25" name="肘形接點 24"/>
          <p:cNvCxnSpPr>
            <a:stCxn id="8" idx="3"/>
            <a:endCxn id="22" idx="0"/>
          </p:cNvCxnSpPr>
          <p:nvPr/>
        </p:nvCxnSpPr>
        <p:spPr>
          <a:xfrm>
            <a:off x="4847059" y="1575477"/>
            <a:ext cx="377160" cy="104142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45882" y="351844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控制盤的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長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寬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  <a:endParaRPr lang="zh-TW" altLang="en-US" sz="1600" dirty="0"/>
          </a:p>
        </p:txBody>
      </p:sp>
      <p:cxnSp>
        <p:nvCxnSpPr>
          <p:cNvPr id="30" name="肘形接點 29"/>
          <p:cNvCxnSpPr/>
          <p:nvPr/>
        </p:nvCxnSpPr>
        <p:spPr>
          <a:xfrm rot="5400000">
            <a:off x="6493837" y="1642802"/>
            <a:ext cx="778407" cy="19764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49683" y="266378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endParaRPr lang="zh-TW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541736" y="568095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4831415" y="5068502"/>
            <a:ext cx="1" cy="63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35187" y="528266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控制盤座標</a:t>
            </a:r>
            <a:endParaRPr lang="zh-TW" altLang="en-US" sz="16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5451067" y="5073869"/>
            <a:ext cx="1" cy="607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451067" y="52826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球座標</a:t>
            </a:r>
            <a:endParaRPr lang="zh-TW" altLang="en-US" sz="1600" dirty="0"/>
          </a:p>
        </p:txBody>
      </p:sp>
      <p:cxnSp>
        <p:nvCxnSpPr>
          <p:cNvPr id="54" name="直線單箭頭接點 53"/>
          <p:cNvCxnSpPr>
            <a:stCxn id="22" idx="2"/>
            <a:endCxn id="23" idx="0"/>
          </p:cNvCxnSpPr>
          <p:nvPr/>
        </p:nvCxnSpPr>
        <p:spPr>
          <a:xfrm flipH="1">
            <a:off x="5218278" y="3458719"/>
            <a:ext cx="5941" cy="767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8892" y="4018086"/>
            <a:ext cx="2118961" cy="1264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環境初始化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/>
          <p:cNvCxnSpPr>
            <a:stCxn id="23" idx="1"/>
            <a:endCxn id="56" idx="3"/>
          </p:cNvCxnSpPr>
          <p:nvPr/>
        </p:nvCxnSpPr>
        <p:spPr>
          <a:xfrm flipH="1">
            <a:off x="2927853" y="4647595"/>
            <a:ext cx="1613884" cy="2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282326" y="4105096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cxnSp>
        <p:nvCxnSpPr>
          <p:cNvPr id="67" name="直線單箭頭接點 66"/>
          <p:cNvCxnSpPr>
            <a:endCxn id="11" idx="1"/>
          </p:cNvCxnSpPr>
          <p:nvPr/>
        </p:nvCxnSpPr>
        <p:spPr>
          <a:xfrm>
            <a:off x="5770906" y="4647595"/>
            <a:ext cx="1864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13059" y="4093785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的座標</a:t>
            </a:r>
            <a:endParaRPr lang="zh-TW" altLang="en-US" sz="1600" dirty="0"/>
          </a:p>
        </p:txBody>
      </p:sp>
      <p:sp>
        <p:nvSpPr>
          <p:cNvPr id="75" name="矩形 74"/>
          <p:cNvSpPr/>
          <p:nvPr/>
        </p:nvSpPr>
        <p:spPr>
          <a:xfrm>
            <a:off x="7346044" y="5728598"/>
            <a:ext cx="192873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zh-TW" altLang="en-US" sz="1600" dirty="0"/>
          </a:p>
        </p:txBody>
      </p:sp>
      <p:cxnSp>
        <p:nvCxnSpPr>
          <p:cNvPr id="76" name="直線單箭頭接點 75"/>
          <p:cNvCxnSpPr>
            <a:stCxn id="75" idx="0"/>
            <a:endCxn id="11" idx="2"/>
          </p:cNvCxnSpPr>
          <p:nvPr/>
        </p:nvCxnSpPr>
        <p:spPr>
          <a:xfrm flipV="1">
            <a:off x="8310411" y="5068502"/>
            <a:ext cx="1213" cy="660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8310410" y="5229273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節點載入</a:t>
            </a:r>
            <a:endParaRPr lang="zh-TW" altLang="en-US" sz="16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7633870" y="140000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1" name="直線單箭頭接點 90"/>
          <p:cNvCxnSpPr>
            <a:stCxn id="11" idx="0"/>
            <a:endCxn id="88" idx="2"/>
          </p:cNvCxnSpPr>
          <p:nvPr/>
        </p:nvCxnSpPr>
        <p:spPr>
          <a:xfrm flipH="1" flipV="1">
            <a:off x="8310411" y="2241820"/>
            <a:ext cx="1213" cy="19848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310410" y="314183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回擊率高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的移動方向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139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952555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790841" y="459487"/>
            <a:ext cx="1628820" cy="493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41706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129965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83512" y="246589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736593" y="1720561"/>
            <a:ext cx="705113" cy="643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736593" y="2364429"/>
            <a:ext cx="705113" cy="522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114300" y="2830178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886970" y="3857284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3761031" y="4945863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(Message sequence 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82299" y="5975195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cxnSp>
        <p:nvCxnSpPr>
          <p:cNvPr id="15" name="肘形接點 14"/>
          <p:cNvCxnSpPr>
            <a:stCxn id="67" idx="0"/>
            <a:endCxn id="35" idx="1"/>
          </p:cNvCxnSpPr>
          <p:nvPr/>
        </p:nvCxnSpPr>
        <p:spPr>
          <a:xfrm rot="5400000" flipH="1" flipV="1">
            <a:off x="3331244" y="1160466"/>
            <a:ext cx="570058" cy="996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接點 50"/>
          <p:cNvCxnSpPr>
            <a:stCxn id="65" idx="0"/>
            <a:endCxn id="35" idx="3"/>
          </p:cNvCxnSpPr>
          <p:nvPr/>
        </p:nvCxnSpPr>
        <p:spPr>
          <a:xfrm rot="16200000" flipV="1">
            <a:off x="5604032" y="1236813"/>
            <a:ext cx="570059" cy="843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endCxn id="103" idx="0"/>
          </p:cNvCxnSpPr>
          <p:nvPr/>
        </p:nvCxnSpPr>
        <p:spPr>
          <a:xfrm rot="16200000" flipH="1">
            <a:off x="4262736" y="2302073"/>
            <a:ext cx="1055394" cy="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03" idx="2"/>
            <a:endCxn id="104" idx="0"/>
          </p:cNvCxnSpPr>
          <p:nvPr/>
        </p:nvCxnSpPr>
        <p:spPr>
          <a:xfrm>
            <a:off x="4790841" y="3671993"/>
            <a:ext cx="0" cy="18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04" idx="2"/>
            <a:endCxn id="105" idx="0"/>
          </p:cNvCxnSpPr>
          <p:nvPr/>
        </p:nvCxnSpPr>
        <p:spPr>
          <a:xfrm flipH="1">
            <a:off x="4787793" y="4699099"/>
            <a:ext cx="3048" cy="24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3761031" y="5975195"/>
            <a:ext cx="2053524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是否達到結束分數</a:t>
            </a:r>
          </a:p>
        </p:txBody>
      </p:sp>
      <p:cxnSp>
        <p:nvCxnSpPr>
          <p:cNvPr id="90" name="直線單箭頭接點 89"/>
          <p:cNvCxnSpPr>
            <a:stCxn id="105" idx="2"/>
            <a:endCxn id="89" idx="0"/>
          </p:cNvCxnSpPr>
          <p:nvPr/>
        </p:nvCxnSpPr>
        <p:spPr>
          <a:xfrm>
            <a:off x="4787793" y="5787678"/>
            <a:ext cx="0" cy="1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89" idx="1"/>
            <a:endCxn id="49" idx="3"/>
          </p:cNvCxnSpPr>
          <p:nvPr/>
        </p:nvCxnSpPr>
        <p:spPr>
          <a:xfrm flipH="1">
            <a:off x="2588305" y="6396102"/>
            <a:ext cx="117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89" idx="3"/>
            <a:endCxn id="103" idx="3"/>
          </p:cNvCxnSpPr>
          <p:nvPr/>
        </p:nvCxnSpPr>
        <p:spPr>
          <a:xfrm flipH="1" flipV="1">
            <a:off x="5467381" y="3251086"/>
            <a:ext cx="347174" cy="3145016"/>
          </a:xfrm>
          <a:prstGeom prst="bentConnector3">
            <a:avLst>
              <a:gd name="adj1" fmla="val -65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66919" y="6026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102" name="文字方塊 101"/>
          <p:cNvSpPr txBox="1"/>
          <p:nvPr/>
        </p:nvSpPr>
        <p:spPr>
          <a:xfrm>
            <a:off x="6004163" y="463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17970" y="2833235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偵測方法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624067" y="3857283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移動方式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458281" y="4942026"/>
            <a:ext cx="1353081" cy="8418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移動種類</a:t>
            </a:r>
          </a:p>
        </p:txBody>
      </p:sp>
    </p:spTree>
    <p:extLst>
      <p:ext uri="{BB962C8B-B14F-4D97-AF65-F5344CB8AC3E}">
        <p14:creationId xmlns:p14="http://schemas.microsoft.com/office/powerpoint/2010/main" val="258498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9E37A4-44B9-451B-7B02-1F90B45707A6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-MSC(Message sequence chart)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每個方塊圖的輸入輸出 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遊戲介面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端控制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lang="en-US" altLang="zh-TW" sz="1100" dirty="0">
                <a:latin typeface="標楷體" panose="03000509000000000000" pitchFamily="65" charset="-120"/>
                <a:ea typeface="標楷體" panose="03000509000000000000" pitchFamily="65" charset="-120"/>
              </a:rPr>
              <a:t>))</a:t>
            </a:r>
          </a:p>
        </p:txBody>
      </p:sp>
      <p:grpSp>
        <p:nvGrpSpPr>
          <p:cNvPr id="51" name="群組 50"/>
          <p:cNvGrpSpPr/>
          <p:nvPr/>
        </p:nvGrpSpPr>
        <p:grpSpPr>
          <a:xfrm>
            <a:off x="10733893" y="873933"/>
            <a:ext cx="1353081" cy="4322676"/>
            <a:chOff x="10733893" y="1049423"/>
            <a:chExt cx="1353081" cy="43226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0733893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AI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P2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1322979" y="3912576"/>
              <a:ext cx="258894" cy="1459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917032" y="873933"/>
            <a:ext cx="1353081" cy="2801607"/>
            <a:chOff x="649970" y="1049423"/>
            <a:chExt cx="1353081" cy="28016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649970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user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操作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P1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控制盤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1239056" y="3378351"/>
              <a:ext cx="258894" cy="4726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174010" y="1737654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遊戲初始化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控制盤歸位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分數載入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含上次分數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球隨機產生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1856512" y="3508482"/>
            <a:ext cx="28542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218427" y="3507004"/>
            <a:ext cx="27433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384332" y="4988516"/>
            <a:ext cx="5865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38207" y="3202862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5667735" y="316845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控制盤與球的座標</a:t>
            </a:r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8939440" y="3420229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endParaRPr lang="en-US" altLang="zh-TW" sz="1600" dirty="0"/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找出擊球的最佳位置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8414327" y="4005246"/>
            <a:ext cx="28355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482088" y="4649479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控制盤移動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461606" y="873933"/>
            <a:ext cx="1353081" cy="3478610"/>
            <a:chOff x="7190937" y="1049423"/>
            <a:chExt cx="1353081" cy="3478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7190937" y="1049423"/>
              <a:ext cx="1353081" cy="8418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NEAT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4" y="3551963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 flipV="1">
              <a:off x="7780023" y="1891238"/>
              <a:ext cx="258894" cy="9760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8414327" y="1909439"/>
            <a:ext cx="2133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載入節點資料</a:t>
            </a:r>
            <a:endParaRPr lang="zh-TW" altLang="en-US" sz="1600" dirty="0"/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最佳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fitness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1600" dirty="0"/>
              <a:t>)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189319" y="873935"/>
            <a:ext cx="1353081" cy="8418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78405" y="1715750"/>
            <a:ext cx="258894" cy="34808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043753" y="5404259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endParaRPr lang="en-US" altLang="zh-TW" sz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2036" y="2907179"/>
            <a:ext cx="11194474" cy="247517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6419273" y="555814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重覆執行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509011" y="1715748"/>
            <a:ext cx="258894" cy="1487113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057035" y="2691819"/>
            <a:ext cx="261787" cy="684172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11331316" y="1715749"/>
            <a:ext cx="258894" cy="2021338"/>
          </a:xfrm>
          <a:prstGeom prst="rect">
            <a:avLst/>
          </a:prstGeom>
          <a:solidFill>
            <a:schemeClr val="tx1">
              <a:alpha val="1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18427" y="6107752"/>
            <a:ext cx="3140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判斷是否得分，進行分數計算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載入分數並回到</a:t>
            </a:r>
            <a:r>
              <a:rPr lang="zh-TW" altLang="en-US" sz="16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</a:t>
            </a:r>
            <a:endParaRPr lang="en-US" altLang="zh-TW" sz="16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4780769" y="6192527"/>
            <a:ext cx="258894" cy="415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22036" y="6043100"/>
            <a:ext cx="11194474" cy="7100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/>
          <p:cNvCxnSpPr>
            <a:stCxn id="55" idx="1"/>
          </p:cNvCxnSpPr>
          <p:nvPr/>
        </p:nvCxnSpPr>
        <p:spPr>
          <a:xfrm rot="10800000">
            <a:off x="801532" y="2149721"/>
            <a:ext cx="20505" cy="4248399"/>
          </a:xfrm>
          <a:prstGeom prst="bentConnector3">
            <a:avLst>
              <a:gd name="adj1" fmla="val 243105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087" y="989172"/>
            <a:ext cx="112550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空氣曲棍球達人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成為此曲棍球最強對手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loss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function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、特徵、類別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:user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是誰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基於某個環境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or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條件下開發  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可選擇某場景實現某件事、可改遊戲引擎且如何取得快速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大量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多久時間取得多少樣本、多久時間內訓練完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XX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(XX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、內部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模組間傳遞資料的溝通方式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預測、座標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根據情境定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use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cases(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依使用流程說明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，來驗證功能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效能被滿足 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上台報告內容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447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160839" y="1984678"/>
            <a:ext cx="9164261" cy="3991363"/>
            <a:chOff x="1160839" y="1984678"/>
            <a:chExt cx="9164261" cy="39913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1160839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4818435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是否達到結束分數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5EFEAF1-810A-78EC-CDD3-E2179C6D4FD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428035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C972860-8D33-A455-4C26-F0A20A5CFB87}"/>
                </a:ext>
              </a:extLst>
            </p:cNvPr>
            <p:cNvSpPr txBox="1"/>
            <p:nvPr/>
          </p:nvSpPr>
          <p:spPr>
            <a:xfrm>
              <a:off x="5428034" y="262973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EB0899-D1C2-9D1C-131B-03C7C4DC30CE}"/>
                </a:ext>
              </a:extLst>
            </p:cNvPr>
            <p:cNvSpPr/>
            <p:nvPr/>
          </p:nvSpPr>
          <p:spPr>
            <a:xfrm>
              <a:off x="4818435" y="3019151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儲存樣本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60CB5DB-F462-7156-F9B3-67DA4A2A632B}"/>
                </a:ext>
              </a:extLst>
            </p:cNvPr>
            <p:cNvSpPr/>
            <p:nvPr/>
          </p:nvSpPr>
          <p:spPr>
            <a:xfrm>
              <a:off x="4818435" y="4053623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結束遊戲</a:t>
              </a: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20C4A51-0D55-7BEF-9884-3E2A51823AD7}"/>
                </a:ext>
              </a:extLst>
            </p:cNvPr>
            <p:cNvCxnSpPr>
              <a:cxnSpLocks/>
            </p:cNvCxnSpPr>
            <p:nvPr/>
          </p:nvCxnSpPr>
          <p:spPr>
            <a:xfrm>
              <a:off x="5428034" y="3582569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989637" y="1984678"/>
              <a:ext cx="1219199" cy="758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傳送遊戲資訊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(State)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164A5D4-EA12-0A48-A3D6-B63F7A5B8868}"/>
                </a:ext>
              </a:extLst>
            </p:cNvPr>
            <p:cNvCxnSpPr>
              <a:cxnSpLocks/>
            </p:cNvCxnSpPr>
            <p:nvPr/>
          </p:nvCxnSpPr>
          <p:spPr>
            <a:xfrm>
              <a:off x="6037634" y="2266388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6C92DB6-BB13-32FC-837D-60524EC533FF}"/>
                </a:ext>
              </a:extLst>
            </p:cNvPr>
            <p:cNvSpPr txBox="1"/>
            <p:nvPr/>
          </p:nvSpPr>
          <p:spPr>
            <a:xfrm>
              <a:off x="6144483" y="198467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07EF4F8-F500-05DD-D078-DABE4BE83499}"/>
                </a:ext>
              </a:extLst>
            </p:cNvPr>
            <p:cNvSpPr/>
            <p:nvPr/>
          </p:nvSpPr>
          <p:spPr>
            <a:xfrm>
              <a:off x="6647233" y="198467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Agent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下達指令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(Action)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B95D50BE-B463-A3B9-1FD1-F59FCEAAD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048" y="5602279"/>
              <a:ext cx="1" cy="3737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6567E813-BF45-A20C-A1F9-A48E769DAB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1449" y="2548097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E77FBF-B193-482F-D36F-E67E0D2A26E3}"/>
                </a:ext>
              </a:extLst>
            </p:cNvPr>
            <p:cNvSpPr/>
            <p:nvPr/>
          </p:nvSpPr>
          <p:spPr>
            <a:xfrm>
              <a:off x="6647233" y="3007969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是否得分</a:t>
              </a:r>
            </a:p>
          </p:txBody>
        </p: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E56606A2-6E72-00E7-9730-28469B8019F0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>
              <a:off x="7256833" y="3571387"/>
              <a:ext cx="4617" cy="452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0103F415-E8FC-8A98-0E14-C9274ED75056}"/>
                </a:ext>
              </a:extLst>
            </p:cNvPr>
            <p:cNvSpPr txBox="1"/>
            <p:nvPr/>
          </p:nvSpPr>
          <p:spPr>
            <a:xfrm>
              <a:off x="7261449" y="3634719"/>
              <a:ext cx="364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73EFDE8-EA8C-E15E-D0B9-CB19E0B00C1D}"/>
                </a:ext>
              </a:extLst>
            </p:cNvPr>
            <p:cNvSpPr/>
            <p:nvPr/>
          </p:nvSpPr>
          <p:spPr>
            <a:xfrm>
              <a:off x="6577637" y="5072079"/>
              <a:ext cx="1358388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3A12861-12E4-AB10-66BF-0C8CC0883779}"/>
                </a:ext>
              </a:extLst>
            </p:cNvPr>
            <p:cNvSpPr/>
            <p:nvPr/>
          </p:nvSpPr>
          <p:spPr>
            <a:xfrm>
              <a:off x="6647232" y="4031414"/>
              <a:ext cx="1219199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是否失分</a:t>
              </a: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5D473B6-0BCF-203C-80FD-809877B84B67}"/>
                </a:ext>
              </a:extLst>
            </p:cNvPr>
            <p:cNvCxnSpPr>
              <a:cxnSpLocks/>
            </p:cNvCxnSpPr>
            <p:nvPr/>
          </p:nvCxnSpPr>
          <p:spPr>
            <a:xfrm>
              <a:off x="7257860" y="4610162"/>
              <a:ext cx="0" cy="47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85A9E831-19B4-ABF5-13EC-A62CF8797875}"/>
                </a:ext>
              </a:extLst>
            </p:cNvPr>
            <p:cNvSpPr txBox="1"/>
            <p:nvPr/>
          </p:nvSpPr>
          <p:spPr>
            <a:xfrm>
              <a:off x="7257859" y="469180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否</a:t>
              </a: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676BCE62-0847-AF57-8F26-EE392E3472C5}"/>
                </a:ext>
              </a:extLst>
            </p:cNvPr>
            <p:cNvCxnSpPr>
              <a:cxnSpLocks/>
            </p:cNvCxnSpPr>
            <p:nvPr/>
          </p:nvCxnSpPr>
          <p:spPr>
            <a:xfrm>
              <a:off x="2380038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8299B2A-DEB8-7201-D281-81020628F235}"/>
                </a:ext>
              </a:extLst>
            </p:cNvPr>
            <p:cNvCxnSpPr>
              <a:cxnSpLocks/>
            </p:cNvCxnSpPr>
            <p:nvPr/>
          </p:nvCxnSpPr>
          <p:spPr>
            <a:xfrm>
              <a:off x="4208836" y="2242446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A6D55570-7EBB-46D3-8E8D-214121EC7C98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3276645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2AC4DAE-2E7F-12DF-4424-C10E2B206E32}"/>
                </a:ext>
              </a:extLst>
            </p:cNvPr>
            <p:cNvCxnSpPr>
              <a:cxnSpLocks/>
            </p:cNvCxnSpPr>
            <p:nvPr/>
          </p:nvCxnSpPr>
          <p:spPr>
            <a:xfrm>
              <a:off x="7866431" y="4313123"/>
              <a:ext cx="6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401C10-3F43-C91D-96AB-B205F0C5C717}"/>
                </a:ext>
              </a:extLst>
            </p:cNvPr>
            <p:cNvSpPr/>
            <p:nvPr/>
          </p:nvSpPr>
          <p:spPr>
            <a:xfrm>
              <a:off x="8476029" y="3019151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423F49D-7872-613B-2DEE-686AEE0DF684}"/>
                </a:ext>
              </a:extLst>
            </p:cNvPr>
            <p:cNvSpPr/>
            <p:nvPr/>
          </p:nvSpPr>
          <p:spPr>
            <a:xfrm>
              <a:off x="8484622" y="4024135"/>
              <a:ext cx="1436897" cy="5634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回傳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Reward</a:t>
              </a:r>
              <a:r>
                <a:rPr lang="zh-TW" altLang="en-US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-10</a:t>
              </a:r>
            </a:p>
            <a:p>
              <a:pPr algn="ctr"/>
              <a:r>
                <a:rPr lang="en-US" altLang="zh-TW" sz="1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State’</a:t>
              </a:r>
              <a:endPara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27BB2232-9064-F5E1-EF71-F4FC511E57E4}"/>
                </a:ext>
              </a:extLst>
            </p:cNvPr>
            <p:cNvCxnSpPr>
              <a:stCxn id="95" idx="3"/>
            </p:cNvCxnSpPr>
            <p:nvPr/>
          </p:nvCxnSpPr>
          <p:spPr>
            <a:xfrm>
              <a:off x="9912926" y="3300860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0C393DEB-903A-4108-266C-58A5A2CD52B2}"/>
                </a:ext>
              </a:extLst>
            </p:cNvPr>
            <p:cNvCxnSpPr/>
            <p:nvPr/>
          </p:nvCxnSpPr>
          <p:spPr>
            <a:xfrm>
              <a:off x="9912926" y="4301529"/>
              <a:ext cx="4121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5982BE03-8AD5-1F7A-10D9-17714AA2587A}"/>
                </a:ext>
              </a:extLst>
            </p:cNvPr>
            <p:cNvCxnSpPr/>
            <p:nvPr/>
          </p:nvCxnSpPr>
          <p:spPr>
            <a:xfrm>
              <a:off x="10325100" y="3300860"/>
              <a:ext cx="0" cy="2675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58AC8C01-DFA6-34DA-5090-B6111036D5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3635" y="5976041"/>
              <a:ext cx="5811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C56D5A8-DE51-820E-CA18-1223D470E397}"/>
                </a:ext>
              </a:extLst>
            </p:cNvPr>
            <p:cNvCxnSpPr/>
            <p:nvPr/>
          </p:nvCxnSpPr>
          <p:spPr>
            <a:xfrm flipV="1">
              <a:off x="4513635" y="2239220"/>
              <a:ext cx="0" cy="3733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EE9538F1-6F3E-02BD-7938-D15827B4BA93}"/>
                </a:ext>
              </a:extLst>
            </p:cNvPr>
            <p:cNvSpPr txBox="1"/>
            <p:nvPr/>
          </p:nvSpPr>
          <p:spPr>
            <a:xfrm>
              <a:off x="7986822" y="293751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55279DDA-F5C0-A228-8E1F-087D51337BC5}"/>
                </a:ext>
              </a:extLst>
            </p:cNvPr>
            <p:cNvSpPr txBox="1"/>
            <p:nvPr/>
          </p:nvSpPr>
          <p:spPr>
            <a:xfrm>
              <a:off x="7993425" y="395421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/>
                <a:t>是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4322619" y="1536836"/>
            <a:ext cx="6377050" cy="4840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9416699" y="1466190"/>
            <a:ext cx="239133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872" y="3415068"/>
            <a:ext cx="24947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CNN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捲積時間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DQN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模型統整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</a:p>
          <a:p>
            <a:pPr algn="ctr"/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行動</a:t>
            </a:r>
            <a:endParaRPr lang="en-US" altLang="zh-TW" sz="24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801" y="55991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下達指令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獎勵回傳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598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3471183"/>
            <a:ext cx="12192000" cy="3197471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432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接點 108"/>
          <p:cNvCxnSpPr>
            <a:stCxn id="65" idx="2"/>
          </p:cNvCxnSpPr>
          <p:nvPr/>
        </p:nvCxnSpPr>
        <p:spPr>
          <a:xfrm flipH="1">
            <a:off x="6310739" y="2785337"/>
            <a:ext cx="2" cy="217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38" idx="2"/>
          </p:cNvCxnSpPr>
          <p:nvPr/>
        </p:nvCxnSpPr>
        <p:spPr>
          <a:xfrm>
            <a:off x="8971956" y="1814369"/>
            <a:ext cx="4990" cy="40592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6419661" y="385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281119" y="97255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開始挑戰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972554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95415" y="194352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4808198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86622" y="3874980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8286622" y="2975263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678932" y="5873637"/>
            <a:ext cx="2585830" cy="6241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產生回擊分數高的族群</a:t>
            </a:r>
          </a:p>
        </p:txBody>
      </p:sp>
      <p:sp>
        <p:nvSpPr>
          <p:cNvPr id="48" name="矩形 47"/>
          <p:cNvSpPr/>
          <p:nvPr/>
        </p:nvSpPr>
        <p:spPr>
          <a:xfrm>
            <a:off x="8140974" y="2949660"/>
            <a:ext cx="1679331" cy="28299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7587062" y="2896907"/>
            <a:ext cx="2751992" cy="372398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3109762"/>
            <a:ext cx="1565031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MLP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神經元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36469" y="4870703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基因演算法</a:t>
            </a:r>
          </a:p>
        </p:txBody>
      </p:sp>
      <p:cxnSp>
        <p:nvCxnSpPr>
          <p:cNvPr id="3" name="直線接點 2"/>
          <p:cNvCxnSpPr>
            <a:stCxn id="52" idx="1"/>
          </p:cNvCxnSpPr>
          <p:nvPr/>
        </p:nvCxnSpPr>
        <p:spPr>
          <a:xfrm flipH="1">
            <a:off x="9820305" y="3340595"/>
            <a:ext cx="616164" cy="796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 flipV="1">
            <a:off x="10339055" y="4352192"/>
            <a:ext cx="449107" cy="5185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1943522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</a:p>
        </p:txBody>
      </p:sp>
      <p:cxnSp>
        <p:nvCxnSpPr>
          <p:cNvPr id="20" name="肘形接點 19"/>
          <p:cNvCxnSpPr>
            <a:stCxn id="44" idx="2"/>
            <a:endCxn id="65" idx="3"/>
          </p:cNvCxnSpPr>
          <p:nvPr/>
        </p:nvCxnSpPr>
        <p:spPr>
          <a:xfrm rot="5400000" flipH="1">
            <a:off x="5912878" y="3438833"/>
            <a:ext cx="4133372" cy="1984566"/>
          </a:xfrm>
          <a:prstGeom prst="bentConnector4">
            <a:avLst>
              <a:gd name="adj1" fmla="val -5531"/>
              <a:gd name="adj2" fmla="val 8257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5" idx="3"/>
            <a:endCxn id="38" idx="0"/>
          </p:cNvCxnSpPr>
          <p:nvPr/>
        </p:nvCxnSpPr>
        <p:spPr>
          <a:xfrm>
            <a:off x="7772742" y="459487"/>
            <a:ext cx="1199214" cy="513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45" idx="1"/>
            <a:endCxn id="35" idx="0"/>
          </p:cNvCxnSpPr>
          <p:nvPr/>
        </p:nvCxnSpPr>
        <p:spPr>
          <a:xfrm rot="10800000" flipV="1">
            <a:off x="4957661" y="459487"/>
            <a:ext cx="1462001" cy="513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898040" y="194352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</a:p>
        </p:txBody>
      </p:sp>
      <p:cxnSp>
        <p:nvCxnSpPr>
          <p:cNvPr id="31" name="直線接點 30"/>
          <p:cNvCxnSpPr>
            <a:stCxn id="35" idx="2"/>
          </p:cNvCxnSpPr>
          <p:nvPr/>
        </p:nvCxnSpPr>
        <p:spPr>
          <a:xfrm flipH="1">
            <a:off x="4957659" y="1814368"/>
            <a:ext cx="1" cy="55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67" idx="3"/>
            <a:endCxn id="65" idx="1"/>
          </p:cNvCxnSpPr>
          <p:nvPr/>
        </p:nvCxnSpPr>
        <p:spPr>
          <a:xfrm>
            <a:off x="4251121" y="2364429"/>
            <a:ext cx="1383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130168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玩家控制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515150" y="2467924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回擊分數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次高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8" name="肘形接點 67"/>
          <p:cNvCxnSpPr>
            <a:stCxn id="74" idx="3"/>
            <a:endCxn id="67" idx="1"/>
          </p:cNvCxnSpPr>
          <p:nvPr/>
        </p:nvCxnSpPr>
        <p:spPr>
          <a:xfrm>
            <a:off x="1868231" y="1722591"/>
            <a:ext cx="1029809" cy="6418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75" idx="3"/>
            <a:endCxn id="67" idx="1"/>
          </p:cNvCxnSpPr>
          <p:nvPr/>
        </p:nvCxnSpPr>
        <p:spPr>
          <a:xfrm flipV="1">
            <a:off x="1868231" y="2364429"/>
            <a:ext cx="1029809" cy="524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1663807" y="4967318"/>
            <a:ext cx="2106006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遊戲分數計算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比賽重新開始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634200" y="29293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406869" y="3874979"/>
            <a:ext cx="180774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5161086" y="4964621"/>
            <a:ext cx="2053524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快速移動落點位置</a:t>
            </a:r>
          </a:p>
        </p:txBody>
      </p:sp>
      <p:cxnSp>
        <p:nvCxnSpPr>
          <p:cNvPr id="111" name="直線單箭頭接點 110"/>
          <p:cNvCxnSpPr>
            <a:stCxn id="105" idx="1"/>
            <a:endCxn id="85" idx="3"/>
          </p:cNvCxnSpPr>
          <p:nvPr/>
        </p:nvCxnSpPr>
        <p:spPr>
          <a:xfrm flipH="1">
            <a:off x="3769813" y="5385529"/>
            <a:ext cx="1391273" cy="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接點 112"/>
          <p:cNvCxnSpPr>
            <a:stCxn id="85" idx="0"/>
            <a:endCxn id="35" idx="2"/>
          </p:cNvCxnSpPr>
          <p:nvPr/>
        </p:nvCxnSpPr>
        <p:spPr>
          <a:xfrm rot="5400000" flipH="1" flipV="1">
            <a:off x="2260760" y="2270418"/>
            <a:ext cx="3152950" cy="2240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訊息序列流程圖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-MSC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(Message sequence chart)</a:t>
            </a:r>
            <a:endParaRPr lang="en-US" altLang="zh-TW" sz="16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6090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系統流程架構圖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7781848" y="1703433"/>
            <a:ext cx="1592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AI)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7770222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5D7E69-E928-ABAD-7EB8-AA151443F471}"/>
              </a:ext>
            </a:extLst>
          </p:cNvPr>
          <p:cNvSpPr/>
          <p:nvPr/>
        </p:nvSpPr>
        <p:spPr>
          <a:xfrm>
            <a:off x="238669" y="86512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遊戲運作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589912" y="2208461"/>
            <a:ext cx="1353081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球隨機產生並隨機直走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3274" y="2047342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16748" y="2208462"/>
            <a:ext cx="1353081" cy="841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判斷球的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移動軌跡</a:t>
            </a:r>
          </a:p>
        </p:txBody>
      </p:sp>
      <p:sp>
        <p:nvSpPr>
          <p:cNvPr id="12" name="矩形 11"/>
          <p:cNvSpPr/>
          <p:nvPr/>
        </p:nvSpPr>
        <p:spPr>
          <a:xfrm>
            <a:off x="4250955" y="1713855"/>
            <a:ext cx="4981617" cy="16870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3942993" y="2629369"/>
            <a:ext cx="520281" cy="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5811032" y="2629369"/>
            <a:ext cx="305716" cy="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7469829" y="2629369"/>
            <a:ext cx="30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604227" y="2398534"/>
            <a:ext cx="1428340" cy="461665"/>
          </a:xfrm>
          <a:prstGeom prst="rect">
            <a:avLst/>
          </a:prstGeom>
          <a:solidFill>
            <a:srgbClr val="F7CAB6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訓練中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6696" y="4091681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玩家為控制盤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為控制盤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169552" y="4512589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336267" y="4194740"/>
            <a:ext cx="1746516" cy="46166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8205048" y="3555376"/>
            <a:ext cx="2129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4469944" y="3896071"/>
            <a:ext cx="1347757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偵測球位置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6123418" y="389607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依據球的軌跡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預判球的落點</a:t>
            </a:r>
          </a:p>
        </p:txBody>
      </p:sp>
      <p:sp>
        <p:nvSpPr>
          <p:cNvPr id="60" name="矩形 59"/>
          <p:cNvSpPr/>
          <p:nvPr/>
        </p:nvSpPr>
        <p:spPr>
          <a:xfrm>
            <a:off x="4250955" y="3562584"/>
            <a:ext cx="6003649" cy="172597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817701" y="4480236"/>
            <a:ext cx="305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59" idx="3"/>
            <a:endCxn id="64" idx="1"/>
          </p:cNvCxnSpPr>
          <p:nvPr/>
        </p:nvCxnSpPr>
        <p:spPr>
          <a:xfrm flipV="1">
            <a:off x="8001649" y="4478096"/>
            <a:ext cx="259375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50D82DC6-E501-093A-90BC-C4F96B896D5C}"/>
              </a:ext>
            </a:extLst>
          </p:cNvPr>
          <p:cNvSpPr/>
          <p:nvPr/>
        </p:nvSpPr>
        <p:spPr>
          <a:xfrm>
            <a:off x="8261024" y="3893930"/>
            <a:ext cx="1878231" cy="1168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P2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快速移動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至球落點位置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2370025" y="5751654"/>
            <a:ext cx="1792856" cy="841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皆由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操控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4478500" y="5726427"/>
            <a:ext cx="1792856" cy="841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模型完全體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數據反向到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P1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4178108" y="621449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ED8428D-04A4-D3F4-2F9E-6C80FA4E3B27}"/>
              </a:ext>
            </a:extLst>
          </p:cNvPr>
          <p:cNvSpPr/>
          <p:nvPr/>
        </p:nvSpPr>
        <p:spPr>
          <a:xfrm>
            <a:off x="6653906" y="5731870"/>
            <a:ext cx="1792856" cy="8418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考驗訓練效果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6306524" y="6212350"/>
            <a:ext cx="30039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495355" y="5941729"/>
            <a:ext cx="158742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vs AI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" name="肘形接點 8"/>
          <p:cNvCxnSpPr>
            <a:stCxn id="45" idx="2"/>
            <a:endCxn id="77" idx="1"/>
          </p:cNvCxnSpPr>
          <p:nvPr/>
        </p:nvCxnSpPr>
        <p:spPr>
          <a:xfrm rot="16200000" flipH="1">
            <a:off x="-590196" y="3212341"/>
            <a:ext cx="4465626" cy="1454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45" idx="2"/>
            <a:endCxn id="30" idx="1"/>
          </p:cNvCxnSpPr>
          <p:nvPr/>
        </p:nvCxnSpPr>
        <p:spPr>
          <a:xfrm rot="16200000" flipH="1">
            <a:off x="243127" y="2379019"/>
            <a:ext cx="2805653" cy="1461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45" idx="2"/>
            <a:endCxn id="46" idx="1"/>
          </p:cNvCxnSpPr>
          <p:nvPr/>
        </p:nvCxnSpPr>
        <p:spPr>
          <a:xfrm rot="16200000" flipH="1">
            <a:off x="1323671" y="1298475"/>
            <a:ext cx="857781" cy="1674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-8580" y="1706934"/>
            <a:ext cx="12192000" cy="1713972"/>
          </a:xfrm>
          <a:prstGeom prst="rect">
            <a:avLst/>
          </a:prstGeom>
          <a:solidFill>
            <a:schemeClr val="tx1">
              <a:lumMod val="95000"/>
              <a:lumOff val="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93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8510794" y="3157958"/>
            <a:ext cx="2937822" cy="16240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A2EBCE-972D-0EC8-8D96-AF9CE51EBDE6}"/>
              </a:ext>
            </a:extLst>
          </p:cNvPr>
          <p:cNvSpPr txBox="1"/>
          <p:nvPr/>
        </p:nvSpPr>
        <p:spPr>
          <a:xfrm>
            <a:off x="7981676" y="213439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Environment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885B430-29F1-7F9F-8753-194AAA1885EA}"/>
              </a:ext>
            </a:extLst>
          </p:cNvPr>
          <p:cNvCxnSpPr>
            <a:cxnSpLocks/>
          </p:cNvCxnSpPr>
          <p:nvPr/>
        </p:nvCxnSpPr>
        <p:spPr>
          <a:xfrm flipH="1">
            <a:off x="4969838" y="4140089"/>
            <a:ext cx="322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515476-6934-DE1A-DFB4-F1276B9663DE}"/>
              </a:ext>
            </a:extLst>
          </p:cNvPr>
          <p:cNvSpPr txBox="1"/>
          <p:nvPr/>
        </p:nvSpPr>
        <p:spPr>
          <a:xfrm>
            <a:off x="5749089" y="3537625"/>
            <a:ext cx="196973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549DC5E-2224-E58D-91DE-F65553779288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808495" y="2319062"/>
            <a:ext cx="1294486" cy="69913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01A84E-B88F-FE59-2462-5EF1095BF033}"/>
              </a:ext>
            </a:extLst>
          </p:cNvPr>
          <p:cNvSpPr txBox="1"/>
          <p:nvPr/>
        </p:nvSpPr>
        <p:spPr>
          <a:xfrm>
            <a:off x="4969838" y="5880602"/>
            <a:ext cx="2960555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State(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當前畫面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A160E5-27C3-0A40-F899-164A80AEB02A}"/>
              </a:ext>
            </a:extLst>
          </p:cNvPr>
          <p:cNvSpPr/>
          <p:nvPr/>
        </p:nvSpPr>
        <p:spPr>
          <a:xfrm>
            <a:off x="8193686" y="2746705"/>
            <a:ext cx="3515454" cy="2420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A551CB-BC2B-CE20-9E16-C1970F4E4296}"/>
              </a:ext>
            </a:extLst>
          </p:cNvPr>
          <p:cNvSpPr/>
          <p:nvPr/>
        </p:nvSpPr>
        <p:spPr>
          <a:xfrm>
            <a:off x="650056" y="2425084"/>
            <a:ext cx="4319781" cy="371906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7BE0630-BCF8-453E-A218-FF21502BF22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2935224" y="5340733"/>
            <a:ext cx="8052" cy="112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572768" y="4232737"/>
            <a:ext cx="2724912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找出特徵</a:t>
            </a:r>
          </a:p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AC0F136-6D4E-3AC1-00CA-D37622C199FC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flipH="1" flipV="1">
            <a:off x="2931768" y="3873687"/>
            <a:ext cx="3456" cy="35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551943" y="1771406"/>
            <a:ext cx="2391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Agent-DQN(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1280131" y="2765691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表及特徵預測能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27" name="接點: 肘形 1026">
            <a:extLst>
              <a:ext uri="{FF2B5EF4-FFF2-40B4-BE49-F238E27FC236}">
                <a16:creationId xmlns:a16="http://schemas.microsoft.com/office/drawing/2014/main" id="{588B62E0-30E1-5790-AE5B-12845674627C}"/>
              </a:ext>
            </a:extLst>
          </p:cNvPr>
          <p:cNvCxnSpPr>
            <a:stCxn id="1024" idx="0"/>
            <a:endCxn id="18" idx="0"/>
          </p:cNvCxnSpPr>
          <p:nvPr/>
        </p:nvCxnSpPr>
        <p:spPr>
          <a:xfrm rot="5400000" flipH="1" flipV="1">
            <a:off x="6432097" y="-753624"/>
            <a:ext cx="18986" cy="7019645"/>
          </a:xfrm>
          <a:prstGeom prst="bentConnector3">
            <a:avLst>
              <a:gd name="adj1" fmla="val 2845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文字方塊 1029">
            <a:extLst>
              <a:ext uri="{FF2B5EF4-FFF2-40B4-BE49-F238E27FC236}">
                <a16:creationId xmlns:a16="http://schemas.microsoft.com/office/drawing/2014/main" id="{B1879F81-0405-BA35-9A7B-E15327F1D418}"/>
              </a:ext>
            </a:extLst>
          </p:cNvPr>
          <p:cNvSpPr txBox="1"/>
          <p:nvPr/>
        </p:nvSpPr>
        <p:spPr>
          <a:xfrm>
            <a:off x="5545909" y="1528894"/>
            <a:ext cx="4002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1412809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39250" y="1507550"/>
            <a:ext cx="2391333" cy="4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(P1/P2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移動方向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4" name="橢圓 23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93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381212" y="1602608"/>
            <a:ext cx="272491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球位置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8A1FB87A-5918-F76D-C668-0E6AC6B34A5A}"/>
              </a:ext>
            </a:extLst>
          </p:cNvPr>
          <p:cNvSpPr txBox="1"/>
          <p:nvPr/>
        </p:nvSpPr>
        <p:spPr>
          <a:xfrm>
            <a:off x="92029" y="2960970"/>
            <a:ext cx="3303273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表及特徵預測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獲得最大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Reward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的行動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241220" y="689580"/>
            <a:ext cx="300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Agent-DQN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內部參數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7539659"/>
                  </p:ext>
                </p:extLst>
              </p:nvPr>
            </p:nvGraphicFramePr>
            <p:xfrm>
              <a:off x="4712896" y="4810746"/>
              <a:ext cx="5930392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9872">
                      <a:extLst>
                        <a:ext uri="{9D8B030D-6E8A-4147-A177-3AD203B41FA5}">
                          <a16:colId xmlns:a16="http://schemas.microsoft.com/office/drawing/2014/main" val="3613110454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283033747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3518359338"/>
                        </a:ext>
                      </a:extLst>
                    </a:gridCol>
                    <a:gridCol w="1386840">
                      <a:extLst>
                        <a:ext uri="{9D8B030D-6E8A-4147-A177-3AD203B41FA5}">
                          <a16:colId xmlns:a16="http://schemas.microsoft.com/office/drawing/2014/main" val="13555017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↓狀態</a:t>
                          </a:r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類別→</a:t>
                          </a:r>
                          <a:endParaRPr lang="en-US" altLang="zh-TW" dirty="0" smtClean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上移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下移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不動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012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106557" r="-23655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0.50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632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345" t="-206557" r="-2365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0.95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0.5</a:t>
                          </a:r>
                          <a:endParaRPr lang="zh-TW" altLang="en-US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4892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F67232-E7EF-FB03-14BC-DB4E6A4A8B83}"/>
              </a:ext>
            </a:extLst>
          </p:cNvPr>
          <p:cNvSpPr txBox="1"/>
          <p:nvPr/>
        </p:nvSpPr>
        <p:spPr>
          <a:xfrm>
            <a:off x="146618" y="4886668"/>
            <a:ext cx="3194093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Action(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上移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下移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0" name="直線單箭頭接點 9"/>
          <p:cNvCxnSpPr>
            <a:stCxn id="27" idx="2"/>
            <a:endCxn id="1024" idx="0"/>
          </p:cNvCxnSpPr>
          <p:nvPr/>
        </p:nvCxnSpPr>
        <p:spPr>
          <a:xfrm flipH="1">
            <a:off x="1743666" y="2202772"/>
            <a:ext cx="2" cy="758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024" idx="2"/>
            <a:endCxn id="22" idx="0"/>
          </p:cNvCxnSpPr>
          <p:nvPr/>
        </p:nvCxnSpPr>
        <p:spPr>
          <a:xfrm flipH="1">
            <a:off x="1743665" y="4068966"/>
            <a:ext cx="1" cy="817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047AD41B-82F0-6659-68DB-791E43D3B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7" t="44167" r="32366" b="24777"/>
          <a:stretch/>
        </p:blipFill>
        <p:spPr>
          <a:xfrm>
            <a:off x="4897757" y="941199"/>
            <a:ext cx="5542383" cy="309864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20640" y="1150073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124077" y="1614666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120640" y="2088220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5124077" y="2561957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5117203" y="3023702"/>
            <a:ext cx="5108030" cy="461680"/>
          </a:xfrm>
          <a:prstGeom prst="rect">
            <a:avLst/>
          </a:prstGeom>
          <a:solidFill>
            <a:srgbClr val="FFF2CC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120640" y="3497439"/>
            <a:ext cx="5108030" cy="461680"/>
          </a:xfrm>
          <a:prstGeom prst="rect">
            <a:avLst/>
          </a:prstGeom>
          <a:solidFill>
            <a:srgbClr val="99CC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10537286" y="1092735"/>
            <a:ext cx="634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S6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S5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S4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S3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S2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S1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62B04E5-8678-D405-53CD-81D841ACC3F0}"/>
              </a:ext>
            </a:extLst>
          </p:cNvPr>
          <p:cNvSpPr/>
          <p:nvPr/>
        </p:nvSpPr>
        <p:spPr>
          <a:xfrm>
            <a:off x="7080616" y="6000009"/>
            <a:ext cx="160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表建立</a:t>
            </a:r>
            <a:endParaRPr lang="en-US" altLang="zh-TW" sz="2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10064262" y="-35607"/>
            <a:ext cx="2127738" cy="1024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10496536" y="93019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舊演算法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31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8748" y="971588"/>
            <a:ext cx="11255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遊戲使用者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(Games user):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想挑戰曲棍球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的玩家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玩法介紹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玩家操作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控制盤方向來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回擊曲棍球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接觸球</a:t>
            </a:r>
            <a:r>
              <a:rPr lang="en-US" altLang="zh-TW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，期間對手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會不斷進攻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防守讓你不斷挑戰，只要</a:t>
            </a:r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漏接球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就會讓對手得分。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控制盤只能上下移動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一維空間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 descr="空气曲棍球_全球百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49" y="3643891"/>
            <a:ext cx="4970340" cy="27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664569" y="6350168"/>
            <a:ext cx="56798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:https://penguin55.itch.io/super-pong-neon</a:t>
            </a:r>
          </a:p>
        </p:txBody>
      </p:sp>
      <p:sp>
        <p:nvSpPr>
          <p:cNvPr id="9" name="矩形 8"/>
          <p:cNvSpPr/>
          <p:nvPr/>
        </p:nvSpPr>
        <p:spPr>
          <a:xfrm>
            <a:off x="1249841" y="6350169"/>
            <a:ext cx="33714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現實遊戲機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空氣曲棍球機台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0" name="Picture 6" descr="Super Pong Neon by penguin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690" y="3727613"/>
            <a:ext cx="4688987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390183" y="3092672"/>
            <a:ext cx="1841559" cy="507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 控制盤 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0148304" y="4640538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1025188" y="4640538"/>
            <a:ext cx="206554" cy="400571"/>
          </a:xfrm>
          <a:prstGeom prst="roundRect">
            <a:avLst/>
          </a:prstGeom>
          <a:noFill/>
          <a:ln w="38100"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1231742" y="3736573"/>
            <a:ext cx="307545" cy="2165894"/>
          </a:xfrm>
          <a:prstGeom prst="round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>
            <a:endCxn id="3" idx="0"/>
          </p:cNvCxnSpPr>
          <p:nvPr/>
        </p:nvCxnSpPr>
        <p:spPr>
          <a:xfrm>
            <a:off x="9601200" y="3512820"/>
            <a:ext cx="709762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233660" y="3512820"/>
            <a:ext cx="791528" cy="1127718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0854740" y="3512820"/>
            <a:ext cx="377002" cy="579120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03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638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/>
              <a:t>CPU:12</a:t>
            </a:r>
            <a:r>
              <a:rPr lang="zh-TW" altLang="en-US" sz="3600" dirty="0"/>
              <a:t>代</a:t>
            </a:r>
            <a:r>
              <a:rPr lang="en-US" altLang="zh-TW" sz="3600" dirty="0"/>
              <a:t>Intel® Core™ i5-12400 </a:t>
            </a:r>
            <a:r>
              <a:rPr lang="zh-TW" altLang="en-US" sz="3600" dirty="0"/>
              <a:t>處理器</a:t>
            </a:r>
            <a:endParaRPr lang="en-US" altLang="zh-TW" sz="3600" dirty="0"/>
          </a:p>
          <a:p>
            <a:r>
              <a:rPr lang="en-US" altLang="zh-TW" sz="3600" dirty="0" err="1"/>
              <a:t>GPU:GeForce</a:t>
            </a:r>
            <a:r>
              <a:rPr lang="en-US" altLang="zh-TW" sz="3600" dirty="0"/>
              <a:t> RTX 3060</a:t>
            </a:r>
            <a:r>
              <a:rPr lang="zh-TW" altLang="en-US" sz="3600" dirty="0"/>
              <a:t> </a:t>
            </a:r>
            <a:r>
              <a:rPr lang="en-US" altLang="zh-TW" sz="3600" dirty="0" err="1"/>
              <a:t>Ti</a:t>
            </a:r>
            <a:endParaRPr lang="en-US" altLang="zh-TW" sz="3600" dirty="0"/>
          </a:p>
          <a:p>
            <a:r>
              <a:rPr lang="en-US" altLang="zh-TW" sz="3600" dirty="0"/>
              <a:t>RAM:16GB</a:t>
            </a:r>
          </a:p>
          <a:p>
            <a:r>
              <a:rPr lang="zh-TW" altLang="en-US" sz="3600" dirty="0"/>
              <a:t>系統</a:t>
            </a:r>
            <a:r>
              <a:rPr lang="en-US" altLang="zh-TW" sz="3600" dirty="0"/>
              <a:t>:Windows 10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33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軟體開發環境</a:t>
            </a:r>
          </a:p>
        </p:txBody>
      </p:sp>
      <p:pic>
        <p:nvPicPr>
          <p:cNvPr id="1028" name="Picture 4" descr="Python - 维基百科，自由的百科全书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17924"/>
            <a:ext cx="2434407" cy="26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41943" y="488065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Python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92588" y="4880651"/>
            <a:ext cx="195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Pygame</a:t>
            </a:r>
          </a:p>
        </p:txBody>
      </p:sp>
      <p:pic>
        <p:nvPicPr>
          <p:cNvPr id="5" name="Picture 4" descr="Pygame] 繪製矩形的Rect 簡單介紹- Clay-Technolog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952" y="2217924"/>
            <a:ext cx="64389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solidFill>
                  <a:srgbClr val="0070C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1548" y="1481295"/>
            <a:ext cx="11255083" cy="11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回擊球路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(AI)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自動回擊球，讓玩家不斷與對手挑戰。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14467"/>
              </p:ext>
            </p:extLst>
          </p:nvPr>
        </p:nvGraphicFramePr>
        <p:xfrm>
          <a:off x="331537" y="4434823"/>
          <a:ext cx="110450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8496">
                  <a:extLst>
                    <a:ext uri="{9D8B030D-6E8A-4147-A177-3AD203B41FA5}">
                      <a16:colId xmlns:a16="http://schemas.microsoft.com/office/drawing/2014/main" val="11065206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1362275495"/>
                    </a:ext>
                  </a:extLst>
                </a:gridCol>
                <a:gridCol w="4358299">
                  <a:extLst>
                    <a:ext uri="{9D8B030D-6E8A-4147-A177-3AD203B41FA5}">
                      <a16:colId xmlns:a16="http://schemas.microsoft.com/office/drawing/2014/main" val="411206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取得樣本方式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方法一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方法二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使用方法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把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控制盤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拉長尺寸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隨機直線移動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28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獲得益處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達到不會失分的條件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全自動樣本蒐集 </a:t>
                      </a:r>
                      <a:endParaRPr lang="zh-TW" altLang="en-US" sz="2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蒐集資訊</a:t>
                      </a:r>
                      <a:endParaRPr lang="zh-TW" altLang="en-US" sz="2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記錄球的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落點位置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記錄</a:t>
                      </a:r>
                      <a:r>
                        <a:rPr lang="zh-TW" altLang="en-US" sz="2400" dirty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模型偵測點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~</a:t>
                      </a:r>
                      <a:r>
                        <a:rPr lang="zh-TW" altLang="en-US" sz="2400" dirty="0">
                          <a:solidFill>
                            <a:srgbClr val="0070C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球進門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的時間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007238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695" y="1302868"/>
            <a:ext cx="4688230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5151C6-6BAF-9E18-7258-64435F4A6302}"/>
              </a:ext>
            </a:extLst>
          </p:cNvPr>
          <p:cNvSpPr txBox="1"/>
          <p:nvPr/>
        </p:nvSpPr>
        <p:spPr>
          <a:xfrm>
            <a:off x="121548" y="662238"/>
            <a:ext cx="609600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預計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取得樣本時間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取得一次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樣本的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338069" y="3772626"/>
            <a:ext cx="42727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取得時間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球產生及移動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偵測球的位置及移動軌跡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碰到控制盤</a:t>
            </a:r>
            <a:endParaRPr lang="en-US" altLang="zh-TW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6870" y="3148711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球產生了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但還沒到偵測點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49009" y="1745215"/>
            <a:ext cx="11337078" cy="1662545"/>
            <a:chOff x="474962" y="4007236"/>
            <a:chExt cx="11337078" cy="16625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9886594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碰到控制盤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25D7E69-E928-ABAD-7EB8-AA151443F471}"/>
                </a:ext>
              </a:extLst>
            </p:cNvPr>
            <p:cNvSpPr/>
            <p:nvPr/>
          </p:nvSpPr>
          <p:spPr>
            <a:xfrm>
              <a:off x="474962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遊戲開始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ED8428D-04A4-D3F4-2F9E-6C80FA4E3B27}"/>
                </a:ext>
              </a:extLst>
            </p:cNvPr>
            <p:cNvSpPr/>
            <p:nvPr/>
          </p:nvSpPr>
          <p:spPr>
            <a:xfrm>
              <a:off x="2827869" y="4236509"/>
              <a:ext cx="1925447" cy="1197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球隨機產生並隨機直走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5180778" y="4007236"/>
              <a:ext cx="1917871" cy="16625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偵測球位置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82DC6-E501-093A-90BC-C4F96B896D5C}"/>
                </a:ext>
              </a:extLst>
            </p:cNvPr>
            <p:cNvSpPr/>
            <p:nvPr/>
          </p:nvSpPr>
          <p:spPr>
            <a:xfrm>
              <a:off x="7533686" y="4236511"/>
              <a:ext cx="1925446" cy="11979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判斷球的</a:t>
              </a:r>
              <a:endPara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4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移動軌跡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5111134" y="1270660"/>
            <a:ext cx="6930445" cy="26322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EA27C9-AABB-C3DF-6812-722CA15BDB25}"/>
              </a:ext>
            </a:extLst>
          </p:cNvPr>
          <p:cNvSpPr txBox="1"/>
          <p:nvPr/>
        </p:nvSpPr>
        <p:spPr>
          <a:xfrm>
            <a:off x="10741213" y="3476119"/>
            <a:ext cx="1300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Agent(AI)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2474455" y="2573444"/>
            <a:ext cx="427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4827363" y="2573444"/>
            <a:ext cx="427462" cy="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7172696" y="2573445"/>
            <a:ext cx="435037" cy="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9533179" y="2573445"/>
            <a:ext cx="427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圖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263" y="4247524"/>
            <a:ext cx="4404634" cy="2468658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9087390" y="4143026"/>
            <a:ext cx="1327270" cy="221027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>
            <a:off x="7180271" y="3148711"/>
            <a:ext cx="1907119" cy="9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812139" y="55024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原先用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unity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可直接得知球位置，但有資料傳輸問題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現在用</a:t>
            </a:r>
            <a:r>
              <a:rPr lang="en-US" altLang="zh-TW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Pygame</a:t>
            </a:r>
            <a:r>
              <a:rPr lang="zh-TW" altLang="en-US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，可以節省程式和遊戲運行的溝通時間。</a:t>
            </a:r>
            <a:endParaRPr lang="en-US" altLang="zh-TW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76BCE62-0847-AF57-8F26-EE392E3472C5}"/>
              </a:ext>
            </a:extLst>
          </p:cNvPr>
          <p:cNvCxnSpPr>
            <a:cxnSpLocks/>
          </p:cNvCxnSpPr>
          <p:nvPr/>
        </p:nvCxnSpPr>
        <p:spPr>
          <a:xfrm flipV="1">
            <a:off x="6307020" y="1131627"/>
            <a:ext cx="194299" cy="8428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19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6C1CCDAB-E82B-97DF-4560-2B68D634B7EE}"/>
              </a:ext>
            </a:extLst>
          </p:cNvPr>
          <p:cNvSpPr/>
          <p:nvPr/>
        </p:nvSpPr>
        <p:spPr>
          <a:xfrm>
            <a:off x="121548" y="77702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482AC9EA-850A-9681-0E98-632E7697E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6" t="44167" r="29219" b="18750"/>
          <a:stretch/>
        </p:blipFill>
        <p:spPr>
          <a:xfrm>
            <a:off x="2817873" y="2085975"/>
            <a:ext cx="6556253" cy="3624263"/>
          </a:xfrm>
          <a:prstGeom prst="rect">
            <a:avLst/>
          </a:prstGeom>
        </p:spPr>
      </p:pic>
      <p:sp>
        <p:nvSpPr>
          <p:cNvPr id="35" name="圓角矩形 2">
            <a:extLst>
              <a:ext uri="{FF2B5EF4-FFF2-40B4-BE49-F238E27FC236}">
                <a16:creationId xmlns:a16="http://schemas.microsoft.com/office/drawing/2014/main" id="{AE4C314A-963F-5F8A-1D72-AAA226BF0F79}"/>
              </a:ext>
            </a:extLst>
          </p:cNvPr>
          <p:cNvSpPr/>
          <p:nvPr/>
        </p:nvSpPr>
        <p:spPr>
          <a:xfrm>
            <a:off x="5933342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FB93347-B293-ED8E-55D9-B9F981907482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>
            <a:off x="6095999" y="1723075"/>
            <a:ext cx="1" cy="1705925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AA3BAF8-1C6D-FCA4-E641-826257915588}"/>
              </a:ext>
            </a:extLst>
          </p:cNvPr>
          <p:cNvSpPr/>
          <p:nvPr/>
        </p:nvSpPr>
        <p:spPr>
          <a:xfrm>
            <a:off x="5852378" y="1263975"/>
            <a:ext cx="487241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9F886965-330B-3DE7-8730-E5BAF1D9551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405813" y="1723075"/>
            <a:ext cx="1" cy="1705924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90870D8-143E-E59E-94AC-C511933E5C96}"/>
              </a:ext>
            </a:extLst>
          </p:cNvPr>
          <p:cNvSpPr/>
          <p:nvPr/>
        </p:nvSpPr>
        <p:spPr>
          <a:xfrm>
            <a:off x="7948764" y="1263975"/>
            <a:ext cx="914097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AC77BA1-8051-526B-3007-9E9B55ECA651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095997" y="5628477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0DE4AC12-1F96-BF62-ED86-4E599E98EAAC}"/>
              </a:ext>
            </a:extLst>
          </p:cNvPr>
          <p:cNvSpPr/>
          <p:nvPr/>
        </p:nvSpPr>
        <p:spPr>
          <a:xfrm>
            <a:off x="5763628" y="6191250"/>
            <a:ext cx="65319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圓角矩形 2">
            <a:extLst>
              <a:ext uri="{FF2B5EF4-FFF2-40B4-BE49-F238E27FC236}">
                <a16:creationId xmlns:a16="http://schemas.microsoft.com/office/drawing/2014/main" id="{C699636E-8C1E-E334-904E-3EF6743D02D9}"/>
              </a:ext>
            </a:extLst>
          </p:cNvPr>
          <p:cNvSpPr/>
          <p:nvPr/>
        </p:nvSpPr>
        <p:spPr>
          <a:xfrm>
            <a:off x="8324117" y="3429000"/>
            <a:ext cx="32531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2">
            <a:extLst>
              <a:ext uri="{FF2B5EF4-FFF2-40B4-BE49-F238E27FC236}">
                <a16:creationId xmlns:a16="http://schemas.microsoft.com/office/drawing/2014/main" id="{59864D59-E164-6675-8AAD-1531AA2EB8A2}"/>
              </a:ext>
            </a:extLst>
          </p:cNvPr>
          <p:cNvSpPr/>
          <p:nvPr/>
        </p:nvSpPr>
        <p:spPr>
          <a:xfrm>
            <a:off x="5729559" y="5227906"/>
            <a:ext cx="732875" cy="400571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2">
            <a:extLst>
              <a:ext uri="{FF2B5EF4-FFF2-40B4-BE49-F238E27FC236}">
                <a16:creationId xmlns:a16="http://schemas.microsoft.com/office/drawing/2014/main" id="{B63FA11F-D7A1-EF80-4CA8-78401EB5E5AF}"/>
              </a:ext>
            </a:extLst>
          </p:cNvPr>
          <p:cNvSpPr/>
          <p:nvPr/>
        </p:nvSpPr>
        <p:spPr>
          <a:xfrm>
            <a:off x="3381374" y="2175466"/>
            <a:ext cx="242155" cy="2920409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EBE1D46A-5938-7C3E-8253-8AC827A217A2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02451" y="1723075"/>
            <a:ext cx="0" cy="452391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342AE2AC-0F58-1FD9-F071-4256634993AA}"/>
              </a:ext>
            </a:extLst>
          </p:cNvPr>
          <p:cNvSpPr/>
          <p:nvPr/>
        </p:nvSpPr>
        <p:spPr>
          <a:xfrm>
            <a:off x="3135813" y="1263975"/>
            <a:ext cx="733275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圓角矩形 2">
            <a:extLst>
              <a:ext uri="{FF2B5EF4-FFF2-40B4-BE49-F238E27FC236}">
                <a16:creationId xmlns:a16="http://schemas.microsoft.com/office/drawing/2014/main" id="{5D058E3A-B7E8-0981-0C9E-08DBA9CD4E1F}"/>
              </a:ext>
            </a:extLst>
          </p:cNvPr>
          <p:cNvSpPr/>
          <p:nvPr/>
        </p:nvSpPr>
        <p:spPr>
          <a:xfrm>
            <a:off x="2893658" y="5151966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AD6E24B2-D645-711E-0452-974F0F10BD3A}"/>
              </a:ext>
            </a:extLst>
          </p:cNvPr>
          <p:cNvCxnSpPr>
            <a:cxnSpLocks/>
          </p:cNvCxnSpPr>
          <p:nvPr/>
        </p:nvCxnSpPr>
        <p:spPr>
          <a:xfrm>
            <a:off x="3198054" y="5669358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FECDA2B-A4FF-727E-B08B-1643E5F71209}"/>
              </a:ext>
            </a:extLst>
          </p:cNvPr>
          <p:cNvSpPr/>
          <p:nvPr/>
        </p:nvSpPr>
        <p:spPr>
          <a:xfrm>
            <a:off x="2699238" y="6191250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4" name="圓角矩形 2">
            <a:extLst>
              <a:ext uri="{FF2B5EF4-FFF2-40B4-BE49-F238E27FC236}">
                <a16:creationId xmlns:a16="http://schemas.microsoft.com/office/drawing/2014/main" id="{1DC54229-75A4-C77D-1553-6CA98B144E0E}"/>
              </a:ext>
            </a:extLst>
          </p:cNvPr>
          <p:cNvSpPr/>
          <p:nvPr/>
        </p:nvSpPr>
        <p:spPr>
          <a:xfrm>
            <a:off x="8705972" y="5125874"/>
            <a:ext cx="608793" cy="552450"/>
          </a:xfrm>
          <a:prstGeom prst="round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A05478DF-AF24-D277-2E97-7CBED980407B}"/>
              </a:ext>
            </a:extLst>
          </p:cNvPr>
          <p:cNvCxnSpPr>
            <a:cxnSpLocks/>
          </p:cNvCxnSpPr>
          <p:nvPr/>
        </p:nvCxnSpPr>
        <p:spPr>
          <a:xfrm>
            <a:off x="9010368" y="5643266"/>
            <a:ext cx="1" cy="562773"/>
          </a:xfrm>
          <a:prstGeom prst="line">
            <a:avLst/>
          </a:prstGeom>
          <a:ln w="28575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BC099D7-64AC-74E7-4A36-E1B5DAA6BA96}"/>
              </a:ext>
            </a:extLst>
          </p:cNvPr>
          <p:cNvSpPr/>
          <p:nvPr/>
        </p:nvSpPr>
        <p:spPr>
          <a:xfrm>
            <a:off x="8511552" y="6165158"/>
            <a:ext cx="997632" cy="45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P2(AI)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2B63082-B8FA-7D9F-796C-6BFC81F9F1BE}"/>
              </a:ext>
            </a:extLst>
          </p:cNvPr>
          <p:cNvSpPr txBox="1"/>
          <p:nvPr/>
        </p:nvSpPr>
        <p:spPr>
          <a:xfrm>
            <a:off x="821088" y="922576"/>
            <a:ext cx="1760187" cy="58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12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A9251F-BF8D-8348-9CBE-9C079CF55375}"/>
              </a:ext>
            </a:extLst>
          </p:cNvPr>
          <p:cNvSpPr/>
          <p:nvPr/>
        </p:nvSpPr>
        <p:spPr>
          <a:xfrm>
            <a:off x="121547" y="28706"/>
            <a:ext cx="11255083" cy="581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遊戲需求篇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限制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844276"/>
            <a:ext cx="1207045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擊球使用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進化神經網絡 </a:t>
            </a:r>
            <a:r>
              <a:rPr lang="en-US" altLang="zh-TW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dirty="0"/>
              <a:t>(Evolving Neural Networks through Augmenting Topologies)</a:t>
            </a:r>
            <a:r>
              <a:rPr lang="en-US" altLang="zh-TW" sz="2400" dirty="0">
                <a:solidFill>
                  <a:schemeClr val="accent5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由基因演算法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(GA)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演變</a:t>
            </a:r>
            <a:endParaRPr lang="en-US" altLang="zh-TW" sz="2400" dirty="0">
              <a:solidFill>
                <a:schemeClr val="accent5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/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NEAT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增強拓撲的</a:t>
                </a:r>
                <a:r>
                  <a:rPr lang="zh-TW" altLang="en-US" sz="2400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進化神經網絡</a:t>
                </a:r>
                <a:endParaRPr lang="en-US" altLang="zh-TW" sz="2400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訓練和修改網絡的權值</a:t>
                </a:r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𝑤</m:t>
                    </m:r>
                  </m:oMath>
                </a14:m>
                <a:r>
                  <a:rPr lang="en-US" altLang="zh-TW" sz="1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修改網絡拓撲結構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新增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刪除節點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lang="en-US" altLang="zh-TW" sz="2400" dirty="0">
                  <a:solidFill>
                    <a:schemeClr val="accent5"/>
                  </a:solidFill>
                  <a:effectLst>
                    <a:glow rad="228600">
                      <a:schemeClr val="accent4">
                        <a:satMod val="175000"/>
                        <a:alpha val="40000"/>
                      </a:schemeClr>
                    </a:glow>
                  </a:effectLst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DEBB5C8-3143-4085-2199-77369DB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6" y="1851338"/>
                <a:ext cx="5319134" cy="1754326"/>
              </a:xfrm>
              <a:prstGeom prst="rect">
                <a:avLst/>
              </a:prstGeom>
              <a:blipFill>
                <a:blip r:embed="rId2"/>
                <a:stretch>
                  <a:fillRect l="-1479" b="-273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55" y="2260350"/>
            <a:ext cx="6576801" cy="3859914"/>
          </a:xfrm>
          <a:prstGeom prst="rect">
            <a:avLst/>
          </a:prstGeom>
        </p:spPr>
      </p:pic>
      <p:sp>
        <p:nvSpPr>
          <p:cNvPr id="76" name="文字方塊 75">
            <a:extLst>
              <a:ext uri="{FF2B5EF4-FFF2-40B4-BE49-F238E27FC236}">
                <a16:creationId xmlns:a16="http://schemas.microsoft.com/office/drawing/2014/main" id="{DDEBB5C8-3143-4085-2199-77369DB8BA19}"/>
              </a:ext>
            </a:extLst>
          </p:cNvPr>
          <p:cNvSpPr txBox="1"/>
          <p:nvPr/>
        </p:nvSpPr>
        <p:spPr>
          <a:xfrm>
            <a:off x="121546" y="3983714"/>
            <a:ext cx="5319134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NEAT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進化神經網絡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所需的參數流程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神經網絡編碼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染色體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/AI)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匹配率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(fitness)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交叉配對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(crossover)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神經網絡突變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(mutation)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Config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檔案跑參數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腳本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174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2">
      <a:majorFont>
        <a:latin typeface="Calibri Light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2358</Words>
  <Application>Microsoft Office PowerPoint</Application>
  <PresentationFormat>寬螢幕</PresentationFormat>
  <Paragraphs>597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硬體規格</vt:lpstr>
      <vt:lpstr>軟體開發環境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Break Down</vt:lpstr>
      <vt:lpstr>PowerPoint 簡報</vt:lpstr>
      <vt:lpstr>PowerPoint 簡報</vt:lpstr>
      <vt:lpstr>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正翰</dc:creator>
  <cp:lastModifiedBy>正翰</cp:lastModifiedBy>
  <cp:revision>271</cp:revision>
  <dcterms:created xsi:type="dcterms:W3CDTF">2022-10-18T08:24:58Z</dcterms:created>
  <dcterms:modified xsi:type="dcterms:W3CDTF">2022-12-22T04:27:35Z</dcterms:modified>
</cp:coreProperties>
</file>