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28"/>
  </p:notesMasterIdLst>
  <p:sldIdLst>
    <p:sldId id="261" r:id="rId2"/>
    <p:sldId id="265" r:id="rId3"/>
    <p:sldId id="270" r:id="rId4"/>
    <p:sldId id="271" r:id="rId5"/>
    <p:sldId id="262" r:id="rId6"/>
    <p:sldId id="273" r:id="rId7"/>
    <p:sldId id="267" r:id="rId8"/>
    <p:sldId id="287" r:id="rId9"/>
    <p:sldId id="298" r:id="rId10"/>
    <p:sldId id="299" r:id="rId11"/>
    <p:sldId id="284" r:id="rId12"/>
    <p:sldId id="317" r:id="rId13"/>
    <p:sldId id="320" r:id="rId14"/>
    <p:sldId id="318" r:id="rId15"/>
    <p:sldId id="321" r:id="rId16"/>
    <p:sldId id="319" r:id="rId17"/>
    <p:sldId id="322" r:id="rId18"/>
    <p:sldId id="310" r:id="rId19"/>
    <p:sldId id="309" r:id="rId20"/>
    <p:sldId id="296" r:id="rId21"/>
    <p:sldId id="312" r:id="rId22"/>
    <p:sldId id="311" r:id="rId23"/>
    <p:sldId id="315" r:id="rId24"/>
    <p:sldId id="272" r:id="rId25"/>
    <p:sldId id="323" r:id="rId26"/>
    <p:sldId id="316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  <a:srgbClr val="F5B398"/>
    <a:srgbClr val="F6AC8D"/>
    <a:srgbClr val="0070C0"/>
    <a:srgbClr val="F5AF89"/>
    <a:srgbClr val="F5AE88"/>
    <a:srgbClr val="203864"/>
    <a:srgbClr val="FFF2CC"/>
    <a:srgbClr val="ECACCE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53" autoAdjust="0"/>
  </p:normalViewPr>
  <p:slideViewPr>
    <p:cSldViewPr snapToGrid="0">
      <p:cViewPr varScale="1">
        <p:scale>
          <a:sx n="105" d="100"/>
          <a:sy n="105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15812-576E-4486-BDFD-E12A61995452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7779E-0E98-410A-A135-53941C4B47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68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33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36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47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32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37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71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00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62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68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04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00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49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0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0.pn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6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azBus0FqecA" TargetMode="External"/><Relationship Id="rId4" Type="http://schemas.openxmlformats.org/officeDocument/2006/relationships/hyperlink" Target="https://meet.google.com/mui-qxnp-pdm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00017" y="1836163"/>
            <a:ext cx="64463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機器學習與實作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-HW3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遊戲名稱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:Pong Game(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空氣曲棍球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311" y="4919008"/>
            <a:ext cx="31550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組長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:C108112136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洪正翰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:C108112104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李聖鈞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C108112124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歐育典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C108112143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蔡伯俋</a:t>
            </a:r>
          </a:p>
        </p:txBody>
      </p:sp>
    </p:spTree>
    <p:extLst>
      <p:ext uri="{BB962C8B-B14F-4D97-AF65-F5344CB8AC3E}">
        <p14:creationId xmlns:p14="http://schemas.microsoft.com/office/powerpoint/2010/main" val="4250013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884440" y="3285883"/>
            <a:ext cx="5698645" cy="3341123"/>
            <a:chOff x="3952153" y="2204071"/>
            <a:chExt cx="7625854" cy="4471049"/>
          </a:xfrm>
        </p:grpSpPr>
        <p:sp>
          <p:nvSpPr>
            <p:cNvPr id="157" name="文字方塊 156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10298204" y="3758275"/>
              <a:ext cx="1279803" cy="494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不動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8" name="文字方塊 157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10298204" y="4471826"/>
              <a:ext cx="1279803" cy="494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向上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9" name="文字方塊 158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10298204" y="5232617"/>
              <a:ext cx="1279803" cy="494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向下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1" name="矩形 160"/>
            <p:cNvSpPr/>
            <p:nvPr/>
          </p:nvSpPr>
          <p:spPr>
            <a:xfrm>
              <a:off x="9573818" y="3706425"/>
              <a:ext cx="647607" cy="2156463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8056518" y="2914708"/>
              <a:ext cx="647607" cy="3655878"/>
            </a:xfrm>
            <a:prstGeom prst="rect">
              <a:avLst/>
            </a:prstGeom>
            <a:solidFill>
              <a:srgbClr val="99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3" name="矩形 162"/>
            <p:cNvSpPr/>
            <p:nvPr/>
          </p:nvSpPr>
          <p:spPr>
            <a:xfrm>
              <a:off x="6549871" y="2914708"/>
              <a:ext cx="647607" cy="3655878"/>
            </a:xfrm>
            <a:prstGeom prst="rect">
              <a:avLst/>
            </a:prstGeom>
            <a:solidFill>
              <a:srgbClr val="99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5038901" y="3686400"/>
              <a:ext cx="647607" cy="2156463"/>
            </a:xfrm>
            <a:prstGeom prst="rect">
              <a:avLst/>
            </a:prstGeom>
            <a:solidFill>
              <a:srgbClr val="E185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5" name="橢圓 164"/>
            <p:cNvSpPr/>
            <p:nvPr/>
          </p:nvSpPr>
          <p:spPr>
            <a:xfrm>
              <a:off x="5119016" y="3766514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6" name="橢圓 165"/>
            <p:cNvSpPr/>
            <p:nvPr/>
          </p:nvSpPr>
          <p:spPr>
            <a:xfrm>
              <a:off x="5119016" y="4486419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7" name="橢圓 166"/>
            <p:cNvSpPr/>
            <p:nvPr/>
          </p:nvSpPr>
          <p:spPr>
            <a:xfrm>
              <a:off x="5119016" y="5206325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8" name="橢圓 167"/>
            <p:cNvSpPr/>
            <p:nvPr/>
          </p:nvSpPr>
          <p:spPr>
            <a:xfrm>
              <a:off x="6626649" y="3006861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9" name="橢圓 168"/>
            <p:cNvSpPr/>
            <p:nvPr/>
          </p:nvSpPr>
          <p:spPr>
            <a:xfrm>
              <a:off x="6630099" y="3766513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0" name="橢圓 169"/>
            <p:cNvSpPr/>
            <p:nvPr/>
          </p:nvSpPr>
          <p:spPr>
            <a:xfrm>
              <a:off x="6626649" y="4486419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1" name="橢圓 170"/>
            <p:cNvSpPr/>
            <p:nvPr/>
          </p:nvSpPr>
          <p:spPr>
            <a:xfrm>
              <a:off x="6626649" y="5246072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2" name="橢圓 171"/>
            <p:cNvSpPr/>
            <p:nvPr/>
          </p:nvSpPr>
          <p:spPr>
            <a:xfrm>
              <a:off x="6626649" y="6005725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3" name="橢圓 172"/>
            <p:cNvSpPr/>
            <p:nvPr/>
          </p:nvSpPr>
          <p:spPr>
            <a:xfrm>
              <a:off x="8133297" y="2984876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4" name="橢圓 173"/>
            <p:cNvSpPr/>
            <p:nvPr/>
          </p:nvSpPr>
          <p:spPr>
            <a:xfrm>
              <a:off x="8136747" y="3744529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5" name="橢圓 174"/>
            <p:cNvSpPr/>
            <p:nvPr/>
          </p:nvSpPr>
          <p:spPr>
            <a:xfrm>
              <a:off x="8133297" y="4464434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6" name="橢圓 175"/>
            <p:cNvSpPr/>
            <p:nvPr/>
          </p:nvSpPr>
          <p:spPr>
            <a:xfrm>
              <a:off x="8133297" y="5224087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7" name="橢圓 176"/>
            <p:cNvSpPr/>
            <p:nvPr/>
          </p:nvSpPr>
          <p:spPr>
            <a:xfrm>
              <a:off x="8133297" y="5983740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8" name="橢圓 177"/>
            <p:cNvSpPr/>
            <p:nvPr/>
          </p:nvSpPr>
          <p:spPr>
            <a:xfrm>
              <a:off x="9650596" y="3766513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9" name="橢圓 178"/>
            <p:cNvSpPr/>
            <p:nvPr/>
          </p:nvSpPr>
          <p:spPr>
            <a:xfrm>
              <a:off x="9650596" y="4486419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80" name="橢圓 179"/>
            <p:cNvSpPr/>
            <p:nvPr/>
          </p:nvSpPr>
          <p:spPr>
            <a:xfrm>
              <a:off x="9650596" y="5206324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81" name="文字方塊 180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5015802" y="3126783"/>
              <a:ext cx="832521" cy="4633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1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input</a:t>
              </a:r>
            </a:p>
          </p:txBody>
        </p:sp>
        <p:sp>
          <p:nvSpPr>
            <p:cNvPr id="182" name="文字方塊 181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7022147" y="2330843"/>
              <a:ext cx="1593790" cy="4633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1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Hidden layer</a:t>
              </a:r>
            </a:p>
          </p:txBody>
        </p:sp>
        <p:sp>
          <p:nvSpPr>
            <p:cNvPr id="183" name="文字方塊 182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9501288" y="3180170"/>
              <a:ext cx="1010722" cy="4633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1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output</a:t>
              </a:r>
            </a:p>
          </p:txBody>
        </p:sp>
        <p:sp>
          <p:nvSpPr>
            <p:cNvPr id="184" name="文字方塊 183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3966577" y="3676049"/>
              <a:ext cx="1109203" cy="6177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AI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控制盤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y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軸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5" name="文字方塊 184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4000946" y="4482979"/>
              <a:ext cx="1279803" cy="4508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球</a:t>
              </a:r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y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軸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6" name="文字方塊 185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3983608" y="5130183"/>
              <a:ext cx="1279803" cy="6177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AI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控制盤與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球</a:t>
              </a:r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x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軸距離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187" name="直線接點 186"/>
            <p:cNvCxnSpPr>
              <a:stCxn id="165" idx="6"/>
              <a:endCxn id="168" idx="2"/>
            </p:cNvCxnSpPr>
            <p:nvPr/>
          </p:nvCxnSpPr>
          <p:spPr>
            <a:xfrm flipV="1">
              <a:off x="5613067" y="3253886"/>
              <a:ext cx="1013582" cy="7596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接點 187"/>
            <p:cNvCxnSpPr>
              <a:stCxn id="165" idx="6"/>
              <a:endCxn id="169" idx="2"/>
            </p:cNvCxnSpPr>
            <p:nvPr/>
          </p:nvCxnSpPr>
          <p:spPr>
            <a:xfrm flipV="1">
              <a:off x="5613067" y="4013539"/>
              <a:ext cx="101703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/>
            <p:cNvCxnSpPr>
              <a:stCxn id="165" idx="6"/>
              <a:endCxn id="170" idx="2"/>
            </p:cNvCxnSpPr>
            <p:nvPr/>
          </p:nvCxnSpPr>
          <p:spPr>
            <a:xfrm>
              <a:off x="5613067" y="4013540"/>
              <a:ext cx="1013582" cy="719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/>
            <p:cNvCxnSpPr>
              <a:stCxn id="165" idx="6"/>
              <a:endCxn id="171" idx="2"/>
            </p:cNvCxnSpPr>
            <p:nvPr/>
          </p:nvCxnSpPr>
          <p:spPr>
            <a:xfrm>
              <a:off x="5613067" y="4013540"/>
              <a:ext cx="1013582" cy="14795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/>
            <p:cNvCxnSpPr>
              <a:stCxn id="165" idx="6"/>
              <a:endCxn id="172" idx="2"/>
            </p:cNvCxnSpPr>
            <p:nvPr/>
          </p:nvCxnSpPr>
          <p:spPr>
            <a:xfrm>
              <a:off x="5613067" y="4013540"/>
              <a:ext cx="1013582" cy="22392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/>
            <p:cNvCxnSpPr>
              <a:stCxn id="166" idx="6"/>
              <a:endCxn id="168" idx="2"/>
            </p:cNvCxnSpPr>
            <p:nvPr/>
          </p:nvCxnSpPr>
          <p:spPr>
            <a:xfrm flipV="1">
              <a:off x="5613067" y="3253886"/>
              <a:ext cx="1013582" cy="1479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>
              <a:stCxn id="167" idx="6"/>
              <a:endCxn id="168" idx="2"/>
            </p:cNvCxnSpPr>
            <p:nvPr/>
          </p:nvCxnSpPr>
          <p:spPr>
            <a:xfrm flipV="1">
              <a:off x="5613067" y="3253886"/>
              <a:ext cx="1013582" cy="2199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/>
            <p:cNvCxnSpPr>
              <a:stCxn id="166" idx="6"/>
              <a:endCxn id="169" idx="2"/>
            </p:cNvCxnSpPr>
            <p:nvPr/>
          </p:nvCxnSpPr>
          <p:spPr>
            <a:xfrm flipV="1">
              <a:off x="5613067" y="4013539"/>
              <a:ext cx="1017032" cy="7199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/>
            <p:cNvCxnSpPr>
              <a:stCxn id="167" idx="6"/>
              <a:endCxn id="169" idx="2"/>
            </p:cNvCxnSpPr>
            <p:nvPr/>
          </p:nvCxnSpPr>
          <p:spPr>
            <a:xfrm flipV="1">
              <a:off x="5613067" y="4013539"/>
              <a:ext cx="1017032" cy="14398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/>
            <p:cNvCxnSpPr>
              <a:stCxn id="166" idx="6"/>
              <a:endCxn id="170" idx="2"/>
            </p:cNvCxnSpPr>
            <p:nvPr/>
          </p:nvCxnSpPr>
          <p:spPr>
            <a:xfrm flipV="1">
              <a:off x="5613067" y="4733444"/>
              <a:ext cx="101358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>
              <a:stCxn id="167" idx="6"/>
              <a:endCxn id="170" idx="2"/>
            </p:cNvCxnSpPr>
            <p:nvPr/>
          </p:nvCxnSpPr>
          <p:spPr>
            <a:xfrm flipV="1">
              <a:off x="5613067" y="4733444"/>
              <a:ext cx="1013582" cy="7199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/>
            <p:cNvCxnSpPr>
              <a:stCxn id="167" idx="6"/>
              <a:endCxn id="171" idx="2"/>
            </p:cNvCxnSpPr>
            <p:nvPr/>
          </p:nvCxnSpPr>
          <p:spPr>
            <a:xfrm>
              <a:off x="5613067" y="5453350"/>
              <a:ext cx="1013582" cy="39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>
              <a:endCxn id="172" idx="2"/>
            </p:cNvCxnSpPr>
            <p:nvPr/>
          </p:nvCxnSpPr>
          <p:spPr>
            <a:xfrm>
              <a:off x="5609617" y="5473224"/>
              <a:ext cx="1017032" cy="779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>
              <a:stCxn id="166" idx="6"/>
              <a:endCxn id="172" idx="2"/>
            </p:cNvCxnSpPr>
            <p:nvPr/>
          </p:nvCxnSpPr>
          <p:spPr>
            <a:xfrm>
              <a:off x="5613067" y="4733445"/>
              <a:ext cx="1013582" cy="1519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>
              <a:stCxn id="166" idx="6"/>
              <a:endCxn id="171" idx="2"/>
            </p:cNvCxnSpPr>
            <p:nvPr/>
          </p:nvCxnSpPr>
          <p:spPr>
            <a:xfrm>
              <a:off x="5613067" y="4733445"/>
              <a:ext cx="1013582" cy="759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2" name="群組 201"/>
            <p:cNvGrpSpPr/>
            <p:nvPr/>
          </p:nvGrpSpPr>
          <p:grpSpPr>
            <a:xfrm flipH="1">
              <a:off x="8623897" y="3285224"/>
              <a:ext cx="1020481" cy="2998864"/>
              <a:chOff x="9361487" y="1360371"/>
              <a:chExt cx="1343904" cy="3949299"/>
            </a:xfrm>
          </p:grpSpPr>
          <p:cxnSp>
            <p:nvCxnSpPr>
              <p:cNvPr id="205" name="直線接點 204"/>
              <p:cNvCxnSpPr/>
              <p:nvPr/>
            </p:nvCxnSpPr>
            <p:spPr>
              <a:xfrm flipV="1">
                <a:off x="9366030" y="1360371"/>
                <a:ext cx="1334818" cy="10004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>
              <a:xfrm flipV="1">
                <a:off x="9366030" y="2360782"/>
                <a:ext cx="1339361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線接點 206"/>
              <p:cNvCxnSpPr/>
              <p:nvPr/>
            </p:nvCxnSpPr>
            <p:spPr>
              <a:xfrm>
                <a:off x="9366030" y="2360783"/>
                <a:ext cx="1334818" cy="9480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接點 207"/>
              <p:cNvCxnSpPr/>
              <p:nvPr/>
            </p:nvCxnSpPr>
            <p:spPr>
              <a:xfrm>
                <a:off x="9366030" y="2360783"/>
                <a:ext cx="1334818" cy="19484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線接點 208"/>
              <p:cNvCxnSpPr/>
              <p:nvPr/>
            </p:nvCxnSpPr>
            <p:spPr>
              <a:xfrm>
                <a:off x="9366030" y="2360783"/>
                <a:ext cx="1334818" cy="29488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線接點 209"/>
              <p:cNvCxnSpPr/>
              <p:nvPr/>
            </p:nvCxnSpPr>
            <p:spPr>
              <a:xfrm flipV="1">
                <a:off x="9366030" y="1360371"/>
                <a:ext cx="1334818" cy="1948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線接點 210"/>
              <p:cNvCxnSpPr/>
              <p:nvPr/>
            </p:nvCxnSpPr>
            <p:spPr>
              <a:xfrm flipV="1">
                <a:off x="9366030" y="1360371"/>
                <a:ext cx="1334818" cy="2896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線接點 211"/>
              <p:cNvCxnSpPr/>
              <p:nvPr/>
            </p:nvCxnSpPr>
            <p:spPr>
              <a:xfrm flipV="1">
                <a:off x="9366030" y="2360782"/>
                <a:ext cx="1339361" cy="9480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線接點 212"/>
              <p:cNvCxnSpPr/>
              <p:nvPr/>
            </p:nvCxnSpPr>
            <p:spPr>
              <a:xfrm flipV="1">
                <a:off x="9366030" y="2360782"/>
                <a:ext cx="1339361" cy="18961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線接點 213"/>
              <p:cNvCxnSpPr/>
              <p:nvPr/>
            </p:nvCxnSpPr>
            <p:spPr>
              <a:xfrm flipV="1">
                <a:off x="9366030" y="3308848"/>
                <a:ext cx="133481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線接點 214"/>
              <p:cNvCxnSpPr/>
              <p:nvPr/>
            </p:nvCxnSpPr>
            <p:spPr>
              <a:xfrm flipV="1">
                <a:off x="9366030" y="3308848"/>
                <a:ext cx="1334818" cy="9480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線接點 215"/>
              <p:cNvCxnSpPr/>
              <p:nvPr/>
            </p:nvCxnSpPr>
            <p:spPr>
              <a:xfrm>
                <a:off x="9366030" y="4256915"/>
                <a:ext cx="1334818" cy="523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線接點 216"/>
              <p:cNvCxnSpPr/>
              <p:nvPr/>
            </p:nvCxnSpPr>
            <p:spPr>
              <a:xfrm>
                <a:off x="9361487" y="4283087"/>
                <a:ext cx="1339361" cy="10265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線接點 217"/>
              <p:cNvCxnSpPr/>
              <p:nvPr/>
            </p:nvCxnSpPr>
            <p:spPr>
              <a:xfrm>
                <a:off x="9366030" y="3308849"/>
                <a:ext cx="1334818" cy="20008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線接點 218"/>
              <p:cNvCxnSpPr/>
              <p:nvPr/>
            </p:nvCxnSpPr>
            <p:spPr>
              <a:xfrm>
                <a:off x="9366030" y="3308849"/>
                <a:ext cx="1334818" cy="10004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4" name="矩形 203"/>
            <p:cNvSpPr/>
            <p:nvPr/>
          </p:nvSpPr>
          <p:spPr>
            <a:xfrm>
              <a:off x="3952153" y="2204071"/>
              <a:ext cx="1002199" cy="3500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1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染色體</a:t>
              </a:r>
              <a:r>
                <a:rPr lang="en-US" altLang="zh-TW" sz="11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01</a:t>
              </a:r>
              <a:endParaRPr lang="zh-TW" altLang="en-US" sz="1100" dirty="0"/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7336134" y="4482979"/>
              <a:ext cx="1279803" cy="494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……</a:t>
              </a:r>
            </a:p>
          </p:txBody>
        </p:sp>
        <p:sp>
          <p:nvSpPr>
            <p:cNvPr id="111" name="矩形 110"/>
            <p:cNvSpPr/>
            <p:nvPr/>
          </p:nvSpPr>
          <p:spPr>
            <a:xfrm>
              <a:off x="4030106" y="2490692"/>
              <a:ext cx="6869542" cy="418442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grpSp>
        <p:nvGrpSpPr>
          <p:cNvPr id="149" name="群組 148"/>
          <p:cNvGrpSpPr/>
          <p:nvPr/>
        </p:nvGrpSpPr>
        <p:grpSpPr>
          <a:xfrm>
            <a:off x="7858462" y="1878918"/>
            <a:ext cx="3871191" cy="4979082"/>
            <a:chOff x="6930033" y="100584"/>
            <a:chExt cx="5140047" cy="6611069"/>
          </a:xfrm>
        </p:grpSpPr>
        <p:grpSp>
          <p:nvGrpSpPr>
            <p:cNvPr id="150" name="群組 149"/>
            <p:cNvGrpSpPr/>
            <p:nvPr/>
          </p:nvGrpSpPr>
          <p:grpSpPr>
            <a:xfrm>
              <a:off x="6930033" y="100584"/>
              <a:ext cx="5140047" cy="5870448"/>
              <a:chOff x="6930033" y="292608"/>
              <a:chExt cx="5140047" cy="5870448"/>
            </a:xfrm>
          </p:grpSpPr>
          <p:grpSp>
            <p:nvGrpSpPr>
              <p:cNvPr id="153" name="群組 152"/>
              <p:cNvGrpSpPr/>
              <p:nvPr/>
            </p:nvGrpSpPr>
            <p:grpSpPr>
              <a:xfrm>
                <a:off x="6948321" y="424694"/>
                <a:ext cx="5016554" cy="5624914"/>
                <a:chOff x="6948321" y="424694"/>
                <a:chExt cx="5016554" cy="5624914"/>
              </a:xfrm>
            </p:grpSpPr>
            <p:grpSp>
              <p:nvGrpSpPr>
                <p:cNvPr id="155" name="群組 154"/>
                <p:cNvGrpSpPr/>
                <p:nvPr/>
              </p:nvGrpSpPr>
              <p:grpSpPr>
                <a:xfrm>
                  <a:off x="9297360" y="424694"/>
                  <a:ext cx="1059029" cy="941212"/>
                  <a:chOff x="5601522" y="1381802"/>
                  <a:chExt cx="1059029" cy="941212"/>
                </a:xfrm>
              </p:grpSpPr>
              <p:sp>
                <p:nvSpPr>
                  <p:cNvPr id="251" name="橢圓 250"/>
                  <p:cNvSpPr/>
                  <p:nvPr/>
                </p:nvSpPr>
                <p:spPr>
                  <a:xfrm>
                    <a:off x="5601522" y="1381802"/>
                    <a:ext cx="941212" cy="941212"/>
                  </a:xfrm>
                  <a:prstGeom prst="ellipse">
                    <a:avLst/>
                  </a:prstGeom>
                  <a:solidFill>
                    <a:srgbClr val="FFF2CC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50"/>
                  </a:p>
                </p:txBody>
              </p:sp>
              <p:sp>
                <p:nvSpPr>
                  <p:cNvPr id="252" name="矩形 251"/>
                  <p:cNvSpPr/>
                  <p:nvPr/>
                </p:nvSpPr>
                <p:spPr>
                  <a:xfrm>
                    <a:off x="5601522" y="1688575"/>
                    <a:ext cx="1059029" cy="36658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TW" altLang="en-US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染色體</a:t>
                    </a:r>
                    <a:r>
                      <a: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01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21" name="群組 220"/>
                <p:cNvGrpSpPr/>
                <p:nvPr/>
              </p:nvGrpSpPr>
              <p:grpSpPr>
                <a:xfrm>
                  <a:off x="6948321" y="1828749"/>
                  <a:ext cx="5016554" cy="1252411"/>
                  <a:chOff x="5715734" y="1218303"/>
                  <a:chExt cx="5016554" cy="1252411"/>
                </a:xfrm>
              </p:grpSpPr>
              <p:grpSp>
                <p:nvGrpSpPr>
                  <p:cNvPr id="241" name="群組 240"/>
                  <p:cNvGrpSpPr/>
                  <p:nvPr/>
                </p:nvGrpSpPr>
                <p:grpSpPr>
                  <a:xfrm>
                    <a:off x="6509709" y="1218303"/>
                    <a:ext cx="4222579" cy="1252411"/>
                    <a:chOff x="3966393" y="2084794"/>
                    <a:chExt cx="4222579" cy="1252411"/>
                  </a:xfrm>
                </p:grpSpPr>
                <p:grpSp>
                  <p:nvGrpSpPr>
                    <p:cNvPr id="243" name="群組 242"/>
                    <p:cNvGrpSpPr/>
                    <p:nvPr/>
                  </p:nvGrpSpPr>
                  <p:grpSpPr>
                    <a:xfrm rot="16200000">
                      <a:off x="5425386" y="625801"/>
                      <a:ext cx="1252411" cy="4170397"/>
                      <a:chOff x="6876159" y="2666873"/>
                      <a:chExt cx="647607" cy="2156463"/>
                    </a:xfrm>
                  </p:grpSpPr>
                  <p:sp>
                    <p:nvSpPr>
                      <p:cNvPr id="247" name="矩形 246"/>
                      <p:cNvSpPr/>
                      <p:nvPr/>
                    </p:nvSpPr>
                    <p:spPr>
                      <a:xfrm>
                        <a:off x="6876159" y="2666873"/>
                        <a:ext cx="647607" cy="2156463"/>
                      </a:xfrm>
                      <a:prstGeom prst="rect">
                        <a:avLst/>
                      </a:prstGeom>
                      <a:solidFill>
                        <a:srgbClr val="E185A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248" name="橢圓 247"/>
                      <p:cNvSpPr/>
                      <p:nvPr/>
                    </p:nvSpPr>
                    <p:spPr>
                      <a:xfrm>
                        <a:off x="6956274" y="2746987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249" name="橢圓 248"/>
                      <p:cNvSpPr/>
                      <p:nvPr/>
                    </p:nvSpPr>
                    <p:spPr>
                      <a:xfrm>
                        <a:off x="6956274" y="3466892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250" name="橢圓 249"/>
                      <p:cNvSpPr/>
                      <p:nvPr/>
                    </p:nvSpPr>
                    <p:spPr>
                      <a:xfrm>
                        <a:off x="6956274" y="4186798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</p:grpSp>
                <p:sp>
                  <p:nvSpPr>
                    <p:cNvPr id="244" name="文字方塊 243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51882" y="2446360"/>
                      <a:ext cx="1109203" cy="6109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245" name="文字方塊 244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56619" y="2446360"/>
                      <a:ext cx="1279803" cy="4473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246" name="文字方塊 245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09169" y="2416776"/>
                      <a:ext cx="1279803" cy="6129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控制盤與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x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軸距離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</p:grpSp>
              <p:sp>
                <p:nvSpPr>
                  <p:cNvPr id="242" name="文字方塊 241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5734" y="1633729"/>
                    <a:ext cx="832522" cy="48878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input</a:t>
                    </a:r>
                  </a:p>
                </p:txBody>
              </p:sp>
            </p:grpSp>
            <p:grpSp>
              <p:nvGrpSpPr>
                <p:cNvPr id="222" name="群組 221"/>
                <p:cNvGrpSpPr/>
                <p:nvPr/>
              </p:nvGrpSpPr>
              <p:grpSpPr>
                <a:xfrm>
                  <a:off x="6953996" y="4797197"/>
                  <a:ext cx="4958697" cy="1252411"/>
                  <a:chOff x="5718073" y="4042370"/>
                  <a:chExt cx="4958697" cy="1252411"/>
                </a:xfrm>
              </p:grpSpPr>
              <p:sp>
                <p:nvSpPr>
                  <p:cNvPr id="235" name="文字方塊 234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8073" y="4437742"/>
                    <a:ext cx="1010722" cy="48878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output</a:t>
                    </a:r>
                  </a:p>
                </p:txBody>
              </p:sp>
              <p:grpSp>
                <p:nvGrpSpPr>
                  <p:cNvPr id="236" name="群組 235"/>
                  <p:cNvGrpSpPr/>
                  <p:nvPr/>
                </p:nvGrpSpPr>
                <p:grpSpPr>
                  <a:xfrm rot="16200000">
                    <a:off x="7965366" y="2583377"/>
                    <a:ext cx="1252411" cy="4170397"/>
                    <a:chOff x="6876159" y="2666873"/>
                    <a:chExt cx="647607" cy="2156463"/>
                  </a:xfrm>
                </p:grpSpPr>
                <p:sp>
                  <p:nvSpPr>
                    <p:cNvPr id="237" name="矩形 236"/>
                    <p:cNvSpPr/>
                    <p:nvPr/>
                  </p:nvSpPr>
                  <p:spPr>
                    <a:xfrm>
                      <a:off x="6876159" y="2666873"/>
                      <a:ext cx="647607" cy="215646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050"/>
                    </a:p>
                  </p:txBody>
                </p:sp>
                <p:sp>
                  <p:nvSpPr>
                    <p:cNvPr id="238" name="橢圓 237"/>
                    <p:cNvSpPr/>
                    <p:nvPr/>
                  </p:nvSpPr>
                  <p:spPr>
                    <a:xfrm>
                      <a:off x="6956274" y="2746987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向上</a:t>
                      </a:r>
                      <a:endParaRPr lang="en-US" altLang="zh-TW" sz="16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239" name="橢圓 238"/>
                    <p:cNvSpPr/>
                    <p:nvPr/>
                  </p:nvSpPr>
                  <p:spPr>
                    <a:xfrm>
                      <a:off x="6956274" y="3466892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不動</a:t>
                      </a:r>
                    </a:p>
                  </p:txBody>
                </p:sp>
                <p:sp>
                  <p:nvSpPr>
                    <p:cNvPr id="240" name="橢圓 239"/>
                    <p:cNvSpPr/>
                    <p:nvPr/>
                  </p:nvSpPr>
                  <p:spPr>
                    <a:xfrm>
                      <a:off x="6956274" y="4186798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向下</a:t>
                      </a:r>
                    </a:p>
                  </p:txBody>
                </p:sp>
              </p:grpSp>
            </p:grpSp>
            <p:sp>
              <p:nvSpPr>
                <p:cNvPr id="223" name="矩形 222">
                  <a:extLst>
                    <a:ext uri="{FF2B5EF4-FFF2-40B4-BE49-F238E27FC236}">
                      <a16:creationId xmlns:a16="http://schemas.microsoft.com/office/drawing/2014/main" id="{EED8428D-04A4-D3F4-2F9E-6C80FA4E3B27}"/>
                    </a:ext>
                  </a:extLst>
                </p:cNvPr>
                <p:cNvSpPr/>
                <p:nvPr/>
              </p:nvSpPr>
              <p:spPr>
                <a:xfrm>
                  <a:off x="7780842" y="3367414"/>
                  <a:ext cx="4131851" cy="11461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隱藏節點</a:t>
                  </a:r>
                  <a:endParaRPr lang="en-US" altLang="zh-TW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224" name="直線接點 223"/>
                <p:cNvCxnSpPr>
                  <a:stCxn id="251" idx="4"/>
                </p:cNvCxnSpPr>
                <p:nvPr/>
              </p:nvCxnSpPr>
              <p:spPr>
                <a:xfrm flipH="1">
                  <a:off x="8347521" y="1365906"/>
                  <a:ext cx="1420445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線接點 224"/>
                <p:cNvCxnSpPr>
                  <a:stCxn id="251" idx="4"/>
                  <a:endCxn id="249" idx="6"/>
                </p:cNvCxnSpPr>
                <p:nvPr/>
              </p:nvCxnSpPr>
              <p:spPr>
                <a:xfrm flipH="1">
                  <a:off x="9767182" y="1365906"/>
                  <a:ext cx="784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線接點 225"/>
                <p:cNvCxnSpPr>
                  <a:stCxn id="251" idx="4"/>
                  <a:endCxn id="250" idx="6"/>
                </p:cNvCxnSpPr>
                <p:nvPr/>
              </p:nvCxnSpPr>
              <p:spPr>
                <a:xfrm>
                  <a:off x="9767966" y="1365906"/>
                  <a:ext cx="1391446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27" name="群組 226"/>
                <p:cNvGrpSpPr/>
                <p:nvPr/>
              </p:nvGrpSpPr>
              <p:grpSpPr>
                <a:xfrm flipV="1">
                  <a:off x="8402602" y="4508153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232" name="直線接點 231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直線接點 232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直線接點 233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8" name="群組 227"/>
                <p:cNvGrpSpPr/>
                <p:nvPr/>
              </p:nvGrpSpPr>
              <p:grpSpPr>
                <a:xfrm>
                  <a:off x="8416976" y="2919474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229" name="直線接點 228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直線接點 229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直線接點 230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4" name="矩形 153"/>
              <p:cNvSpPr/>
              <p:nvPr/>
            </p:nvSpPr>
            <p:spPr>
              <a:xfrm>
                <a:off x="6930033" y="292608"/>
                <a:ext cx="5140047" cy="5870448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</p:grpSp>
        <p:sp>
          <p:nvSpPr>
            <p:cNvPr id="151" name="文字方塊 150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8480984" y="6222870"/>
              <a:ext cx="2702256" cy="4887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fitness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數值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152" name="直線單箭頭接點 151"/>
            <p:cNvCxnSpPr>
              <a:stCxn id="237" idx="1"/>
              <a:endCxn id="151" idx="0"/>
            </p:cNvCxnSpPr>
            <p:nvPr/>
          </p:nvCxnSpPr>
          <p:spPr>
            <a:xfrm>
              <a:off x="9827496" y="5857585"/>
              <a:ext cx="4616" cy="3652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3" name="矩形 252"/>
          <p:cNvSpPr/>
          <p:nvPr/>
        </p:nvSpPr>
        <p:spPr>
          <a:xfrm>
            <a:off x="5112320" y="6179858"/>
            <a:ext cx="99257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MLP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10666022" y="1783134"/>
            <a:ext cx="1107997" cy="459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907946" y="906569"/>
            <a:ext cx="5878532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MLP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架構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vs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差異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:input/output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之間的節點是可浮動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訓練和修改網絡的權值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(w)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修改網絡拓撲結構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新增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刪除節點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cxnSp>
        <p:nvCxnSpPr>
          <p:cNvPr id="110" name="直線單箭頭接點 109"/>
          <p:cNvCxnSpPr>
            <a:endCxn id="223" idx="1"/>
          </p:cNvCxnSpPr>
          <p:nvPr/>
        </p:nvCxnSpPr>
        <p:spPr>
          <a:xfrm>
            <a:off x="6264271" y="2915042"/>
            <a:ext cx="2234971" cy="171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409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16" name="群組 115"/>
          <p:cNvGrpSpPr/>
          <p:nvPr/>
        </p:nvGrpSpPr>
        <p:grpSpPr>
          <a:xfrm>
            <a:off x="4023324" y="5213586"/>
            <a:ext cx="2585098" cy="1107996"/>
            <a:chOff x="3512999" y="856906"/>
            <a:chExt cx="2585098" cy="1107996"/>
          </a:xfrm>
        </p:grpSpPr>
        <p:sp>
          <p:nvSpPr>
            <p:cNvPr id="115" name="矩形 114"/>
            <p:cNvSpPr/>
            <p:nvPr/>
          </p:nvSpPr>
          <p:spPr>
            <a:xfrm>
              <a:off x="3930162" y="918416"/>
              <a:ext cx="1749669" cy="9515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3512999" y="856906"/>
              <a:ext cx="2585098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50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個染色體</a:t>
              </a:r>
              <a:endPara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TW" sz="2000" b="1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sz="2000" b="1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相異拓樸</a:t>
              </a:r>
              <a:r>
                <a:rPr lang="en-US" altLang="zh-TW" sz="2000" b="1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</a:p>
          </p:txBody>
        </p:sp>
      </p:grpSp>
      <p:grpSp>
        <p:nvGrpSpPr>
          <p:cNvPr id="124" name="群組 123"/>
          <p:cNvGrpSpPr/>
          <p:nvPr/>
        </p:nvGrpSpPr>
        <p:grpSpPr>
          <a:xfrm>
            <a:off x="8965371" y="5275096"/>
            <a:ext cx="3035682" cy="1158477"/>
            <a:chOff x="8596541" y="4750764"/>
            <a:chExt cx="3035682" cy="1214713"/>
          </a:xfrm>
        </p:grpSpPr>
        <p:sp>
          <p:nvSpPr>
            <p:cNvPr id="123" name="矩形 122"/>
            <p:cNvSpPr/>
            <p:nvPr/>
          </p:nvSpPr>
          <p:spPr>
            <a:xfrm>
              <a:off x="9196754" y="4750764"/>
              <a:ext cx="1881554" cy="1214713"/>
            </a:xfrm>
            <a:prstGeom prst="rect">
              <a:avLst/>
            </a:prstGeom>
            <a:solidFill>
              <a:srgbClr val="FFF2CC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文字方塊 113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8596541" y="4765148"/>
              <a:ext cx="303568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400" b="1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產生新世代</a:t>
              </a:r>
              <a:endParaRPr lang="en-US" altLang="zh-TW" sz="24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放回族群中</a:t>
              </a:r>
              <a:endPara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126" name="直線單箭頭接點 125"/>
          <p:cNvCxnSpPr>
            <a:stCxn id="94" idx="0"/>
          </p:cNvCxnSpPr>
          <p:nvPr/>
        </p:nvCxnSpPr>
        <p:spPr>
          <a:xfrm flipV="1">
            <a:off x="5315873" y="3044034"/>
            <a:ext cx="0" cy="2169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9763822" y="3697122"/>
            <a:ext cx="646332" cy="459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其他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10483212" y="4755278"/>
            <a:ext cx="122341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取出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Top50</a:t>
            </a:r>
          </a:p>
        </p:txBody>
      </p:sp>
      <p:grpSp>
        <p:nvGrpSpPr>
          <p:cNvPr id="304" name="群組 303"/>
          <p:cNvGrpSpPr/>
          <p:nvPr/>
        </p:nvGrpSpPr>
        <p:grpSpPr>
          <a:xfrm>
            <a:off x="231075" y="1465442"/>
            <a:ext cx="3746332" cy="4831570"/>
            <a:chOff x="6930033" y="100584"/>
            <a:chExt cx="5140047" cy="6629017"/>
          </a:xfrm>
        </p:grpSpPr>
        <p:grpSp>
          <p:nvGrpSpPr>
            <p:cNvPr id="305" name="群組 304"/>
            <p:cNvGrpSpPr/>
            <p:nvPr/>
          </p:nvGrpSpPr>
          <p:grpSpPr>
            <a:xfrm>
              <a:off x="6930033" y="100584"/>
              <a:ext cx="5140047" cy="5870448"/>
              <a:chOff x="6930033" y="292608"/>
              <a:chExt cx="5140047" cy="5870448"/>
            </a:xfrm>
          </p:grpSpPr>
          <p:grpSp>
            <p:nvGrpSpPr>
              <p:cNvPr id="308" name="群組 307"/>
              <p:cNvGrpSpPr/>
              <p:nvPr/>
            </p:nvGrpSpPr>
            <p:grpSpPr>
              <a:xfrm>
                <a:off x="6948321" y="424694"/>
                <a:ext cx="5014997" cy="5624914"/>
                <a:chOff x="6948321" y="424694"/>
                <a:chExt cx="5014997" cy="5624914"/>
              </a:xfrm>
            </p:grpSpPr>
            <p:grpSp>
              <p:nvGrpSpPr>
                <p:cNvPr id="310" name="群組 309"/>
                <p:cNvGrpSpPr/>
                <p:nvPr/>
              </p:nvGrpSpPr>
              <p:grpSpPr>
                <a:xfrm>
                  <a:off x="9297360" y="424694"/>
                  <a:ext cx="1097917" cy="941212"/>
                  <a:chOff x="5601522" y="1381802"/>
                  <a:chExt cx="1097917" cy="941212"/>
                </a:xfrm>
              </p:grpSpPr>
              <p:sp>
                <p:nvSpPr>
                  <p:cNvPr id="341" name="橢圓 340"/>
                  <p:cNvSpPr/>
                  <p:nvPr/>
                </p:nvSpPr>
                <p:spPr>
                  <a:xfrm>
                    <a:off x="5601522" y="1381802"/>
                    <a:ext cx="941212" cy="941212"/>
                  </a:xfrm>
                  <a:prstGeom prst="ellipse">
                    <a:avLst/>
                  </a:prstGeom>
                  <a:solidFill>
                    <a:srgbClr val="FFF2CC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50"/>
                  </a:p>
                </p:txBody>
              </p:sp>
              <p:sp>
                <p:nvSpPr>
                  <p:cNvPr id="342" name="矩形 341"/>
                  <p:cNvSpPr/>
                  <p:nvPr/>
                </p:nvSpPr>
                <p:spPr>
                  <a:xfrm>
                    <a:off x="5601522" y="1688574"/>
                    <a:ext cx="1097917" cy="3800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TW" altLang="en-US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染色體</a:t>
                    </a:r>
                    <a:r>
                      <a: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01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311" name="群組 310"/>
                <p:cNvGrpSpPr/>
                <p:nvPr/>
              </p:nvGrpSpPr>
              <p:grpSpPr>
                <a:xfrm>
                  <a:off x="6948321" y="1828749"/>
                  <a:ext cx="5014997" cy="1252411"/>
                  <a:chOff x="5715734" y="1218303"/>
                  <a:chExt cx="5014997" cy="1252411"/>
                </a:xfrm>
              </p:grpSpPr>
              <p:grpSp>
                <p:nvGrpSpPr>
                  <p:cNvPr id="331" name="群組 330"/>
                  <p:cNvGrpSpPr/>
                  <p:nvPr/>
                </p:nvGrpSpPr>
                <p:grpSpPr>
                  <a:xfrm>
                    <a:off x="6509709" y="1218303"/>
                    <a:ext cx="4221022" cy="1252411"/>
                    <a:chOff x="3966393" y="2084794"/>
                    <a:chExt cx="4221022" cy="1252411"/>
                  </a:xfrm>
                </p:grpSpPr>
                <p:grpSp>
                  <p:nvGrpSpPr>
                    <p:cNvPr id="333" name="群組 332"/>
                    <p:cNvGrpSpPr/>
                    <p:nvPr/>
                  </p:nvGrpSpPr>
                  <p:grpSpPr>
                    <a:xfrm rot="16200000">
                      <a:off x="5425386" y="625801"/>
                      <a:ext cx="1252411" cy="4170397"/>
                      <a:chOff x="6876159" y="2666873"/>
                      <a:chExt cx="647607" cy="2156463"/>
                    </a:xfrm>
                  </p:grpSpPr>
                  <p:sp>
                    <p:nvSpPr>
                      <p:cNvPr id="337" name="矩形 336"/>
                      <p:cNvSpPr/>
                      <p:nvPr/>
                    </p:nvSpPr>
                    <p:spPr>
                      <a:xfrm>
                        <a:off x="6876159" y="2666873"/>
                        <a:ext cx="647607" cy="2156463"/>
                      </a:xfrm>
                      <a:prstGeom prst="rect">
                        <a:avLst/>
                      </a:prstGeom>
                      <a:solidFill>
                        <a:srgbClr val="E185A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338" name="橢圓 337"/>
                      <p:cNvSpPr/>
                      <p:nvPr/>
                    </p:nvSpPr>
                    <p:spPr>
                      <a:xfrm>
                        <a:off x="6956274" y="2746987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339" name="橢圓 338"/>
                      <p:cNvSpPr/>
                      <p:nvPr/>
                    </p:nvSpPr>
                    <p:spPr>
                      <a:xfrm>
                        <a:off x="6956274" y="3466892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340" name="橢圓 339"/>
                      <p:cNvSpPr/>
                      <p:nvPr/>
                    </p:nvSpPr>
                    <p:spPr>
                      <a:xfrm>
                        <a:off x="6956274" y="4186798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</p:grpSp>
                <p:sp>
                  <p:nvSpPr>
                    <p:cNvPr id="334" name="文字方塊 333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51882" y="2446360"/>
                      <a:ext cx="1109204" cy="6334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335" name="文字方塊 334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4291" y="2397508"/>
                      <a:ext cx="1279804" cy="4622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336" name="文字方塊 335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02406" y="2417554"/>
                      <a:ext cx="1385009" cy="6334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控制盤與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x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軸距離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</p:grpSp>
              <p:sp>
                <p:nvSpPr>
                  <p:cNvPr id="332" name="文字方塊 331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5734" y="1633729"/>
                    <a:ext cx="832521" cy="5067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input</a:t>
                    </a:r>
                  </a:p>
                </p:txBody>
              </p:sp>
            </p:grpSp>
            <p:grpSp>
              <p:nvGrpSpPr>
                <p:cNvPr id="312" name="群組 311"/>
                <p:cNvGrpSpPr/>
                <p:nvPr/>
              </p:nvGrpSpPr>
              <p:grpSpPr>
                <a:xfrm>
                  <a:off x="6953996" y="4797197"/>
                  <a:ext cx="4958697" cy="1252411"/>
                  <a:chOff x="5718073" y="4042370"/>
                  <a:chExt cx="4958697" cy="1252411"/>
                </a:xfrm>
              </p:grpSpPr>
              <p:sp>
                <p:nvSpPr>
                  <p:cNvPr id="325" name="文字方塊 324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8073" y="4437743"/>
                    <a:ext cx="1010723" cy="5067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output</a:t>
                    </a:r>
                  </a:p>
                </p:txBody>
              </p:sp>
              <p:grpSp>
                <p:nvGrpSpPr>
                  <p:cNvPr id="326" name="群組 325"/>
                  <p:cNvGrpSpPr/>
                  <p:nvPr/>
                </p:nvGrpSpPr>
                <p:grpSpPr>
                  <a:xfrm rot="16200000">
                    <a:off x="7965366" y="2583377"/>
                    <a:ext cx="1252411" cy="4170397"/>
                    <a:chOff x="6876159" y="2666873"/>
                    <a:chExt cx="647607" cy="2156463"/>
                  </a:xfrm>
                </p:grpSpPr>
                <p:sp>
                  <p:nvSpPr>
                    <p:cNvPr id="327" name="矩形 326"/>
                    <p:cNvSpPr/>
                    <p:nvPr/>
                  </p:nvSpPr>
                  <p:spPr>
                    <a:xfrm>
                      <a:off x="6876159" y="2666873"/>
                      <a:ext cx="647607" cy="215646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050"/>
                    </a:p>
                  </p:txBody>
                </p:sp>
                <p:sp>
                  <p:nvSpPr>
                    <p:cNvPr id="328" name="橢圓 327"/>
                    <p:cNvSpPr/>
                    <p:nvPr/>
                  </p:nvSpPr>
                  <p:spPr>
                    <a:xfrm>
                      <a:off x="6956274" y="2746987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向上</a:t>
                      </a:r>
                      <a:endParaRPr lang="en-US" altLang="zh-TW" sz="16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329" name="橢圓 328"/>
                    <p:cNvSpPr/>
                    <p:nvPr/>
                  </p:nvSpPr>
                  <p:spPr>
                    <a:xfrm>
                      <a:off x="6956274" y="3466892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不動</a:t>
                      </a:r>
                    </a:p>
                  </p:txBody>
                </p:sp>
                <p:sp>
                  <p:nvSpPr>
                    <p:cNvPr id="330" name="橢圓 329"/>
                    <p:cNvSpPr/>
                    <p:nvPr/>
                  </p:nvSpPr>
                  <p:spPr>
                    <a:xfrm>
                      <a:off x="6956274" y="4186798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向下</a:t>
                      </a:r>
                    </a:p>
                  </p:txBody>
                </p:sp>
              </p:grpSp>
            </p:grpSp>
            <p:sp>
              <p:nvSpPr>
                <p:cNvPr id="313" name="矩形 312">
                  <a:extLst>
                    <a:ext uri="{FF2B5EF4-FFF2-40B4-BE49-F238E27FC236}">
                      <a16:creationId xmlns:a16="http://schemas.microsoft.com/office/drawing/2014/main" id="{EED8428D-04A4-D3F4-2F9E-6C80FA4E3B27}"/>
                    </a:ext>
                  </a:extLst>
                </p:cNvPr>
                <p:cNvSpPr/>
                <p:nvPr/>
              </p:nvSpPr>
              <p:spPr>
                <a:xfrm>
                  <a:off x="7780842" y="3367414"/>
                  <a:ext cx="4131851" cy="11461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隱藏節點</a:t>
                  </a:r>
                  <a:endParaRPr lang="en-US" altLang="zh-TW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314" name="直線接點 313"/>
                <p:cNvCxnSpPr>
                  <a:stCxn id="341" idx="4"/>
                </p:cNvCxnSpPr>
                <p:nvPr/>
              </p:nvCxnSpPr>
              <p:spPr>
                <a:xfrm flipH="1">
                  <a:off x="8347521" y="1365906"/>
                  <a:ext cx="1420445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直線接點 314"/>
                <p:cNvCxnSpPr>
                  <a:stCxn id="341" idx="4"/>
                  <a:endCxn id="339" idx="6"/>
                </p:cNvCxnSpPr>
                <p:nvPr/>
              </p:nvCxnSpPr>
              <p:spPr>
                <a:xfrm flipH="1">
                  <a:off x="9767182" y="1365906"/>
                  <a:ext cx="784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直線接點 315"/>
                <p:cNvCxnSpPr>
                  <a:stCxn id="341" idx="4"/>
                  <a:endCxn id="340" idx="6"/>
                </p:cNvCxnSpPr>
                <p:nvPr/>
              </p:nvCxnSpPr>
              <p:spPr>
                <a:xfrm>
                  <a:off x="9767966" y="1365906"/>
                  <a:ext cx="1391446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17" name="群組 316"/>
                <p:cNvGrpSpPr/>
                <p:nvPr/>
              </p:nvGrpSpPr>
              <p:grpSpPr>
                <a:xfrm flipV="1">
                  <a:off x="8402602" y="4508153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322" name="直線接點 321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直線接點 322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直線接點 323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8" name="群組 317"/>
                <p:cNvGrpSpPr/>
                <p:nvPr/>
              </p:nvGrpSpPr>
              <p:grpSpPr>
                <a:xfrm>
                  <a:off x="8416976" y="2919474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319" name="直線接點 318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直線接點 319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直線接點 320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09" name="矩形 308"/>
              <p:cNvSpPr/>
              <p:nvPr/>
            </p:nvSpPr>
            <p:spPr>
              <a:xfrm>
                <a:off x="6930033" y="292608"/>
                <a:ext cx="5140047" cy="5870448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</p:grpSp>
        <p:sp>
          <p:nvSpPr>
            <p:cNvPr id="306" name="文字方塊 305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8480984" y="6222870"/>
              <a:ext cx="2702256" cy="5067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平均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fitness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數值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307" name="直線單箭頭接點 306"/>
            <p:cNvCxnSpPr>
              <a:stCxn id="327" idx="1"/>
              <a:endCxn id="306" idx="0"/>
            </p:cNvCxnSpPr>
            <p:nvPr/>
          </p:nvCxnSpPr>
          <p:spPr>
            <a:xfrm>
              <a:off x="9827495" y="5857584"/>
              <a:ext cx="4617" cy="3652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4" name="直線單箭頭接點 73"/>
          <p:cNvCxnSpPr>
            <a:cxnSpLocks/>
          </p:cNvCxnSpPr>
          <p:nvPr/>
        </p:nvCxnSpPr>
        <p:spPr>
          <a:xfrm flipH="1">
            <a:off x="6226469" y="5856065"/>
            <a:ext cx="33411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D8428939-988E-4B40-1144-3255649EC982}"/>
              </a:ext>
            </a:extLst>
          </p:cNvPr>
          <p:cNvSpPr txBox="1"/>
          <p:nvPr/>
        </p:nvSpPr>
        <p:spPr>
          <a:xfrm>
            <a:off x="4119594" y="994204"/>
            <a:ext cx="3035682" cy="206210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配對</a:t>
            </a:r>
            <a:endParaRPr lang="en-US" altLang="zh-TW" sz="2400" b="1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神經網絡交叉組合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(fitness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高的輸出節點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ctr"/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4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突變</a:t>
            </a:r>
            <a:endParaRPr lang="en-US" altLang="zh-TW" sz="2400" b="1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透過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Config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產生新節點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14ABE0EC-7857-6353-7714-24C9255FA936}"/>
              </a:ext>
            </a:extLst>
          </p:cNvPr>
          <p:cNvGrpSpPr/>
          <p:nvPr/>
        </p:nvGrpSpPr>
        <p:grpSpPr>
          <a:xfrm>
            <a:off x="7738265" y="1205180"/>
            <a:ext cx="3456343" cy="1569660"/>
            <a:chOff x="5499105" y="1739602"/>
            <a:chExt cx="3456343" cy="156966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52C81F4-2E35-F9A4-164F-7B68613FF0F1}"/>
                </a:ext>
              </a:extLst>
            </p:cNvPr>
            <p:cNvSpPr/>
            <p:nvPr/>
          </p:nvSpPr>
          <p:spPr>
            <a:xfrm>
              <a:off x="5499106" y="1739602"/>
              <a:ext cx="3456342" cy="156966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EC0172B-1B8B-E7B7-7A2D-E31741091E13}"/>
                </a:ext>
              </a:extLst>
            </p:cNvPr>
            <p:cNvSpPr txBox="1"/>
            <p:nvPr/>
          </p:nvSpPr>
          <p:spPr>
            <a:xfrm>
              <a:off x="5499105" y="1739602"/>
              <a:ext cx="3456343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演化</a:t>
              </a:r>
              <a:endParaRPr lang="en-US" altLang="zh-TW" sz="24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依據</a:t>
              </a:r>
              <a:r>
                <a:rPr lang="en-US" altLang="zh-TW" sz="2400" dirty="0">
                  <a:ea typeface="標楷體" panose="03000509000000000000" pitchFamily="65" charset="-120"/>
                </a:rPr>
                <a:t>fitness</a:t>
              </a:r>
              <a:r>
                <a:rPr lang="zh-TW" altLang="en-US" sz="2400" dirty="0">
                  <a:ea typeface="標楷體" panose="03000509000000000000" pitchFamily="65" charset="-120"/>
                </a:rPr>
                <a:t> </a:t>
              </a:r>
              <a:r>
                <a:rPr lang="en-US" altLang="zh-TW" sz="2400" dirty="0">
                  <a:ea typeface="標楷體" panose="03000509000000000000" pitchFamily="65" charset="-120"/>
                </a:rPr>
                <a:t>function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擊球數高，分數增加</a:t>
              </a:r>
              <a:endPara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Miss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數高，分數減少</a:t>
              </a:r>
              <a:endPara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F67D404-B965-C41A-BBB4-BC851F04666D}"/>
              </a:ext>
            </a:extLst>
          </p:cNvPr>
          <p:cNvCxnSpPr>
            <a:cxnSpLocks/>
            <a:stCxn id="9" idx="3"/>
            <a:endCxn id="9" idx="3"/>
          </p:cNvCxnSpPr>
          <p:nvPr/>
        </p:nvCxnSpPr>
        <p:spPr>
          <a:xfrm>
            <a:off x="11194608" y="199001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6727EAC5-BE44-CCB0-BE3B-6B998802C21D}"/>
              </a:ext>
            </a:extLst>
          </p:cNvPr>
          <p:cNvGrpSpPr/>
          <p:nvPr/>
        </p:nvGrpSpPr>
        <p:grpSpPr>
          <a:xfrm>
            <a:off x="7744395" y="3510276"/>
            <a:ext cx="1962523" cy="1200329"/>
            <a:chOff x="4570162" y="1370865"/>
            <a:chExt cx="1962523" cy="1200329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1392154-1254-D2E2-6769-2066AB8711CB}"/>
                </a:ext>
              </a:extLst>
            </p:cNvPr>
            <p:cNvSpPr/>
            <p:nvPr/>
          </p:nvSpPr>
          <p:spPr>
            <a:xfrm>
              <a:off x="4570162" y="1459523"/>
              <a:ext cx="1962523" cy="111167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ACC7233-F433-74C6-4198-0A9A71136272}"/>
                </a:ext>
              </a:extLst>
            </p:cNvPr>
            <p:cNvSpPr txBox="1"/>
            <p:nvPr/>
          </p:nvSpPr>
          <p:spPr>
            <a:xfrm>
              <a:off x="4570162" y="1370865"/>
              <a:ext cx="196252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400" b="1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淘汰</a:t>
              </a:r>
              <a:endParaRPr lang="en-US" altLang="zh-TW" sz="24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分數較低的</a:t>
              </a:r>
              <a:endPara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B516E8E-79BE-85C0-A1FB-4FF8B0ACBA4C}"/>
              </a:ext>
            </a:extLst>
          </p:cNvPr>
          <p:cNvCxnSpPr>
            <a:cxnSpLocks/>
          </p:cNvCxnSpPr>
          <p:nvPr/>
        </p:nvCxnSpPr>
        <p:spPr>
          <a:xfrm>
            <a:off x="7155276" y="2058445"/>
            <a:ext cx="5829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1384D54F-5587-4D9B-44EA-8F5422ECB1FD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10464983" y="2790849"/>
            <a:ext cx="18229" cy="24979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直線單箭頭接點 289">
            <a:extLst>
              <a:ext uri="{FF2B5EF4-FFF2-40B4-BE49-F238E27FC236}">
                <a16:creationId xmlns:a16="http://schemas.microsoft.com/office/drawing/2014/main" id="{052218B0-D945-9F06-27DB-27255340E611}"/>
              </a:ext>
            </a:extLst>
          </p:cNvPr>
          <p:cNvCxnSpPr>
            <a:cxnSpLocks/>
          </p:cNvCxnSpPr>
          <p:nvPr/>
        </p:nvCxnSpPr>
        <p:spPr>
          <a:xfrm flipH="1">
            <a:off x="9706918" y="4200551"/>
            <a:ext cx="7601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58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字方塊 71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51586" y="136718"/>
            <a:ext cx="593892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染色體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的拓樸編碼方式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400" dirty="0">
              <a:solidFill>
                <a:srgbClr val="0070C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9363830" y="222119"/>
            <a:ext cx="1005403" cy="941212"/>
            <a:chOff x="5601522" y="1381802"/>
            <a:chExt cx="1005403" cy="941212"/>
          </a:xfrm>
        </p:grpSpPr>
        <p:sp>
          <p:nvSpPr>
            <p:cNvPr id="90" name="橢圓 89"/>
            <p:cNvSpPr/>
            <p:nvPr/>
          </p:nvSpPr>
          <p:spPr>
            <a:xfrm>
              <a:off x="5601522" y="1381802"/>
              <a:ext cx="941212" cy="941212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5601522" y="1688574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染色體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01</a:t>
              </a:r>
              <a:endParaRPr lang="zh-TW" altLang="en-US" sz="1600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7014791" y="1626174"/>
            <a:ext cx="4964372" cy="1252411"/>
            <a:chOff x="5715734" y="1218303"/>
            <a:chExt cx="4964372" cy="1252411"/>
          </a:xfrm>
        </p:grpSpPr>
        <p:grpSp>
          <p:nvGrpSpPr>
            <p:cNvPr id="17" name="群組 16"/>
            <p:cNvGrpSpPr/>
            <p:nvPr/>
          </p:nvGrpSpPr>
          <p:grpSpPr>
            <a:xfrm rot="16200000">
              <a:off x="7968702" y="-240690"/>
              <a:ext cx="1252411" cy="4170397"/>
              <a:chOff x="6876159" y="2666873"/>
              <a:chExt cx="647607" cy="2156463"/>
            </a:xfrm>
          </p:grpSpPr>
          <p:sp>
            <p:nvSpPr>
              <p:cNvPr id="164" name="矩形 163"/>
              <p:cNvSpPr/>
              <p:nvPr/>
            </p:nvSpPr>
            <p:spPr>
              <a:xfrm>
                <a:off x="6876159" y="2666873"/>
                <a:ext cx="647607" cy="2156463"/>
              </a:xfrm>
              <a:prstGeom prst="rect">
                <a:avLst/>
              </a:prstGeom>
              <a:solidFill>
                <a:srgbClr val="E185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165" name="橢圓 164"/>
              <p:cNvSpPr/>
              <p:nvPr/>
            </p:nvSpPr>
            <p:spPr>
              <a:xfrm rot="16200000" flipV="1">
                <a:off x="6956274" y="2746987"/>
                <a:ext cx="494051" cy="49405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>
                    <a:solidFill>
                      <a:schemeClr val="tx1"/>
                    </a:solidFill>
                  </a:rPr>
                  <a:t>-1</a:t>
                </a:r>
                <a:endParaRPr lang="zh-TW" alt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橢圓 165"/>
              <p:cNvSpPr/>
              <p:nvPr/>
            </p:nvSpPr>
            <p:spPr>
              <a:xfrm rot="16200000" flipV="1">
                <a:off x="6956274" y="3466892"/>
                <a:ext cx="494051" cy="49405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>
                    <a:solidFill>
                      <a:schemeClr val="tx1"/>
                    </a:solidFill>
                  </a:rPr>
                  <a:t>-2</a:t>
                </a:r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橢圓 166"/>
              <p:cNvSpPr/>
              <p:nvPr/>
            </p:nvSpPr>
            <p:spPr>
              <a:xfrm rot="16200000" flipV="1">
                <a:off x="6956274" y="4186798"/>
                <a:ext cx="494051" cy="49405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>
                    <a:solidFill>
                      <a:schemeClr val="tx1"/>
                    </a:solidFill>
                  </a:rPr>
                  <a:t>-3</a:t>
                </a:r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文字方塊 180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5715734" y="1633729"/>
                  <a:ext cx="83252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𝑘𝑒𝑦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US" altLang="zh-TW" sz="1600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181" name="文字方塊 180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734" y="1633729"/>
                  <a:ext cx="832521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群組 19"/>
          <p:cNvGrpSpPr/>
          <p:nvPr/>
        </p:nvGrpSpPr>
        <p:grpSpPr>
          <a:xfrm>
            <a:off x="6929026" y="4594622"/>
            <a:ext cx="5050137" cy="1252411"/>
            <a:chOff x="5626633" y="4042370"/>
            <a:chExt cx="5050137" cy="12524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文字方塊 182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5626633" y="4437742"/>
                  <a:ext cx="1010722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𝑘𝑒𝑦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US" altLang="zh-TW" sz="1600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183" name="文字方塊 182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6633" y="4437742"/>
                  <a:ext cx="1010722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6" name="群組 95"/>
            <p:cNvGrpSpPr/>
            <p:nvPr/>
          </p:nvGrpSpPr>
          <p:grpSpPr>
            <a:xfrm rot="16200000">
              <a:off x="7965366" y="2583377"/>
              <a:ext cx="1252411" cy="4170397"/>
              <a:chOff x="6876159" y="2666873"/>
              <a:chExt cx="647607" cy="2156463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6876159" y="2666873"/>
                <a:ext cx="647607" cy="215646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101" name="橢圓 100"/>
              <p:cNvSpPr/>
              <p:nvPr/>
            </p:nvSpPr>
            <p:spPr>
              <a:xfrm>
                <a:off x="6956274" y="2746987"/>
                <a:ext cx="494051" cy="49405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TW" sz="2800" dirty="0" smtClean="0">
                    <a:solidFill>
                      <a:schemeClr val="tx1"/>
                    </a:solidFill>
                    <a:ea typeface="標楷體" panose="03000509000000000000" pitchFamily="65" charset="-120"/>
                  </a:rPr>
                  <a:t>1</a:t>
                </a:r>
                <a:endParaRPr lang="en-US" altLang="zh-TW" sz="2800" dirty="0">
                  <a:solidFill>
                    <a:schemeClr val="tx1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102" name="橢圓 101"/>
              <p:cNvSpPr/>
              <p:nvPr/>
            </p:nvSpPr>
            <p:spPr>
              <a:xfrm>
                <a:off x="6956274" y="3466892"/>
                <a:ext cx="494051" cy="49405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TW" sz="2800" dirty="0" smtClean="0">
                    <a:solidFill>
                      <a:schemeClr val="tx1"/>
                    </a:solidFill>
                    <a:ea typeface="標楷體" panose="03000509000000000000" pitchFamily="65" charset="-120"/>
                  </a:rPr>
                  <a:t>2</a:t>
                </a:r>
                <a:endParaRPr lang="zh-TW" altLang="en-US" sz="2800" dirty="0">
                  <a:solidFill>
                    <a:schemeClr val="tx1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103" name="橢圓 102"/>
              <p:cNvSpPr/>
              <p:nvPr/>
            </p:nvSpPr>
            <p:spPr>
              <a:xfrm>
                <a:off x="6956274" y="4186798"/>
                <a:ext cx="494051" cy="49405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TW" sz="2800" dirty="0" smtClean="0">
                    <a:solidFill>
                      <a:schemeClr val="tx1"/>
                    </a:solidFill>
                    <a:ea typeface="標楷體" panose="03000509000000000000" pitchFamily="65" charset="-120"/>
                  </a:rPr>
                  <a:t>3</a:t>
                </a:r>
                <a:endParaRPr lang="zh-TW" altLang="en-US" sz="2800" dirty="0">
                  <a:solidFill>
                    <a:schemeClr val="tx1"/>
                  </a:solidFill>
                  <a:ea typeface="標楷體" panose="03000509000000000000" pitchFamily="65" charset="-120"/>
                </a:endParaRPr>
              </a:p>
            </p:txBody>
          </p:sp>
        </p:grpSp>
      </p:grpSp>
      <p:cxnSp>
        <p:nvCxnSpPr>
          <p:cNvPr id="22" name="直線接點 21"/>
          <p:cNvCxnSpPr>
            <a:stCxn id="90" idx="4"/>
          </p:cNvCxnSpPr>
          <p:nvPr/>
        </p:nvCxnSpPr>
        <p:spPr>
          <a:xfrm flipH="1">
            <a:off x="8413991" y="1163331"/>
            <a:ext cx="1420445" cy="6048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接點 107"/>
          <p:cNvCxnSpPr>
            <a:stCxn id="90" idx="4"/>
            <a:endCxn id="166" idx="0"/>
          </p:cNvCxnSpPr>
          <p:nvPr/>
        </p:nvCxnSpPr>
        <p:spPr>
          <a:xfrm flipH="1">
            <a:off x="9833652" y="1163331"/>
            <a:ext cx="784" cy="6048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接點 108"/>
          <p:cNvCxnSpPr>
            <a:stCxn id="90" idx="4"/>
            <a:endCxn id="167" idx="0"/>
          </p:cNvCxnSpPr>
          <p:nvPr/>
        </p:nvCxnSpPr>
        <p:spPr>
          <a:xfrm>
            <a:off x="9834436" y="1163331"/>
            <a:ext cx="1391446" cy="6048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線接點 122"/>
          <p:cNvCxnSpPr>
            <a:endCxn id="80" idx="2"/>
          </p:cNvCxnSpPr>
          <p:nvPr/>
        </p:nvCxnSpPr>
        <p:spPr>
          <a:xfrm flipV="1">
            <a:off x="8469072" y="4155329"/>
            <a:ext cx="886855" cy="5914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endCxn id="80" idx="2"/>
          </p:cNvCxnSpPr>
          <p:nvPr/>
        </p:nvCxnSpPr>
        <p:spPr>
          <a:xfrm flipH="1" flipV="1">
            <a:off x="9355927" y="4155329"/>
            <a:ext cx="505374" cy="5914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endCxn id="80" idx="2"/>
          </p:cNvCxnSpPr>
          <p:nvPr/>
        </p:nvCxnSpPr>
        <p:spPr>
          <a:xfrm flipH="1" flipV="1">
            <a:off x="9355927" y="4155329"/>
            <a:ext cx="1897604" cy="5914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接點 136"/>
          <p:cNvCxnSpPr>
            <a:endCxn id="80" idx="6"/>
          </p:cNvCxnSpPr>
          <p:nvPr/>
        </p:nvCxnSpPr>
        <p:spPr>
          <a:xfrm>
            <a:off x="8483446" y="2716899"/>
            <a:ext cx="872481" cy="4829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線接點 137"/>
          <p:cNvCxnSpPr>
            <a:endCxn id="80" idx="6"/>
          </p:cNvCxnSpPr>
          <p:nvPr/>
        </p:nvCxnSpPr>
        <p:spPr>
          <a:xfrm flipH="1">
            <a:off x="9355927" y="2716899"/>
            <a:ext cx="519748" cy="4829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線接點 138"/>
          <p:cNvCxnSpPr>
            <a:endCxn id="80" idx="6"/>
          </p:cNvCxnSpPr>
          <p:nvPr/>
        </p:nvCxnSpPr>
        <p:spPr>
          <a:xfrm flipH="1">
            <a:off x="9355927" y="2716899"/>
            <a:ext cx="1911978" cy="4829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8547454" y="6212319"/>
            <a:ext cx="2702256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數值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45" name="直線單箭頭接點 144"/>
          <p:cNvCxnSpPr>
            <a:stCxn id="100" idx="1"/>
            <a:endCxn id="144" idx="0"/>
          </p:cNvCxnSpPr>
          <p:nvPr/>
        </p:nvCxnSpPr>
        <p:spPr>
          <a:xfrm>
            <a:off x="9893965" y="5847033"/>
            <a:ext cx="4617" cy="3652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橢圓 79"/>
          <p:cNvSpPr/>
          <p:nvPr/>
        </p:nvSpPr>
        <p:spPr>
          <a:xfrm rot="16200000">
            <a:off x="8878203" y="3199881"/>
            <a:ext cx="955448" cy="955448"/>
          </a:xfrm>
          <a:prstGeom prst="ellipse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355242" y="841271"/>
                <a:ext cx="6383992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輸入節點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𝑘𝑒𝑦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清單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索引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值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400" dirty="0" smtClean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輸出節點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𝑘𝑒𝑦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清單索引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值</a:t>
                </a:r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42" y="841271"/>
                <a:ext cx="6383992" cy="1200329"/>
              </a:xfrm>
              <a:prstGeom prst="rect">
                <a:avLst/>
              </a:prstGeom>
              <a:blipFill>
                <a:blip r:embed="rId4"/>
                <a:stretch>
                  <a:fillRect l="-1240" b="-55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8311368" y="2650980"/>
                <a:ext cx="66660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368" y="2650980"/>
                <a:ext cx="66660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9060740" y="2362554"/>
                <a:ext cx="66660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740" y="2362554"/>
                <a:ext cx="66660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9911024" y="2782386"/>
                <a:ext cx="66660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024" y="2782386"/>
                <a:ext cx="66660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字方塊 115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8347524" y="3877276"/>
                <a:ext cx="66660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16" name="文字方塊 115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524" y="3877276"/>
                <a:ext cx="666602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字方塊 116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9046240" y="4048197"/>
                <a:ext cx="66660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17" name="文字方塊 116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6240" y="4048197"/>
                <a:ext cx="666602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字方塊 117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9542374" y="3746092"/>
                <a:ext cx="66660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18" name="文字方塊 117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2374" y="3746092"/>
                <a:ext cx="666602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251" y="2341664"/>
            <a:ext cx="3179096" cy="93202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5409" y="2650980"/>
            <a:ext cx="3154743" cy="182302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1" y="5687221"/>
            <a:ext cx="6105525" cy="352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7565306" y="3294011"/>
                <a:ext cx="66660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𝑏𝑖𝑎𝑠</m:t>
                      </m:r>
                    </m:oMath>
                  </m:oMathPara>
                </a14:m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306" y="3294011"/>
                <a:ext cx="666602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/>
          <p:cNvCxnSpPr>
            <a:stCxn id="46" idx="3"/>
          </p:cNvCxnSpPr>
          <p:nvPr/>
        </p:nvCxnSpPr>
        <p:spPr>
          <a:xfrm>
            <a:off x="8231908" y="3617177"/>
            <a:ext cx="646295" cy="5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15"/>
          <a:srcRect r="9048"/>
          <a:stretch/>
        </p:blipFill>
        <p:spPr>
          <a:xfrm>
            <a:off x="133259" y="3402990"/>
            <a:ext cx="3295703" cy="18968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337196" y="6039646"/>
                <a:ext cx="75294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編碼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激活函數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):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偏差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𝑘𝑒𝑦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𝑘𝑒𝑦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6" y="6039646"/>
                <a:ext cx="7529400" cy="461665"/>
              </a:xfrm>
              <a:prstGeom prst="rect">
                <a:avLst/>
              </a:prstGeom>
              <a:blipFill>
                <a:blip r:embed="rId16"/>
                <a:stretch>
                  <a:fillRect l="-1215" t="-130667" b="-20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7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743548" cy="461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168" y="3301695"/>
            <a:ext cx="6275832" cy="355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743548" y="2529684"/>
            <a:ext cx="28648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24292F"/>
                </a:solidFill>
                <a:latin typeface="-apple-system"/>
              </a:rPr>
              <a:t>NEAT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演算法的激活</a:t>
            </a:r>
            <a:r>
              <a:rPr lang="zh-TW" altLang="en-US" sz="2000" b="1" dirty="0" smtClean="0">
                <a:solidFill>
                  <a:srgbClr val="24292F"/>
                </a:solidFill>
                <a:latin typeface="-apple-system"/>
              </a:rPr>
              <a:t>函數</a:t>
            </a:r>
            <a:endParaRPr lang="en-US" altLang="zh-TW" sz="2000" b="1" dirty="0" smtClean="0">
              <a:solidFill>
                <a:srgbClr val="24292F"/>
              </a:solidFill>
              <a:latin typeface="-apple-system"/>
            </a:endParaRPr>
          </a:p>
          <a:p>
            <a:r>
              <a:rPr lang="zh-TW" altLang="en-US" sz="2000" b="1" dirty="0" smtClean="0">
                <a:solidFill>
                  <a:srgbClr val="24292F"/>
                </a:solidFill>
                <a:latin typeface="-apple-system"/>
              </a:rPr>
              <a:t>與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聚合函數</a:t>
            </a:r>
            <a:r>
              <a:rPr lang="en-US" altLang="zh-TW" sz="2000" b="1" dirty="0">
                <a:solidFill>
                  <a:srgbClr val="24292F"/>
                </a:solidFill>
                <a:latin typeface="-apple-system"/>
              </a:rPr>
              <a:t>(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編碼方式</a:t>
            </a:r>
            <a:r>
              <a:rPr lang="en-US" altLang="zh-TW" sz="2000" b="1" dirty="0">
                <a:solidFill>
                  <a:srgbClr val="24292F"/>
                </a:solidFill>
                <a:latin typeface="-apple-system"/>
              </a:rPr>
              <a:t>)</a:t>
            </a:r>
            <a:endParaRPr lang="en-US" altLang="zh-TW" sz="2000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625626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串接輸入節點</a:t>
            </a:r>
            <a:r>
              <a:rPr lang="en-US" altLang="zh-TW" sz="2000" b="1" dirty="0">
                <a:solidFill>
                  <a:srgbClr val="24292F"/>
                </a:solidFill>
                <a:latin typeface="-apple-system"/>
              </a:rPr>
              <a:t>/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隱藏節點</a:t>
            </a:r>
            <a:r>
              <a:rPr lang="en-US" altLang="zh-TW" sz="2000" b="1" dirty="0">
                <a:solidFill>
                  <a:srgbClr val="24292F"/>
                </a:solidFill>
                <a:latin typeface="-apple-system"/>
              </a:rPr>
              <a:t>/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輸出節點成為基因組，並在 </a:t>
            </a:r>
            <a:r>
              <a:rPr lang="en-US" altLang="zh-TW" sz="2000" b="1" dirty="0" err="1">
                <a:solidFill>
                  <a:srgbClr val="24292F"/>
                </a:solidFill>
                <a:latin typeface="-apple-system"/>
              </a:rPr>
              <a:t>node_evals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函式中紀錄</a:t>
            </a:r>
            <a:r>
              <a:rPr lang="en-US" altLang="zh-TW" sz="2000" b="1" dirty="0">
                <a:solidFill>
                  <a:srgbClr val="24292F"/>
                </a:solidFill>
                <a:latin typeface="-apple-system"/>
              </a:rPr>
              <a:t>"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基因組</a:t>
            </a:r>
            <a:r>
              <a:rPr lang="en-US" altLang="zh-TW" sz="2000" b="1" dirty="0">
                <a:solidFill>
                  <a:srgbClr val="24292F"/>
                </a:solidFill>
                <a:latin typeface="-apple-system"/>
              </a:rPr>
              <a:t>/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激活函數</a:t>
            </a:r>
            <a:r>
              <a:rPr lang="en-US" altLang="zh-TW" sz="2000" b="1" dirty="0">
                <a:solidFill>
                  <a:srgbClr val="24292F"/>
                </a:solidFill>
                <a:latin typeface="-apple-system"/>
              </a:rPr>
              <a:t>/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聚合函數</a:t>
            </a:r>
            <a:r>
              <a:rPr lang="en-US" altLang="zh-TW" sz="2000" b="1" dirty="0">
                <a:solidFill>
                  <a:srgbClr val="24292F"/>
                </a:solidFill>
                <a:latin typeface="-apple-system"/>
              </a:rPr>
              <a:t>(sum)/bias/response/inputs"</a:t>
            </a:r>
            <a:endParaRPr lang="en-US" altLang="zh-TW" sz="2000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58000" y="5952744"/>
            <a:ext cx="5297424" cy="53035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47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字方塊 71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51586" y="136718"/>
            <a:ext cx="593892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染色體的</a:t>
            </a: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配對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突變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編碼方式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400" dirty="0">
              <a:solidFill>
                <a:srgbClr val="0070C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51585" y="1063524"/>
            <a:ext cx="5938923" cy="58137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配對</a:t>
            </a:r>
            <a:r>
              <a:rPr lang="en-US" altLang="zh-TW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crossover:</a:t>
            </a: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同源</a:t>
            </a:r>
            <a:r>
              <a:rPr lang="en-US" altLang="zh-TW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父</a:t>
            </a:r>
            <a:r>
              <a:rPr lang="en-US" altLang="zh-TW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基因組交叉配對</a:t>
            </a:r>
            <a:endParaRPr lang="en-US" altLang="zh-TW" sz="2400" dirty="0">
              <a:solidFill>
                <a:srgbClr val="C0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75" y="8373"/>
            <a:ext cx="6372225" cy="2162175"/>
          </a:xfrm>
          <a:prstGeom prst="rect">
            <a:avLst/>
          </a:prstGeom>
        </p:spPr>
      </p:pic>
      <p:grpSp>
        <p:nvGrpSpPr>
          <p:cNvPr id="50" name="群組 49"/>
          <p:cNvGrpSpPr/>
          <p:nvPr/>
        </p:nvGrpSpPr>
        <p:grpSpPr>
          <a:xfrm>
            <a:off x="8375904" y="2234556"/>
            <a:ext cx="3315406" cy="4460440"/>
            <a:chOff x="6795335" y="45278"/>
            <a:chExt cx="5006931" cy="6736163"/>
          </a:xfrm>
        </p:grpSpPr>
        <p:grpSp>
          <p:nvGrpSpPr>
            <p:cNvPr id="51" name="群組 50"/>
            <p:cNvGrpSpPr/>
            <p:nvPr/>
          </p:nvGrpSpPr>
          <p:grpSpPr>
            <a:xfrm>
              <a:off x="9144374" y="45278"/>
              <a:ext cx="1053557" cy="941212"/>
              <a:chOff x="5601522" y="1381802"/>
              <a:chExt cx="1053557" cy="941212"/>
            </a:xfrm>
          </p:grpSpPr>
          <p:sp>
            <p:nvSpPr>
              <p:cNvPr id="92" name="橢圓 91"/>
              <p:cNvSpPr/>
              <p:nvPr/>
            </p:nvSpPr>
            <p:spPr>
              <a:xfrm>
                <a:off x="5601522" y="1381802"/>
                <a:ext cx="941212" cy="941212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700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5601522" y="1688575"/>
                <a:ext cx="1053557" cy="371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染色體</a:t>
                </a:r>
                <a:r>
                  <a:rPr lang="en-US" altLang="zh-TW" sz="1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5</a:t>
                </a:r>
                <a:r>
                  <a:rPr lang="en-US" altLang="zh-TW" sz="1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1</a:t>
                </a:r>
                <a:endParaRPr lang="zh-TW" altLang="en-US" sz="1000" dirty="0"/>
              </a:p>
            </p:txBody>
          </p:sp>
        </p:grpSp>
        <p:grpSp>
          <p:nvGrpSpPr>
            <p:cNvPr id="53" name="群組 52"/>
            <p:cNvGrpSpPr/>
            <p:nvPr/>
          </p:nvGrpSpPr>
          <p:grpSpPr>
            <a:xfrm>
              <a:off x="6795335" y="1449333"/>
              <a:ext cx="4964372" cy="1252411"/>
              <a:chOff x="5715734" y="1218303"/>
              <a:chExt cx="4964372" cy="1252411"/>
            </a:xfrm>
          </p:grpSpPr>
          <p:grpSp>
            <p:nvGrpSpPr>
              <p:cNvPr id="85" name="群組 84"/>
              <p:cNvGrpSpPr/>
              <p:nvPr/>
            </p:nvGrpSpPr>
            <p:grpSpPr>
              <a:xfrm rot="16200000">
                <a:off x="7968702" y="-240690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87" name="矩形 86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rgbClr val="E185A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700"/>
                </a:p>
              </p:txBody>
            </p:sp>
            <p:sp>
              <p:nvSpPr>
                <p:cNvPr id="88" name="橢圓 87"/>
                <p:cNvSpPr/>
                <p:nvPr/>
              </p:nvSpPr>
              <p:spPr>
                <a:xfrm rot="16200000" flipV="1"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-1</a:t>
                  </a:r>
                  <a:endParaRPr lang="zh-TW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橢圓 88"/>
                <p:cNvSpPr/>
                <p:nvPr/>
              </p:nvSpPr>
              <p:spPr>
                <a:xfrm rot="16200000" flipV="1"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-2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橢圓 90"/>
                <p:cNvSpPr/>
                <p:nvPr/>
              </p:nvSpPr>
              <p:spPr>
                <a:xfrm rot="16200000" flipV="1"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-3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5734" y="1633729"/>
                <a:ext cx="832520" cy="453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input</a:t>
                </a:r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>
              <a:off x="6843569" y="5529030"/>
              <a:ext cx="4958697" cy="1252411"/>
              <a:chOff x="5718073" y="4042370"/>
              <a:chExt cx="4958697" cy="1252411"/>
            </a:xfrm>
          </p:grpSpPr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8073" y="4437741"/>
                <a:ext cx="1010722" cy="453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output</a:t>
                </a:r>
              </a:p>
            </p:txBody>
          </p:sp>
          <p:grpSp>
            <p:nvGrpSpPr>
              <p:cNvPr id="79" name="群組 78"/>
              <p:cNvGrpSpPr/>
              <p:nvPr/>
            </p:nvGrpSpPr>
            <p:grpSpPr>
              <a:xfrm rot="16200000">
                <a:off x="7965366" y="2583377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81" name="矩形 80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700"/>
                </a:p>
              </p:txBody>
            </p:sp>
            <p:sp>
              <p:nvSpPr>
                <p:cNvPr id="82" name="橢圓 81"/>
                <p:cNvSpPr/>
                <p:nvPr/>
              </p:nvSpPr>
              <p:spPr>
                <a:xfrm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1</a:t>
                  </a:r>
                  <a:endParaRPr lang="en-US" altLang="zh-TW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83" name="橢圓 82"/>
                <p:cNvSpPr/>
                <p:nvPr/>
              </p:nvSpPr>
              <p:spPr>
                <a:xfrm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2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84" name="橢圓 83"/>
                <p:cNvSpPr/>
                <p:nvPr/>
              </p:nvSpPr>
              <p:spPr>
                <a:xfrm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3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</p:grpSp>
        </p:grpSp>
        <p:cxnSp>
          <p:nvCxnSpPr>
            <p:cNvPr id="56" name="直線接點 55"/>
            <p:cNvCxnSpPr>
              <a:stCxn id="92" idx="4"/>
            </p:cNvCxnSpPr>
            <p:nvPr/>
          </p:nvCxnSpPr>
          <p:spPr>
            <a:xfrm flipH="1">
              <a:off x="8194535" y="986490"/>
              <a:ext cx="1420445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92" idx="4"/>
              <a:endCxn id="89" idx="0"/>
            </p:cNvCxnSpPr>
            <p:nvPr/>
          </p:nvCxnSpPr>
          <p:spPr>
            <a:xfrm flipH="1">
              <a:off x="9614196" y="986490"/>
              <a:ext cx="784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>
              <a:stCxn id="92" idx="4"/>
              <a:endCxn id="91" idx="0"/>
            </p:cNvCxnSpPr>
            <p:nvPr/>
          </p:nvCxnSpPr>
          <p:spPr>
            <a:xfrm>
              <a:off x="9614980" y="986490"/>
              <a:ext cx="1391446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 flipV="1">
              <a:off x="7990283" y="3808844"/>
              <a:ext cx="886855" cy="5914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 flipH="1" flipV="1">
              <a:off x="8877138" y="3808844"/>
              <a:ext cx="505374" cy="5914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>
              <a:endCxn id="65" idx="6"/>
            </p:cNvCxnSpPr>
            <p:nvPr/>
          </p:nvCxnSpPr>
          <p:spPr>
            <a:xfrm>
              <a:off x="8263990" y="2540058"/>
              <a:ext cx="1090872" cy="79106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橢圓 64"/>
            <p:cNvSpPr/>
            <p:nvPr/>
          </p:nvSpPr>
          <p:spPr>
            <a:xfrm>
              <a:off x="8399414" y="2853396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父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782788" y="2285459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chemeClr val="tx1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2788" y="2285459"/>
                  <a:ext cx="666601" cy="83664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字方塊 68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803941" y="3386473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C0000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69" name="文字方塊 68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3941" y="3386473"/>
                  <a:ext cx="666601" cy="83664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字方塊 69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9146530" y="3449805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chemeClr val="tx1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70" name="文字方塊 69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6530" y="3449805"/>
                  <a:ext cx="666601" cy="83664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橢圓 70"/>
            <p:cNvSpPr/>
            <p:nvPr/>
          </p:nvSpPr>
          <p:spPr>
            <a:xfrm>
              <a:off x="7479878" y="4392191"/>
              <a:ext cx="955448" cy="955448"/>
            </a:xfrm>
            <a:prstGeom prst="ellipse">
              <a:avLst/>
            </a:prstGeom>
            <a:solidFill>
              <a:srgbClr val="FFF2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3" name="橢圓 72"/>
            <p:cNvSpPr/>
            <p:nvPr/>
          </p:nvSpPr>
          <p:spPr>
            <a:xfrm rot="16200000">
              <a:off x="8841226" y="4392190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700"/>
            </a:p>
          </p:txBody>
        </p:sp>
        <p:cxnSp>
          <p:nvCxnSpPr>
            <p:cNvPr id="74" name="直線接點 73"/>
            <p:cNvCxnSpPr/>
            <p:nvPr/>
          </p:nvCxnSpPr>
          <p:spPr>
            <a:xfrm flipH="1" flipV="1">
              <a:off x="8032737" y="5347639"/>
              <a:ext cx="227454" cy="3363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字方塊 7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063227" y="4847314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C0000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75" name="文字方塊 7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3227" y="4847314"/>
                  <a:ext cx="666601" cy="83664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直線接點 75"/>
            <p:cNvCxnSpPr>
              <a:stCxn id="84" idx="6"/>
              <a:endCxn id="73" idx="3"/>
            </p:cNvCxnSpPr>
            <p:nvPr/>
          </p:nvCxnSpPr>
          <p:spPr>
            <a:xfrm flipH="1" flipV="1">
              <a:off x="9656752" y="5207716"/>
              <a:ext cx="1392233" cy="4633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10044574" y="4650074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chemeClr val="tx1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4574" y="4650074"/>
                  <a:ext cx="666601" cy="83664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6" name="群組 285"/>
          <p:cNvGrpSpPr/>
          <p:nvPr/>
        </p:nvGrpSpPr>
        <p:grpSpPr>
          <a:xfrm>
            <a:off x="3817057" y="2180100"/>
            <a:ext cx="3315406" cy="4460440"/>
            <a:chOff x="6795335" y="45278"/>
            <a:chExt cx="5006931" cy="6736163"/>
          </a:xfrm>
        </p:grpSpPr>
        <p:grpSp>
          <p:nvGrpSpPr>
            <p:cNvPr id="287" name="群組 286"/>
            <p:cNvGrpSpPr/>
            <p:nvPr/>
          </p:nvGrpSpPr>
          <p:grpSpPr>
            <a:xfrm>
              <a:off x="9144374" y="45278"/>
              <a:ext cx="1053557" cy="941212"/>
              <a:chOff x="5601522" y="1381802"/>
              <a:chExt cx="1053557" cy="941212"/>
            </a:xfrm>
          </p:grpSpPr>
          <p:sp>
            <p:nvSpPr>
              <p:cNvPr id="318" name="橢圓 317"/>
              <p:cNvSpPr/>
              <p:nvPr/>
            </p:nvSpPr>
            <p:spPr>
              <a:xfrm>
                <a:off x="5601522" y="1381802"/>
                <a:ext cx="941212" cy="941212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700"/>
              </a:p>
            </p:txBody>
          </p:sp>
          <p:sp>
            <p:nvSpPr>
              <p:cNvPr id="319" name="矩形 318"/>
              <p:cNvSpPr/>
              <p:nvPr/>
            </p:nvSpPr>
            <p:spPr>
              <a:xfrm>
                <a:off x="5601522" y="1688575"/>
                <a:ext cx="1053557" cy="371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染色體</a:t>
                </a:r>
                <a:r>
                  <a:rPr lang="en-US" altLang="zh-TW" sz="1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02</a:t>
                </a:r>
                <a:endParaRPr lang="zh-TW" altLang="en-US" sz="1000" dirty="0"/>
              </a:p>
            </p:txBody>
          </p:sp>
        </p:grpSp>
        <p:grpSp>
          <p:nvGrpSpPr>
            <p:cNvPr id="288" name="群組 287"/>
            <p:cNvGrpSpPr/>
            <p:nvPr/>
          </p:nvGrpSpPr>
          <p:grpSpPr>
            <a:xfrm>
              <a:off x="6795335" y="1449333"/>
              <a:ext cx="4964372" cy="1252411"/>
              <a:chOff x="5715734" y="1218303"/>
              <a:chExt cx="4964372" cy="1252411"/>
            </a:xfrm>
          </p:grpSpPr>
          <p:grpSp>
            <p:nvGrpSpPr>
              <p:cNvPr id="312" name="群組 311"/>
              <p:cNvGrpSpPr/>
              <p:nvPr/>
            </p:nvGrpSpPr>
            <p:grpSpPr>
              <a:xfrm rot="16200000">
                <a:off x="7968702" y="-240690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314" name="矩形 313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rgbClr val="E185A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700"/>
                </a:p>
              </p:txBody>
            </p:sp>
            <p:sp>
              <p:nvSpPr>
                <p:cNvPr id="315" name="橢圓 314"/>
                <p:cNvSpPr/>
                <p:nvPr/>
              </p:nvSpPr>
              <p:spPr>
                <a:xfrm rot="16200000" flipV="1"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-1</a:t>
                  </a:r>
                  <a:endParaRPr lang="zh-TW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6" name="橢圓 315"/>
                <p:cNvSpPr/>
                <p:nvPr/>
              </p:nvSpPr>
              <p:spPr>
                <a:xfrm rot="16200000" flipV="1"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-2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7" name="橢圓 316"/>
                <p:cNvSpPr/>
                <p:nvPr/>
              </p:nvSpPr>
              <p:spPr>
                <a:xfrm rot="16200000" flipV="1"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-3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13" name="文字方塊 312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5734" y="1633729"/>
                <a:ext cx="832520" cy="453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input</a:t>
                </a:r>
              </a:p>
            </p:txBody>
          </p:sp>
        </p:grpSp>
        <p:grpSp>
          <p:nvGrpSpPr>
            <p:cNvPr id="289" name="群組 288"/>
            <p:cNvGrpSpPr/>
            <p:nvPr/>
          </p:nvGrpSpPr>
          <p:grpSpPr>
            <a:xfrm>
              <a:off x="6843569" y="5529030"/>
              <a:ext cx="4958697" cy="1252411"/>
              <a:chOff x="5718073" y="4042370"/>
              <a:chExt cx="4958697" cy="1252411"/>
            </a:xfrm>
          </p:grpSpPr>
          <p:sp>
            <p:nvSpPr>
              <p:cNvPr id="306" name="文字方塊 305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8073" y="4437741"/>
                <a:ext cx="1010722" cy="453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output</a:t>
                </a:r>
              </a:p>
            </p:txBody>
          </p:sp>
          <p:grpSp>
            <p:nvGrpSpPr>
              <p:cNvPr id="307" name="群組 306"/>
              <p:cNvGrpSpPr/>
              <p:nvPr/>
            </p:nvGrpSpPr>
            <p:grpSpPr>
              <a:xfrm rot="16200000">
                <a:off x="7965366" y="2583377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308" name="矩形 307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700"/>
                </a:p>
              </p:txBody>
            </p:sp>
            <p:sp>
              <p:nvSpPr>
                <p:cNvPr id="309" name="橢圓 308"/>
                <p:cNvSpPr/>
                <p:nvPr/>
              </p:nvSpPr>
              <p:spPr>
                <a:xfrm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1</a:t>
                  </a:r>
                  <a:endParaRPr lang="en-US" altLang="zh-TW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310" name="橢圓 309"/>
                <p:cNvSpPr/>
                <p:nvPr/>
              </p:nvSpPr>
              <p:spPr>
                <a:xfrm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2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311" name="橢圓 310"/>
                <p:cNvSpPr/>
                <p:nvPr/>
              </p:nvSpPr>
              <p:spPr>
                <a:xfrm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3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</p:grpSp>
        </p:grpSp>
        <p:cxnSp>
          <p:nvCxnSpPr>
            <p:cNvPr id="290" name="直線接點 289"/>
            <p:cNvCxnSpPr>
              <a:stCxn id="318" idx="4"/>
            </p:cNvCxnSpPr>
            <p:nvPr/>
          </p:nvCxnSpPr>
          <p:spPr>
            <a:xfrm flipH="1">
              <a:off x="8194535" y="986490"/>
              <a:ext cx="1420445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直線接點 290"/>
            <p:cNvCxnSpPr>
              <a:stCxn id="318" idx="4"/>
              <a:endCxn id="316" idx="0"/>
            </p:cNvCxnSpPr>
            <p:nvPr/>
          </p:nvCxnSpPr>
          <p:spPr>
            <a:xfrm flipH="1">
              <a:off x="9614196" y="986490"/>
              <a:ext cx="784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直線接點 291"/>
            <p:cNvCxnSpPr>
              <a:stCxn id="318" idx="4"/>
              <a:endCxn id="317" idx="0"/>
            </p:cNvCxnSpPr>
            <p:nvPr/>
          </p:nvCxnSpPr>
          <p:spPr>
            <a:xfrm>
              <a:off x="9614980" y="986490"/>
              <a:ext cx="1391446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直線接點 293"/>
            <p:cNvCxnSpPr/>
            <p:nvPr/>
          </p:nvCxnSpPr>
          <p:spPr>
            <a:xfrm flipH="1" flipV="1">
              <a:off x="8877138" y="3808844"/>
              <a:ext cx="505374" cy="5914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直線接點 294"/>
            <p:cNvCxnSpPr>
              <a:endCxn id="296" idx="6"/>
            </p:cNvCxnSpPr>
            <p:nvPr/>
          </p:nvCxnSpPr>
          <p:spPr>
            <a:xfrm>
              <a:off x="8263990" y="2540058"/>
              <a:ext cx="1090872" cy="79106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6" name="橢圓 295"/>
            <p:cNvSpPr/>
            <p:nvPr/>
          </p:nvSpPr>
          <p:spPr>
            <a:xfrm>
              <a:off x="8399414" y="2853396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父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文字方塊 29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755068" y="2327941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chemeClr val="tx1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297" name="文字方塊 29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5068" y="2327941"/>
                  <a:ext cx="666601" cy="83664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9" name="文字方塊 298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9146530" y="3449805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chemeClr val="tx1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299" name="文字方塊 298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6530" y="3449805"/>
                  <a:ext cx="666601" cy="83664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1" name="橢圓 300"/>
            <p:cNvSpPr/>
            <p:nvPr/>
          </p:nvSpPr>
          <p:spPr>
            <a:xfrm rot="16200000">
              <a:off x="8841226" y="4392190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700"/>
            </a:p>
          </p:txBody>
        </p:sp>
        <p:cxnSp>
          <p:nvCxnSpPr>
            <p:cNvPr id="304" name="直線接點 303"/>
            <p:cNvCxnSpPr>
              <a:stCxn id="311" idx="6"/>
              <a:endCxn id="301" idx="3"/>
            </p:cNvCxnSpPr>
            <p:nvPr/>
          </p:nvCxnSpPr>
          <p:spPr>
            <a:xfrm flipH="1" flipV="1">
              <a:off x="9656752" y="5207716"/>
              <a:ext cx="1392233" cy="4633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文字方塊 30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10044574" y="4650074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chemeClr val="tx1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305" name="文字方塊 30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4574" y="4650074"/>
                  <a:ext cx="666601" cy="83664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0" name="群組 319"/>
          <p:cNvGrpSpPr/>
          <p:nvPr/>
        </p:nvGrpSpPr>
        <p:grpSpPr>
          <a:xfrm>
            <a:off x="170170" y="2182596"/>
            <a:ext cx="3315406" cy="4460440"/>
            <a:chOff x="6795335" y="45278"/>
            <a:chExt cx="5006931" cy="6736163"/>
          </a:xfrm>
        </p:grpSpPr>
        <p:grpSp>
          <p:nvGrpSpPr>
            <p:cNvPr id="321" name="群組 320"/>
            <p:cNvGrpSpPr/>
            <p:nvPr/>
          </p:nvGrpSpPr>
          <p:grpSpPr>
            <a:xfrm>
              <a:off x="9144374" y="45278"/>
              <a:ext cx="1053558" cy="941212"/>
              <a:chOff x="5601522" y="1381802"/>
              <a:chExt cx="1053558" cy="941212"/>
            </a:xfrm>
          </p:grpSpPr>
          <p:sp>
            <p:nvSpPr>
              <p:cNvPr id="352" name="橢圓 351"/>
              <p:cNvSpPr/>
              <p:nvPr/>
            </p:nvSpPr>
            <p:spPr>
              <a:xfrm>
                <a:off x="5601522" y="1381802"/>
                <a:ext cx="941212" cy="941212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/>
              </a:p>
            </p:txBody>
          </p:sp>
          <p:sp>
            <p:nvSpPr>
              <p:cNvPr id="353" name="矩形 352"/>
              <p:cNvSpPr/>
              <p:nvPr/>
            </p:nvSpPr>
            <p:spPr>
              <a:xfrm>
                <a:off x="5601522" y="1688575"/>
                <a:ext cx="1053558" cy="371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染色體</a:t>
                </a:r>
                <a:r>
                  <a:rPr lang="en-US" altLang="zh-TW" sz="1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01</a:t>
                </a:r>
                <a:endParaRPr lang="zh-TW" altLang="en-US" sz="1000" dirty="0"/>
              </a:p>
            </p:txBody>
          </p:sp>
        </p:grpSp>
        <p:grpSp>
          <p:nvGrpSpPr>
            <p:cNvPr id="322" name="群組 321"/>
            <p:cNvGrpSpPr/>
            <p:nvPr/>
          </p:nvGrpSpPr>
          <p:grpSpPr>
            <a:xfrm>
              <a:off x="6795335" y="1449333"/>
              <a:ext cx="4964372" cy="1252411"/>
              <a:chOff x="5715734" y="1218303"/>
              <a:chExt cx="4964372" cy="1252411"/>
            </a:xfrm>
          </p:grpSpPr>
          <p:grpSp>
            <p:nvGrpSpPr>
              <p:cNvPr id="346" name="群組 345"/>
              <p:cNvGrpSpPr/>
              <p:nvPr/>
            </p:nvGrpSpPr>
            <p:grpSpPr>
              <a:xfrm rot="16200000">
                <a:off x="7968702" y="-240690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348" name="矩形 347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rgbClr val="E185A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700"/>
                </a:p>
              </p:txBody>
            </p:sp>
            <p:sp>
              <p:nvSpPr>
                <p:cNvPr id="349" name="橢圓 348"/>
                <p:cNvSpPr/>
                <p:nvPr/>
              </p:nvSpPr>
              <p:spPr>
                <a:xfrm rot="16200000" flipV="1"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-1</a:t>
                  </a:r>
                  <a:endParaRPr lang="zh-TW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橢圓 349"/>
                <p:cNvSpPr/>
                <p:nvPr/>
              </p:nvSpPr>
              <p:spPr>
                <a:xfrm rot="16200000" flipV="1"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-2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1" name="橢圓 350"/>
                <p:cNvSpPr/>
                <p:nvPr/>
              </p:nvSpPr>
              <p:spPr>
                <a:xfrm rot="16200000" flipV="1"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-3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47" name="文字方塊 346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5734" y="1633729"/>
                <a:ext cx="832520" cy="453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input</a:t>
                </a:r>
              </a:p>
            </p:txBody>
          </p:sp>
        </p:grpSp>
        <p:grpSp>
          <p:nvGrpSpPr>
            <p:cNvPr id="323" name="群組 322"/>
            <p:cNvGrpSpPr/>
            <p:nvPr/>
          </p:nvGrpSpPr>
          <p:grpSpPr>
            <a:xfrm>
              <a:off x="6843569" y="5529030"/>
              <a:ext cx="4958697" cy="1252411"/>
              <a:chOff x="5718073" y="4042370"/>
              <a:chExt cx="4958697" cy="1252411"/>
            </a:xfrm>
          </p:grpSpPr>
          <p:sp>
            <p:nvSpPr>
              <p:cNvPr id="340" name="文字方塊 339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8073" y="4437741"/>
                <a:ext cx="1010722" cy="453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output</a:t>
                </a:r>
              </a:p>
            </p:txBody>
          </p:sp>
          <p:grpSp>
            <p:nvGrpSpPr>
              <p:cNvPr id="341" name="群組 340"/>
              <p:cNvGrpSpPr/>
              <p:nvPr/>
            </p:nvGrpSpPr>
            <p:grpSpPr>
              <a:xfrm rot="16200000">
                <a:off x="7965366" y="2583377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342" name="矩形 341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700"/>
                </a:p>
              </p:txBody>
            </p:sp>
            <p:sp>
              <p:nvSpPr>
                <p:cNvPr id="343" name="橢圓 342"/>
                <p:cNvSpPr/>
                <p:nvPr/>
              </p:nvSpPr>
              <p:spPr>
                <a:xfrm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1</a:t>
                  </a:r>
                  <a:endParaRPr lang="en-US" altLang="zh-TW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344" name="橢圓 343"/>
                <p:cNvSpPr/>
                <p:nvPr/>
              </p:nvSpPr>
              <p:spPr>
                <a:xfrm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2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345" name="橢圓 344"/>
                <p:cNvSpPr/>
                <p:nvPr/>
              </p:nvSpPr>
              <p:spPr>
                <a:xfrm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3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</p:grpSp>
        </p:grpSp>
        <p:cxnSp>
          <p:nvCxnSpPr>
            <p:cNvPr id="324" name="直線接點 323"/>
            <p:cNvCxnSpPr>
              <a:stCxn id="352" idx="4"/>
            </p:cNvCxnSpPr>
            <p:nvPr/>
          </p:nvCxnSpPr>
          <p:spPr>
            <a:xfrm flipH="1">
              <a:off x="8194535" y="986490"/>
              <a:ext cx="1420445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直線接點 324"/>
            <p:cNvCxnSpPr>
              <a:stCxn id="352" idx="4"/>
              <a:endCxn id="350" idx="0"/>
            </p:cNvCxnSpPr>
            <p:nvPr/>
          </p:nvCxnSpPr>
          <p:spPr>
            <a:xfrm flipH="1">
              <a:off x="9614196" y="986490"/>
              <a:ext cx="784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直線接點 325"/>
            <p:cNvCxnSpPr>
              <a:stCxn id="352" idx="4"/>
              <a:endCxn id="351" idx="0"/>
            </p:cNvCxnSpPr>
            <p:nvPr/>
          </p:nvCxnSpPr>
          <p:spPr>
            <a:xfrm>
              <a:off x="9614980" y="986490"/>
              <a:ext cx="1391446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直線接點 326"/>
            <p:cNvCxnSpPr/>
            <p:nvPr/>
          </p:nvCxnSpPr>
          <p:spPr>
            <a:xfrm flipV="1">
              <a:off x="7990283" y="3808844"/>
              <a:ext cx="886855" cy="5914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直線接點 328"/>
            <p:cNvCxnSpPr>
              <a:endCxn id="330" idx="6"/>
            </p:cNvCxnSpPr>
            <p:nvPr/>
          </p:nvCxnSpPr>
          <p:spPr>
            <a:xfrm>
              <a:off x="8263990" y="2540058"/>
              <a:ext cx="1090872" cy="79106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0" name="橢圓 329"/>
            <p:cNvSpPr/>
            <p:nvPr/>
          </p:nvSpPr>
          <p:spPr>
            <a:xfrm>
              <a:off x="8399414" y="2853396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父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文字方塊 330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782788" y="2285459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chemeClr val="tx1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331" name="文字方塊 330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2788" y="2285459"/>
                  <a:ext cx="666601" cy="83664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文字方塊 331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803941" y="3386473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C0000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332" name="文字方塊 331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3941" y="3386473"/>
                  <a:ext cx="666601" cy="83664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4" name="橢圓 333"/>
            <p:cNvSpPr/>
            <p:nvPr/>
          </p:nvSpPr>
          <p:spPr>
            <a:xfrm>
              <a:off x="7479878" y="4392191"/>
              <a:ext cx="955448" cy="955448"/>
            </a:xfrm>
            <a:prstGeom prst="ellipse">
              <a:avLst/>
            </a:prstGeom>
            <a:solidFill>
              <a:srgbClr val="FFF2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rgbClr val="C00000"/>
                </a:solidFill>
              </a:endParaRPr>
            </a:p>
          </p:txBody>
        </p:sp>
        <p:cxnSp>
          <p:nvCxnSpPr>
            <p:cNvPr id="336" name="直線接點 335"/>
            <p:cNvCxnSpPr/>
            <p:nvPr/>
          </p:nvCxnSpPr>
          <p:spPr>
            <a:xfrm flipH="1" flipV="1">
              <a:off x="8032737" y="5347639"/>
              <a:ext cx="227454" cy="3363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文字方塊 33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063227" y="4847314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C0000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337" name="文字方塊 33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3227" y="4847314"/>
                  <a:ext cx="666601" cy="83664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4" name="文字方塊 353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2049659" y="4684576"/>
            <a:ext cx="140978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父基因組</a:t>
            </a:r>
            <a:endParaRPr lang="en-US" altLang="zh-TW" sz="2400" dirty="0">
              <a:solidFill>
                <a:srgbClr val="C0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5" name="文字方塊 354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6017838" y="4719741"/>
            <a:ext cx="140978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母基因組</a:t>
            </a:r>
            <a:endParaRPr lang="en-US" altLang="zh-TW" sz="2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6" name="文字方塊 355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0663465" y="4716846"/>
            <a:ext cx="140978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子基因組</a:t>
            </a:r>
            <a:endParaRPr lang="en-US" altLang="zh-TW" sz="2400" dirty="0">
              <a:solidFill>
                <a:srgbClr val="0070C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57" name="直線接點 356"/>
          <p:cNvCxnSpPr/>
          <p:nvPr/>
        </p:nvCxnSpPr>
        <p:spPr>
          <a:xfrm>
            <a:off x="8114290" y="2180100"/>
            <a:ext cx="0" cy="4677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38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287" y="571499"/>
            <a:ext cx="8267700" cy="628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7375" y="3134606"/>
            <a:ext cx="35189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/>
              <a:t>配對的編碼</a:t>
            </a:r>
            <a:r>
              <a:rPr lang="zh-TW" altLang="en-US" sz="2000" b="1" dirty="0" smtClean="0"/>
              <a:t>方式</a:t>
            </a:r>
            <a:r>
              <a:rPr lang="en-US" altLang="zh-TW" sz="2000" b="1" dirty="0" smtClean="0"/>
              <a:t>:</a:t>
            </a:r>
            <a:endParaRPr lang="zh-TW" altLang="en-US" sz="2000" b="1" dirty="0"/>
          </a:p>
          <a:p>
            <a:r>
              <a:rPr lang="zh-TW" altLang="en-US" sz="2000" b="1" dirty="0" smtClean="0">
                <a:solidFill>
                  <a:srgbClr val="24292F"/>
                </a:solidFill>
                <a:latin typeface="-apple-system"/>
              </a:rPr>
              <a:t>透過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同源基因組交叉配對節點</a:t>
            </a:r>
            <a:endParaRPr lang="zh-TW" altLang="en-US" sz="2000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09160" y="4910328"/>
            <a:ext cx="5297424" cy="18288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0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字方塊 71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51586" y="136718"/>
            <a:ext cx="593892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染色體的配對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突變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編碼方式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400" dirty="0">
              <a:solidFill>
                <a:srgbClr val="0070C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48020" y="1050298"/>
            <a:ext cx="593892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突變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mutation: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隨機選擇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節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點及連接</a:t>
            </a:r>
            <a:endParaRPr lang="en-US" altLang="zh-TW" sz="2400" dirty="0">
              <a:solidFill>
                <a:srgbClr val="0070C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655" y="371204"/>
            <a:ext cx="6267450" cy="1647825"/>
          </a:xfrm>
          <a:prstGeom prst="rect">
            <a:avLst/>
          </a:prstGeom>
        </p:spPr>
      </p:pic>
      <p:grpSp>
        <p:nvGrpSpPr>
          <p:cNvPr id="4" name="群組 3"/>
          <p:cNvGrpSpPr/>
          <p:nvPr/>
        </p:nvGrpSpPr>
        <p:grpSpPr>
          <a:xfrm>
            <a:off x="3569722" y="2077403"/>
            <a:ext cx="3427417" cy="4605169"/>
            <a:chOff x="6795335" y="45278"/>
            <a:chExt cx="5013419" cy="6736163"/>
          </a:xfrm>
        </p:grpSpPr>
        <p:grpSp>
          <p:nvGrpSpPr>
            <p:cNvPr id="16" name="群組 15"/>
            <p:cNvGrpSpPr/>
            <p:nvPr/>
          </p:nvGrpSpPr>
          <p:grpSpPr>
            <a:xfrm>
              <a:off x="9144374" y="45278"/>
              <a:ext cx="1095479" cy="941212"/>
              <a:chOff x="5601522" y="1381802"/>
              <a:chExt cx="1095479" cy="941212"/>
            </a:xfrm>
          </p:grpSpPr>
          <p:sp>
            <p:nvSpPr>
              <p:cNvPr id="90" name="橢圓 89"/>
              <p:cNvSpPr/>
              <p:nvPr/>
            </p:nvSpPr>
            <p:spPr>
              <a:xfrm>
                <a:off x="5601522" y="1381802"/>
                <a:ext cx="941212" cy="941212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/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5601522" y="1688574"/>
                <a:ext cx="1095479" cy="3826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染色體</a:t>
                </a:r>
                <a:r>
                  <a:rPr lang="en-US" altLang="zh-TW" sz="11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01</a:t>
                </a:r>
                <a:endParaRPr lang="zh-TW" altLang="en-US" sz="1100" dirty="0"/>
              </a:p>
            </p:txBody>
          </p:sp>
        </p:grpSp>
        <p:grpSp>
          <p:nvGrpSpPr>
            <p:cNvPr id="19" name="群組 18"/>
            <p:cNvGrpSpPr/>
            <p:nvPr/>
          </p:nvGrpSpPr>
          <p:grpSpPr>
            <a:xfrm>
              <a:off x="6795335" y="1449333"/>
              <a:ext cx="4964372" cy="1252411"/>
              <a:chOff x="5715734" y="1218303"/>
              <a:chExt cx="4964372" cy="1252411"/>
            </a:xfrm>
          </p:grpSpPr>
          <p:grpSp>
            <p:nvGrpSpPr>
              <p:cNvPr id="17" name="群組 16"/>
              <p:cNvGrpSpPr/>
              <p:nvPr/>
            </p:nvGrpSpPr>
            <p:grpSpPr>
              <a:xfrm rot="16200000">
                <a:off x="7968702" y="-240690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164" name="矩形 163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rgbClr val="E185A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00"/>
                </a:p>
              </p:txBody>
            </p:sp>
            <p:sp>
              <p:nvSpPr>
                <p:cNvPr id="165" name="橢圓 164"/>
                <p:cNvSpPr/>
                <p:nvPr/>
              </p:nvSpPr>
              <p:spPr>
                <a:xfrm rot="16200000" flipV="1"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-1</a:t>
                  </a:r>
                  <a:endParaRPr lang="zh-TW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6" name="橢圓 165"/>
                <p:cNvSpPr/>
                <p:nvPr/>
              </p:nvSpPr>
              <p:spPr>
                <a:xfrm rot="16200000" flipV="1"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-2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7" name="橢圓 166"/>
                <p:cNvSpPr/>
                <p:nvPr/>
              </p:nvSpPr>
              <p:spPr>
                <a:xfrm rot="16200000" flipV="1"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-3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5734" y="1633728"/>
                <a:ext cx="832521" cy="506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input</a:t>
                </a:r>
              </a:p>
            </p:txBody>
          </p:sp>
        </p:grpSp>
        <p:grpSp>
          <p:nvGrpSpPr>
            <p:cNvPr id="20" name="群組 19"/>
            <p:cNvGrpSpPr/>
            <p:nvPr/>
          </p:nvGrpSpPr>
          <p:grpSpPr>
            <a:xfrm>
              <a:off x="6843569" y="5529030"/>
              <a:ext cx="4958697" cy="1252411"/>
              <a:chOff x="5718073" y="4042370"/>
              <a:chExt cx="4958697" cy="1252411"/>
            </a:xfrm>
          </p:grpSpPr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8073" y="4437743"/>
                <a:ext cx="1010723" cy="506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output</a:t>
                </a:r>
              </a:p>
            </p:txBody>
          </p:sp>
          <p:grpSp>
            <p:nvGrpSpPr>
              <p:cNvPr id="96" name="群組 95"/>
              <p:cNvGrpSpPr/>
              <p:nvPr/>
            </p:nvGrpSpPr>
            <p:grpSpPr>
              <a:xfrm rot="16200000">
                <a:off x="7965366" y="2583377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100" name="矩形 99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00"/>
                </a:p>
              </p:txBody>
            </p:sp>
            <p:sp>
              <p:nvSpPr>
                <p:cNvPr id="101" name="橢圓 100"/>
                <p:cNvSpPr/>
                <p:nvPr/>
              </p:nvSpPr>
              <p:spPr>
                <a:xfrm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1</a:t>
                  </a:r>
                  <a:endParaRPr lang="en-US" altLang="zh-TW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102" name="橢圓 101"/>
                <p:cNvSpPr/>
                <p:nvPr/>
              </p:nvSpPr>
              <p:spPr>
                <a:xfrm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2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103" name="橢圓 102"/>
                <p:cNvSpPr/>
                <p:nvPr/>
              </p:nvSpPr>
              <p:spPr>
                <a:xfrm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3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</p:grpSp>
        </p:grpSp>
        <p:cxnSp>
          <p:nvCxnSpPr>
            <p:cNvPr id="22" name="直線接點 21"/>
            <p:cNvCxnSpPr>
              <a:stCxn id="90" idx="4"/>
            </p:cNvCxnSpPr>
            <p:nvPr/>
          </p:nvCxnSpPr>
          <p:spPr>
            <a:xfrm flipH="1">
              <a:off x="8194535" y="986490"/>
              <a:ext cx="1420445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>
              <a:stCxn id="90" idx="4"/>
              <a:endCxn id="166" idx="0"/>
            </p:cNvCxnSpPr>
            <p:nvPr/>
          </p:nvCxnSpPr>
          <p:spPr>
            <a:xfrm flipH="1">
              <a:off x="9614196" y="986490"/>
              <a:ext cx="784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>
              <a:stCxn id="90" idx="4"/>
              <a:endCxn id="167" idx="0"/>
            </p:cNvCxnSpPr>
            <p:nvPr/>
          </p:nvCxnSpPr>
          <p:spPr>
            <a:xfrm>
              <a:off x="9614980" y="986490"/>
              <a:ext cx="1391446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接點 123"/>
            <p:cNvCxnSpPr/>
            <p:nvPr/>
          </p:nvCxnSpPr>
          <p:spPr>
            <a:xfrm flipH="1" flipV="1">
              <a:off x="8877138" y="3808844"/>
              <a:ext cx="505374" cy="5914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>
              <a:endCxn id="80" idx="6"/>
            </p:cNvCxnSpPr>
            <p:nvPr/>
          </p:nvCxnSpPr>
          <p:spPr>
            <a:xfrm>
              <a:off x="8263990" y="2540058"/>
              <a:ext cx="1090872" cy="79106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橢圓 79"/>
            <p:cNvSpPr/>
            <p:nvPr/>
          </p:nvSpPr>
          <p:spPr>
            <a:xfrm>
              <a:off x="8399414" y="2853396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文字方塊 112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854291" y="2616545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113" name="文字方塊 112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4291" y="2616545"/>
                  <a:ext cx="666603" cy="81035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字方塊 11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9085122" y="3508810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117" name="文字方塊 11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5122" y="3508810"/>
                  <a:ext cx="666603" cy="8103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橢圓 46"/>
            <p:cNvSpPr/>
            <p:nvPr/>
          </p:nvSpPr>
          <p:spPr>
            <a:xfrm rot="16200000">
              <a:off x="8841226" y="4392190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cxnSp>
          <p:nvCxnSpPr>
            <p:cNvPr id="52" name="直線接點 51"/>
            <p:cNvCxnSpPr>
              <a:stCxn id="103" idx="6"/>
              <a:endCxn id="47" idx="3"/>
            </p:cNvCxnSpPr>
            <p:nvPr/>
          </p:nvCxnSpPr>
          <p:spPr>
            <a:xfrm flipH="1" flipV="1">
              <a:off x="9656752" y="5207716"/>
              <a:ext cx="1392233" cy="4633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9855289" y="4701307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5289" y="4701307"/>
                  <a:ext cx="666603" cy="81035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橢圓 57"/>
            <p:cNvSpPr/>
            <p:nvPr/>
          </p:nvSpPr>
          <p:spPr>
            <a:xfrm>
              <a:off x="10736928" y="3366781"/>
              <a:ext cx="955448" cy="955448"/>
            </a:xfrm>
            <a:prstGeom prst="ellipse">
              <a:avLst/>
            </a:prstGeom>
            <a:solidFill>
              <a:srgbClr val="FFF2CC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</a:rPr>
                <a:t>突變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59" name="直線接點 58"/>
            <p:cNvCxnSpPr>
              <a:stCxn id="165" idx="4"/>
              <a:endCxn id="58" idx="0"/>
            </p:cNvCxnSpPr>
            <p:nvPr/>
          </p:nvCxnSpPr>
          <p:spPr>
            <a:xfrm>
              <a:off x="8221967" y="2546809"/>
              <a:ext cx="2992685" cy="81997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>
              <a:stCxn id="58" idx="4"/>
              <a:endCxn id="103" idx="6"/>
            </p:cNvCxnSpPr>
            <p:nvPr/>
          </p:nvCxnSpPr>
          <p:spPr>
            <a:xfrm flipH="1">
              <a:off x="11048985" y="4322229"/>
              <a:ext cx="165667" cy="134882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11142151" y="4488521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2151" y="4488521"/>
                  <a:ext cx="666603" cy="81035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67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10571262" y="2540058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68" name="文字方塊 67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1262" y="2540058"/>
                  <a:ext cx="666603" cy="81035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群組 49"/>
          <p:cNvGrpSpPr/>
          <p:nvPr/>
        </p:nvGrpSpPr>
        <p:grpSpPr>
          <a:xfrm>
            <a:off x="-38242" y="2077403"/>
            <a:ext cx="3422981" cy="4605169"/>
            <a:chOff x="6795335" y="45278"/>
            <a:chExt cx="5006931" cy="6736163"/>
          </a:xfrm>
        </p:grpSpPr>
        <p:grpSp>
          <p:nvGrpSpPr>
            <p:cNvPr id="51" name="群組 50"/>
            <p:cNvGrpSpPr/>
            <p:nvPr/>
          </p:nvGrpSpPr>
          <p:grpSpPr>
            <a:xfrm>
              <a:off x="9144374" y="45278"/>
              <a:ext cx="1095479" cy="941212"/>
              <a:chOff x="5601522" y="1381802"/>
              <a:chExt cx="1095479" cy="941212"/>
            </a:xfrm>
          </p:grpSpPr>
          <p:sp>
            <p:nvSpPr>
              <p:cNvPr id="92" name="橢圓 91"/>
              <p:cNvSpPr/>
              <p:nvPr/>
            </p:nvSpPr>
            <p:spPr>
              <a:xfrm>
                <a:off x="5601522" y="1381802"/>
                <a:ext cx="941212" cy="941212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5601522" y="1688574"/>
                <a:ext cx="1095479" cy="3826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染色體</a:t>
                </a:r>
                <a:r>
                  <a:rPr lang="en-US" altLang="zh-TW" sz="11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01</a:t>
                </a:r>
                <a:endParaRPr lang="zh-TW" altLang="en-US" sz="1100" dirty="0"/>
              </a:p>
            </p:txBody>
          </p:sp>
        </p:grpSp>
        <p:grpSp>
          <p:nvGrpSpPr>
            <p:cNvPr id="53" name="群組 52"/>
            <p:cNvGrpSpPr/>
            <p:nvPr/>
          </p:nvGrpSpPr>
          <p:grpSpPr>
            <a:xfrm>
              <a:off x="6795335" y="1449333"/>
              <a:ext cx="4964372" cy="1252411"/>
              <a:chOff x="5715734" y="1218303"/>
              <a:chExt cx="4964372" cy="1252411"/>
            </a:xfrm>
          </p:grpSpPr>
          <p:grpSp>
            <p:nvGrpSpPr>
              <p:cNvPr id="85" name="群組 84"/>
              <p:cNvGrpSpPr/>
              <p:nvPr/>
            </p:nvGrpSpPr>
            <p:grpSpPr>
              <a:xfrm rot="16200000">
                <a:off x="7968702" y="-240690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87" name="矩形 86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rgbClr val="E185A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00"/>
                </a:p>
              </p:txBody>
            </p:sp>
            <p:sp>
              <p:nvSpPr>
                <p:cNvPr id="88" name="橢圓 87"/>
                <p:cNvSpPr/>
                <p:nvPr/>
              </p:nvSpPr>
              <p:spPr>
                <a:xfrm rot="16200000" flipV="1"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-1</a:t>
                  </a:r>
                  <a:endParaRPr lang="zh-TW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橢圓 88"/>
                <p:cNvSpPr/>
                <p:nvPr/>
              </p:nvSpPr>
              <p:spPr>
                <a:xfrm rot="16200000" flipV="1"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-2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橢圓 90"/>
                <p:cNvSpPr/>
                <p:nvPr/>
              </p:nvSpPr>
              <p:spPr>
                <a:xfrm rot="16200000" flipV="1"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-3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5734" y="1633728"/>
                <a:ext cx="832521" cy="506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input</a:t>
                </a:r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>
              <a:off x="6843569" y="5529030"/>
              <a:ext cx="4958697" cy="1252411"/>
              <a:chOff x="5718073" y="4042370"/>
              <a:chExt cx="4958697" cy="1252411"/>
            </a:xfrm>
          </p:grpSpPr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8073" y="4437743"/>
                <a:ext cx="1010723" cy="506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output</a:t>
                </a:r>
              </a:p>
            </p:txBody>
          </p:sp>
          <p:grpSp>
            <p:nvGrpSpPr>
              <p:cNvPr id="79" name="群組 78"/>
              <p:cNvGrpSpPr/>
              <p:nvPr/>
            </p:nvGrpSpPr>
            <p:grpSpPr>
              <a:xfrm rot="16200000">
                <a:off x="7965366" y="2583377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81" name="矩形 80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00"/>
                </a:p>
              </p:txBody>
            </p:sp>
            <p:sp>
              <p:nvSpPr>
                <p:cNvPr id="82" name="橢圓 81"/>
                <p:cNvSpPr/>
                <p:nvPr/>
              </p:nvSpPr>
              <p:spPr>
                <a:xfrm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1</a:t>
                  </a:r>
                  <a:endParaRPr lang="en-US" altLang="zh-TW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83" name="橢圓 82"/>
                <p:cNvSpPr/>
                <p:nvPr/>
              </p:nvSpPr>
              <p:spPr>
                <a:xfrm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2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84" name="橢圓 83"/>
                <p:cNvSpPr/>
                <p:nvPr/>
              </p:nvSpPr>
              <p:spPr>
                <a:xfrm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3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</p:grpSp>
        </p:grpSp>
        <p:cxnSp>
          <p:nvCxnSpPr>
            <p:cNvPr id="56" name="直線接點 55"/>
            <p:cNvCxnSpPr>
              <a:stCxn id="92" idx="4"/>
            </p:cNvCxnSpPr>
            <p:nvPr/>
          </p:nvCxnSpPr>
          <p:spPr>
            <a:xfrm flipH="1">
              <a:off x="8194535" y="986490"/>
              <a:ext cx="1420445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92" idx="4"/>
              <a:endCxn id="89" idx="0"/>
            </p:cNvCxnSpPr>
            <p:nvPr/>
          </p:nvCxnSpPr>
          <p:spPr>
            <a:xfrm flipH="1">
              <a:off x="9614196" y="986490"/>
              <a:ext cx="784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>
              <a:stCxn id="92" idx="4"/>
              <a:endCxn id="91" idx="0"/>
            </p:cNvCxnSpPr>
            <p:nvPr/>
          </p:nvCxnSpPr>
          <p:spPr>
            <a:xfrm>
              <a:off x="9614980" y="986490"/>
              <a:ext cx="1391446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 flipH="1" flipV="1">
              <a:off x="8877138" y="3808844"/>
              <a:ext cx="505374" cy="5914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>
              <a:endCxn id="64" idx="6"/>
            </p:cNvCxnSpPr>
            <p:nvPr/>
          </p:nvCxnSpPr>
          <p:spPr>
            <a:xfrm>
              <a:off x="8263990" y="2540058"/>
              <a:ext cx="1090872" cy="79106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橢圓 63"/>
            <p:cNvSpPr/>
            <p:nvPr/>
          </p:nvSpPr>
          <p:spPr>
            <a:xfrm>
              <a:off x="8399414" y="2853396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854291" y="2616545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4291" y="2616545"/>
                  <a:ext cx="666603" cy="81035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9085122" y="3508810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5122" y="3508810"/>
                  <a:ext cx="666603" cy="81035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橢圓 68"/>
            <p:cNvSpPr/>
            <p:nvPr/>
          </p:nvSpPr>
          <p:spPr>
            <a:xfrm rot="16200000">
              <a:off x="8841226" y="4392190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cxnSp>
          <p:nvCxnSpPr>
            <p:cNvPr id="70" name="直線接點 69"/>
            <p:cNvCxnSpPr>
              <a:stCxn id="84" idx="6"/>
              <a:endCxn id="69" idx="3"/>
            </p:cNvCxnSpPr>
            <p:nvPr/>
          </p:nvCxnSpPr>
          <p:spPr>
            <a:xfrm flipH="1" flipV="1">
              <a:off x="9656752" y="5207716"/>
              <a:ext cx="1392233" cy="4633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9855289" y="4701307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5289" y="4701307"/>
                  <a:ext cx="666603" cy="81035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群組 93"/>
          <p:cNvGrpSpPr/>
          <p:nvPr/>
        </p:nvGrpSpPr>
        <p:grpSpPr>
          <a:xfrm>
            <a:off x="8546044" y="2105628"/>
            <a:ext cx="3427417" cy="4605169"/>
            <a:chOff x="6795335" y="45278"/>
            <a:chExt cx="5013419" cy="6736163"/>
          </a:xfrm>
        </p:grpSpPr>
        <p:grpSp>
          <p:nvGrpSpPr>
            <p:cNvPr id="95" name="群組 94"/>
            <p:cNvGrpSpPr/>
            <p:nvPr/>
          </p:nvGrpSpPr>
          <p:grpSpPr>
            <a:xfrm>
              <a:off x="9144374" y="45278"/>
              <a:ext cx="1095479" cy="941212"/>
              <a:chOff x="5601522" y="1381802"/>
              <a:chExt cx="1095479" cy="941212"/>
            </a:xfrm>
          </p:grpSpPr>
          <p:sp>
            <p:nvSpPr>
              <p:cNvPr id="141" name="橢圓 140"/>
              <p:cNvSpPr/>
              <p:nvPr/>
            </p:nvSpPr>
            <p:spPr>
              <a:xfrm>
                <a:off x="5601522" y="1381802"/>
                <a:ext cx="941212" cy="941212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/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5601522" y="1688574"/>
                <a:ext cx="1095479" cy="3826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染色體</a:t>
                </a:r>
                <a:r>
                  <a:rPr lang="en-US" altLang="zh-TW" sz="11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01</a:t>
                </a:r>
                <a:endParaRPr lang="zh-TW" altLang="en-US" sz="1100" dirty="0"/>
              </a:p>
            </p:txBody>
          </p:sp>
        </p:grpSp>
        <p:grpSp>
          <p:nvGrpSpPr>
            <p:cNvPr id="97" name="群組 96"/>
            <p:cNvGrpSpPr/>
            <p:nvPr/>
          </p:nvGrpSpPr>
          <p:grpSpPr>
            <a:xfrm>
              <a:off x="6795335" y="1449333"/>
              <a:ext cx="4964372" cy="1252411"/>
              <a:chOff x="5715734" y="1218303"/>
              <a:chExt cx="4964372" cy="1252411"/>
            </a:xfrm>
          </p:grpSpPr>
          <p:grpSp>
            <p:nvGrpSpPr>
              <p:cNvPr id="134" name="群組 133"/>
              <p:cNvGrpSpPr/>
              <p:nvPr/>
            </p:nvGrpSpPr>
            <p:grpSpPr>
              <a:xfrm rot="16200000">
                <a:off x="7968702" y="-240690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136" name="矩形 135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rgbClr val="E185A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00"/>
                </a:p>
              </p:txBody>
            </p:sp>
            <p:sp>
              <p:nvSpPr>
                <p:cNvPr id="138" name="橢圓 137"/>
                <p:cNvSpPr/>
                <p:nvPr/>
              </p:nvSpPr>
              <p:spPr>
                <a:xfrm rot="16200000" flipV="1"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-1</a:t>
                  </a:r>
                  <a:endParaRPr lang="zh-TW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" name="橢圓 138"/>
                <p:cNvSpPr/>
                <p:nvPr/>
              </p:nvSpPr>
              <p:spPr>
                <a:xfrm rot="16200000" flipV="1"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-2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橢圓 139"/>
                <p:cNvSpPr/>
                <p:nvPr/>
              </p:nvSpPr>
              <p:spPr>
                <a:xfrm rot="16200000" flipV="1"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-3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5" name="文字方塊 134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5734" y="1633728"/>
                <a:ext cx="832521" cy="506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input</a:t>
                </a:r>
              </a:p>
            </p:txBody>
          </p:sp>
        </p:grpSp>
        <p:grpSp>
          <p:nvGrpSpPr>
            <p:cNvPr id="98" name="群組 97"/>
            <p:cNvGrpSpPr/>
            <p:nvPr/>
          </p:nvGrpSpPr>
          <p:grpSpPr>
            <a:xfrm>
              <a:off x="6843569" y="5529030"/>
              <a:ext cx="4958697" cy="1252411"/>
              <a:chOff x="5718073" y="4042370"/>
              <a:chExt cx="4958697" cy="1252411"/>
            </a:xfrm>
          </p:grpSpPr>
          <p:sp>
            <p:nvSpPr>
              <p:cNvPr id="128" name="文字方塊 127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8073" y="4437743"/>
                <a:ext cx="1010723" cy="506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output</a:t>
                </a:r>
              </a:p>
            </p:txBody>
          </p:sp>
          <p:grpSp>
            <p:nvGrpSpPr>
              <p:cNvPr id="129" name="群組 128"/>
              <p:cNvGrpSpPr/>
              <p:nvPr/>
            </p:nvGrpSpPr>
            <p:grpSpPr>
              <a:xfrm rot="16200000">
                <a:off x="7965366" y="2583377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130" name="矩形 129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00"/>
                </a:p>
              </p:txBody>
            </p:sp>
            <p:sp>
              <p:nvSpPr>
                <p:cNvPr id="131" name="橢圓 130"/>
                <p:cNvSpPr/>
                <p:nvPr/>
              </p:nvSpPr>
              <p:spPr>
                <a:xfrm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1</a:t>
                  </a:r>
                  <a:endParaRPr lang="en-US" altLang="zh-TW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132" name="橢圓 131"/>
                <p:cNvSpPr/>
                <p:nvPr/>
              </p:nvSpPr>
              <p:spPr>
                <a:xfrm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2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133" name="橢圓 132"/>
                <p:cNvSpPr/>
                <p:nvPr/>
              </p:nvSpPr>
              <p:spPr>
                <a:xfrm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3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</p:grpSp>
        </p:grpSp>
        <p:cxnSp>
          <p:nvCxnSpPr>
            <p:cNvPr id="99" name="直線接點 98"/>
            <p:cNvCxnSpPr>
              <a:stCxn id="141" idx="4"/>
            </p:cNvCxnSpPr>
            <p:nvPr/>
          </p:nvCxnSpPr>
          <p:spPr>
            <a:xfrm flipH="1">
              <a:off x="8194535" y="986490"/>
              <a:ext cx="1420445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>
              <a:stCxn id="141" idx="4"/>
              <a:endCxn id="139" idx="0"/>
            </p:cNvCxnSpPr>
            <p:nvPr/>
          </p:nvCxnSpPr>
          <p:spPr>
            <a:xfrm flipH="1">
              <a:off x="9614196" y="986490"/>
              <a:ext cx="784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>
              <a:stCxn id="141" idx="4"/>
              <a:endCxn id="140" idx="0"/>
            </p:cNvCxnSpPr>
            <p:nvPr/>
          </p:nvCxnSpPr>
          <p:spPr>
            <a:xfrm>
              <a:off x="9614980" y="986490"/>
              <a:ext cx="1391446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/>
          </p:nvCxnSpPr>
          <p:spPr>
            <a:xfrm flipH="1" flipV="1">
              <a:off x="8877138" y="3808844"/>
              <a:ext cx="505374" cy="5914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線接點 106"/>
            <p:cNvCxnSpPr>
              <a:endCxn id="110" idx="6"/>
            </p:cNvCxnSpPr>
            <p:nvPr/>
          </p:nvCxnSpPr>
          <p:spPr>
            <a:xfrm>
              <a:off x="8263990" y="2540058"/>
              <a:ext cx="1090872" cy="79106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橢圓 109"/>
            <p:cNvSpPr/>
            <p:nvPr/>
          </p:nvSpPr>
          <p:spPr>
            <a:xfrm>
              <a:off x="8399414" y="2853396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854291" y="2616545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4291" y="2616545"/>
                  <a:ext cx="666603" cy="81035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字方塊 11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9085122" y="3508810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115" name="文字方塊 11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5122" y="3508810"/>
                  <a:ext cx="666603" cy="81035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橢圓 117"/>
            <p:cNvSpPr/>
            <p:nvPr/>
          </p:nvSpPr>
          <p:spPr>
            <a:xfrm rot="16200000">
              <a:off x="8841226" y="4392190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cxnSp>
          <p:nvCxnSpPr>
            <p:cNvPr id="119" name="直線接點 118"/>
            <p:cNvCxnSpPr>
              <a:stCxn id="133" idx="6"/>
              <a:endCxn id="118" idx="3"/>
            </p:cNvCxnSpPr>
            <p:nvPr/>
          </p:nvCxnSpPr>
          <p:spPr>
            <a:xfrm flipH="1" flipV="1">
              <a:off x="9656752" y="5207716"/>
              <a:ext cx="1392233" cy="4633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字方塊 119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9855289" y="4701307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120" name="文字方塊 119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5289" y="4701307"/>
                  <a:ext cx="666603" cy="81035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橢圓 120"/>
            <p:cNvSpPr/>
            <p:nvPr/>
          </p:nvSpPr>
          <p:spPr>
            <a:xfrm>
              <a:off x="10736928" y="3366781"/>
              <a:ext cx="955448" cy="955448"/>
            </a:xfrm>
            <a:prstGeom prst="ellipse">
              <a:avLst/>
            </a:prstGeom>
            <a:solidFill>
              <a:srgbClr val="FFF2CC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</a:rPr>
                <a:t>突變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22" name="直線接點 121"/>
            <p:cNvCxnSpPr>
              <a:stCxn id="138" idx="4"/>
              <a:endCxn id="121" idx="0"/>
            </p:cNvCxnSpPr>
            <p:nvPr/>
          </p:nvCxnSpPr>
          <p:spPr>
            <a:xfrm>
              <a:off x="8221967" y="2546809"/>
              <a:ext cx="2992685" cy="81997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接點 124"/>
            <p:cNvCxnSpPr>
              <a:stCxn id="121" idx="4"/>
              <a:endCxn id="133" idx="6"/>
            </p:cNvCxnSpPr>
            <p:nvPr/>
          </p:nvCxnSpPr>
          <p:spPr>
            <a:xfrm flipH="1">
              <a:off x="11048985" y="4322229"/>
              <a:ext cx="165667" cy="134882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字方塊 125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11142151" y="4488521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126" name="文字方塊 125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2151" y="4488521"/>
                  <a:ext cx="666603" cy="81035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文字方塊 12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10571262" y="2540058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127" name="文字方塊 12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1262" y="2540058"/>
                  <a:ext cx="666603" cy="81035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向右箭號 5"/>
          <p:cNvSpPr/>
          <p:nvPr/>
        </p:nvSpPr>
        <p:spPr>
          <a:xfrm>
            <a:off x="7634251" y="5165148"/>
            <a:ext cx="850392" cy="42122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7106630" y="4199003"/>
                <a:ext cx="1905634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zh-TW" altLang="en-US" sz="24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突變後取代</a:t>
                </a:r>
                <a:endParaRPr lang="en-US" altLang="zh-TW" sz="2400" dirty="0" smtClean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zh-TW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630" y="4199003"/>
                <a:ext cx="1905634" cy="830997"/>
              </a:xfrm>
              <a:prstGeom prst="rect">
                <a:avLst/>
              </a:prstGeom>
              <a:blipFill>
                <a:blip r:embed="rId16"/>
                <a:stretch>
                  <a:fillRect l="-5128" t="-5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接點 7"/>
          <p:cNvCxnSpPr/>
          <p:nvPr/>
        </p:nvCxnSpPr>
        <p:spPr>
          <a:xfrm>
            <a:off x="3578866" y="1990804"/>
            <a:ext cx="0" cy="4867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22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319" y="13398"/>
            <a:ext cx="8267700" cy="4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74633" y="1946217"/>
            <a:ext cx="24929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/>
              <a:t>突變的編碼</a:t>
            </a:r>
            <a:r>
              <a:rPr lang="zh-TW" altLang="en-US" sz="2000" b="1" dirty="0" smtClean="0"/>
              <a:t>方式</a:t>
            </a:r>
            <a:r>
              <a:rPr lang="en-US" altLang="zh-TW" sz="2000" b="1" dirty="0" smtClean="0"/>
              <a:t>:</a:t>
            </a:r>
            <a:endParaRPr lang="zh-TW" altLang="en-US" sz="2000" b="1" dirty="0"/>
          </a:p>
          <a:p>
            <a:r>
              <a:rPr lang="zh-TW" altLang="en-US" sz="2000" b="1" dirty="0" smtClean="0">
                <a:solidFill>
                  <a:srgbClr val="24292F"/>
                </a:solidFill>
                <a:latin typeface="-apple-system"/>
              </a:rPr>
              <a:t>隨機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選擇節點及連接</a:t>
            </a:r>
            <a:endParaRPr lang="zh-TW" altLang="en-US" sz="2000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4632" y="5070417"/>
            <a:ext cx="33744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 smtClean="0"/>
              <a:t>演化</a:t>
            </a:r>
            <a:r>
              <a:rPr lang="zh-TW" altLang="en-US" sz="2000" b="1" dirty="0"/>
              <a:t>及</a:t>
            </a:r>
            <a:r>
              <a:rPr lang="en-US" altLang="zh-TW" sz="2000" b="1" dirty="0" smtClean="0"/>
              <a:t>fitness</a:t>
            </a:r>
            <a:r>
              <a:rPr lang="zh-TW" altLang="en-US" sz="2000" b="1" dirty="0" smtClean="0"/>
              <a:t>計算</a:t>
            </a:r>
            <a:r>
              <a:rPr lang="en-US" altLang="zh-TW" sz="2000" b="1" dirty="0" smtClean="0"/>
              <a:t>:</a:t>
            </a:r>
          </a:p>
          <a:p>
            <a:r>
              <a:rPr lang="zh-TW" altLang="en-US" sz="2000" b="1" dirty="0"/>
              <a:t>依觸球結果進行</a:t>
            </a:r>
            <a:r>
              <a:rPr lang="en-US" altLang="zh-TW" sz="2000" b="1" dirty="0"/>
              <a:t>fitness</a:t>
            </a:r>
            <a:r>
              <a:rPr lang="zh-TW" altLang="en-US" sz="2000" b="1" dirty="0" smtClean="0"/>
              <a:t>計算</a:t>
            </a:r>
            <a:endParaRPr lang="zh-TW" altLang="en-US" sz="2000" b="1" dirty="0"/>
          </a:p>
        </p:txBody>
      </p:sp>
      <p:pic>
        <p:nvPicPr>
          <p:cNvPr id="1026" name="Picture 2" descr="未提供說明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319" y="4212019"/>
            <a:ext cx="7917531" cy="254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974336" y="1271016"/>
            <a:ext cx="6181344" cy="10332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0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ython - 维基百科，自由的百科全书">
            <a:extLst>
              <a:ext uri="{FF2B5EF4-FFF2-40B4-BE49-F238E27FC236}">
                <a16:creationId xmlns:a16="http://schemas.microsoft.com/office/drawing/2014/main" id="{A8016B10-F4D2-340B-F553-9E4794B013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988" y="781220"/>
            <a:ext cx="794455" cy="87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矩形 75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/>
              <a:t>Break Down</a:t>
            </a:r>
            <a:endParaRPr lang="en-US" altLang="zh-TW" sz="40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EBBFCD7D-0AAD-43E4-D02D-C7893D3E92A4}"/>
              </a:ext>
            </a:extLst>
          </p:cNvPr>
          <p:cNvCxnSpPr>
            <a:stCxn id="4" idx="2"/>
          </p:cNvCxnSpPr>
          <p:nvPr/>
        </p:nvCxnSpPr>
        <p:spPr>
          <a:xfrm flipH="1">
            <a:off x="5500494" y="1573183"/>
            <a:ext cx="1" cy="303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EAE0A560-1D54-E7B7-2A09-C2316D643945}"/>
              </a:ext>
            </a:extLst>
          </p:cNvPr>
          <p:cNvCxnSpPr>
            <a:cxnSpLocks/>
          </p:cNvCxnSpPr>
          <p:nvPr/>
        </p:nvCxnSpPr>
        <p:spPr>
          <a:xfrm>
            <a:off x="3152347" y="1876432"/>
            <a:ext cx="2348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68071EA-8C3D-FA4A-05F7-C56D5BA69933}"/>
              </a:ext>
            </a:extLst>
          </p:cNvPr>
          <p:cNvCxnSpPr>
            <a:cxnSpLocks/>
          </p:cNvCxnSpPr>
          <p:nvPr/>
        </p:nvCxnSpPr>
        <p:spPr>
          <a:xfrm>
            <a:off x="5500494" y="1876432"/>
            <a:ext cx="46220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E12AB33-9D16-7F5A-8DB3-689A1B278C8C}"/>
              </a:ext>
            </a:extLst>
          </p:cNvPr>
          <p:cNvCxnSpPr/>
          <p:nvPr/>
        </p:nvCxnSpPr>
        <p:spPr>
          <a:xfrm flipH="1">
            <a:off x="3152351" y="1876433"/>
            <a:ext cx="1" cy="303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87257081-EFAF-D745-C201-915556925704}"/>
              </a:ext>
            </a:extLst>
          </p:cNvPr>
          <p:cNvCxnSpPr/>
          <p:nvPr/>
        </p:nvCxnSpPr>
        <p:spPr>
          <a:xfrm flipH="1">
            <a:off x="10122589" y="1880360"/>
            <a:ext cx="1" cy="303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11B60E2-EB7D-1801-9864-799B65CAFFB1}"/>
              </a:ext>
            </a:extLst>
          </p:cNvPr>
          <p:cNvSpPr/>
          <p:nvPr/>
        </p:nvSpPr>
        <p:spPr>
          <a:xfrm>
            <a:off x="9583637" y="2187535"/>
            <a:ext cx="1077905" cy="30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pygame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9CE1B31-33F5-0BAF-2D47-CC7A2602B057}"/>
              </a:ext>
            </a:extLst>
          </p:cNvPr>
          <p:cNvSpPr/>
          <p:nvPr/>
        </p:nvSpPr>
        <p:spPr>
          <a:xfrm>
            <a:off x="2652192" y="2189997"/>
            <a:ext cx="1000317" cy="30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NEAT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8AD59C2-2728-A395-4A32-69E9B714A740}"/>
              </a:ext>
            </a:extLst>
          </p:cNvPr>
          <p:cNvSpPr/>
          <p:nvPr/>
        </p:nvSpPr>
        <p:spPr>
          <a:xfrm>
            <a:off x="8214819" y="3371157"/>
            <a:ext cx="779285" cy="5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UI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7FD34FB-F604-5EA2-0557-9B874CA7844F}"/>
              </a:ext>
            </a:extLst>
          </p:cNvPr>
          <p:cNvSpPr/>
          <p:nvPr/>
        </p:nvSpPr>
        <p:spPr>
          <a:xfrm>
            <a:off x="1396398" y="2957607"/>
            <a:ext cx="1000317" cy="555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族群</a:t>
            </a: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9BE4126C-929E-94FF-BD8B-E6D89F56402B}"/>
              </a:ext>
            </a:extLst>
          </p:cNvPr>
          <p:cNvCxnSpPr>
            <a:cxnSpLocks/>
          </p:cNvCxnSpPr>
          <p:nvPr/>
        </p:nvCxnSpPr>
        <p:spPr>
          <a:xfrm>
            <a:off x="10122589" y="2490783"/>
            <a:ext cx="0" cy="157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4BEAB07-9C93-C735-4457-3566C9A5ACD5}"/>
              </a:ext>
            </a:extLst>
          </p:cNvPr>
          <p:cNvCxnSpPr>
            <a:cxnSpLocks/>
          </p:cNvCxnSpPr>
          <p:nvPr/>
        </p:nvCxnSpPr>
        <p:spPr>
          <a:xfrm>
            <a:off x="10113095" y="3219121"/>
            <a:ext cx="0" cy="63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4D1C73D9-02E4-0C54-6C7E-8BC7A2D56D83}"/>
              </a:ext>
            </a:extLst>
          </p:cNvPr>
          <p:cNvCxnSpPr>
            <a:cxnSpLocks/>
          </p:cNvCxnSpPr>
          <p:nvPr/>
        </p:nvCxnSpPr>
        <p:spPr>
          <a:xfrm flipH="1">
            <a:off x="3152534" y="2778320"/>
            <a:ext cx="33308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9DC7760E-06B7-B64E-8E81-CC7F76AC4A36}"/>
              </a:ext>
            </a:extLst>
          </p:cNvPr>
          <p:cNvSpPr/>
          <p:nvPr/>
        </p:nvSpPr>
        <p:spPr>
          <a:xfrm>
            <a:off x="9622430" y="2659894"/>
            <a:ext cx="1000317" cy="5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遊戲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初始化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5B255E4-21CB-2CAA-F633-F1F7AEA271C1}"/>
              </a:ext>
            </a:extLst>
          </p:cNvPr>
          <p:cNvSpPr/>
          <p:nvPr/>
        </p:nvSpPr>
        <p:spPr>
          <a:xfrm>
            <a:off x="5935111" y="2957452"/>
            <a:ext cx="1096638" cy="55580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讀取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模型檔</a:t>
            </a:r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6D02CBB6-0E83-41CA-7D99-6FF871730BCD}"/>
              </a:ext>
            </a:extLst>
          </p:cNvPr>
          <p:cNvCxnSpPr>
            <a:cxnSpLocks/>
          </p:cNvCxnSpPr>
          <p:nvPr/>
        </p:nvCxnSpPr>
        <p:spPr>
          <a:xfrm>
            <a:off x="3151998" y="2488968"/>
            <a:ext cx="0" cy="157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6D4BFD1A-05D7-DB3F-0C3F-A4CE5BF409DD}"/>
              </a:ext>
            </a:extLst>
          </p:cNvPr>
          <p:cNvCxnSpPr>
            <a:cxnSpLocks/>
          </p:cNvCxnSpPr>
          <p:nvPr/>
        </p:nvCxnSpPr>
        <p:spPr>
          <a:xfrm>
            <a:off x="3154806" y="2617260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B6B6ED4E-B9D0-0962-DF75-E32E8DF2F091}"/>
              </a:ext>
            </a:extLst>
          </p:cNvPr>
          <p:cNvCxnSpPr>
            <a:cxnSpLocks/>
          </p:cNvCxnSpPr>
          <p:nvPr/>
        </p:nvCxnSpPr>
        <p:spPr>
          <a:xfrm flipH="1">
            <a:off x="6499261" y="2776929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45805C50-9496-8ADD-CAE4-8015169747EF}"/>
              </a:ext>
            </a:extLst>
          </p:cNvPr>
          <p:cNvCxnSpPr>
            <a:cxnSpLocks/>
          </p:cNvCxnSpPr>
          <p:nvPr/>
        </p:nvCxnSpPr>
        <p:spPr>
          <a:xfrm flipH="1">
            <a:off x="1918182" y="2782315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06867532-BAA8-DAA4-81B8-E62AC35ADD51}"/>
              </a:ext>
            </a:extLst>
          </p:cNvPr>
          <p:cNvCxnSpPr>
            <a:cxnSpLocks/>
          </p:cNvCxnSpPr>
          <p:nvPr/>
        </p:nvCxnSpPr>
        <p:spPr>
          <a:xfrm flipH="1">
            <a:off x="1921274" y="2778314"/>
            <a:ext cx="12312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3AD65C90-2F2F-5DBC-934B-88B2550FCFFA}"/>
              </a:ext>
            </a:extLst>
          </p:cNvPr>
          <p:cNvCxnSpPr>
            <a:cxnSpLocks/>
          </p:cNvCxnSpPr>
          <p:nvPr/>
        </p:nvCxnSpPr>
        <p:spPr>
          <a:xfrm flipH="1">
            <a:off x="1920366" y="3518428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D14D13D9-406B-54E2-6418-5992407E0827}"/>
              </a:ext>
            </a:extLst>
          </p:cNvPr>
          <p:cNvSpPr/>
          <p:nvPr/>
        </p:nvSpPr>
        <p:spPr>
          <a:xfrm>
            <a:off x="571661" y="3876293"/>
            <a:ext cx="1000317" cy="555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染色體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EBAE733-CE56-2AE2-6841-47D9D3E47626}"/>
              </a:ext>
            </a:extLst>
          </p:cNvPr>
          <p:cNvSpPr/>
          <p:nvPr/>
        </p:nvSpPr>
        <p:spPr>
          <a:xfrm>
            <a:off x="1938936" y="3944468"/>
            <a:ext cx="1000317" cy="555802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配對</a:t>
            </a:r>
            <a:endParaRPr lang="en-US" altLang="zh-TW" sz="1600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C1DA716-1983-3996-098A-3709383BD28C}"/>
              </a:ext>
            </a:extLst>
          </p:cNvPr>
          <p:cNvSpPr/>
          <p:nvPr/>
        </p:nvSpPr>
        <p:spPr>
          <a:xfrm>
            <a:off x="3162491" y="3944464"/>
            <a:ext cx="997678" cy="55580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突變</a:t>
            </a:r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EC5A2FF9-9C51-6F02-D3BF-0D6595E3AAF0}"/>
              </a:ext>
            </a:extLst>
          </p:cNvPr>
          <p:cNvCxnSpPr>
            <a:cxnSpLocks/>
          </p:cNvCxnSpPr>
          <p:nvPr/>
        </p:nvCxnSpPr>
        <p:spPr>
          <a:xfrm>
            <a:off x="1078961" y="4444520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6ACC0473-8D8D-8AE3-EEF0-CE96366C617C}"/>
              </a:ext>
            </a:extLst>
          </p:cNvPr>
          <p:cNvSpPr/>
          <p:nvPr/>
        </p:nvSpPr>
        <p:spPr>
          <a:xfrm>
            <a:off x="1581945" y="5550301"/>
            <a:ext cx="685000" cy="385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不動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38DC387-D95B-5E00-5505-4FD60CA9D3D7}"/>
              </a:ext>
            </a:extLst>
          </p:cNvPr>
          <p:cNvSpPr/>
          <p:nvPr/>
        </p:nvSpPr>
        <p:spPr>
          <a:xfrm>
            <a:off x="790973" y="5550301"/>
            <a:ext cx="685000" cy="385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下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1022060-6312-9A5B-2A35-B6A154F10A16}"/>
              </a:ext>
            </a:extLst>
          </p:cNvPr>
          <p:cNvSpPr/>
          <p:nvPr/>
        </p:nvSpPr>
        <p:spPr>
          <a:xfrm>
            <a:off x="0" y="5550301"/>
            <a:ext cx="685000" cy="385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 上</a:t>
            </a: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F900FB9-D162-5920-F1AB-851344A076E1}"/>
              </a:ext>
            </a:extLst>
          </p:cNvPr>
          <p:cNvCxnSpPr>
            <a:cxnSpLocks/>
          </p:cNvCxnSpPr>
          <p:nvPr/>
        </p:nvCxnSpPr>
        <p:spPr>
          <a:xfrm flipH="1">
            <a:off x="1073767" y="5200505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57E86DA1-1046-44FA-E996-F05B4B3CB66F}"/>
              </a:ext>
            </a:extLst>
          </p:cNvPr>
          <p:cNvCxnSpPr>
            <a:cxnSpLocks/>
          </p:cNvCxnSpPr>
          <p:nvPr/>
        </p:nvCxnSpPr>
        <p:spPr>
          <a:xfrm flipH="1">
            <a:off x="1073767" y="5368970"/>
            <a:ext cx="8434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85526EEA-9A57-45FD-634E-F7245CE1EE35}"/>
              </a:ext>
            </a:extLst>
          </p:cNvPr>
          <p:cNvCxnSpPr>
            <a:cxnSpLocks/>
          </p:cNvCxnSpPr>
          <p:nvPr/>
        </p:nvCxnSpPr>
        <p:spPr>
          <a:xfrm flipH="1">
            <a:off x="335303" y="5368970"/>
            <a:ext cx="7384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C75CA329-9AD4-B745-547F-512C1C1FFF23}"/>
              </a:ext>
            </a:extLst>
          </p:cNvPr>
          <p:cNvCxnSpPr>
            <a:cxnSpLocks/>
          </p:cNvCxnSpPr>
          <p:nvPr/>
        </p:nvCxnSpPr>
        <p:spPr>
          <a:xfrm>
            <a:off x="1073765" y="5373299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67380E7E-838F-B5EA-3ED8-59BF3F5F9B7A}"/>
              </a:ext>
            </a:extLst>
          </p:cNvPr>
          <p:cNvCxnSpPr>
            <a:cxnSpLocks/>
          </p:cNvCxnSpPr>
          <p:nvPr/>
        </p:nvCxnSpPr>
        <p:spPr>
          <a:xfrm>
            <a:off x="1926891" y="5384386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05DA8D75-E8CA-8CB6-1581-F02E7F16FD4A}"/>
              </a:ext>
            </a:extLst>
          </p:cNvPr>
          <p:cNvCxnSpPr>
            <a:cxnSpLocks/>
          </p:cNvCxnSpPr>
          <p:nvPr/>
        </p:nvCxnSpPr>
        <p:spPr>
          <a:xfrm>
            <a:off x="335302" y="5373299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DDAA6EB0-9CE2-F346-D5B2-6F6F73C9BF80}"/>
              </a:ext>
            </a:extLst>
          </p:cNvPr>
          <p:cNvCxnSpPr>
            <a:cxnSpLocks/>
          </p:cNvCxnSpPr>
          <p:nvPr/>
        </p:nvCxnSpPr>
        <p:spPr>
          <a:xfrm flipH="1">
            <a:off x="1924066" y="3686893"/>
            <a:ext cx="17321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8B91AE4F-A3EB-F907-4E56-2C8C158D75C8}"/>
              </a:ext>
            </a:extLst>
          </p:cNvPr>
          <p:cNvCxnSpPr>
            <a:cxnSpLocks/>
          </p:cNvCxnSpPr>
          <p:nvPr/>
        </p:nvCxnSpPr>
        <p:spPr>
          <a:xfrm flipH="1">
            <a:off x="1071819" y="3686893"/>
            <a:ext cx="9131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F79B444E-AB0E-4045-B148-44BC1164EE42}"/>
              </a:ext>
            </a:extLst>
          </p:cNvPr>
          <p:cNvCxnSpPr>
            <a:cxnSpLocks/>
          </p:cNvCxnSpPr>
          <p:nvPr/>
        </p:nvCxnSpPr>
        <p:spPr>
          <a:xfrm flipH="1">
            <a:off x="1071819" y="3695666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D781A3F4-A795-6A75-E722-31122EBAACA5}"/>
              </a:ext>
            </a:extLst>
          </p:cNvPr>
          <p:cNvSpPr/>
          <p:nvPr/>
        </p:nvSpPr>
        <p:spPr>
          <a:xfrm>
            <a:off x="7549128" y="4278202"/>
            <a:ext cx="870144" cy="554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玩家</a:t>
            </a:r>
            <a:r>
              <a:rPr lang="en-US" altLang="zh-TW" sz="1600" dirty="0">
                <a:solidFill>
                  <a:schemeClr val="tx1"/>
                </a:solidFill>
              </a:rPr>
              <a:t>/AI</a:t>
            </a:r>
            <a:r>
              <a:rPr lang="zh-TW" altLang="en-US" sz="1600" dirty="0">
                <a:solidFill>
                  <a:schemeClr val="tx1"/>
                </a:solidFill>
              </a:rPr>
              <a:t>控制盤</a:t>
            </a:r>
          </a:p>
        </p:txBody>
      </p: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A5A19F7A-582D-74D8-9776-5FBBC68CB88D}"/>
              </a:ext>
            </a:extLst>
          </p:cNvPr>
          <p:cNvCxnSpPr>
            <a:cxnSpLocks/>
          </p:cNvCxnSpPr>
          <p:nvPr/>
        </p:nvCxnSpPr>
        <p:spPr>
          <a:xfrm>
            <a:off x="7985021" y="4107222"/>
            <a:ext cx="0" cy="157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2028CB88-C258-7576-6B82-B7EE5D6DC63D}"/>
              </a:ext>
            </a:extLst>
          </p:cNvPr>
          <p:cNvSpPr/>
          <p:nvPr/>
        </p:nvSpPr>
        <p:spPr>
          <a:xfrm>
            <a:off x="8754896" y="4280024"/>
            <a:ext cx="870144" cy="55435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比分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04007687-4A44-3DF3-E51A-52FB64285DE3}"/>
              </a:ext>
            </a:extLst>
          </p:cNvPr>
          <p:cNvSpPr/>
          <p:nvPr/>
        </p:nvSpPr>
        <p:spPr>
          <a:xfrm>
            <a:off x="8480648" y="5170002"/>
            <a:ext cx="685000" cy="38578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不動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F7A1154D-5D8B-470B-50A6-19A3F580D8A4}"/>
              </a:ext>
            </a:extLst>
          </p:cNvPr>
          <p:cNvSpPr/>
          <p:nvPr/>
        </p:nvSpPr>
        <p:spPr>
          <a:xfrm>
            <a:off x="7689675" y="5170002"/>
            <a:ext cx="685000" cy="38578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下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960927D1-BD67-9FD6-EFF2-C20CA9B9BB70}"/>
              </a:ext>
            </a:extLst>
          </p:cNvPr>
          <p:cNvSpPr/>
          <p:nvPr/>
        </p:nvSpPr>
        <p:spPr>
          <a:xfrm>
            <a:off x="6898702" y="5170002"/>
            <a:ext cx="685000" cy="38578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 上</a:t>
            </a: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F8D0979F-9A6E-77EA-9B88-6B5E9E579026}"/>
              </a:ext>
            </a:extLst>
          </p:cNvPr>
          <p:cNvCxnSpPr>
            <a:cxnSpLocks/>
          </p:cNvCxnSpPr>
          <p:nvPr/>
        </p:nvCxnSpPr>
        <p:spPr>
          <a:xfrm flipH="1">
            <a:off x="7972470" y="4988671"/>
            <a:ext cx="8434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AF67CFDE-9C01-5883-14E2-A9CB0A65D085}"/>
              </a:ext>
            </a:extLst>
          </p:cNvPr>
          <p:cNvCxnSpPr>
            <a:cxnSpLocks/>
          </p:cNvCxnSpPr>
          <p:nvPr/>
        </p:nvCxnSpPr>
        <p:spPr>
          <a:xfrm flipH="1">
            <a:off x="7234005" y="4988671"/>
            <a:ext cx="7384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3671BDD9-683D-4B0D-01C7-49E707C2AA99}"/>
              </a:ext>
            </a:extLst>
          </p:cNvPr>
          <p:cNvCxnSpPr>
            <a:cxnSpLocks/>
          </p:cNvCxnSpPr>
          <p:nvPr/>
        </p:nvCxnSpPr>
        <p:spPr>
          <a:xfrm>
            <a:off x="7972468" y="4993000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0F25ADFB-99AE-07B8-D262-C7E354A8E91C}"/>
              </a:ext>
            </a:extLst>
          </p:cNvPr>
          <p:cNvCxnSpPr>
            <a:cxnSpLocks/>
          </p:cNvCxnSpPr>
          <p:nvPr/>
        </p:nvCxnSpPr>
        <p:spPr>
          <a:xfrm>
            <a:off x="8815951" y="4988671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F42AA374-F02F-EC0C-9ADC-6DF1B756F213}"/>
              </a:ext>
            </a:extLst>
          </p:cNvPr>
          <p:cNvCxnSpPr>
            <a:cxnSpLocks/>
          </p:cNvCxnSpPr>
          <p:nvPr/>
        </p:nvCxnSpPr>
        <p:spPr>
          <a:xfrm>
            <a:off x="7234004" y="4993000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58F2E190-4EDA-CBDD-8E34-B2635C29AECD}"/>
              </a:ext>
            </a:extLst>
          </p:cNvPr>
          <p:cNvCxnSpPr>
            <a:cxnSpLocks/>
          </p:cNvCxnSpPr>
          <p:nvPr/>
        </p:nvCxnSpPr>
        <p:spPr>
          <a:xfrm flipH="1">
            <a:off x="7973172" y="4835895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3AF43980-8149-10FD-9E64-0221CF49A9F2}"/>
              </a:ext>
            </a:extLst>
          </p:cNvPr>
          <p:cNvCxnSpPr>
            <a:cxnSpLocks/>
          </p:cNvCxnSpPr>
          <p:nvPr/>
        </p:nvCxnSpPr>
        <p:spPr>
          <a:xfrm flipH="1">
            <a:off x="8637861" y="3936271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57072AC3-AA50-315B-BEEB-9D7EDE0E4C32}"/>
              </a:ext>
            </a:extLst>
          </p:cNvPr>
          <p:cNvCxnSpPr>
            <a:cxnSpLocks/>
          </p:cNvCxnSpPr>
          <p:nvPr/>
        </p:nvCxnSpPr>
        <p:spPr>
          <a:xfrm flipH="1">
            <a:off x="7788764" y="4107637"/>
            <a:ext cx="8434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5F6E6E95-CABD-3813-4B52-98D1F4A725A8}"/>
              </a:ext>
            </a:extLst>
          </p:cNvPr>
          <p:cNvCxnSpPr>
            <a:cxnSpLocks/>
          </p:cNvCxnSpPr>
          <p:nvPr/>
        </p:nvCxnSpPr>
        <p:spPr>
          <a:xfrm flipH="1">
            <a:off x="8626696" y="4104339"/>
            <a:ext cx="5389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AB3A614A-58DE-0391-623C-899FF6D503BC}"/>
              </a:ext>
            </a:extLst>
          </p:cNvPr>
          <p:cNvCxnSpPr>
            <a:cxnSpLocks/>
          </p:cNvCxnSpPr>
          <p:nvPr/>
        </p:nvCxnSpPr>
        <p:spPr>
          <a:xfrm>
            <a:off x="9171264" y="4104339"/>
            <a:ext cx="0" cy="170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A1502A47-4C2A-8ACB-7BD3-62304E097175}"/>
              </a:ext>
            </a:extLst>
          </p:cNvPr>
          <p:cNvCxnSpPr>
            <a:cxnSpLocks/>
          </p:cNvCxnSpPr>
          <p:nvPr/>
        </p:nvCxnSpPr>
        <p:spPr>
          <a:xfrm flipH="1">
            <a:off x="6635966" y="4107222"/>
            <a:ext cx="11740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F0CBE45F-506B-0AED-991D-C02958089283}"/>
              </a:ext>
            </a:extLst>
          </p:cNvPr>
          <p:cNvCxnSpPr>
            <a:cxnSpLocks/>
          </p:cNvCxnSpPr>
          <p:nvPr/>
        </p:nvCxnSpPr>
        <p:spPr>
          <a:xfrm flipH="1">
            <a:off x="8607510" y="3285535"/>
            <a:ext cx="29772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1C8A7C26-9DDC-8065-FDB4-B68C9F48D7E8}"/>
              </a:ext>
            </a:extLst>
          </p:cNvPr>
          <p:cNvSpPr/>
          <p:nvPr/>
        </p:nvSpPr>
        <p:spPr>
          <a:xfrm>
            <a:off x="11195139" y="3384163"/>
            <a:ext cx="779285" cy="5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規則</a:t>
            </a:r>
          </a:p>
        </p:txBody>
      </p: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4288C357-551C-4903-B387-BB3CCD21C617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11584781" y="3282492"/>
            <a:ext cx="0" cy="101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0F2CC04B-991A-EBC4-577A-81C9E222C875}"/>
              </a:ext>
            </a:extLst>
          </p:cNvPr>
          <p:cNvSpPr/>
          <p:nvPr/>
        </p:nvSpPr>
        <p:spPr>
          <a:xfrm>
            <a:off x="6200894" y="4280729"/>
            <a:ext cx="870144" cy="55435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玩家</a:t>
            </a:r>
            <a:r>
              <a:rPr lang="en-US" altLang="zh-TW" sz="1600" dirty="0">
                <a:solidFill>
                  <a:schemeClr val="tx1"/>
                </a:solidFill>
              </a:rPr>
              <a:t>/AI</a:t>
            </a:r>
            <a:r>
              <a:rPr lang="zh-TW" altLang="en-US" sz="1600" dirty="0">
                <a:solidFill>
                  <a:schemeClr val="tx1"/>
                </a:solidFill>
              </a:rPr>
              <a:t>球門</a:t>
            </a:r>
          </a:p>
        </p:txBody>
      </p: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2EE41EF9-284F-EB36-58C0-820590E677D5}"/>
              </a:ext>
            </a:extLst>
          </p:cNvPr>
          <p:cNvCxnSpPr>
            <a:cxnSpLocks/>
          </p:cNvCxnSpPr>
          <p:nvPr/>
        </p:nvCxnSpPr>
        <p:spPr>
          <a:xfrm flipH="1">
            <a:off x="6635869" y="4112655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線接點 135">
            <a:extLst>
              <a:ext uri="{FF2B5EF4-FFF2-40B4-BE49-F238E27FC236}">
                <a16:creationId xmlns:a16="http://schemas.microsoft.com/office/drawing/2014/main" id="{20DF08AB-CF0E-B5DD-3DBE-0B0A76CDFD46}"/>
              </a:ext>
            </a:extLst>
          </p:cNvPr>
          <p:cNvCxnSpPr>
            <a:cxnSpLocks/>
          </p:cNvCxnSpPr>
          <p:nvPr/>
        </p:nvCxnSpPr>
        <p:spPr>
          <a:xfrm flipH="1">
            <a:off x="11585321" y="3939172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0808D1F7-4CEE-0187-2F1D-409CD27792A3}"/>
              </a:ext>
            </a:extLst>
          </p:cNvPr>
          <p:cNvSpPr/>
          <p:nvPr/>
        </p:nvSpPr>
        <p:spPr>
          <a:xfrm>
            <a:off x="10923599" y="4104339"/>
            <a:ext cx="1268401" cy="55435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球進對方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球門則得分</a:t>
            </a: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095BA46C-5754-0978-1CEE-C99171460B34}"/>
              </a:ext>
            </a:extLst>
          </p:cNvPr>
          <p:cNvSpPr/>
          <p:nvPr/>
        </p:nvSpPr>
        <p:spPr>
          <a:xfrm>
            <a:off x="9926975" y="4280049"/>
            <a:ext cx="870144" cy="55435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球</a:t>
            </a:r>
          </a:p>
        </p:txBody>
      </p: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E11BC1B6-694E-EDBB-2886-C587EBE1D488}"/>
              </a:ext>
            </a:extLst>
          </p:cNvPr>
          <p:cNvCxnSpPr>
            <a:cxnSpLocks/>
          </p:cNvCxnSpPr>
          <p:nvPr/>
        </p:nvCxnSpPr>
        <p:spPr>
          <a:xfrm flipH="1">
            <a:off x="9117162" y="4104339"/>
            <a:ext cx="12448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接點 149">
            <a:extLst>
              <a:ext uri="{FF2B5EF4-FFF2-40B4-BE49-F238E27FC236}">
                <a16:creationId xmlns:a16="http://schemas.microsoft.com/office/drawing/2014/main" id="{B9BF25AF-3B8D-545D-E941-25058F65B108}"/>
              </a:ext>
            </a:extLst>
          </p:cNvPr>
          <p:cNvCxnSpPr>
            <a:cxnSpLocks/>
          </p:cNvCxnSpPr>
          <p:nvPr/>
        </p:nvCxnSpPr>
        <p:spPr>
          <a:xfrm flipH="1">
            <a:off x="10362048" y="4101694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接點 150">
            <a:extLst>
              <a:ext uri="{FF2B5EF4-FFF2-40B4-BE49-F238E27FC236}">
                <a16:creationId xmlns:a16="http://schemas.microsoft.com/office/drawing/2014/main" id="{C48A5851-3C1F-2B42-B44E-30EC5A8A3B7A}"/>
              </a:ext>
            </a:extLst>
          </p:cNvPr>
          <p:cNvCxnSpPr>
            <a:cxnSpLocks/>
          </p:cNvCxnSpPr>
          <p:nvPr/>
        </p:nvCxnSpPr>
        <p:spPr>
          <a:xfrm>
            <a:off x="3656240" y="3691530"/>
            <a:ext cx="0" cy="155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線接點 151">
            <a:extLst>
              <a:ext uri="{FF2B5EF4-FFF2-40B4-BE49-F238E27FC236}">
                <a16:creationId xmlns:a16="http://schemas.microsoft.com/office/drawing/2014/main" id="{C9E09659-48BB-1586-3139-7CDB8B795A8B}"/>
              </a:ext>
            </a:extLst>
          </p:cNvPr>
          <p:cNvCxnSpPr>
            <a:cxnSpLocks/>
          </p:cNvCxnSpPr>
          <p:nvPr/>
        </p:nvCxnSpPr>
        <p:spPr>
          <a:xfrm flipH="1">
            <a:off x="3155078" y="3846681"/>
            <a:ext cx="497431" cy="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05A33CEE-637C-5FCA-1A8E-F605D1368B4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3661331" y="3846682"/>
            <a:ext cx="0" cy="97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接點 160">
            <a:extLst>
              <a:ext uri="{FF2B5EF4-FFF2-40B4-BE49-F238E27FC236}">
                <a16:creationId xmlns:a16="http://schemas.microsoft.com/office/drawing/2014/main" id="{CD0EEF27-0275-A252-66D0-2D1798009929}"/>
              </a:ext>
            </a:extLst>
          </p:cNvPr>
          <p:cNvCxnSpPr>
            <a:cxnSpLocks/>
          </p:cNvCxnSpPr>
          <p:nvPr/>
        </p:nvCxnSpPr>
        <p:spPr>
          <a:xfrm flipH="1">
            <a:off x="2388546" y="3846682"/>
            <a:ext cx="7665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0F36397A-FFA7-AA9B-AFA1-48AF65962E3F}"/>
              </a:ext>
            </a:extLst>
          </p:cNvPr>
          <p:cNvCxnSpPr>
            <a:cxnSpLocks/>
          </p:cNvCxnSpPr>
          <p:nvPr/>
        </p:nvCxnSpPr>
        <p:spPr>
          <a:xfrm>
            <a:off x="2393632" y="3846682"/>
            <a:ext cx="0" cy="97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5" y="51988"/>
            <a:ext cx="1353081" cy="2470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環境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5" y="406324"/>
            <a:ext cx="1353081" cy="2470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4" y="759284"/>
            <a:ext cx="1353081" cy="2470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行動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4" y="1108938"/>
            <a:ext cx="1353081" cy="2470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9878CBF-CEDD-51D6-28BB-CB05B91C0A1C}"/>
              </a:ext>
            </a:extLst>
          </p:cNvPr>
          <p:cNvSpPr/>
          <p:nvPr/>
        </p:nvSpPr>
        <p:spPr>
          <a:xfrm>
            <a:off x="580762" y="4628066"/>
            <a:ext cx="997678" cy="55580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AI</a:t>
            </a: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神經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拓樸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823F50-42CF-C7B9-7CD7-0469F913D946}"/>
              </a:ext>
            </a:extLst>
          </p:cNvPr>
          <p:cNvSpPr/>
          <p:nvPr/>
        </p:nvSpPr>
        <p:spPr>
          <a:xfrm>
            <a:off x="4431163" y="3944464"/>
            <a:ext cx="997678" cy="55580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fitness</a:t>
            </a: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計算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F4456D3-4B00-45CA-2CF8-E07FC8A21FEC}"/>
              </a:ext>
            </a:extLst>
          </p:cNvPr>
          <p:cNvCxnSpPr>
            <a:cxnSpLocks/>
          </p:cNvCxnSpPr>
          <p:nvPr/>
        </p:nvCxnSpPr>
        <p:spPr>
          <a:xfrm flipH="1">
            <a:off x="3647478" y="3846681"/>
            <a:ext cx="1282524" cy="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2A826F5-B500-2DFC-0916-D6E541AC5DA8}"/>
              </a:ext>
            </a:extLst>
          </p:cNvPr>
          <p:cNvCxnSpPr>
            <a:cxnSpLocks/>
          </p:cNvCxnSpPr>
          <p:nvPr/>
        </p:nvCxnSpPr>
        <p:spPr>
          <a:xfrm>
            <a:off x="4947987" y="3846682"/>
            <a:ext cx="0" cy="97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54BEAB07-9C93-C735-4457-3566C9A5ACD5}"/>
              </a:ext>
            </a:extLst>
          </p:cNvPr>
          <p:cNvCxnSpPr>
            <a:cxnSpLocks/>
          </p:cNvCxnSpPr>
          <p:nvPr/>
        </p:nvCxnSpPr>
        <p:spPr>
          <a:xfrm>
            <a:off x="8607510" y="3282492"/>
            <a:ext cx="0" cy="90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78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線接點 17"/>
          <p:cNvCxnSpPr>
            <a:cxnSpLocks/>
            <a:stCxn id="38" idx="2"/>
            <a:endCxn id="39" idx="0"/>
          </p:cNvCxnSpPr>
          <p:nvPr/>
        </p:nvCxnSpPr>
        <p:spPr>
          <a:xfrm>
            <a:off x="9532181" y="1786291"/>
            <a:ext cx="0" cy="12915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6419661" y="38580"/>
            <a:ext cx="1353081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遊戲運作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114300" y="952555"/>
            <a:ext cx="1353081" cy="8418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開始挑戰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855640" y="944476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855640" y="1915445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球隨機產生並隨機直走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10165792" y="3630183"/>
            <a:ext cx="1088196" cy="6605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軸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7779369" y="3613247"/>
            <a:ext cx="1130711" cy="6605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軸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993838" y="3630183"/>
            <a:ext cx="1088196" cy="6518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控制盤與球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軸距離</a:t>
            </a:r>
            <a:endParaRPr lang="en-US" altLang="zh-TW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39265" y="5856236"/>
            <a:ext cx="2585830" cy="6241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產生回擊分數高的族群</a:t>
            </a:r>
          </a:p>
        </p:txBody>
      </p:sp>
      <p:sp>
        <p:nvSpPr>
          <p:cNvPr id="48" name="矩形 47"/>
          <p:cNvSpPr/>
          <p:nvPr/>
        </p:nvSpPr>
        <p:spPr>
          <a:xfrm>
            <a:off x="7772742" y="2949660"/>
            <a:ext cx="3687738" cy="28299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0" name="矩形 49"/>
          <p:cNvSpPr/>
          <p:nvPr/>
        </p:nvSpPr>
        <p:spPr>
          <a:xfrm>
            <a:off x="7587062" y="2896907"/>
            <a:ext cx="4010578" cy="3723987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50905" y="2239217"/>
            <a:ext cx="1746516" cy="400110"/>
          </a:xfrm>
          <a:prstGeom prst="rect">
            <a:avLst/>
          </a:prstGeom>
          <a:solidFill>
            <a:srgbClr val="F7CAB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進化神經網絡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652207" y="6380188"/>
            <a:ext cx="1500708" cy="400110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</a:p>
        </p:txBody>
      </p:sp>
      <p:cxnSp>
        <p:nvCxnSpPr>
          <p:cNvPr id="3" name="直線接點 2"/>
          <p:cNvCxnSpPr>
            <a:cxnSpLocks/>
            <a:stCxn id="52" idx="2"/>
          </p:cNvCxnSpPr>
          <p:nvPr/>
        </p:nvCxnSpPr>
        <p:spPr>
          <a:xfrm flipH="1">
            <a:off x="10937541" y="2639327"/>
            <a:ext cx="386622" cy="60053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5634200" y="1943522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回擊分數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最高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</a:p>
        </p:txBody>
      </p:sp>
      <p:cxnSp>
        <p:nvCxnSpPr>
          <p:cNvPr id="20" name="肘形接點 19"/>
          <p:cNvCxnSpPr>
            <a:stCxn id="44" idx="2"/>
            <a:endCxn id="65" idx="3"/>
          </p:cNvCxnSpPr>
          <p:nvPr/>
        </p:nvCxnSpPr>
        <p:spPr>
          <a:xfrm rot="5400000" flipH="1">
            <a:off x="6201745" y="3149967"/>
            <a:ext cx="4115971" cy="2544899"/>
          </a:xfrm>
          <a:prstGeom prst="bentConnector4">
            <a:avLst>
              <a:gd name="adj1" fmla="val -5554"/>
              <a:gd name="adj2" fmla="val 8403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45" idx="3"/>
            <a:endCxn id="38" idx="0"/>
          </p:cNvCxnSpPr>
          <p:nvPr/>
        </p:nvCxnSpPr>
        <p:spPr>
          <a:xfrm>
            <a:off x="7772742" y="459487"/>
            <a:ext cx="1759439" cy="4849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45" idx="1"/>
            <a:endCxn id="35" idx="0"/>
          </p:cNvCxnSpPr>
          <p:nvPr/>
        </p:nvCxnSpPr>
        <p:spPr>
          <a:xfrm rot="10800000" flipV="1">
            <a:off x="4790841" y="459487"/>
            <a:ext cx="1628820" cy="4930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441706" y="1943521"/>
            <a:ext cx="1353081" cy="8418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/AI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83512" y="1299654"/>
            <a:ext cx="1353081" cy="841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玩家控制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83512" y="2465894"/>
            <a:ext cx="1353081" cy="841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回擊分數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次高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8" name="肘形接點 67"/>
          <p:cNvCxnSpPr>
            <a:stCxn id="74" idx="3"/>
            <a:endCxn id="67" idx="1"/>
          </p:cNvCxnSpPr>
          <p:nvPr/>
        </p:nvCxnSpPr>
        <p:spPr>
          <a:xfrm>
            <a:off x="1736593" y="1720561"/>
            <a:ext cx="705113" cy="64386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75" idx="3"/>
            <a:endCxn id="67" idx="1"/>
          </p:cNvCxnSpPr>
          <p:nvPr/>
        </p:nvCxnSpPr>
        <p:spPr>
          <a:xfrm flipV="1">
            <a:off x="1736593" y="2364429"/>
            <a:ext cx="705113" cy="5223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114300" y="2830178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場上資訊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3761031" y="3857284"/>
            <a:ext cx="2036639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依據進化神經網路預測球落點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3761031" y="4945863"/>
            <a:ext cx="2053524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快速移動落點位置</a:t>
            </a:r>
          </a:p>
        </p:txBody>
      </p:sp>
      <p:sp>
        <p:nvSpPr>
          <p:cNvPr id="37" name="矩形 36"/>
          <p:cNvSpPr/>
          <p:nvPr/>
        </p:nvSpPr>
        <p:spPr>
          <a:xfrm>
            <a:off x="121548" y="77702"/>
            <a:ext cx="11255083" cy="744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系統流程圖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82299" y="5975195"/>
            <a:ext cx="2106006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遊戲分數計算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比賽重新開始</a:t>
            </a:r>
          </a:p>
        </p:txBody>
      </p:sp>
      <p:cxnSp>
        <p:nvCxnSpPr>
          <p:cNvPr id="15" name="肘形接點 14"/>
          <p:cNvCxnSpPr>
            <a:stCxn id="67" idx="0"/>
            <a:endCxn id="35" idx="1"/>
          </p:cNvCxnSpPr>
          <p:nvPr/>
        </p:nvCxnSpPr>
        <p:spPr>
          <a:xfrm rot="5400000" flipH="1" flipV="1">
            <a:off x="3331244" y="1160466"/>
            <a:ext cx="570058" cy="9960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接點 50"/>
          <p:cNvCxnSpPr>
            <a:stCxn id="65" idx="0"/>
            <a:endCxn id="35" idx="3"/>
          </p:cNvCxnSpPr>
          <p:nvPr/>
        </p:nvCxnSpPr>
        <p:spPr>
          <a:xfrm rot="16200000" flipV="1">
            <a:off x="5604032" y="1236813"/>
            <a:ext cx="570059" cy="843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>
            <a:endCxn id="103" idx="0"/>
          </p:cNvCxnSpPr>
          <p:nvPr/>
        </p:nvCxnSpPr>
        <p:spPr>
          <a:xfrm rot="16200000" flipH="1">
            <a:off x="4262736" y="2302073"/>
            <a:ext cx="1055394" cy="8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cxnSpLocks/>
            <a:stCxn id="103" idx="2"/>
            <a:endCxn id="104" idx="0"/>
          </p:cNvCxnSpPr>
          <p:nvPr/>
        </p:nvCxnSpPr>
        <p:spPr>
          <a:xfrm flipH="1">
            <a:off x="4779351" y="3671993"/>
            <a:ext cx="11490" cy="185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cxnSpLocks/>
            <a:stCxn id="104" idx="2"/>
            <a:endCxn id="105" idx="0"/>
          </p:cNvCxnSpPr>
          <p:nvPr/>
        </p:nvCxnSpPr>
        <p:spPr>
          <a:xfrm>
            <a:off x="4779351" y="4699099"/>
            <a:ext cx="8442" cy="246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761031" y="5975195"/>
            <a:ext cx="2053524" cy="8418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是否達到結束分數</a:t>
            </a:r>
          </a:p>
        </p:txBody>
      </p:sp>
      <p:cxnSp>
        <p:nvCxnSpPr>
          <p:cNvPr id="90" name="直線單箭頭接點 89"/>
          <p:cNvCxnSpPr>
            <a:stCxn id="105" idx="2"/>
            <a:endCxn id="89" idx="0"/>
          </p:cNvCxnSpPr>
          <p:nvPr/>
        </p:nvCxnSpPr>
        <p:spPr>
          <a:xfrm>
            <a:off x="4787793" y="5787678"/>
            <a:ext cx="0" cy="187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89" idx="1"/>
            <a:endCxn id="49" idx="3"/>
          </p:cNvCxnSpPr>
          <p:nvPr/>
        </p:nvCxnSpPr>
        <p:spPr>
          <a:xfrm flipH="1">
            <a:off x="2588305" y="6396102"/>
            <a:ext cx="1172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接點 93"/>
          <p:cNvCxnSpPr>
            <a:stCxn id="89" idx="3"/>
            <a:endCxn id="103" idx="3"/>
          </p:cNvCxnSpPr>
          <p:nvPr/>
        </p:nvCxnSpPr>
        <p:spPr>
          <a:xfrm flipH="1" flipV="1">
            <a:off x="5467381" y="3251086"/>
            <a:ext cx="347174" cy="3145016"/>
          </a:xfrm>
          <a:prstGeom prst="bentConnector3">
            <a:avLst>
              <a:gd name="adj1" fmla="val -658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2966919" y="6026770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sp>
        <p:nvSpPr>
          <p:cNvPr id="102" name="文字方塊 101"/>
          <p:cNvSpPr txBox="1"/>
          <p:nvPr/>
        </p:nvSpPr>
        <p:spPr>
          <a:xfrm>
            <a:off x="6004163" y="46378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5" y="51988"/>
            <a:ext cx="1353081" cy="2470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環境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5" y="406324"/>
            <a:ext cx="1353081" cy="2470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4" y="759284"/>
            <a:ext cx="1353081" cy="2470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行動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4" y="1108938"/>
            <a:ext cx="1353081" cy="2470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</a:t>
            </a: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3C1791E4-67E0-B026-4E11-696107302C78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flipH="1">
            <a:off x="8344725" y="2757260"/>
            <a:ext cx="1187456" cy="855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CA170B91-32A6-ACED-C64D-64F3FBE8AE17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>
            <a:off x="9532181" y="2757260"/>
            <a:ext cx="5755" cy="872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9FA733A6-D212-6265-B29B-D459A3249473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9532181" y="2757260"/>
            <a:ext cx="1177709" cy="872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2B5DD32-6B96-F45E-1570-8CFFEA4D3BE3}"/>
              </a:ext>
            </a:extLst>
          </p:cNvPr>
          <p:cNvCxnSpPr>
            <a:cxnSpLocks/>
            <a:stCxn id="42" idx="2"/>
            <a:endCxn id="61" idx="0"/>
          </p:cNvCxnSpPr>
          <p:nvPr/>
        </p:nvCxnSpPr>
        <p:spPr>
          <a:xfrm>
            <a:off x="8344725" y="4273794"/>
            <a:ext cx="1187455" cy="4253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2B74A11B-AEC9-D106-3042-E261F85D39B7}"/>
              </a:ext>
            </a:extLst>
          </p:cNvPr>
          <p:cNvCxnSpPr>
            <a:cxnSpLocks/>
            <a:stCxn id="43" idx="2"/>
            <a:endCxn id="61" idx="0"/>
          </p:cNvCxnSpPr>
          <p:nvPr/>
        </p:nvCxnSpPr>
        <p:spPr>
          <a:xfrm flipH="1">
            <a:off x="9532180" y="4282072"/>
            <a:ext cx="5756" cy="4170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A54D2948-7F66-7845-756F-D8CA4753B526}"/>
              </a:ext>
            </a:extLst>
          </p:cNvPr>
          <p:cNvCxnSpPr>
            <a:cxnSpLocks/>
            <a:stCxn id="40" idx="2"/>
            <a:endCxn id="61" idx="0"/>
          </p:cNvCxnSpPr>
          <p:nvPr/>
        </p:nvCxnSpPr>
        <p:spPr>
          <a:xfrm flipH="1">
            <a:off x="9532180" y="4290730"/>
            <a:ext cx="1177710" cy="4083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988082" y="4699099"/>
            <a:ext cx="1088196" cy="6605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隱藏節點</a:t>
            </a: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A54D2948-7F66-7845-756F-D8CA4753B526}"/>
              </a:ext>
            </a:extLst>
          </p:cNvPr>
          <p:cNvCxnSpPr>
            <a:cxnSpLocks/>
            <a:stCxn id="61" idx="2"/>
            <a:endCxn id="44" idx="0"/>
          </p:cNvCxnSpPr>
          <p:nvPr/>
        </p:nvCxnSpPr>
        <p:spPr>
          <a:xfrm>
            <a:off x="9532180" y="5359646"/>
            <a:ext cx="0" cy="496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72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48" y="77702"/>
            <a:ext cx="11255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solidFill>
                  <a:srgbClr val="0070C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8748" y="971588"/>
            <a:ext cx="112550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遊戲使用者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(Games user):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想挑戰曲棍球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的玩家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玩法介紹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玩家操作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滑鼠</a:t>
            </a:r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鍵盤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控制盤方向來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回擊曲棍球</a:t>
            </a:r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接觸球</a:t>
            </a:r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，期間對手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(AI)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會不斷進攻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防守讓你不斷挑戰，只要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漏接球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就會讓對手得分。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控制盤只能上下移動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一維空間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1026" name="Picture 2" descr="空气曲棍球_全球百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49" y="3643891"/>
            <a:ext cx="4970340" cy="279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6664569" y="6350168"/>
            <a:ext cx="567983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:https://penguin55.itch.io/super-pong-neon</a:t>
            </a:r>
          </a:p>
        </p:txBody>
      </p:sp>
      <p:sp>
        <p:nvSpPr>
          <p:cNvPr id="9" name="矩形 8"/>
          <p:cNvSpPr/>
          <p:nvPr/>
        </p:nvSpPr>
        <p:spPr>
          <a:xfrm>
            <a:off x="1249841" y="6350169"/>
            <a:ext cx="33714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現實遊戲機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空氣曲棍球機台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0" name="Picture 6" descr="Super Pong Neon by penguin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690" y="3727613"/>
            <a:ext cx="4688987" cy="262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9390183" y="3092672"/>
            <a:ext cx="1841559" cy="5078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 控制盤 球門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10148304" y="4640538"/>
            <a:ext cx="325315" cy="400571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11025188" y="4640538"/>
            <a:ext cx="206554" cy="400571"/>
          </a:xfrm>
          <a:prstGeom prst="round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11231742" y="3736573"/>
            <a:ext cx="307545" cy="2165894"/>
          </a:xfrm>
          <a:prstGeom prst="round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>
            <a:endCxn id="3" idx="0"/>
          </p:cNvCxnSpPr>
          <p:nvPr/>
        </p:nvCxnSpPr>
        <p:spPr>
          <a:xfrm>
            <a:off x="9601200" y="3512820"/>
            <a:ext cx="709762" cy="1127718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0233660" y="3512820"/>
            <a:ext cx="791528" cy="1127718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0854740" y="3512820"/>
            <a:ext cx="377002" cy="579120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703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線接點 74"/>
          <p:cNvCxnSpPr>
            <a:cxnSpLocks/>
          </p:cNvCxnSpPr>
          <p:nvPr/>
        </p:nvCxnSpPr>
        <p:spPr>
          <a:xfrm>
            <a:off x="8381884" y="3303053"/>
            <a:ext cx="0" cy="104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759E37A4-44B9-451B-7B02-1F90B45707A6}"/>
              </a:ext>
            </a:extLst>
          </p:cNvPr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訊息序列流程圖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-MSC(Message sequence chart)_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訓練模式</a:t>
            </a:r>
            <a:endParaRPr lang="en-US" altLang="zh-TW" sz="11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57274" y="2770470"/>
            <a:ext cx="19287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+mj-ea"/>
              </a:rPr>
              <a:t>球的</a:t>
            </a:r>
            <a:r>
              <a:rPr lang="en-US" altLang="zh-TW" sz="1600" dirty="0">
                <a:latin typeface="+mj-ea"/>
              </a:rPr>
              <a:t>y</a:t>
            </a:r>
            <a:r>
              <a:rPr lang="zh-TW" altLang="en-US" sz="1600" dirty="0">
                <a:latin typeface="+mj-ea"/>
              </a:rPr>
              <a:t>軸</a:t>
            </a:r>
            <a:endParaRPr lang="en-US" altLang="zh-TW" sz="1600" dirty="0">
              <a:latin typeface="+mj-ea"/>
            </a:endParaRPr>
          </a:p>
          <a:p>
            <a:r>
              <a:rPr lang="zh-TW" altLang="en-US" sz="1600" dirty="0">
                <a:latin typeface="+mj-ea"/>
              </a:rPr>
              <a:t>控制盤與球</a:t>
            </a:r>
            <a:r>
              <a:rPr lang="en-US" altLang="zh-TW" sz="1600" dirty="0">
                <a:latin typeface="+mj-ea"/>
              </a:rPr>
              <a:t>x</a:t>
            </a:r>
            <a:r>
              <a:rPr lang="zh-TW" altLang="en-US" sz="1600" dirty="0">
                <a:latin typeface="+mj-ea"/>
              </a:rPr>
              <a:t>軸距離</a:t>
            </a:r>
            <a:endParaRPr lang="en-US" altLang="zh-TW" sz="1600" dirty="0">
              <a:latin typeface="+mj-ea"/>
            </a:endParaRPr>
          </a:p>
          <a:p>
            <a:r>
              <a:rPr lang="zh-TW" altLang="en-US" sz="1600" dirty="0">
                <a:latin typeface="+mj-ea"/>
              </a:rPr>
              <a:t>控制盤的</a:t>
            </a:r>
            <a:r>
              <a:rPr lang="en-US" altLang="zh-TW" sz="1600" dirty="0">
                <a:latin typeface="+mj-ea"/>
              </a:rPr>
              <a:t>y</a:t>
            </a:r>
            <a:r>
              <a:rPr lang="zh-TW" altLang="en-US" sz="1600" dirty="0">
                <a:latin typeface="+mj-ea"/>
              </a:rPr>
              <a:t>軸</a:t>
            </a:r>
            <a:endParaRPr lang="en-US" altLang="zh-TW" sz="1600" dirty="0">
              <a:latin typeface="+mj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2156537" y="701781"/>
            <a:ext cx="1353081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Pygame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2688967" y="1543595"/>
            <a:ext cx="258894" cy="45472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9" name="直線接點 108"/>
          <p:cNvCxnSpPr>
            <a:cxnSpLocks/>
            <a:stCxn id="71" idx="3"/>
            <a:endCxn id="8" idx="1"/>
          </p:cNvCxnSpPr>
          <p:nvPr/>
        </p:nvCxnSpPr>
        <p:spPr>
          <a:xfrm>
            <a:off x="8511331" y="1946992"/>
            <a:ext cx="552326" cy="0"/>
          </a:xfrm>
          <a:prstGeom prst="line">
            <a:avLst/>
          </a:prstGeom>
          <a:ln>
            <a:solidFill>
              <a:srgbClr val="FF757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cxnSpLocks/>
          </p:cNvCxnSpPr>
          <p:nvPr/>
        </p:nvCxnSpPr>
        <p:spPr>
          <a:xfrm>
            <a:off x="3108903" y="3626620"/>
            <a:ext cx="4879893" cy="61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7663351" y="701780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 flipV="1">
            <a:off x="8252437" y="1543594"/>
            <a:ext cx="258894" cy="8067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9064232" y="2594379"/>
            <a:ext cx="997103" cy="5307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配對突變</a:t>
            </a:r>
            <a:endParaRPr lang="en-US" altLang="zh-TW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 flipV="1">
            <a:off x="8252437" y="2396845"/>
            <a:ext cx="258894" cy="9212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79" name="直線單箭頭接點 78"/>
          <p:cNvCxnSpPr>
            <a:cxnSpLocks/>
          </p:cNvCxnSpPr>
          <p:nvPr/>
        </p:nvCxnSpPr>
        <p:spPr>
          <a:xfrm flipH="1">
            <a:off x="2989860" y="4316970"/>
            <a:ext cx="49619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 flipV="1">
            <a:off x="8254108" y="3407216"/>
            <a:ext cx="258894" cy="10078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947861" y="4636124"/>
            <a:ext cx="33650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回擊次數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經過時間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是否成功回擊</a:t>
            </a:r>
            <a:endParaRPr lang="zh-TW" altLang="en-US" sz="16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9063657" y="4629109"/>
            <a:ext cx="997678" cy="5307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endParaRPr lang="en-US" altLang="zh-TW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 flipV="1">
            <a:off x="8252437" y="4537067"/>
            <a:ext cx="258894" cy="7007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8558" y="2705051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重覆執行直到</a:t>
            </a:r>
            <a:r>
              <a:rPr lang="zh-TW" altLang="en-US" sz="1600" dirty="0">
                <a:solidFill>
                  <a:schemeClr val="tx1"/>
                </a:solidFill>
              </a:rPr>
              <a:t>神經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拓樸</a:t>
            </a:r>
            <a:endParaRPr lang="zh-TW" altLang="en-US" sz="1600" dirty="0">
              <a:solidFill>
                <a:schemeClr val="tx1"/>
              </a:solidFill>
            </a:endParaRP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皆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806C09-6EC0-5EFE-8AD7-84AF3BEF5E4F}"/>
              </a:ext>
            </a:extLst>
          </p:cNvPr>
          <p:cNvSpPr/>
          <p:nvPr/>
        </p:nvSpPr>
        <p:spPr>
          <a:xfrm>
            <a:off x="9063657" y="1669089"/>
            <a:ext cx="997678" cy="55580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建立</a:t>
            </a:r>
            <a:r>
              <a:rPr lang="en-US" altLang="zh-TW" sz="1600" dirty="0">
                <a:solidFill>
                  <a:schemeClr val="tx1"/>
                </a:solidFill>
              </a:rPr>
              <a:t>AI</a:t>
            </a: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神經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拓樸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46A8012-C785-0BD2-2674-A1ED2AB038F0}"/>
              </a:ext>
            </a:extLst>
          </p:cNvPr>
          <p:cNvCxnSpPr>
            <a:cxnSpLocks/>
            <a:stCxn id="73" idx="2"/>
            <a:endCxn id="71" idx="0"/>
          </p:cNvCxnSpPr>
          <p:nvPr/>
        </p:nvCxnSpPr>
        <p:spPr>
          <a:xfrm flipV="1">
            <a:off x="8381884" y="2350390"/>
            <a:ext cx="0" cy="46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38F190E7-52AF-DDF4-5835-12436B7D2322}"/>
              </a:ext>
            </a:extLst>
          </p:cNvPr>
          <p:cNvCxnSpPr>
            <a:cxnSpLocks/>
            <a:stCxn id="73" idx="3"/>
            <a:endCxn id="72" idx="1"/>
          </p:cNvCxnSpPr>
          <p:nvPr/>
        </p:nvCxnSpPr>
        <p:spPr>
          <a:xfrm>
            <a:off x="8511331" y="2857461"/>
            <a:ext cx="552901" cy="2311"/>
          </a:xfrm>
          <a:prstGeom prst="line">
            <a:avLst/>
          </a:prstGeom>
          <a:ln>
            <a:solidFill>
              <a:srgbClr val="FF757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0553DAAA-8A3C-6EC8-FF8E-D52D4EE541AB}"/>
              </a:ext>
            </a:extLst>
          </p:cNvPr>
          <p:cNvSpPr/>
          <p:nvPr/>
        </p:nvSpPr>
        <p:spPr>
          <a:xfrm>
            <a:off x="7215550" y="3858925"/>
            <a:ext cx="685000" cy="385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不動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8BE0DF6-684E-76FE-E298-0933EBA2E5C1}"/>
              </a:ext>
            </a:extLst>
          </p:cNvPr>
          <p:cNvSpPr/>
          <p:nvPr/>
        </p:nvSpPr>
        <p:spPr>
          <a:xfrm>
            <a:off x="6424578" y="3858925"/>
            <a:ext cx="685000" cy="385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下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BA1ED8F-C186-2FA3-79B1-3BC632BE4A53}"/>
              </a:ext>
            </a:extLst>
          </p:cNvPr>
          <p:cNvSpPr/>
          <p:nvPr/>
        </p:nvSpPr>
        <p:spPr>
          <a:xfrm>
            <a:off x="5633605" y="3858925"/>
            <a:ext cx="685000" cy="385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 上</a:t>
            </a: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D535FA16-07FA-7C66-B93E-4CC4C7CA8903}"/>
              </a:ext>
            </a:extLst>
          </p:cNvPr>
          <p:cNvCxnSpPr>
            <a:cxnSpLocks/>
            <a:stCxn id="84" idx="3"/>
            <a:endCxn id="37" idx="1"/>
          </p:cNvCxnSpPr>
          <p:nvPr/>
        </p:nvCxnSpPr>
        <p:spPr>
          <a:xfrm flipV="1">
            <a:off x="8513002" y="3907970"/>
            <a:ext cx="550655" cy="3150"/>
          </a:xfrm>
          <a:prstGeom prst="line">
            <a:avLst/>
          </a:prstGeom>
          <a:ln>
            <a:solidFill>
              <a:srgbClr val="FF757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4CFD4274-66A1-D749-2C1C-42C64E7F2BBF}"/>
              </a:ext>
            </a:extLst>
          </p:cNvPr>
          <p:cNvSpPr/>
          <p:nvPr/>
        </p:nvSpPr>
        <p:spPr>
          <a:xfrm>
            <a:off x="9063657" y="3642577"/>
            <a:ext cx="997678" cy="5307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AI</a:t>
            </a: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神經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拓樸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017CB2B4-82A0-C575-F095-AD86B81FF5C3}"/>
              </a:ext>
            </a:extLst>
          </p:cNvPr>
          <p:cNvCxnSpPr>
            <a:cxnSpLocks/>
          </p:cNvCxnSpPr>
          <p:nvPr/>
        </p:nvCxnSpPr>
        <p:spPr>
          <a:xfrm>
            <a:off x="3073064" y="4974678"/>
            <a:ext cx="48787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90A01FC6-7154-5A69-409E-CB140A4145C8}"/>
              </a:ext>
            </a:extLst>
          </p:cNvPr>
          <p:cNvCxnSpPr>
            <a:cxnSpLocks/>
            <a:stCxn id="84" idx="0"/>
          </p:cNvCxnSpPr>
          <p:nvPr/>
        </p:nvCxnSpPr>
        <p:spPr>
          <a:xfrm>
            <a:off x="8383555" y="4415025"/>
            <a:ext cx="0" cy="121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ED68EEAB-4F08-D4E1-D8E9-165C3FC48CBE}"/>
              </a:ext>
            </a:extLst>
          </p:cNvPr>
          <p:cNvCxnSpPr>
            <a:cxnSpLocks/>
            <a:stCxn id="92" idx="3"/>
            <a:endCxn id="90" idx="1"/>
          </p:cNvCxnSpPr>
          <p:nvPr/>
        </p:nvCxnSpPr>
        <p:spPr>
          <a:xfrm>
            <a:off x="8511331" y="4887450"/>
            <a:ext cx="552326" cy="7052"/>
          </a:xfrm>
          <a:prstGeom prst="line">
            <a:avLst/>
          </a:prstGeom>
          <a:ln>
            <a:solidFill>
              <a:srgbClr val="FF757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手繪多邊形: 圖案 67">
            <a:extLst>
              <a:ext uri="{FF2B5EF4-FFF2-40B4-BE49-F238E27FC236}">
                <a16:creationId xmlns:a16="http://schemas.microsoft.com/office/drawing/2014/main" id="{BD6E964C-92E9-7E78-CC4E-89F567F1C723}"/>
              </a:ext>
            </a:extLst>
          </p:cNvPr>
          <p:cNvSpPr/>
          <p:nvPr/>
        </p:nvSpPr>
        <p:spPr>
          <a:xfrm>
            <a:off x="2339791" y="2747503"/>
            <a:ext cx="7924798" cy="2620025"/>
          </a:xfrm>
          <a:custGeom>
            <a:avLst/>
            <a:gdLst>
              <a:gd name="connsiteX0" fmla="*/ 0 w 7835153"/>
              <a:gd name="connsiteY0" fmla="*/ 17929 h 2644588"/>
              <a:gd name="connsiteX1" fmla="*/ 2617694 w 7835153"/>
              <a:gd name="connsiteY1" fmla="*/ 0 h 2644588"/>
              <a:gd name="connsiteX2" fmla="*/ 2626659 w 7835153"/>
              <a:gd name="connsiteY2" fmla="*/ 636494 h 2644588"/>
              <a:gd name="connsiteX3" fmla="*/ 7817224 w 7835153"/>
              <a:gd name="connsiteY3" fmla="*/ 636494 h 2644588"/>
              <a:gd name="connsiteX4" fmla="*/ 7835153 w 7835153"/>
              <a:gd name="connsiteY4" fmla="*/ 2581835 h 2644588"/>
              <a:gd name="connsiteX5" fmla="*/ 53789 w 7835153"/>
              <a:gd name="connsiteY5" fmla="*/ 2644588 h 2644588"/>
              <a:gd name="connsiteX6" fmla="*/ 0 w 7835153"/>
              <a:gd name="connsiteY6" fmla="*/ 17929 h 264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35153" h="2644588">
                <a:moveTo>
                  <a:pt x="0" y="17929"/>
                </a:moveTo>
                <a:lnTo>
                  <a:pt x="2617694" y="0"/>
                </a:lnTo>
                <a:lnTo>
                  <a:pt x="2626659" y="636494"/>
                </a:lnTo>
                <a:lnTo>
                  <a:pt x="7817224" y="636494"/>
                </a:lnTo>
                <a:lnTo>
                  <a:pt x="7835153" y="2581835"/>
                </a:lnTo>
                <a:lnTo>
                  <a:pt x="53789" y="2644588"/>
                </a:lnTo>
                <a:lnTo>
                  <a:pt x="0" y="17929"/>
                </a:ln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7B56FAB3-5513-843C-E86B-0840E275D6AA}"/>
              </a:ext>
            </a:extLst>
          </p:cNvPr>
          <p:cNvCxnSpPr>
            <a:cxnSpLocks/>
            <a:endCxn id="92" idx="0"/>
          </p:cNvCxnSpPr>
          <p:nvPr/>
        </p:nvCxnSpPr>
        <p:spPr>
          <a:xfrm flipV="1">
            <a:off x="8381884" y="5237833"/>
            <a:ext cx="0" cy="154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A7E32770-EA6E-B884-EF67-D7EB406D1276}"/>
              </a:ext>
            </a:extLst>
          </p:cNvPr>
          <p:cNvSpPr/>
          <p:nvPr/>
        </p:nvSpPr>
        <p:spPr>
          <a:xfrm flipV="1">
            <a:off x="8252437" y="5390085"/>
            <a:ext cx="258894" cy="7007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8592C00A-F6E8-D0FC-7F43-28DCA30ACEE3}"/>
              </a:ext>
            </a:extLst>
          </p:cNvPr>
          <p:cNvSpPr/>
          <p:nvPr/>
        </p:nvSpPr>
        <p:spPr>
          <a:xfrm>
            <a:off x="9063657" y="5485692"/>
            <a:ext cx="997678" cy="5307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Top50</a:t>
            </a: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新族群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6B3A5724-99FA-4186-C246-0EC4074BED61}"/>
              </a:ext>
            </a:extLst>
          </p:cNvPr>
          <p:cNvCxnSpPr>
            <a:cxnSpLocks/>
            <a:stCxn id="82" idx="3"/>
            <a:endCxn id="83" idx="1"/>
          </p:cNvCxnSpPr>
          <p:nvPr/>
        </p:nvCxnSpPr>
        <p:spPr>
          <a:xfrm>
            <a:off x="8511331" y="5740468"/>
            <a:ext cx="552326" cy="10617"/>
          </a:xfrm>
          <a:prstGeom prst="line">
            <a:avLst/>
          </a:prstGeom>
          <a:ln>
            <a:solidFill>
              <a:srgbClr val="FF757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6CA0C707-31FB-CDE5-9CB7-5B231A8F2594}"/>
              </a:ext>
            </a:extLst>
          </p:cNvPr>
          <p:cNvSpPr/>
          <p:nvPr/>
        </p:nvSpPr>
        <p:spPr>
          <a:xfrm>
            <a:off x="5937365" y="6014472"/>
            <a:ext cx="338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E3B99166-54CD-F60C-EF9B-73B09C75B099}"/>
              </a:ext>
            </a:extLst>
          </p:cNvPr>
          <p:cNvSpPr/>
          <p:nvPr/>
        </p:nvSpPr>
        <p:spPr>
          <a:xfrm>
            <a:off x="6312885" y="6168360"/>
            <a:ext cx="3159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重覆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執行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世代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值達標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272029" y="419792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演化過程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5754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9E37A4-44B9-451B-7B02-1F90B45707A6}"/>
              </a:ext>
            </a:extLst>
          </p:cNvPr>
          <p:cNvSpPr/>
          <p:nvPr/>
        </p:nvSpPr>
        <p:spPr>
          <a:xfrm>
            <a:off x="94514" y="-99897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訊息序列流程圖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-MSC(Message sequence chart)_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玩家模式</a:t>
            </a:r>
            <a:endParaRPr lang="en-US" altLang="zh-TW" sz="11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51" name="群組 50"/>
          <p:cNvGrpSpPr/>
          <p:nvPr/>
        </p:nvGrpSpPr>
        <p:grpSpPr>
          <a:xfrm>
            <a:off x="10628388" y="803597"/>
            <a:ext cx="1353081" cy="4322676"/>
            <a:chOff x="10733893" y="1049423"/>
            <a:chExt cx="1353081" cy="432267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10733893" y="1049423"/>
              <a:ext cx="1353081" cy="84181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AI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操作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P2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控制盤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11322979" y="3912576"/>
              <a:ext cx="258894" cy="145952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811527" y="803597"/>
            <a:ext cx="1353081" cy="2801607"/>
            <a:chOff x="649970" y="1049423"/>
            <a:chExt cx="1353081" cy="280160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649970" y="1049423"/>
              <a:ext cx="1353081" cy="84181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玩家操作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P1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控制盤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1239056" y="3378351"/>
              <a:ext cx="258894" cy="47267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068505" y="1667318"/>
            <a:ext cx="16017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初始化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控制盤歸位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球產生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>
            <a:off x="1751007" y="3438146"/>
            <a:ext cx="28542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5112922" y="3436668"/>
            <a:ext cx="27433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5278827" y="4918180"/>
            <a:ext cx="58655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932702" y="3132526"/>
            <a:ext cx="2852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玩家控制盤移動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不動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下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5179581" y="2633281"/>
            <a:ext cx="19287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+mj-ea"/>
              </a:rPr>
              <a:t>球的</a:t>
            </a:r>
            <a:r>
              <a:rPr lang="en-US" altLang="zh-TW" sz="1600" dirty="0">
                <a:latin typeface="+mj-ea"/>
              </a:rPr>
              <a:t>y</a:t>
            </a:r>
            <a:r>
              <a:rPr lang="zh-TW" altLang="en-US" sz="1600" dirty="0">
                <a:latin typeface="+mj-ea"/>
              </a:rPr>
              <a:t>軸</a:t>
            </a:r>
            <a:endParaRPr lang="en-US" altLang="zh-TW" sz="1600" dirty="0">
              <a:latin typeface="+mj-ea"/>
            </a:endParaRPr>
          </a:p>
          <a:p>
            <a:r>
              <a:rPr lang="zh-TW" altLang="en-US" sz="1600" dirty="0">
                <a:latin typeface="+mj-ea"/>
              </a:rPr>
              <a:t>控制盤與球</a:t>
            </a:r>
            <a:r>
              <a:rPr lang="en-US" altLang="zh-TW" sz="1600" dirty="0">
                <a:latin typeface="+mj-ea"/>
              </a:rPr>
              <a:t>x</a:t>
            </a:r>
            <a:r>
              <a:rPr lang="zh-TW" altLang="en-US" sz="1600" dirty="0">
                <a:latin typeface="+mj-ea"/>
              </a:rPr>
              <a:t>軸距離</a:t>
            </a:r>
            <a:endParaRPr lang="en-US" altLang="zh-TW" sz="1600" dirty="0">
              <a:latin typeface="+mj-ea"/>
            </a:endParaRPr>
          </a:p>
          <a:p>
            <a:r>
              <a:rPr lang="zh-TW" altLang="en-US" sz="1600" dirty="0">
                <a:latin typeface="+mj-ea"/>
              </a:rPr>
              <a:t>控制盤的</a:t>
            </a:r>
            <a:r>
              <a:rPr lang="en-US" altLang="zh-TW" sz="1600" dirty="0">
                <a:latin typeface="+mj-ea"/>
              </a:rPr>
              <a:t>y</a:t>
            </a:r>
            <a:r>
              <a:rPr lang="zh-TW" altLang="en-US" sz="1600" dirty="0">
                <a:latin typeface="+mj-ea"/>
              </a:rPr>
              <a:t>軸</a:t>
            </a:r>
            <a:endParaRPr lang="en-US" altLang="zh-TW" sz="1600" dirty="0">
              <a:latin typeface="+mj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833935" y="3349893"/>
            <a:ext cx="2031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最佳染色體</a:t>
            </a:r>
            <a:endParaRPr lang="zh-TW" altLang="en-US" sz="1600" dirty="0"/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找出擊球的最佳位置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8308822" y="3934910"/>
            <a:ext cx="28355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7376583" y="4579143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控制盤移動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不動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下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/>
          </a:p>
        </p:txBody>
      </p:sp>
      <p:grpSp>
        <p:nvGrpSpPr>
          <p:cNvPr id="52" name="群組 51"/>
          <p:cNvGrpSpPr/>
          <p:nvPr/>
        </p:nvGrpSpPr>
        <p:grpSpPr>
          <a:xfrm>
            <a:off x="7356101" y="803597"/>
            <a:ext cx="1353081" cy="3478610"/>
            <a:chOff x="7190937" y="1049423"/>
            <a:chExt cx="1353081" cy="347861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7190937" y="1049423"/>
              <a:ext cx="1353081" cy="84181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NEAT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演算法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 flipV="1">
              <a:off x="7780023" y="3551963"/>
              <a:ext cx="258894" cy="9760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 flipV="1">
              <a:off x="7780023" y="1891238"/>
              <a:ext cx="258894" cy="9760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8250725" y="1810281"/>
            <a:ext cx="15247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讀取模型檔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最佳染色體</a:t>
            </a:r>
            <a:r>
              <a:rPr lang="en-US" altLang="zh-TW" b="1" dirty="0"/>
              <a:t>)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112922" y="6037416"/>
            <a:ext cx="31406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判斷是否得分，進行分數計算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載入分數並回到</a:t>
            </a:r>
            <a:r>
              <a:rPr lang="zh-TW" altLang="en-US" sz="16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初始化</a:t>
            </a:r>
            <a:endParaRPr lang="en-US" altLang="zh-TW" sz="1600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083814" y="803599"/>
            <a:ext cx="1353081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Pygame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672900" y="1645414"/>
            <a:ext cx="258894" cy="34808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675264" y="6122191"/>
            <a:ext cx="258894" cy="4152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38248" y="5333923"/>
            <a:ext cx="338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16531" y="2686134"/>
            <a:ext cx="11194474" cy="262588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6313768" y="548781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重覆執行</a:t>
            </a:r>
            <a:endParaRPr lang="en-US" altLang="zh-TW" sz="16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16531" y="5972764"/>
            <a:ext cx="11194474" cy="7100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5" name="肘形接點 94"/>
          <p:cNvCxnSpPr>
            <a:stCxn id="81" idx="1"/>
          </p:cNvCxnSpPr>
          <p:nvPr/>
        </p:nvCxnSpPr>
        <p:spPr>
          <a:xfrm rot="10800000">
            <a:off x="696027" y="2079385"/>
            <a:ext cx="20505" cy="4248399"/>
          </a:xfrm>
          <a:prstGeom prst="bentConnector3">
            <a:avLst>
              <a:gd name="adj1" fmla="val 243105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接點 103"/>
          <p:cNvCxnSpPr>
            <a:stCxn id="12" idx="0"/>
          </p:cNvCxnSpPr>
          <p:nvPr/>
        </p:nvCxnSpPr>
        <p:spPr>
          <a:xfrm flipV="1">
            <a:off x="1530060" y="1645412"/>
            <a:ext cx="0" cy="1487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接點 106"/>
          <p:cNvCxnSpPr>
            <a:stCxn id="43" idx="0"/>
            <a:endCxn id="11" idx="2"/>
          </p:cNvCxnSpPr>
          <p:nvPr/>
        </p:nvCxnSpPr>
        <p:spPr>
          <a:xfrm>
            <a:off x="8074634" y="2621482"/>
            <a:ext cx="0" cy="684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接點 108"/>
          <p:cNvCxnSpPr>
            <a:stCxn id="10" idx="0"/>
          </p:cNvCxnSpPr>
          <p:nvPr/>
        </p:nvCxnSpPr>
        <p:spPr>
          <a:xfrm flipV="1">
            <a:off x="11346921" y="1645412"/>
            <a:ext cx="0" cy="202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01265" y="213713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初始化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8409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CF1926-AC1A-3EF9-F210-437E5DC1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API-</a:t>
            </a:r>
            <a:r>
              <a:rPr lang="zh-TW" altLang="en-US" dirty="0" smtClean="0"/>
              <a:t>訓練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A9A476C-A51D-A9E8-52C4-7723E5F4DE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037116"/>
              </p:ext>
            </p:extLst>
          </p:nvPr>
        </p:nvGraphicFramePr>
        <p:xfrm>
          <a:off x="3514344" y="4416140"/>
          <a:ext cx="4831080" cy="203168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染色體</a:t>
                      </a:r>
                      <a:r>
                        <a:rPr lang="en-US" altLang="zh-TW" dirty="0" smtClean="0"/>
                        <a:t>fitness</a:t>
                      </a:r>
                      <a:r>
                        <a:rPr lang="zh-TW" altLang="en-US" dirty="0" smtClean="0"/>
                        <a:t>計算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calculate_fitness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(self, 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game_info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duration)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game_info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dirty="0" smtClean="0"/>
                        <a:t>左右</a:t>
                      </a:r>
                      <a:r>
                        <a:rPr lang="zh-TW" altLang="en-US" dirty="0"/>
                        <a:t>控制盤擊中</a:t>
                      </a:r>
                      <a:r>
                        <a:rPr lang="zh-TW" altLang="en-US" dirty="0" smtClean="0"/>
                        <a:t>數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/>
                    </a:p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Duration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遊戲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經過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時間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秒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err="1" smtClean="0"/>
                        <a:t>float:</a:t>
                      </a:r>
                      <a:r>
                        <a:rPr lang="en-US" altLang="zh-TW" dirty="0" err="1" smtClean="0"/>
                        <a:t>fitness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染色體</a:t>
                      </a:r>
                      <a:r>
                        <a:rPr lang="zh-TW" altLang="en-US" dirty="0"/>
                        <a:t>匹配</a:t>
                      </a:r>
                      <a:r>
                        <a:rPr lang="zh-TW" altLang="en-US" dirty="0" smtClean="0"/>
                        <a:t>度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6DFFB402-1729-8BED-9CC2-45492189C3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5928849"/>
              </p:ext>
            </p:extLst>
          </p:nvPr>
        </p:nvGraphicFramePr>
        <p:xfrm>
          <a:off x="838200" y="1690688"/>
          <a:ext cx="4831080" cy="203168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建立</a:t>
                      </a:r>
                      <a:r>
                        <a:rPr lang="en-US" altLang="zh-TW" dirty="0" smtClean="0"/>
                        <a:t>AI</a:t>
                      </a:r>
                      <a:r>
                        <a:rPr lang="zh-TW" altLang="en-US" dirty="0" smtClean="0"/>
                        <a:t>神經拓樸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FeedForwardNetwork.create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inputs,outputs,node_evals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inputs,outputs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輸入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出節點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node_evals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節點數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altLang="zh-TW" b="1" dirty="0" err="1" smtClean="0"/>
                        <a:t>:</a:t>
                      </a:r>
                      <a:r>
                        <a:rPr lang="en-US" altLang="zh-TW" dirty="0" err="1" smtClean="0"/>
                        <a:t>values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染色體節點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B6100DAB-9DA2-26CC-98F7-326D964805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5969611"/>
              </p:ext>
            </p:extLst>
          </p:nvPr>
        </p:nvGraphicFramePr>
        <p:xfrm>
          <a:off x="6096000" y="1690688"/>
          <a:ext cx="4831080" cy="176498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訓練染色體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run(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fitness_function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n)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fitness_function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染色體編碼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訓練多少世代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altLang="zh-TW" b="1" dirty="0" err="1" smtClean="0"/>
                        <a:t>:</a:t>
                      </a:r>
                      <a:r>
                        <a:rPr lang="en-US" altLang="zh-TW" dirty="0" err="1" smtClean="0"/>
                        <a:t>best_genomes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染色體節點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697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CF1926-AC1A-3EF9-F210-437E5DC1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API-</a:t>
            </a:r>
            <a:r>
              <a:rPr lang="zh-TW" altLang="en-US" dirty="0" smtClean="0"/>
              <a:t>玩家 </a:t>
            </a:r>
            <a:r>
              <a:rPr lang="en-US" altLang="zh-TW" dirty="0" smtClean="0"/>
              <a:t>vs</a:t>
            </a:r>
            <a:r>
              <a:rPr lang="zh-TW" altLang="en-US" dirty="0" smtClean="0"/>
              <a:t> </a:t>
            </a:r>
            <a:r>
              <a:rPr lang="en-US" altLang="zh-TW" dirty="0" smtClean="0"/>
              <a:t>AI</a:t>
            </a:r>
            <a:endParaRPr lang="zh-TW" altLang="en-US" dirty="0"/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6DFFB402-1729-8BED-9CC2-45492189C3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238591"/>
              </p:ext>
            </p:extLst>
          </p:nvPr>
        </p:nvGraphicFramePr>
        <p:xfrm>
          <a:off x="838200" y="1515557"/>
          <a:ext cx="4831080" cy="15106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取得玩家鍵盤操控按鍵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pygame.key.get_pressed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玩家敲入鍵盤按鍵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err="1" smtClean="0"/>
                        <a:t>int:</a:t>
                      </a:r>
                      <a:r>
                        <a:rPr lang="en-US" altLang="zh-TW" dirty="0" err="1" smtClean="0"/>
                        <a:t>up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玩家</a:t>
                      </a:r>
                      <a:r>
                        <a:rPr lang="zh-TW" altLang="en-US" dirty="0"/>
                        <a:t>控制盤上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下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不</a:t>
                      </a:r>
                      <a:r>
                        <a:rPr lang="zh-TW" altLang="en-US" dirty="0" smtClean="0"/>
                        <a:t>動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B6100DAB-9DA2-26CC-98F7-326D964805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1549339"/>
              </p:ext>
            </p:extLst>
          </p:nvPr>
        </p:nvGraphicFramePr>
        <p:xfrm>
          <a:off x="6522720" y="2078149"/>
          <a:ext cx="4831080" cy="150447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讀取模型檔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pickle.load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模型檔名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altLang="zh-TW" b="1" dirty="0" err="1" smtClean="0"/>
                        <a:t>:</a:t>
                      </a:r>
                      <a:r>
                        <a:rPr lang="en-US" altLang="zh-TW" dirty="0" err="1" smtClean="0"/>
                        <a:t>winner_node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染色體節點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A1A38BE1-1F45-086B-DB19-6FEFEBBABF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058829"/>
              </p:ext>
            </p:extLst>
          </p:nvPr>
        </p:nvGraphicFramePr>
        <p:xfrm>
          <a:off x="6522720" y="3970084"/>
          <a:ext cx="4831080" cy="258032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染色體的最佳擊球位置</a:t>
                      </a:r>
                      <a:endParaRPr lang="en-US" altLang="zh-TW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net.activate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((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self.ball.y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abs(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paddle.x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self.ball.x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paddle.y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self.ball.y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球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軸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paddle.x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self.ball.x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球與控制盤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軸距離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paddle.y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控制盤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軸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zh-TW" altLang="en-US" dirty="0" smtClean="0"/>
                        <a:t>控制</a:t>
                      </a:r>
                      <a:r>
                        <a:rPr lang="zh-TW" altLang="en-US" dirty="0"/>
                        <a:t>盤上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下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不</a:t>
                      </a:r>
                      <a:r>
                        <a:rPr lang="zh-TW" altLang="en-US" dirty="0" smtClean="0"/>
                        <a:t>動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6DFFB402-1729-8BED-9CC2-45492189C3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7445782"/>
              </p:ext>
            </p:extLst>
          </p:nvPr>
        </p:nvGraphicFramePr>
        <p:xfrm>
          <a:off x="838200" y="3214752"/>
          <a:ext cx="4831080" cy="15106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球的移動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Ball.move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x_vel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y_vel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err="1" smtClean="0"/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x_vel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y_vel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球的位移量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err="1" smtClean="0"/>
                        <a:t>int:</a:t>
                      </a:r>
                      <a:r>
                        <a:rPr lang="en-US" altLang="zh-TW" dirty="0" err="1" smtClean="0"/>
                        <a:t>x,y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球座標傳給繪圖</a:t>
                      </a:r>
                      <a:r>
                        <a:rPr lang="en-US" altLang="zh-TW" dirty="0" err="1" smtClean="0"/>
                        <a:t>pygame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6DFFB402-1729-8BED-9CC2-45492189C3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9679633"/>
              </p:ext>
            </p:extLst>
          </p:nvPr>
        </p:nvGraphicFramePr>
        <p:xfrm>
          <a:off x="838200" y="4913947"/>
          <a:ext cx="4831080" cy="177117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控制盤的移動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Paddle.move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(VEL)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err="1" smtClean="0"/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位移量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err="1" smtClean="0"/>
                        <a:t>int:</a:t>
                      </a:r>
                      <a:r>
                        <a:rPr lang="en-US" altLang="zh-TW" dirty="0" err="1" smtClean="0"/>
                        <a:t>x,y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控制盤座標傳給繪圖</a:t>
                      </a:r>
                      <a:r>
                        <a:rPr lang="en-US" altLang="zh-TW" dirty="0" err="1" smtClean="0"/>
                        <a:t>pygame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93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9E37A4-44B9-451B-7B02-1F90B45707A6}"/>
              </a:ext>
            </a:extLst>
          </p:cNvPr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solidFill>
                <a:schemeClr val="accent5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899652" y="2875891"/>
            <a:ext cx="843267" cy="1504087"/>
            <a:chOff x="277755" y="3569843"/>
            <a:chExt cx="843267" cy="1504087"/>
          </a:xfrm>
        </p:grpSpPr>
        <p:pic>
          <p:nvPicPr>
            <p:cNvPr id="2050" name="Picture 2" descr="20張超好笑【火柴人】梗圖！快來看看網友們的搞笑創作！">
              <a:extLst>
                <a:ext uri="{FF2B5EF4-FFF2-40B4-BE49-F238E27FC236}">
                  <a16:creationId xmlns:a16="http://schemas.microsoft.com/office/drawing/2014/main" id="{B96DA996-61C6-3A06-E032-2C1B8C52BA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755" y="3569843"/>
              <a:ext cx="801944" cy="1147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8D25BD8-3626-93DD-A7F7-F866F9083163}"/>
                </a:ext>
              </a:extLst>
            </p:cNvPr>
            <p:cNvSpPr txBox="1"/>
            <p:nvPr/>
          </p:nvSpPr>
          <p:spPr>
            <a:xfrm>
              <a:off x="320909" y="4704598"/>
              <a:ext cx="800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玩家</a:t>
              </a: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9230452" y="3398914"/>
            <a:ext cx="1300366" cy="1273685"/>
            <a:chOff x="6741977" y="3498693"/>
            <a:chExt cx="1300366" cy="1273685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3D5CF2C6-1017-DB90-6674-F20E1EE2D5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490" b="13077"/>
            <a:stretch/>
          </p:blipFill>
          <p:spPr>
            <a:xfrm>
              <a:off x="6952704" y="3498693"/>
              <a:ext cx="878912" cy="775756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5EA27C9-AABB-C3DF-6812-722CA15BDB25}"/>
                </a:ext>
              </a:extLst>
            </p:cNvPr>
            <p:cNvSpPr txBox="1"/>
            <p:nvPr/>
          </p:nvSpPr>
          <p:spPr>
            <a:xfrm>
              <a:off x="6741977" y="4403046"/>
              <a:ext cx="1300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Agent(AI)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4141463" y="2467196"/>
            <a:ext cx="3562458" cy="3186450"/>
            <a:chOff x="1766398" y="2263905"/>
            <a:chExt cx="3562458" cy="318645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DD5ACA9-28AF-812E-4510-2CD2C1ADBE6C}"/>
                </a:ext>
              </a:extLst>
            </p:cNvPr>
            <p:cNvSpPr/>
            <p:nvPr/>
          </p:nvSpPr>
          <p:spPr>
            <a:xfrm>
              <a:off x="1766398" y="2263905"/>
              <a:ext cx="3562458" cy="31864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533B5227-47C5-676F-BDA8-B7A1BB436425}"/>
                </a:ext>
              </a:extLst>
            </p:cNvPr>
            <p:cNvSpPr txBox="1"/>
            <p:nvPr/>
          </p:nvSpPr>
          <p:spPr>
            <a:xfrm>
              <a:off x="2674942" y="3411280"/>
              <a:ext cx="1646628" cy="5406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玩家</a:t>
              </a:r>
              <a:r>
                <a:rPr lang="en-US" altLang="zh-TW" sz="2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vs AI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4AEC0DC0-1E2A-C5B5-5C46-D294CABF4040}"/>
                </a:ext>
              </a:extLst>
            </p:cNvPr>
            <p:cNvSpPr txBox="1"/>
            <p:nvPr/>
          </p:nvSpPr>
          <p:spPr>
            <a:xfrm>
              <a:off x="2851451" y="2584084"/>
              <a:ext cx="1381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Pong Game</a:t>
              </a:r>
              <a:endParaRPr lang="zh-TW" altLang="en-US" dirty="0"/>
            </a:p>
          </p:txBody>
        </p:sp>
        <p:sp>
          <p:nvSpPr>
            <p:cNvPr id="2053" name="文字方塊 2052">
              <a:extLst>
                <a:ext uri="{FF2B5EF4-FFF2-40B4-BE49-F238E27FC236}">
                  <a16:creationId xmlns:a16="http://schemas.microsoft.com/office/drawing/2014/main" id="{2058AA1C-18FC-7221-A534-5D08B912625F}"/>
                </a:ext>
              </a:extLst>
            </p:cNvPr>
            <p:cNvSpPr txBox="1"/>
            <p:nvPr/>
          </p:nvSpPr>
          <p:spPr>
            <a:xfrm>
              <a:off x="2674942" y="4469308"/>
              <a:ext cx="1646628" cy="5406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sz="2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AI vs AI</a:t>
              </a:r>
            </a:p>
          </p:txBody>
        </p:sp>
      </p:grp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1879F81-0405-BA35-9A7B-E15327F1D418}"/>
              </a:ext>
            </a:extLst>
          </p:cNvPr>
          <p:cNvSpPr txBox="1"/>
          <p:nvPr/>
        </p:nvSpPr>
        <p:spPr>
          <a:xfrm>
            <a:off x="219321" y="951747"/>
            <a:ext cx="109434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透過 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 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vs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vs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來驗收，只要雙方不斷讓比賽進行下去，每顆球都是防守與進攻的移動路線，表示遊戲是可以一直挑戰的。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1771009" y="4877890"/>
            <a:ext cx="1300366" cy="1273685"/>
            <a:chOff x="6741977" y="3498693"/>
            <a:chExt cx="1300366" cy="1273685"/>
          </a:xfrm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3D5CF2C6-1017-DB90-6674-F20E1EE2D5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490" b="13077"/>
            <a:stretch/>
          </p:blipFill>
          <p:spPr>
            <a:xfrm flipH="1">
              <a:off x="6952704" y="3498693"/>
              <a:ext cx="878912" cy="775756"/>
            </a:xfrm>
            <a:prstGeom prst="rect">
              <a:avLst/>
            </a:prstGeom>
          </p:spPr>
        </p:pic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5EA27C9-AABB-C3DF-6812-722CA15BDB25}"/>
                </a:ext>
              </a:extLst>
            </p:cNvPr>
            <p:cNvSpPr txBox="1"/>
            <p:nvPr/>
          </p:nvSpPr>
          <p:spPr>
            <a:xfrm>
              <a:off x="6741977" y="4403046"/>
              <a:ext cx="1300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Agent(AI)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E90CAE0F-2CFB-EA1B-5056-D64013AF7181}"/>
              </a:ext>
            </a:extLst>
          </p:cNvPr>
          <p:cNvCxnSpPr>
            <a:cxnSpLocks/>
          </p:cNvCxnSpPr>
          <p:nvPr/>
        </p:nvCxnSpPr>
        <p:spPr>
          <a:xfrm flipV="1">
            <a:off x="3071375" y="5049086"/>
            <a:ext cx="1978632" cy="60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90CAE0F-2CFB-EA1B-5056-D64013AF7181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767058" y="4487933"/>
            <a:ext cx="2463394" cy="56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E90CAE0F-2CFB-EA1B-5056-D64013AF7181}"/>
              </a:ext>
            </a:extLst>
          </p:cNvPr>
          <p:cNvCxnSpPr>
            <a:cxnSpLocks/>
          </p:cNvCxnSpPr>
          <p:nvPr/>
        </p:nvCxnSpPr>
        <p:spPr>
          <a:xfrm>
            <a:off x="3071375" y="3372533"/>
            <a:ext cx="1978632" cy="60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E90CAE0F-2CFB-EA1B-5056-D64013AF7181}"/>
              </a:ext>
            </a:extLst>
          </p:cNvPr>
          <p:cNvCxnSpPr>
            <a:cxnSpLocks/>
          </p:cNvCxnSpPr>
          <p:nvPr/>
        </p:nvCxnSpPr>
        <p:spPr>
          <a:xfrm>
            <a:off x="6767058" y="3857189"/>
            <a:ext cx="2463394" cy="56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469504" y="5983257"/>
            <a:ext cx="5521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24292F"/>
                </a:solidFill>
                <a:latin typeface="-apple-system"/>
              </a:rPr>
              <a:t>現場驗收展示</a:t>
            </a:r>
            <a:r>
              <a:rPr lang="en-US" altLang="zh-TW" b="1" dirty="0" smtClean="0">
                <a:solidFill>
                  <a:srgbClr val="24292F"/>
                </a:solidFill>
                <a:latin typeface="-apple-system"/>
              </a:rPr>
              <a:t>: </a:t>
            </a:r>
            <a:r>
              <a:rPr lang="zh-TW" altLang="en-US" dirty="0" smtClean="0">
                <a:hlinkClick r:id="rId4"/>
              </a:rPr>
              <a:t>https</a:t>
            </a:r>
            <a:r>
              <a:rPr lang="zh-TW" altLang="en-US" dirty="0">
                <a:hlinkClick r:id="rId4"/>
              </a:rPr>
              <a:t>://meet.google.com/mui-qxnp-pd</a:t>
            </a:r>
            <a:r>
              <a:rPr lang="zh-TW" altLang="en-US" dirty="0" smtClean="0">
                <a:hlinkClick r:id="rId4"/>
              </a:rPr>
              <a:t>m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24292F"/>
                </a:solidFill>
                <a:latin typeface="-apple-system"/>
              </a:rPr>
              <a:t>訓練影片</a:t>
            </a:r>
            <a:r>
              <a:rPr lang="zh-TW" altLang="en-US" b="1" dirty="0" smtClean="0">
                <a:solidFill>
                  <a:srgbClr val="24292F"/>
                </a:solidFill>
                <a:latin typeface="-apple-system"/>
              </a:rPr>
              <a:t>網址</a:t>
            </a:r>
            <a:r>
              <a:rPr lang="en-US" altLang="zh-TW" sz="1600" b="1" dirty="0">
                <a:solidFill>
                  <a:srgbClr val="24292F"/>
                </a:solidFill>
                <a:latin typeface="-apple-system"/>
              </a:rPr>
              <a:t>: </a:t>
            </a:r>
            <a:r>
              <a:rPr lang="en-US" altLang="zh-TW" sz="1600" b="1" dirty="0" smtClean="0">
                <a:solidFill>
                  <a:srgbClr val="24292F"/>
                </a:solidFill>
                <a:latin typeface="-apple-system"/>
                <a:hlinkClick r:id="rId5"/>
              </a:rPr>
              <a:t>https</a:t>
            </a:r>
            <a:r>
              <a:rPr lang="en-US" altLang="zh-TW" sz="1600" b="1" dirty="0">
                <a:solidFill>
                  <a:srgbClr val="24292F"/>
                </a:solidFill>
                <a:latin typeface="-apple-system"/>
                <a:hlinkClick r:id="rId5"/>
              </a:rPr>
              <a:t>://</a:t>
            </a:r>
            <a:r>
              <a:rPr lang="en-US" altLang="zh-TW" sz="1600" b="1" dirty="0" smtClean="0">
                <a:solidFill>
                  <a:srgbClr val="24292F"/>
                </a:solidFill>
                <a:latin typeface="-apple-system"/>
                <a:hlinkClick r:id="rId5"/>
              </a:rPr>
              <a:t>youtu.be/azBus0FqecA</a:t>
            </a:r>
            <a:endParaRPr lang="en-US" altLang="zh-TW" sz="1600" b="1" dirty="0">
              <a:solidFill>
                <a:srgbClr val="24292F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66082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75671" y="4076227"/>
            <a:ext cx="53912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Thanks</a:t>
            </a:r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43" y="1657104"/>
            <a:ext cx="9856171" cy="194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-921211" y="74645"/>
            <a:ext cx="5391229" cy="907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分工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表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981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56368" y="571092"/>
            <a:ext cx="58679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期末驗收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ML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問答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含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code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解說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專案管理歷程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正確執行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訓練過程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展示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辨識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推論預測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現場展示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openSource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修改的地方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分工表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452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硬體規格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600" dirty="0"/>
              <a:t>CPU:12</a:t>
            </a:r>
            <a:r>
              <a:rPr lang="zh-TW" altLang="en-US" sz="3600" dirty="0"/>
              <a:t>代</a:t>
            </a:r>
            <a:r>
              <a:rPr lang="en-US" altLang="zh-TW" sz="3600" dirty="0"/>
              <a:t>Intel® Core™ i5-12400 </a:t>
            </a:r>
            <a:r>
              <a:rPr lang="zh-TW" altLang="en-US" sz="3600" dirty="0"/>
              <a:t>處理器</a:t>
            </a:r>
            <a:endParaRPr lang="en-US" altLang="zh-TW" sz="3600" dirty="0"/>
          </a:p>
          <a:p>
            <a:r>
              <a:rPr lang="en-US" altLang="zh-TW" sz="3600" dirty="0" err="1"/>
              <a:t>GPU:GeForce</a:t>
            </a:r>
            <a:r>
              <a:rPr lang="en-US" altLang="zh-TW" sz="3600" dirty="0"/>
              <a:t> RTX 3060</a:t>
            </a:r>
            <a:r>
              <a:rPr lang="zh-TW" altLang="en-US" sz="3600" dirty="0"/>
              <a:t> </a:t>
            </a:r>
            <a:r>
              <a:rPr lang="en-US" altLang="zh-TW" sz="3600" dirty="0" err="1"/>
              <a:t>Ti</a:t>
            </a:r>
            <a:endParaRPr lang="en-US" altLang="zh-TW" sz="3600" dirty="0"/>
          </a:p>
          <a:p>
            <a:r>
              <a:rPr lang="en-US" altLang="zh-TW" sz="3600" dirty="0"/>
              <a:t>RAM:16GB</a:t>
            </a:r>
          </a:p>
          <a:p>
            <a:r>
              <a:rPr lang="zh-TW" altLang="en-US" sz="3600" dirty="0"/>
              <a:t>系統</a:t>
            </a:r>
            <a:r>
              <a:rPr lang="en-US" altLang="zh-TW" sz="3600" dirty="0"/>
              <a:t>:Windows 10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033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軟體開發環境</a:t>
            </a:r>
          </a:p>
        </p:txBody>
      </p:sp>
      <p:pic>
        <p:nvPicPr>
          <p:cNvPr id="1028" name="Picture 4" descr="Python - 维基百科，自由的百科全书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7924"/>
            <a:ext cx="2434407" cy="266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241943" y="4880652"/>
            <a:ext cx="1626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Python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292588" y="4880651"/>
            <a:ext cx="195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Pygame</a:t>
            </a:r>
          </a:p>
        </p:txBody>
      </p:sp>
      <p:pic>
        <p:nvPicPr>
          <p:cNvPr id="5" name="Picture 4" descr="Pygame] 繪製矩形的Rect 簡單介紹- Clay-Technology Wor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952" y="2217924"/>
            <a:ext cx="64389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17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solidFill>
                  <a:srgbClr val="0070C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1548" y="1481295"/>
            <a:ext cx="11255083" cy="1135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暫定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回擊球路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對手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(AI)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自動回擊球，讓玩家不斷與對手挑戰。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720587"/>
              </p:ext>
            </p:extLst>
          </p:nvPr>
        </p:nvGraphicFramePr>
        <p:xfrm>
          <a:off x="331537" y="4434823"/>
          <a:ext cx="1104509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8496">
                  <a:extLst>
                    <a:ext uri="{9D8B030D-6E8A-4147-A177-3AD203B41FA5}">
                      <a16:colId xmlns:a16="http://schemas.microsoft.com/office/drawing/2014/main" val="1106520695"/>
                    </a:ext>
                  </a:extLst>
                </a:gridCol>
                <a:gridCol w="4358299">
                  <a:extLst>
                    <a:ext uri="{9D8B030D-6E8A-4147-A177-3AD203B41FA5}">
                      <a16:colId xmlns:a16="http://schemas.microsoft.com/office/drawing/2014/main" val="1362275495"/>
                    </a:ext>
                  </a:extLst>
                </a:gridCol>
                <a:gridCol w="4358299">
                  <a:extLst>
                    <a:ext uri="{9D8B030D-6E8A-4147-A177-3AD203B41FA5}">
                      <a16:colId xmlns:a16="http://schemas.microsoft.com/office/drawing/2014/main" val="411206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取得樣本方式</a:t>
                      </a:r>
                      <a:endParaRPr lang="zh-TW" altLang="en-US" sz="24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方法一 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方法二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935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使用方法</a:t>
                      </a:r>
                      <a:endParaRPr lang="zh-TW" altLang="en-US" sz="24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左右兩邊都進行</a:t>
                      </a:r>
                      <a:r>
                        <a:rPr lang="en-US" altLang="zh-TW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訓練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兩邊的</a:t>
                      </a:r>
                      <a:r>
                        <a:rPr lang="en-US" altLang="zh-TW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採用同世代染色體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28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獲得益處</a:t>
                      </a:r>
                      <a:endParaRPr lang="zh-TW" altLang="en-US" sz="24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訓練效率提升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快速找出世代最好的節點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93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蒐集資訊</a:t>
                      </a:r>
                      <a:endParaRPr lang="zh-TW" altLang="en-US" sz="24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記錄</a:t>
                      </a:r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球離控制盤的距離</a:t>
                      </a:r>
                      <a:endParaRPr lang="zh-TW" altLang="en-US" sz="2400" dirty="0">
                        <a:solidFill>
                          <a:srgbClr val="0070C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同世代最好的節點組合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007238"/>
                  </a:ext>
                </a:extLst>
              </a:tr>
            </a:tbl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695" y="1302868"/>
            <a:ext cx="4688230" cy="26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9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B5151C6-6BAF-9E18-7258-64435F4A6302}"/>
              </a:ext>
            </a:extLst>
          </p:cNvPr>
          <p:cNvSpPr txBox="1"/>
          <p:nvPr/>
        </p:nvSpPr>
        <p:spPr>
          <a:xfrm>
            <a:off x="121548" y="662238"/>
            <a:ext cx="6096000" cy="874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預計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)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取得樣本時間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取得一次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樣本的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流程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338069" y="3772626"/>
            <a:ext cx="448929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取得時間</a:t>
            </a:r>
            <a:r>
              <a:rPr lang="en-US" altLang="zh-TW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球產生及移動 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</a:t>
            </a:r>
            <a:r>
              <a:rPr lang="en-US" altLang="zh-TW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偵測球的位置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及控制盤移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</a:t>
            </a:r>
            <a:r>
              <a:rPr lang="en-US" altLang="zh-TW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觸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結果的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26870" y="3148711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球產生了</a:t>
            </a:r>
            <a:endParaRPr lang="en-US" altLang="zh-TW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但還沒到偵測點</a:t>
            </a:r>
            <a:endParaRPr lang="en-US" altLang="zh-TW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549009" y="1745215"/>
            <a:ext cx="11337078" cy="1662545"/>
            <a:chOff x="474962" y="4007236"/>
            <a:chExt cx="11337078" cy="166254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0D82DC6-E501-093A-90BC-C4F96B896D5C}"/>
                </a:ext>
              </a:extLst>
            </p:cNvPr>
            <p:cNvSpPr/>
            <p:nvPr/>
          </p:nvSpPr>
          <p:spPr>
            <a:xfrm>
              <a:off x="9886594" y="4236511"/>
              <a:ext cx="1925446" cy="11979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依</a:t>
              </a:r>
              <a:r>
                <a:rPr lang="zh-TW" altLang="en-US" sz="2400" dirty="0" smtClean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觸球</a:t>
              </a:r>
              <a:r>
                <a:rPr lang="zh-TW" altLang="en-US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結果進行</a:t>
              </a:r>
              <a:r>
                <a:rPr lang="en-US" altLang="zh-TW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fitness</a:t>
              </a:r>
              <a:r>
                <a:rPr lang="zh-TW" altLang="en-US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計</a:t>
              </a:r>
              <a:r>
                <a:rPr lang="zh-TW" altLang="en-US" sz="2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算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25D7E69-E928-ABAD-7EB8-AA151443F471}"/>
                </a:ext>
              </a:extLst>
            </p:cNvPr>
            <p:cNvSpPr/>
            <p:nvPr/>
          </p:nvSpPr>
          <p:spPr>
            <a:xfrm>
              <a:off x="474962" y="4236511"/>
              <a:ext cx="1925446" cy="11979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遊戲開始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2827869" y="4236509"/>
              <a:ext cx="1925447" cy="11979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球隨機產生並隨機直走</a:t>
              </a:r>
              <a:endPara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0D82DC6-E501-093A-90BC-C4F96B896D5C}"/>
                </a:ext>
              </a:extLst>
            </p:cNvPr>
            <p:cNvSpPr/>
            <p:nvPr/>
          </p:nvSpPr>
          <p:spPr>
            <a:xfrm>
              <a:off x="5180778" y="4007236"/>
              <a:ext cx="1917871" cy="16625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偵測球位置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0D82DC6-E501-093A-90BC-C4F96B896D5C}"/>
                </a:ext>
              </a:extLst>
            </p:cNvPr>
            <p:cNvSpPr/>
            <p:nvPr/>
          </p:nvSpPr>
          <p:spPr>
            <a:xfrm>
              <a:off x="7533686" y="4236511"/>
              <a:ext cx="1925446" cy="11979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控制盤跟隨</a:t>
              </a:r>
              <a:endPara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球的</a:t>
              </a:r>
              <a:r>
                <a:rPr lang="zh-TW" altLang="en-US" sz="2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位置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5111134" y="1270660"/>
            <a:ext cx="6930445" cy="26322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741213" y="3476119"/>
            <a:ext cx="1300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Agent(AI)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 flipV="1">
            <a:off x="2474455" y="2573444"/>
            <a:ext cx="4274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4827363" y="2573444"/>
            <a:ext cx="427462" cy="3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 flipV="1">
            <a:off x="7172696" y="2573445"/>
            <a:ext cx="435037" cy="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9" idx="3"/>
            <a:endCxn id="8" idx="1"/>
          </p:cNvCxnSpPr>
          <p:nvPr/>
        </p:nvCxnSpPr>
        <p:spPr>
          <a:xfrm>
            <a:off x="9533179" y="2573445"/>
            <a:ext cx="427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圖片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263" y="4247524"/>
            <a:ext cx="4404634" cy="2468658"/>
          </a:xfrm>
          <a:prstGeom prst="rect">
            <a:avLst/>
          </a:prstGeom>
        </p:spPr>
      </p:pic>
      <p:sp>
        <p:nvSpPr>
          <p:cNvPr id="73" name="矩形 72"/>
          <p:cNvSpPr/>
          <p:nvPr/>
        </p:nvSpPr>
        <p:spPr>
          <a:xfrm>
            <a:off x="9087390" y="4143026"/>
            <a:ext cx="1327270" cy="221027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</p:cNvCxnSpPr>
          <p:nvPr/>
        </p:nvCxnSpPr>
        <p:spPr>
          <a:xfrm>
            <a:off x="7180271" y="3148711"/>
            <a:ext cx="1907119" cy="994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812139" y="550249"/>
            <a:ext cx="5724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原先用</a:t>
            </a:r>
            <a: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unity</a:t>
            </a:r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可直接得知球位置，但有資料傳輸問題</a:t>
            </a:r>
            <a: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現在用</a:t>
            </a:r>
            <a: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Pygame</a:t>
            </a:r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，可以節省程式和遊戲運行的溝通時間。</a:t>
            </a:r>
            <a:endParaRPr lang="en-US" altLang="zh-TW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</p:cNvCxnSpPr>
          <p:nvPr/>
        </p:nvCxnSpPr>
        <p:spPr>
          <a:xfrm flipV="1">
            <a:off x="6307020" y="1131627"/>
            <a:ext cx="194299" cy="8428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19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6C1CCDAB-E82B-97DF-4560-2B68D634B7EE}"/>
              </a:ext>
            </a:extLst>
          </p:cNvPr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482AC9EA-850A-9681-0E98-632E7697E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6" t="44167" r="29219" b="18750"/>
          <a:stretch/>
        </p:blipFill>
        <p:spPr>
          <a:xfrm>
            <a:off x="2817873" y="2085975"/>
            <a:ext cx="6556253" cy="3624263"/>
          </a:xfrm>
          <a:prstGeom prst="rect">
            <a:avLst/>
          </a:prstGeom>
        </p:spPr>
      </p:pic>
      <p:sp>
        <p:nvSpPr>
          <p:cNvPr id="35" name="圓角矩形 2">
            <a:extLst>
              <a:ext uri="{FF2B5EF4-FFF2-40B4-BE49-F238E27FC236}">
                <a16:creationId xmlns:a16="http://schemas.microsoft.com/office/drawing/2014/main" id="{AE4C314A-963F-5F8A-1D72-AAA226BF0F79}"/>
              </a:ext>
            </a:extLst>
          </p:cNvPr>
          <p:cNvSpPr/>
          <p:nvPr/>
        </p:nvSpPr>
        <p:spPr>
          <a:xfrm>
            <a:off x="5933342" y="3429000"/>
            <a:ext cx="325315" cy="400571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9FB93347-B293-ED8E-55D9-B9F981907482}"/>
              </a:ext>
            </a:extLst>
          </p:cNvPr>
          <p:cNvCxnSpPr>
            <a:cxnSpLocks/>
            <a:stCxn id="40" idx="2"/>
            <a:endCxn id="35" idx="0"/>
          </p:cNvCxnSpPr>
          <p:nvPr/>
        </p:nvCxnSpPr>
        <p:spPr>
          <a:xfrm>
            <a:off x="6095999" y="1723075"/>
            <a:ext cx="1" cy="1705925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BAA3BAF8-1C6D-FCA4-E641-826257915588}"/>
              </a:ext>
            </a:extLst>
          </p:cNvPr>
          <p:cNvSpPr/>
          <p:nvPr/>
        </p:nvSpPr>
        <p:spPr>
          <a:xfrm>
            <a:off x="5852378" y="1263975"/>
            <a:ext cx="487241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9F886965-330B-3DE7-8730-E5BAF1D95515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8405813" y="1723075"/>
            <a:ext cx="1" cy="1705924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90870D8-143E-E59E-94AC-C511933E5C96}"/>
              </a:ext>
            </a:extLst>
          </p:cNvPr>
          <p:cNvSpPr/>
          <p:nvPr/>
        </p:nvSpPr>
        <p:spPr>
          <a:xfrm>
            <a:off x="7948764" y="1263975"/>
            <a:ext cx="914097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6AC77BA1-8051-526B-3007-9E9B55ECA651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6095997" y="5628477"/>
            <a:ext cx="1" cy="562773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0DE4AC12-1F96-BF62-ED86-4E599E98EAAC}"/>
              </a:ext>
            </a:extLst>
          </p:cNvPr>
          <p:cNvSpPr/>
          <p:nvPr/>
        </p:nvSpPr>
        <p:spPr>
          <a:xfrm>
            <a:off x="5763628" y="6191250"/>
            <a:ext cx="653195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比分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圓角矩形 2">
            <a:extLst>
              <a:ext uri="{FF2B5EF4-FFF2-40B4-BE49-F238E27FC236}">
                <a16:creationId xmlns:a16="http://schemas.microsoft.com/office/drawing/2014/main" id="{C699636E-8C1E-E334-904E-3EF6743D02D9}"/>
              </a:ext>
            </a:extLst>
          </p:cNvPr>
          <p:cNvSpPr/>
          <p:nvPr/>
        </p:nvSpPr>
        <p:spPr>
          <a:xfrm>
            <a:off x="8324117" y="3429000"/>
            <a:ext cx="325315" cy="400571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2">
            <a:extLst>
              <a:ext uri="{FF2B5EF4-FFF2-40B4-BE49-F238E27FC236}">
                <a16:creationId xmlns:a16="http://schemas.microsoft.com/office/drawing/2014/main" id="{59864D59-E164-6675-8AAD-1531AA2EB8A2}"/>
              </a:ext>
            </a:extLst>
          </p:cNvPr>
          <p:cNvSpPr/>
          <p:nvPr/>
        </p:nvSpPr>
        <p:spPr>
          <a:xfrm>
            <a:off x="5729559" y="5227906"/>
            <a:ext cx="732875" cy="400571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2">
            <a:extLst>
              <a:ext uri="{FF2B5EF4-FFF2-40B4-BE49-F238E27FC236}">
                <a16:creationId xmlns:a16="http://schemas.microsoft.com/office/drawing/2014/main" id="{B63FA11F-D7A1-EF80-4CA8-78401EB5E5AF}"/>
              </a:ext>
            </a:extLst>
          </p:cNvPr>
          <p:cNvSpPr/>
          <p:nvPr/>
        </p:nvSpPr>
        <p:spPr>
          <a:xfrm>
            <a:off x="3381374" y="2175466"/>
            <a:ext cx="242155" cy="2920409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EBE1D46A-5938-7C3E-8253-8AC827A217A2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502451" y="1723075"/>
            <a:ext cx="0" cy="452391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342AE2AC-0F58-1FD9-F071-4256634993AA}"/>
              </a:ext>
            </a:extLst>
          </p:cNvPr>
          <p:cNvSpPr/>
          <p:nvPr/>
        </p:nvSpPr>
        <p:spPr>
          <a:xfrm>
            <a:off x="3135813" y="1263975"/>
            <a:ext cx="733275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球門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0" name="圓角矩形 2">
            <a:extLst>
              <a:ext uri="{FF2B5EF4-FFF2-40B4-BE49-F238E27FC236}">
                <a16:creationId xmlns:a16="http://schemas.microsoft.com/office/drawing/2014/main" id="{5D058E3A-B7E8-0981-0C9E-08DBA9CD4E1F}"/>
              </a:ext>
            </a:extLst>
          </p:cNvPr>
          <p:cNvSpPr/>
          <p:nvPr/>
        </p:nvSpPr>
        <p:spPr>
          <a:xfrm>
            <a:off x="2893658" y="5151966"/>
            <a:ext cx="608793" cy="552450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AD6E24B2-D645-711E-0452-974F0F10BD3A}"/>
              </a:ext>
            </a:extLst>
          </p:cNvPr>
          <p:cNvCxnSpPr>
            <a:cxnSpLocks/>
          </p:cNvCxnSpPr>
          <p:nvPr/>
        </p:nvCxnSpPr>
        <p:spPr>
          <a:xfrm>
            <a:off x="3198054" y="5669358"/>
            <a:ext cx="1" cy="562773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5FECDA2B-A4FF-727E-B08B-1643E5F71209}"/>
              </a:ext>
            </a:extLst>
          </p:cNvPr>
          <p:cNvSpPr/>
          <p:nvPr/>
        </p:nvSpPr>
        <p:spPr>
          <a:xfrm>
            <a:off x="2699238" y="6191250"/>
            <a:ext cx="997632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P1(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玩家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64" name="圓角矩形 2">
            <a:extLst>
              <a:ext uri="{FF2B5EF4-FFF2-40B4-BE49-F238E27FC236}">
                <a16:creationId xmlns:a16="http://schemas.microsoft.com/office/drawing/2014/main" id="{1DC54229-75A4-C77D-1553-6CA98B144E0E}"/>
              </a:ext>
            </a:extLst>
          </p:cNvPr>
          <p:cNvSpPr/>
          <p:nvPr/>
        </p:nvSpPr>
        <p:spPr>
          <a:xfrm>
            <a:off x="8705972" y="5125874"/>
            <a:ext cx="608793" cy="552450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A05478DF-AF24-D277-2E97-7CBED980407B}"/>
              </a:ext>
            </a:extLst>
          </p:cNvPr>
          <p:cNvCxnSpPr>
            <a:cxnSpLocks/>
          </p:cNvCxnSpPr>
          <p:nvPr/>
        </p:nvCxnSpPr>
        <p:spPr>
          <a:xfrm>
            <a:off x="9010368" y="5643266"/>
            <a:ext cx="1" cy="562773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6BC099D7-64AC-74E7-4A36-E1B5DAA6BA96}"/>
              </a:ext>
            </a:extLst>
          </p:cNvPr>
          <p:cNvSpPr/>
          <p:nvPr/>
        </p:nvSpPr>
        <p:spPr>
          <a:xfrm>
            <a:off x="8511552" y="6165158"/>
            <a:ext cx="997632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P2(AI)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E2B63082-B8FA-7D9F-796C-6BFC81F9F1BE}"/>
              </a:ext>
            </a:extLst>
          </p:cNvPr>
          <p:cNvSpPr txBox="1"/>
          <p:nvPr/>
        </p:nvSpPr>
        <p:spPr>
          <a:xfrm>
            <a:off x="821088" y="922576"/>
            <a:ext cx="1760187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外部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UI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121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21546" y="844276"/>
            <a:ext cx="12070454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擊球使用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進化神經網絡 </a:t>
            </a:r>
            <a:r>
              <a:rPr lang="en-US" altLang="zh-TW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en-US" altLang="zh-TW" dirty="0"/>
              <a:t>(Evolving Neural Networks through Augmenting Topologies)</a:t>
            </a:r>
            <a:r>
              <a:rPr lang="en-US" altLang="zh-TW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由基因演算法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(GA)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演變</a:t>
            </a:r>
            <a:endParaRPr lang="en-US" altLang="zh-TW" sz="2400" dirty="0">
              <a:solidFill>
                <a:schemeClr val="accent5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121546" y="1851338"/>
                <a:ext cx="5319134" cy="1754326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NEAT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演算法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增強拓撲的</a:t>
                </a:r>
                <a:r>
                  <a:rPr lang="zh-TW" altLang="en-US" sz="2400" dirty="0">
                    <a:solidFill>
                      <a:srgbClr val="C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進化神經網絡</a:t>
                </a:r>
                <a:endParaRPr lang="en-US" altLang="zh-TW" sz="2400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訓練和修改網絡的權值</a:t>
                </a:r>
                <a:r>
                  <a:rPr lang="en-US" altLang="zh-TW" sz="16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𝑤</m:t>
                    </m:r>
                  </m:oMath>
                </a14:m>
                <a:r>
                  <a:rPr lang="en-US" altLang="zh-TW" sz="16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修改網絡拓撲結構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新增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/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刪除節點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endParaRPr lang="en-US" altLang="zh-TW" sz="2400" dirty="0">
                  <a:solidFill>
                    <a:schemeClr val="accent5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46" y="1851338"/>
                <a:ext cx="5319134" cy="1754326"/>
              </a:xfrm>
              <a:prstGeom prst="rect">
                <a:avLst/>
              </a:prstGeom>
              <a:blipFill>
                <a:blip r:embed="rId2"/>
                <a:stretch>
                  <a:fillRect l="-1479" b="-2730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855" y="2260350"/>
            <a:ext cx="6576801" cy="3859914"/>
          </a:xfrm>
          <a:prstGeom prst="rect">
            <a:avLst/>
          </a:prstGeom>
        </p:spPr>
      </p:pic>
      <p:sp>
        <p:nvSpPr>
          <p:cNvPr id="76" name="文字方塊 75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21546" y="3983714"/>
            <a:ext cx="5319134" cy="23083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進化神經網絡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所需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的重要參數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神經網絡編碼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染色體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/AI)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匹配率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(fitness)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交叉配對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(crossover)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神經網絡突變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(mutation)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提供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Config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檔案跑參數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腳本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1746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21545" y="861379"/>
            <a:ext cx="593892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演算法介紹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增強拓撲的進化神經網絡</a:t>
            </a:r>
            <a:endParaRPr lang="en-US" altLang="zh-TW" sz="2400" dirty="0">
              <a:solidFill>
                <a:srgbClr val="0070C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340521" y="1892590"/>
            <a:ext cx="1569660" cy="1146155"/>
            <a:chOff x="1948304" y="1800270"/>
            <a:chExt cx="1569660" cy="1146155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2000728" y="1800270"/>
              <a:ext cx="1451506" cy="11461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948304" y="1935152"/>
              <a:ext cx="1569660" cy="8745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基因演算法的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世代演變</a:t>
              </a:r>
              <a:endParaRPr lang="en-US" altLang="zh-TW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1671061" y="1892590"/>
            <a:ext cx="1451506" cy="1146155"/>
            <a:chOff x="278844" y="1800270"/>
            <a:chExt cx="1451506" cy="1146155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278844" y="1800270"/>
              <a:ext cx="1451506" cy="114615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53274" y="1919765"/>
              <a:ext cx="1107996" cy="8745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MLP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的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神經網絡</a:t>
              </a:r>
              <a:endParaRPr lang="en-US" altLang="zh-TW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1569954" y="3752148"/>
            <a:ext cx="3681031" cy="1398807"/>
            <a:chOff x="1076849" y="1762891"/>
            <a:chExt cx="3681031" cy="1398807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1095660" y="1800270"/>
              <a:ext cx="3552492" cy="136142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1076849" y="1762891"/>
              <a:ext cx="3681031" cy="1338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NEAT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進化神經網絡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神經網絡依據演變來加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減節點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找出最好的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fitness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節點組合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9" name="直線單箭頭接點 8"/>
          <p:cNvCxnSpPr>
            <a:stCxn id="76" idx="2"/>
          </p:cNvCxnSpPr>
          <p:nvPr/>
        </p:nvCxnSpPr>
        <p:spPr>
          <a:xfrm>
            <a:off x="2396814" y="3038745"/>
            <a:ext cx="732985" cy="65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77" idx="2"/>
          </p:cNvCxnSpPr>
          <p:nvPr/>
        </p:nvCxnSpPr>
        <p:spPr>
          <a:xfrm flipH="1">
            <a:off x="3358563" y="3038745"/>
            <a:ext cx="760135" cy="65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群組 53"/>
          <p:cNvGrpSpPr/>
          <p:nvPr/>
        </p:nvGrpSpPr>
        <p:grpSpPr>
          <a:xfrm>
            <a:off x="6930033" y="100584"/>
            <a:ext cx="5140047" cy="6583951"/>
            <a:chOff x="6930033" y="100584"/>
            <a:chExt cx="5140047" cy="6583951"/>
          </a:xfrm>
        </p:grpSpPr>
        <p:grpSp>
          <p:nvGrpSpPr>
            <p:cNvPr id="46" name="群組 45"/>
            <p:cNvGrpSpPr/>
            <p:nvPr/>
          </p:nvGrpSpPr>
          <p:grpSpPr>
            <a:xfrm>
              <a:off x="6930033" y="100584"/>
              <a:ext cx="5140047" cy="5870448"/>
              <a:chOff x="6930033" y="292608"/>
              <a:chExt cx="5140047" cy="5870448"/>
            </a:xfrm>
          </p:grpSpPr>
          <p:grpSp>
            <p:nvGrpSpPr>
              <p:cNvPr id="44" name="群組 43"/>
              <p:cNvGrpSpPr/>
              <p:nvPr/>
            </p:nvGrpSpPr>
            <p:grpSpPr>
              <a:xfrm>
                <a:off x="6948321" y="424694"/>
                <a:ext cx="5016554" cy="5624914"/>
                <a:chOff x="6948321" y="424694"/>
                <a:chExt cx="5016554" cy="5624914"/>
              </a:xfrm>
            </p:grpSpPr>
            <p:grpSp>
              <p:nvGrpSpPr>
                <p:cNvPr id="16" name="群組 15"/>
                <p:cNvGrpSpPr/>
                <p:nvPr/>
              </p:nvGrpSpPr>
              <p:grpSpPr>
                <a:xfrm>
                  <a:off x="9297360" y="424694"/>
                  <a:ext cx="1005403" cy="941212"/>
                  <a:chOff x="5601522" y="1381802"/>
                  <a:chExt cx="1005403" cy="941212"/>
                </a:xfrm>
              </p:grpSpPr>
              <p:sp>
                <p:nvSpPr>
                  <p:cNvPr id="90" name="橢圓 89"/>
                  <p:cNvSpPr/>
                  <p:nvPr/>
                </p:nvSpPr>
                <p:spPr>
                  <a:xfrm>
                    <a:off x="5601522" y="1381802"/>
                    <a:ext cx="941212" cy="941212"/>
                  </a:xfrm>
                  <a:prstGeom prst="ellipse">
                    <a:avLst/>
                  </a:prstGeom>
                  <a:solidFill>
                    <a:srgbClr val="FFF2CC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200"/>
                  </a:p>
                </p:txBody>
              </p:sp>
              <p:sp>
                <p:nvSpPr>
                  <p:cNvPr id="204" name="矩形 203"/>
                  <p:cNvSpPr/>
                  <p:nvPr/>
                </p:nvSpPr>
                <p:spPr>
                  <a:xfrm>
                    <a:off x="5601522" y="1688574"/>
                    <a:ext cx="1005403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染色體</a:t>
                    </a:r>
                    <a:r>
                      <a: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01</a:t>
                    </a:r>
                    <a:endParaRPr lang="zh-TW" altLang="en-US" sz="1600" dirty="0"/>
                  </a:p>
                </p:txBody>
              </p:sp>
            </p:grpSp>
            <p:grpSp>
              <p:nvGrpSpPr>
                <p:cNvPr id="19" name="群組 18"/>
                <p:cNvGrpSpPr/>
                <p:nvPr/>
              </p:nvGrpSpPr>
              <p:grpSpPr>
                <a:xfrm>
                  <a:off x="6948321" y="1828749"/>
                  <a:ext cx="5016554" cy="1252411"/>
                  <a:chOff x="5715734" y="1218303"/>
                  <a:chExt cx="5016554" cy="1252411"/>
                </a:xfrm>
              </p:grpSpPr>
              <p:grpSp>
                <p:nvGrpSpPr>
                  <p:cNvPr id="18" name="群組 17"/>
                  <p:cNvGrpSpPr/>
                  <p:nvPr/>
                </p:nvGrpSpPr>
                <p:grpSpPr>
                  <a:xfrm>
                    <a:off x="6509709" y="1218303"/>
                    <a:ext cx="4222579" cy="1252411"/>
                    <a:chOff x="3966393" y="2084794"/>
                    <a:chExt cx="4222579" cy="1252411"/>
                  </a:xfrm>
                </p:grpSpPr>
                <p:grpSp>
                  <p:nvGrpSpPr>
                    <p:cNvPr id="17" name="群組 16"/>
                    <p:cNvGrpSpPr/>
                    <p:nvPr/>
                  </p:nvGrpSpPr>
                  <p:grpSpPr>
                    <a:xfrm rot="16200000">
                      <a:off x="5425386" y="625801"/>
                      <a:ext cx="1252411" cy="4170397"/>
                      <a:chOff x="6876159" y="2666873"/>
                      <a:chExt cx="647607" cy="2156463"/>
                    </a:xfrm>
                  </p:grpSpPr>
                  <p:sp>
                    <p:nvSpPr>
                      <p:cNvPr id="164" name="矩形 163"/>
                      <p:cNvSpPr/>
                      <p:nvPr/>
                    </p:nvSpPr>
                    <p:spPr>
                      <a:xfrm>
                        <a:off x="6876159" y="2666873"/>
                        <a:ext cx="647607" cy="2156463"/>
                      </a:xfrm>
                      <a:prstGeom prst="rect">
                        <a:avLst/>
                      </a:prstGeom>
                      <a:solidFill>
                        <a:srgbClr val="E185A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200"/>
                      </a:p>
                    </p:txBody>
                  </p:sp>
                  <p:sp>
                    <p:nvSpPr>
                      <p:cNvPr id="165" name="橢圓 164"/>
                      <p:cNvSpPr/>
                      <p:nvPr/>
                    </p:nvSpPr>
                    <p:spPr>
                      <a:xfrm>
                        <a:off x="6956274" y="2746987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200"/>
                      </a:p>
                    </p:txBody>
                  </p:sp>
                  <p:sp>
                    <p:nvSpPr>
                      <p:cNvPr id="166" name="橢圓 165"/>
                      <p:cNvSpPr/>
                      <p:nvPr/>
                    </p:nvSpPr>
                    <p:spPr>
                      <a:xfrm>
                        <a:off x="6956274" y="3466892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200"/>
                      </a:p>
                    </p:txBody>
                  </p:sp>
                  <p:sp>
                    <p:nvSpPr>
                      <p:cNvPr id="167" name="橢圓 166"/>
                      <p:cNvSpPr/>
                      <p:nvPr/>
                    </p:nvSpPr>
                    <p:spPr>
                      <a:xfrm>
                        <a:off x="6956274" y="4186798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200"/>
                      </a:p>
                    </p:txBody>
                  </p:sp>
                </p:grpSp>
                <p:sp>
                  <p:nvSpPr>
                    <p:cNvPr id="184" name="文字方塊 183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51882" y="2446360"/>
                      <a:ext cx="1109203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185" name="文字方塊 184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72972" y="2423082"/>
                      <a:ext cx="1279804" cy="4183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186" name="文字方塊 185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09168" y="2416776"/>
                      <a:ext cx="1279804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控制盤與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x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軸距離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</p:grpSp>
              <p:sp>
                <p:nvSpPr>
                  <p:cNvPr id="181" name="文字方塊 180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5734" y="1633729"/>
                    <a:ext cx="832521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input</a:t>
                    </a:r>
                  </a:p>
                </p:txBody>
              </p:sp>
            </p:grpSp>
            <p:grpSp>
              <p:nvGrpSpPr>
                <p:cNvPr id="20" name="群組 19"/>
                <p:cNvGrpSpPr/>
                <p:nvPr/>
              </p:nvGrpSpPr>
              <p:grpSpPr>
                <a:xfrm>
                  <a:off x="6953996" y="4797197"/>
                  <a:ext cx="4958697" cy="1252411"/>
                  <a:chOff x="5718073" y="4042370"/>
                  <a:chExt cx="4958697" cy="1252411"/>
                </a:xfrm>
              </p:grpSpPr>
              <p:sp>
                <p:nvSpPr>
                  <p:cNvPr id="183" name="文字方塊 182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8073" y="4437742"/>
                    <a:ext cx="1010722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output</a:t>
                    </a:r>
                  </a:p>
                </p:txBody>
              </p:sp>
              <p:grpSp>
                <p:nvGrpSpPr>
                  <p:cNvPr id="96" name="群組 95"/>
                  <p:cNvGrpSpPr/>
                  <p:nvPr/>
                </p:nvGrpSpPr>
                <p:grpSpPr>
                  <a:xfrm rot="16200000">
                    <a:off x="7965366" y="2583377"/>
                    <a:ext cx="1252411" cy="4170397"/>
                    <a:chOff x="6876159" y="2666873"/>
                    <a:chExt cx="647607" cy="2156463"/>
                  </a:xfrm>
                </p:grpSpPr>
                <p:sp>
                  <p:nvSpPr>
                    <p:cNvPr id="100" name="矩形 99"/>
                    <p:cNvSpPr/>
                    <p:nvPr/>
                  </p:nvSpPr>
                  <p:spPr>
                    <a:xfrm>
                      <a:off x="6876159" y="2666873"/>
                      <a:ext cx="647607" cy="215646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200"/>
                    </a:p>
                  </p:txBody>
                </p:sp>
                <p:sp>
                  <p:nvSpPr>
                    <p:cNvPr id="101" name="橢圓 100"/>
                    <p:cNvSpPr/>
                    <p:nvPr/>
                  </p:nvSpPr>
                  <p:spPr>
                    <a:xfrm>
                      <a:off x="6956274" y="2746987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向上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102" name="橢圓 101"/>
                    <p:cNvSpPr/>
                    <p:nvPr/>
                  </p:nvSpPr>
                  <p:spPr>
                    <a:xfrm>
                      <a:off x="6956274" y="3466892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不動</a:t>
                      </a:r>
                    </a:p>
                  </p:txBody>
                </p:sp>
                <p:sp>
                  <p:nvSpPr>
                    <p:cNvPr id="103" name="橢圓 102"/>
                    <p:cNvSpPr/>
                    <p:nvPr/>
                  </p:nvSpPr>
                  <p:spPr>
                    <a:xfrm>
                      <a:off x="6956274" y="4186798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向下</a:t>
                      </a:r>
                    </a:p>
                  </p:txBody>
                </p:sp>
              </p:grpSp>
            </p:grp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EED8428D-04A4-D3F4-2F9E-6C80FA4E3B27}"/>
                    </a:ext>
                  </a:extLst>
                </p:cNvPr>
                <p:cNvSpPr/>
                <p:nvPr/>
              </p:nvSpPr>
              <p:spPr>
                <a:xfrm>
                  <a:off x="7780842" y="3367414"/>
                  <a:ext cx="4131851" cy="11461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400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隱藏節點</a:t>
                  </a:r>
                  <a:endParaRPr lang="en-US" altLang="zh-TW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22" name="直線接點 21"/>
                <p:cNvCxnSpPr>
                  <a:stCxn id="90" idx="4"/>
                </p:cNvCxnSpPr>
                <p:nvPr/>
              </p:nvCxnSpPr>
              <p:spPr>
                <a:xfrm flipH="1">
                  <a:off x="8347521" y="1365906"/>
                  <a:ext cx="1420445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線接點 107"/>
                <p:cNvCxnSpPr>
                  <a:stCxn id="90" idx="4"/>
                  <a:endCxn id="166" idx="6"/>
                </p:cNvCxnSpPr>
                <p:nvPr/>
              </p:nvCxnSpPr>
              <p:spPr>
                <a:xfrm flipH="1">
                  <a:off x="9767182" y="1365906"/>
                  <a:ext cx="784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線接點 108"/>
                <p:cNvCxnSpPr>
                  <a:stCxn id="90" idx="4"/>
                  <a:endCxn id="167" idx="6"/>
                </p:cNvCxnSpPr>
                <p:nvPr/>
              </p:nvCxnSpPr>
              <p:spPr>
                <a:xfrm>
                  <a:off x="9767966" y="1365906"/>
                  <a:ext cx="1391446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3" name="群組 32"/>
                <p:cNvGrpSpPr/>
                <p:nvPr/>
              </p:nvGrpSpPr>
              <p:grpSpPr>
                <a:xfrm flipV="1">
                  <a:off x="8402602" y="4508153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123" name="直線接點 122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線接點 123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線接點 124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6" name="群組 135"/>
                <p:cNvGrpSpPr/>
                <p:nvPr/>
              </p:nvGrpSpPr>
              <p:grpSpPr>
                <a:xfrm>
                  <a:off x="8416976" y="2919474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137" name="直線接點 136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直線接點 137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直線接點 138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5" name="矩形 44"/>
              <p:cNvSpPr/>
              <p:nvPr/>
            </p:nvSpPr>
            <p:spPr>
              <a:xfrm>
                <a:off x="6930033" y="292608"/>
                <a:ext cx="5140047" cy="5870448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44" name="文字方塊 143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8480984" y="6222870"/>
              <a:ext cx="27022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fitness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數值</a:t>
              </a:r>
              <a:endPara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145" name="直線單箭頭接點 144"/>
            <p:cNvCxnSpPr>
              <a:stCxn id="100" idx="1"/>
              <a:endCxn id="144" idx="0"/>
            </p:cNvCxnSpPr>
            <p:nvPr/>
          </p:nvCxnSpPr>
          <p:spPr>
            <a:xfrm>
              <a:off x="9827495" y="5857584"/>
              <a:ext cx="4617" cy="3652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9" name="直線單箭頭接點 148"/>
          <p:cNvCxnSpPr>
            <a:stCxn id="61" idx="3"/>
          </p:cNvCxnSpPr>
          <p:nvPr/>
        </p:nvCxnSpPr>
        <p:spPr>
          <a:xfrm flipV="1">
            <a:off x="5141258" y="5556742"/>
            <a:ext cx="2085582" cy="1538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569954" y="5041163"/>
            <a:ext cx="3571304" cy="13388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組神經拓墣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相異拓樸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進行配對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突變的世代進化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找出</a:t>
            </a:r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最高</a:t>
            </a:r>
            <a: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節點組合</a:t>
            </a:r>
            <a:endParaRPr lang="en-US" altLang="zh-TW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948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2">
      <a:majorFont>
        <a:latin typeface="Calibri Light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4137</TotalTime>
  <Words>1769</Words>
  <Application>Microsoft Office PowerPoint</Application>
  <PresentationFormat>寬螢幕</PresentationFormat>
  <Paragraphs>496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5" baseType="lpstr">
      <vt:lpstr>-apple-system</vt:lpstr>
      <vt:lpstr>新細明體</vt:lpstr>
      <vt:lpstr>標楷體</vt:lpstr>
      <vt:lpstr>Arial</vt:lpstr>
      <vt:lpstr>Calibri</vt:lpstr>
      <vt:lpstr>Calibri Light</vt:lpstr>
      <vt:lpstr>Cambria Math</vt:lpstr>
      <vt:lpstr>Wingdings</vt:lpstr>
      <vt:lpstr>Office 佈景主題</vt:lpstr>
      <vt:lpstr>PowerPoint 簡報</vt:lpstr>
      <vt:lpstr>PowerPoint 簡報</vt:lpstr>
      <vt:lpstr>硬體規格</vt:lpstr>
      <vt:lpstr>軟體開發環境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API-訓練</vt:lpstr>
      <vt:lpstr>API-玩家 vs AI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正翰</dc:creator>
  <cp:lastModifiedBy>Student</cp:lastModifiedBy>
  <cp:revision>354</cp:revision>
  <dcterms:created xsi:type="dcterms:W3CDTF">2022-10-18T08:24:58Z</dcterms:created>
  <dcterms:modified xsi:type="dcterms:W3CDTF">2023-01-12T06:16:14Z</dcterms:modified>
</cp:coreProperties>
</file>