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87" r:id="rId9"/>
    <p:sldId id="298" r:id="rId10"/>
    <p:sldId id="299" r:id="rId11"/>
    <p:sldId id="284" r:id="rId12"/>
    <p:sldId id="317" r:id="rId13"/>
    <p:sldId id="320" r:id="rId14"/>
    <p:sldId id="318" r:id="rId15"/>
    <p:sldId id="321" r:id="rId16"/>
    <p:sldId id="319" r:id="rId17"/>
    <p:sldId id="322" r:id="rId18"/>
    <p:sldId id="310" r:id="rId19"/>
    <p:sldId id="309" r:id="rId20"/>
    <p:sldId id="296" r:id="rId21"/>
    <p:sldId id="312" r:id="rId22"/>
    <p:sldId id="311" r:id="rId23"/>
    <p:sldId id="315" r:id="rId24"/>
    <p:sldId id="272" r:id="rId25"/>
    <p:sldId id="323" r:id="rId26"/>
    <p:sldId id="31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5B398"/>
    <a:srgbClr val="F6AC8D"/>
    <a:srgbClr val="0070C0"/>
    <a:srgbClr val="F5AF89"/>
    <a:srgbClr val="F5AE88"/>
    <a:srgbClr val="203864"/>
    <a:srgbClr val="FFF2CC"/>
    <a:srgbClr val="ECACC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azBus0FqecA" TargetMode="External"/><Relationship Id="rId4" Type="http://schemas.openxmlformats.org/officeDocument/2006/relationships/hyperlink" Target="https://meet.google.com/mui-qxnp-pd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50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6619" y="2446360"/>
                      <a:ext cx="1279803" cy="447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023324" y="5213586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個染色體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相異拓樸</a:t>
              </a: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965371" y="5275096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5315873" y="3044034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763822" y="3697122"/>
            <a:ext cx="646332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483212" y="4755278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</p:txBody>
      </p: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4997" cy="5624914"/>
                <a:chOff x="6948321" y="424694"/>
                <a:chExt cx="5014997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4997" cy="1252411"/>
                  <a:chOff x="5715734" y="1218303"/>
                  <a:chExt cx="5014997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1022" cy="1252411"/>
                    <a:chOff x="3966393" y="2084794"/>
                    <a:chExt cx="4221022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4291" y="2397508"/>
                      <a:ext cx="1279804" cy="46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2406" y="2417554"/>
                      <a:ext cx="1385009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/>
          <p:cNvCxnSpPr>
            <a:cxnSpLocks/>
          </p:cNvCxnSpPr>
          <p:nvPr/>
        </p:nvCxnSpPr>
        <p:spPr>
          <a:xfrm flipH="1">
            <a:off x="6226469" y="5856065"/>
            <a:ext cx="3341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428939-988E-4B40-1144-3255649EC982}"/>
              </a:ext>
            </a:extLst>
          </p:cNvPr>
          <p:cNvSpPr txBox="1"/>
          <p:nvPr/>
        </p:nvSpPr>
        <p:spPr>
          <a:xfrm>
            <a:off x="4119594" y="994204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ABE0EC-7857-6353-7714-24C9255FA936}"/>
              </a:ext>
            </a:extLst>
          </p:cNvPr>
          <p:cNvGrpSpPr/>
          <p:nvPr/>
        </p:nvGrpSpPr>
        <p:grpSpPr>
          <a:xfrm>
            <a:off x="7738265" y="1205180"/>
            <a:ext cx="3456343" cy="1569660"/>
            <a:chOff x="5499105" y="1739602"/>
            <a:chExt cx="3456343" cy="15696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2C81F4-2E35-F9A4-164F-7B68613FF0F1}"/>
                </a:ext>
              </a:extLst>
            </p:cNvPr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C0172B-1B8B-E7B7-7A2D-E31741091E13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擊球數高，分數增加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67D404-B965-C41A-BBB4-BC851F04666D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11194608" y="19900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727EAC5-BE44-CCB0-BE3B-6B998802C21D}"/>
              </a:ext>
            </a:extLst>
          </p:cNvPr>
          <p:cNvGrpSpPr/>
          <p:nvPr/>
        </p:nvGrpSpPr>
        <p:grpSpPr>
          <a:xfrm>
            <a:off x="7744395" y="3510276"/>
            <a:ext cx="1962523" cy="1200329"/>
            <a:chOff x="4570162" y="1370865"/>
            <a:chExt cx="1962523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392154-1254-D2E2-6769-2066AB8711CB}"/>
                </a:ext>
              </a:extLst>
            </p:cNvPr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ACC7233-F433-74C6-4198-0A9A71136272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分數較低的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B516E8E-79BE-85C0-A1FB-4FF8B0ACBA4C}"/>
              </a:ext>
            </a:extLst>
          </p:cNvPr>
          <p:cNvCxnSpPr>
            <a:cxnSpLocks/>
          </p:cNvCxnSpPr>
          <p:nvPr/>
        </p:nvCxnSpPr>
        <p:spPr>
          <a:xfrm>
            <a:off x="7155276" y="2058445"/>
            <a:ext cx="582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4D54F-5587-4D9B-44EA-8F5422ECB1F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464983" y="2790849"/>
            <a:ext cx="18229" cy="24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052218B0-D945-9F06-27DB-27255340E611}"/>
              </a:ext>
            </a:extLst>
          </p:cNvPr>
          <p:cNvCxnSpPr>
            <a:cxnSpLocks/>
          </p:cNvCxnSpPr>
          <p:nvPr/>
        </p:nvCxnSpPr>
        <p:spPr>
          <a:xfrm flipH="1">
            <a:off x="9706918" y="4200551"/>
            <a:ext cx="760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的拓樸編碼方式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363830" y="222119"/>
            <a:ext cx="1005403" cy="941212"/>
            <a:chOff x="5601522" y="1381802"/>
            <a:chExt cx="1005403" cy="941212"/>
          </a:xfrm>
        </p:grpSpPr>
        <p:sp>
          <p:nvSpPr>
            <p:cNvPr id="90" name="橢圓 89"/>
            <p:cNvSpPr/>
            <p:nvPr/>
          </p:nvSpPr>
          <p:spPr>
            <a:xfrm>
              <a:off x="5601522" y="1381802"/>
              <a:ext cx="941212" cy="941212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601522" y="1688574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6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014791" y="1626174"/>
            <a:ext cx="4964372" cy="1252411"/>
            <a:chOff x="5715734" y="1218303"/>
            <a:chExt cx="4964372" cy="1252411"/>
          </a:xfrm>
        </p:grpSpPr>
        <p:grpSp>
          <p:nvGrpSpPr>
            <p:cNvPr id="17" name="群組 16"/>
            <p:cNvGrpSpPr/>
            <p:nvPr/>
          </p:nvGrpSpPr>
          <p:grpSpPr>
            <a:xfrm rot="16200000">
              <a:off x="7968702" y="-240690"/>
              <a:ext cx="1252411" cy="4170397"/>
              <a:chOff x="6876159" y="2666873"/>
              <a:chExt cx="647607" cy="2156463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rgbClr val="E185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5" name="橢圓 164"/>
              <p:cNvSpPr/>
              <p:nvPr/>
            </p:nvSpPr>
            <p:spPr>
              <a:xfrm rot="16200000" flipV="1"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-1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橢圓 165"/>
              <p:cNvSpPr/>
              <p:nvPr/>
            </p:nvSpPr>
            <p:spPr>
              <a:xfrm rot="16200000" flipV="1"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-2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橢圓 166"/>
              <p:cNvSpPr/>
              <p:nvPr/>
            </p:nvSpPr>
            <p:spPr>
              <a:xfrm rot="16200000" flipV="1"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-3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6929026" y="4594622"/>
            <a:ext cx="5050137" cy="1252411"/>
            <a:chOff x="5626633" y="4042370"/>
            <a:chExt cx="5050137" cy="1252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群組 95"/>
            <p:cNvGrpSpPr/>
            <p:nvPr/>
          </p:nvGrpSpPr>
          <p:grpSpPr>
            <a:xfrm rot="16200000">
              <a:off x="7965366" y="2583377"/>
              <a:ext cx="1252411" cy="4170397"/>
              <a:chOff x="6876159" y="2666873"/>
              <a:chExt cx="647607" cy="2156463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1</a:t>
                </a:r>
                <a:endParaRPr lang="en-US" altLang="zh-TW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2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3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</p:grpSp>
      </p:grpSp>
      <p:cxnSp>
        <p:nvCxnSpPr>
          <p:cNvPr id="22" name="直線接點 21"/>
          <p:cNvCxnSpPr>
            <a:stCxn id="90" idx="4"/>
          </p:cNvCxnSpPr>
          <p:nvPr/>
        </p:nvCxnSpPr>
        <p:spPr>
          <a:xfrm flipH="1">
            <a:off x="8413991" y="1163331"/>
            <a:ext cx="1420445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90" idx="4"/>
            <a:endCxn id="166" idx="0"/>
          </p:cNvCxnSpPr>
          <p:nvPr/>
        </p:nvCxnSpPr>
        <p:spPr>
          <a:xfrm flipH="1">
            <a:off x="9833652" y="1163331"/>
            <a:ext cx="784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90" idx="4"/>
            <a:endCxn id="167" idx="0"/>
          </p:cNvCxnSpPr>
          <p:nvPr/>
        </p:nvCxnSpPr>
        <p:spPr>
          <a:xfrm>
            <a:off x="9834436" y="1163331"/>
            <a:ext cx="1391446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endCxn id="80" idx="2"/>
          </p:cNvCxnSpPr>
          <p:nvPr/>
        </p:nvCxnSpPr>
        <p:spPr>
          <a:xfrm flipV="1">
            <a:off x="8469072" y="4155329"/>
            <a:ext cx="886855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endCxn id="80" idx="2"/>
          </p:cNvCxnSpPr>
          <p:nvPr/>
        </p:nvCxnSpPr>
        <p:spPr>
          <a:xfrm flipH="1" flipV="1">
            <a:off x="9355927" y="4155329"/>
            <a:ext cx="50537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endCxn id="80" idx="2"/>
          </p:cNvCxnSpPr>
          <p:nvPr/>
        </p:nvCxnSpPr>
        <p:spPr>
          <a:xfrm flipH="1" flipV="1">
            <a:off x="9355927" y="4155329"/>
            <a:ext cx="189760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endCxn id="80" idx="6"/>
          </p:cNvCxnSpPr>
          <p:nvPr/>
        </p:nvCxnSpPr>
        <p:spPr>
          <a:xfrm>
            <a:off x="8483446" y="2716899"/>
            <a:ext cx="872481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endCxn id="80" idx="6"/>
          </p:cNvCxnSpPr>
          <p:nvPr/>
        </p:nvCxnSpPr>
        <p:spPr>
          <a:xfrm flipH="1">
            <a:off x="9355927" y="2716899"/>
            <a:ext cx="51974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endCxn id="80" idx="6"/>
          </p:cNvCxnSpPr>
          <p:nvPr/>
        </p:nvCxnSpPr>
        <p:spPr>
          <a:xfrm flipH="1">
            <a:off x="9355927" y="2716899"/>
            <a:ext cx="191197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547454" y="6212319"/>
            <a:ext cx="270225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5" name="直線單箭頭接點 144"/>
          <p:cNvCxnSpPr>
            <a:stCxn id="100" idx="1"/>
            <a:endCxn id="144" idx="0"/>
          </p:cNvCxnSpPr>
          <p:nvPr/>
        </p:nvCxnSpPr>
        <p:spPr>
          <a:xfrm>
            <a:off x="9893965" y="5847033"/>
            <a:ext cx="4617" cy="365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 rot="16200000">
            <a:off x="8878203" y="3199881"/>
            <a:ext cx="955448" cy="955448"/>
          </a:xfrm>
          <a:prstGeom prst="ellipse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+1)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blipFill>
                <a:blip r:embed="rId4"/>
                <a:stretch>
                  <a:fillRect l="-1240" b="-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251" y="2341664"/>
            <a:ext cx="3179096" cy="9320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5409" y="2650980"/>
            <a:ext cx="3154743" cy="18230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1" y="5687221"/>
            <a:ext cx="61055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46" idx="3"/>
          </p:cNvCxnSpPr>
          <p:nvPr/>
        </p:nvCxnSpPr>
        <p:spPr>
          <a:xfrm>
            <a:off x="8231908" y="3617177"/>
            <a:ext cx="646295" cy="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15"/>
          <a:srcRect r="9048"/>
          <a:stretch/>
        </p:blipFill>
        <p:spPr>
          <a:xfrm>
            <a:off x="133259" y="3402990"/>
            <a:ext cx="3295703" cy="1896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激活函數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偏差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blipFill>
                <a:blip r:embed="rId16"/>
                <a:stretch>
                  <a:fillRect l="-1215" t="-130667" b="-2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3548" cy="46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68" y="3301695"/>
            <a:ext cx="6275832" cy="35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43548" y="2529684"/>
            <a:ext cx="2864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NEAT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演算法的激活</a:t>
            </a:r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函數</a:t>
            </a:r>
            <a:endParaRPr lang="en-US" altLang="zh-TW" sz="2000" b="1" dirty="0" smtClean="0">
              <a:solidFill>
                <a:srgbClr val="24292F"/>
              </a:solidFill>
              <a:latin typeface="-apple-system"/>
            </a:endParaRPr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與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編碼方式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62562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串接輸入節點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隱藏節點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輸出節點成為基因組，並在 </a:t>
            </a:r>
            <a:r>
              <a:rPr lang="en-US" altLang="zh-TW" sz="2000" b="1" dirty="0" err="1">
                <a:solidFill>
                  <a:srgbClr val="24292F"/>
                </a:solidFill>
                <a:latin typeface="-apple-system"/>
              </a:rPr>
              <a:t>node_evals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函式中紀錄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"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基因組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激活函數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(sum)/bias/response/inputs"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0" y="5952744"/>
            <a:ext cx="5297424" cy="530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4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5" y="1063524"/>
            <a:ext cx="5938923" cy="581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crossover: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同源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基因組交叉配對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8373"/>
            <a:ext cx="6372225" cy="216217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8375904" y="2234556"/>
            <a:ext cx="3315406" cy="4460440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endParaRPr lang="zh-TW" altLang="en-US" sz="10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65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橢圓 70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74" name="直線接點 73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接點 75"/>
            <p:cNvCxnSpPr>
              <a:stCxn id="84" idx="6"/>
              <a:endCxn id="73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6" name="群組 285"/>
          <p:cNvGrpSpPr/>
          <p:nvPr/>
        </p:nvGrpSpPr>
        <p:grpSpPr>
          <a:xfrm>
            <a:off x="3817057" y="2180100"/>
            <a:ext cx="3315406" cy="4460440"/>
            <a:chOff x="6795335" y="45278"/>
            <a:chExt cx="5006931" cy="6736163"/>
          </a:xfrm>
        </p:grpSpPr>
        <p:grpSp>
          <p:nvGrpSpPr>
            <p:cNvPr id="287" name="群組 286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318" name="橢圓 317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02</a:t>
                </a:r>
                <a:endParaRPr lang="zh-TW" altLang="en-US" sz="1000" dirty="0"/>
              </a:p>
            </p:txBody>
          </p:sp>
        </p:grpSp>
        <p:grpSp>
          <p:nvGrpSpPr>
            <p:cNvPr id="288" name="群組 287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12" name="群組 311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14" name="矩形 31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15" name="橢圓 31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橢圓 31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橢圓 31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3" name="文字方塊 3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89" name="群組 288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06" name="文字方塊 30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07" name="群組 306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08" name="矩形 30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09" name="橢圓 308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0" name="橢圓 309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1" name="橢圓 310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90" name="直線接點 289"/>
            <p:cNvCxnSpPr>
              <a:stCxn id="318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>
              <a:stCxn id="318" idx="4"/>
              <a:endCxn id="31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>
              <a:stCxn id="318" idx="4"/>
              <a:endCxn id="31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>
              <a:endCxn id="296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橢圓 300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304" name="直線接點 303"/>
            <p:cNvCxnSpPr>
              <a:stCxn id="311" idx="6"/>
              <a:endCxn id="301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群組 319"/>
          <p:cNvGrpSpPr/>
          <p:nvPr/>
        </p:nvGrpSpPr>
        <p:grpSpPr>
          <a:xfrm>
            <a:off x="170170" y="2182596"/>
            <a:ext cx="3315406" cy="4460440"/>
            <a:chOff x="6795335" y="45278"/>
            <a:chExt cx="5006931" cy="6736163"/>
          </a:xfrm>
        </p:grpSpPr>
        <p:grpSp>
          <p:nvGrpSpPr>
            <p:cNvPr id="321" name="群組 320"/>
            <p:cNvGrpSpPr/>
            <p:nvPr/>
          </p:nvGrpSpPr>
          <p:grpSpPr>
            <a:xfrm>
              <a:off x="9144374" y="45278"/>
              <a:ext cx="1053558" cy="941212"/>
              <a:chOff x="5601522" y="1381802"/>
              <a:chExt cx="1053558" cy="941212"/>
            </a:xfrm>
          </p:grpSpPr>
          <p:sp>
            <p:nvSpPr>
              <p:cNvPr id="352" name="橢圓 35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5601522" y="1688575"/>
                <a:ext cx="1053558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000" dirty="0"/>
              </a:p>
            </p:txBody>
          </p:sp>
        </p:grpSp>
        <p:grpSp>
          <p:nvGrpSpPr>
            <p:cNvPr id="322" name="群組 321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46" name="群組 345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8" name="矩形 34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9" name="橢圓 348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橢圓 349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橢圓 35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7" name="文字方塊 34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323" name="群組 322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40" name="文字方塊 339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41" name="群組 340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2" name="矩形 341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3" name="橢圓 342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4" name="橢圓 343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5" name="橢圓 344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324" name="直線接點 323"/>
            <p:cNvCxnSpPr>
              <a:stCxn id="35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>
              <a:stCxn id="352" idx="4"/>
              <a:endCxn id="350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>
              <a:stCxn id="352" idx="4"/>
              <a:endCxn id="35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>
              <a:endCxn id="33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橢圓 32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" name="橢圓 333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336" name="直線接點 335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2049659" y="468457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父基因組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6017838" y="4719741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母基因組</a:t>
            </a:r>
            <a:endParaRPr lang="en-US" altLang="zh-TW" sz="2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6" name="文字方塊 35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0663465" y="471684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子基因組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7" name="直線接點 356"/>
          <p:cNvCxnSpPr/>
          <p:nvPr/>
        </p:nvCxnSpPr>
        <p:spPr>
          <a:xfrm>
            <a:off x="8114290" y="2180100"/>
            <a:ext cx="0" cy="467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87" y="571499"/>
            <a:ext cx="826770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375" y="3134606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配對的編碼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透過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同源基因組交叉配對節點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9160" y="4910328"/>
            <a:ext cx="5297424" cy="1828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48020" y="105029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mutation: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隨機選擇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點及連接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55" y="371204"/>
            <a:ext cx="6267450" cy="1647825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3569722" y="2077403"/>
            <a:ext cx="3427417" cy="4605169"/>
            <a:chOff x="6795335" y="45278"/>
            <a:chExt cx="5013419" cy="6736163"/>
          </a:xfrm>
        </p:grpSpPr>
        <p:grpSp>
          <p:nvGrpSpPr>
            <p:cNvPr id="16" name="群組 15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7" name="群組 16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65" name="橢圓 16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橢圓 16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橢圓 16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01" name="橢圓 10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2" name="橢圓 10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3" name="橢圓 10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2" name="直線接點 21"/>
            <p:cNvCxnSpPr>
              <a:stCxn id="90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90" idx="4"/>
              <a:endCxn id="16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90" idx="4"/>
              <a:endCxn id="16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endCxn id="8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橢圓 7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橢圓 46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52" name="直線接點 51"/>
            <p:cNvCxnSpPr>
              <a:stCxn id="103" idx="6"/>
              <a:endCxn id="47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橢圓 57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直線接點 58"/>
            <p:cNvCxnSpPr>
              <a:stCxn id="165" idx="4"/>
              <a:endCxn id="58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8" idx="4"/>
              <a:endCxn id="10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/>
          <p:cNvGrpSpPr/>
          <p:nvPr/>
        </p:nvGrpSpPr>
        <p:grpSpPr>
          <a:xfrm>
            <a:off x="-38242" y="2077403"/>
            <a:ext cx="3422981" cy="4605169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64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橢圓 68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70" name="直線接點 69"/>
            <p:cNvCxnSpPr>
              <a:stCxn id="84" idx="6"/>
              <a:endCxn id="69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群組 93"/>
          <p:cNvGrpSpPr/>
          <p:nvPr/>
        </p:nvGrpSpPr>
        <p:grpSpPr>
          <a:xfrm>
            <a:off x="8546044" y="2105628"/>
            <a:ext cx="3427417" cy="4605169"/>
            <a:chOff x="6795335" y="45278"/>
            <a:chExt cx="5013419" cy="6736163"/>
          </a:xfrm>
        </p:grpSpPr>
        <p:grpSp>
          <p:nvGrpSpPr>
            <p:cNvPr id="95" name="群組 94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141" name="橢圓 140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34" name="群組 133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8" name="橢圓 13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橢圓 13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橢圓 139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1" name="橢圓 13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2" name="橢圓 13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3" name="橢圓 13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99" name="直線接點 98"/>
            <p:cNvCxnSpPr>
              <a:stCxn id="141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41" idx="4"/>
              <a:endCxn id="13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41" idx="4"/>
              <a:endCxn id="140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endCxn id="11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橢圓 10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橢圓 117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19" name="直線接點 118"/>
            <p:cNvCxnSpPr>
              <a:stCxn id="133" idx="6"/>
              <a:endCxn id="118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橢圓 120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22" name="直線接點 121"/>
            <p:cNvCxnSpPr>
              <a:stCxn id="138" idx="4"/>
              <a:endCxn id="121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>
              <a:stCxn id="121" idx="4"/>
              <a:endCxn id="13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向右箭號 5"/>
          <p:cNvSpPr/>
          <p:nvPr/>
        </p:nvSpPr>
        <p:spPr>
          <a:xfrm>
            <a:off x="7634251" y="5165148"/>
            <a:ext cx="850392" cy="4212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106630" y="4199003"/>
                <a:ext cx="190563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突變後取代</a:t>
                </a:r>
                <a:endParaRPr lang="en-US" altLang="zh-TW" sz="24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30" y="4199003"/>
                <a:ext cx="1905634" cy="830997"/>
              </a:xfrm>
              <a:prstGeom prst="rect">
                <a:avLst/>
              </a:prstGeom>
              <a:blipFill>
                <a:blip r:embed="rId16"/>
                <a:stretch>
                  <a:fillRect l="-5128" t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3578866" y="1990804"/>
            <a:ext cx="0" cy="486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13398"/>
            <a:ext cx="82677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4633" y="1946217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突變的編碼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隨機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選擇節點及連接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632" y="5070417"/>
            <a:ext cx="3374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/>
              <a:t>演化</a:t>
            </a:r>
            <a:r>
              <a:rPr lang="zh-TW" altLang="en-US" sz="2000" b="1" dirty="0"/>
              <a:t>及</a:t>
            </a:r>
            <a:r>
              <a:rPr lang="en-US" altLang="zh-TW" sz="2000" b="1" dirty="0" smtClean="0"/>
              <a:t>fitness</a:t>
            </a:r>
            <a:r>
              <a:rPr lang="zh-TW" altLang="en-US" sz="2000" b="1" dirty="0" smtClean="0"/>
              <a:t>計算</a:t>
            </a:r>
            <a:r>
              <a:rPr lang="en-US" altLang="zh-TW" sz="2000" b="1" dirty="0" smtClean="0"/>
              <a:t>:</a:t>
            </a:r>
          </a:p>
          <a:p>
            <a:r>
              <a:rPr lang="zh-TW" altLang="en-US" sz="2000" b="1" dirty="0"/>
              <a:t>依觸球結果進行</a:t>
            </a:r>
            <a:r>
              <a:rPr lang="en-US" altLang="zh-TW" sz="2000" b="1" dirty="0"/>
              <a:t>fitness</a:t>
            </a:r>
            <a:r>
              <a:rPr lang="zh-TW" altLang="en-US" sz="2000" b="1" dirty="0" smtClean="0"/>
              <a:t>計算</a:t>
            </a:r>
            <a:endParaRPr lang="zh-TW" altLang="en-US" sz="2000" b="1" dirty="0"/>
          </a:p>
        </p:txBody>
      </p:sp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4212019"/>
            <a:ext cx="7917531" cy="25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74336" y="1271016"/>
            <a:ext cx="6181344" cy="1033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thon - 维基百科，自由的百科全书">
            <a:extLst>
              <a:ext uri="{FF2B5EF4-FFF2-40B4-BE49-F238E27FC236}">
                <a16:creationId xmlns:a16="http://schemas.microsoft.com/office/drawing/2014/main" id="{A8016B10-F4D2-340B-F553-9E4794B01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88" y="781220"/>
            <a:ext cx="794455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Break Down</a:t>
            </a:r>
            <a:endParaRPr lang="en-US" altLang="zh-TW" sz="4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BBFCD7D-0AAD-43E4-D02D-C7893D3E92A4}"/>
              </a:ext>
            </a:extLst>
          </p:cNvPr>
          <p:cNvCxnSpPr>
            <a:stCxn id="4" idx="2"/>
          </p:cNvCxnSpPr>
          <p:nvPr/>
        </p:nvCxnSpPr>
        <p:spPr>
          <a:xfrm flipH="1">
            <a:off x="5500494" y="157318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AE0A560-1D54-E7B7-2A09-C2316D643945}"/>
              </a:ext>
            </a:extLst>
          </p:cNvPr>
          <p:cNvCxnSpPr>
            <a:cxnSpLocks/>
          </p:cNvCxnSpPr>
          <p:nvPr/>
        </p:nvCxnSpPr>
        <p:spPr>
          <a:xfrm>
            <a:off x="3152347" y="1876432"/>
            <a:ext cx="2348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8071EA-8C3D-FA4A-05F7-C56D5BA69933}"/>
              </a:ext>
            </a:extLst>
          </p:cNvPr>
          <p:cNvCxnSpPr>
            <a:cxnSpLocks/>
          </p:cNvCxnSpPr>
          <p:nvPr/>
        </p:nvCxnSpPr>
        <p:spPr>
          <a:xfrm>
            <a:off x="5500494" y="1876432"/>
            <a:ext cx="4622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12AB33-9D16-7F5A-8DB3-689A1B278C8C}"/>
              </a:ext>
            </a:extLst>
          </p:cNvPr>
          <p:cNvCxnSpPr/>
          <p:nvPr/>
        </p:nvCxnSpPr>
        <p:spPr>
          <a:xfrm flipH="1">
            <a:off x="3152351" y="187643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257081-EFAF-D745-C201-915556925704}"/>
              </a:ext>
            </a:extLst>
          </p:cNvPr>
          <p:cNvCxnSpPr/>
          <p:nvPr/>
        </p:nvCxnSpPr>
        <p:spPr>
          <a:xfrm flipH="1">
            <a:off x="10122589" y="1880360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1B60E2-EB7D-1801-9864-799B65CAFFB1}"/>
              </a:ext>
            </a:extLst>
          </p:cNvPr>
          <p:cNvSpPr/>
          <p:nvPr/>
        </p:nvSpPr>
        <p:spPr>
          <a:xfrm>
            <a:off x="9583637" y="2187535"/>
            <a:ext cx="1077905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pygame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1B31-33F5-0BAF-2D47-CC7A2602B057}"/>
              </a:ext>
            </a:extLst>
          </p:cNvPr>
          <p:cNvSpPr/>
          <p:nvPr/>
        </p:nvSpPr>
        <p:spPr>
          <a:xfrm>
            <a:off x="2652192" y="2189997"/>
            <a:ext cx="1000317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NEAT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AD59C2-2728-A395-4A32-69E9B714A740}"/>
              </a:ext>
            </a:extLst>
          </p:cNvPr>
          <p:cNvSpPr/>
          <p:nvPr/>
        </p:nvSpPr>
        <p:spPr>
          <a:xfrm>
            <a:off x="8214819" y="3371157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UI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D34FB-F604-5EA2-0557-9B874CA7844F}"/>
              </a:ext>
            </a:extLst>
          </p:cNvPr>
          <p:cNvSpPr/>
          <p:nvPr/>
        </p:nvSpPr>
        <p:spPr>
          <a:xfrm>
            <a:off x="1396398" y="2957607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族群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E4126C-929E-94FF-BD8B-E6D89F56402B}"/>
              </a:ext>
            </a:extLst>
          </p:cNvPr>
          <p:cNvCxnSpPr>
            <a:cxnSpLocks/>
          </p:cNvCxnSpPr>
          <p:nvPr/>
        </p:nvCxnSpPr>
        <p:spPr>
          <a:xfrm>
            <a:off x="10122589" y="2490783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10113095" y="3219121"/>
            <a:ext cx="0" cy="6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1C73D9-02E4-0C54-6C7E-8BC7A2D56D83}"/>
              </a:ext>
            </a:extLst>
          </p:cNvPr>
          <p:cNvCxnSpPr>
            <a:cxnSpLocks/>
          </p:cNvCxnSpPr>
          <p:nvPr/>
        </p:nvCxnSpPr>
        <p:spPr>
          <a:xfrm flipH="1">
            <a:off x="3152534" y="2778320"/>
            <a:ext cx="3330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C7760E-06B7-B64E-8E81-CC7F76AC4A36}"/>
              </a:ext>
            </a:extLst>
          </p:cNvPr>
          <p:cNvSpPr/>
          <p:nvPr/>
        </p:nvSpPr>
        <p:spPr>
          <a:xfrm>
            <a:off x="9622430" y="2659894"/>
            <a:ext cx="1000317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B255E4-21CB-2CAA-F633-F1F7AEA271C1}"/>
              </a:ext>
            </a:extLst>
          </p:cNvPr>
          <p:cNvSpPr/>
          <p:nvPr/>
        </p:nvSpPr>
        <p:spPr>
          <a:xfrm>
            <a:off x="5935111" y="2957452"/>
            <a:ext cx="109663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D02CBB6-0E83-41CA-7D99-6FF871730BCD}"/>
              </a:ext>
            </a:extLst>
          </p:cNvPr>
          <p:cNvCxnSpPr>
            <a:cxnSpLocks/>
          </p:cNvCxnSpPr>
          <p:nvPr/>
        </p:nvCxnSpPr>
        <p:spPr>
          <a:xfrm>
            <a:off x="3151998" y="2488968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4BFD1A-05D7-DB3F-0C3F-A4CE5BF409DD}"/>
              </a:ext>
            </a:extLst>
          </p:cNvPr>
          <p:cNvCxnSpPr>
            <a:cxnSpLocks/>
          </p:cNvCxnSpPr>
          <p:nvPr/>
        </p:nvCxnSpPr>
        <p:spPr>
          <a:xfrm>
            <a:off x="3154806" y="261726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B6ED4E-B9D0-0962-DF75-E32E8DF2F091}"/>
              </a:ext>
            </a:extLst>
          </p:cNvPr>
          <p:cNvCxnSpPr>
            <a:cxnSpLocks/>
          </p:cNvCxnSpPr>
          <p:nvPr/>
        </p:nvCxnSpPr>
        <p:spPr>
          <a:xfrm flipH="1">
            <a:off x="6499261" y="2776929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5805C50-9496-8ADD-CAE4-8015169747EF}"/>
              </a:ext>
            </a:extLst>
          </p:cNvPr>
          <p:cNvCxnSpPr>
            <a:cxnSpLocks/>
          </p:cNvCxnSpPr>
          <p:nvPr/>
        </p:nvCxnSpPr>
        <p:spPr>
          <a:xfrm flipH="1">
            <a:off x="1918182" y="278231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6867532-BAA8-DAA4-81B8-E62AC35ADD51}"/>
              </a:ext>
            </a:extLst>
          </p:cNvPr>
          <p:cNvCxnSpPr>
            <a:cxnSpLocks/>
          </p:cNvCxnSpPr>
          <p:nvPr/>
        </p:nvCxnSpPr>
        <p:spPr>
          <a:xfrm flipH="1">
            <a:off x="1921274" y="2778314"/>
            <a:ext cx="123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D65C90-2F2F-5DBC-934B-88B2550FCFFA}"/>
              </a:ext>
            </a:extLst>
          </p:cNvPr>
          <p:cNvCxnSpPr>
            <a:cxnSpLocks/>
          </p:cNvCxnSpPr>
          <p:nvPr/>
        </p:nvCxnSpPr>
        <p:spPr>
          <a:xfrm flipH="1">
            <a:off x="1920366" y="3518428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14D13D9-406B-54E2-6418-5992407E0827}"/>
              </a:ext>
            </a:extLst>
          </p:cNvPr>
          <p:cNvSpPr/>
          <p:nvPr/>
        </p:nvSpPr>
        <p:spPr>
          <a:xfrm>
            <a:off x="571661" y="3876293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染色體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BAE733-CE56-2AE2-6841-47D9D3E47626}"/>
              </a:ext>
            </a:extLst>
          </p:cNvPr>
          <p:cNvSpPr/>
          <p:nvPr/>
        </p:nvSpPr>
        <p:spPr>
          <a:xfrm>
            <a:off x="1938936" y="3944468"/>
            <a:ext cx="1000317" cy="55580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配對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1DA716-1983-3996-098A-3709383BD28C}"/>
              </a:ext>
            </a:extLst>
          </p:cNvPr>
          <p:cNvSpPr/>
          <p:nvPr/>
        </p:nvSpPr>
        <p:spPr>
          <a:xfrm>
            <a:off x="3162491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突變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5A2FF9-9C51-6F02-D3BF-0D6595E3AAF0}"/>
              </a:ext>
            </a:extLst>
          </p:cNvPr>
          <p:cNvCxnSpPr>
            <a:cxnSpLocks/>
          </p:cNvCxnSpPr>
          <p:nvPr/>
        </p:nvCxnSpPr>
        <p:spPr>
          <a:xfrm>
            <a:off x="1078961" y="444452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CC0473-8D8D-8AE3-EEF0-CE96366C617C}"/>
              </a:ext>
            </a:extLst>
          </p:cNvPr>
          <p:cNvSpPr/>
          <p:nvPr/>
        </p:nvSpPr>
        <p:spPr>
          <a:xfrm>
            <a:off x="1581945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8DC387-D95B-5E00-5505-4FD60CA9D3D7}"/>
              </a:ext>
            </a:extLst>
          </p:cNvPr>
          <p:cNvSpPr/>
          <p:nvPr/>
        </p:nvSpPr>
        <p:spPr>
          <a:xfrm>
            <a:off x="790973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022060-6312-9A5B-2A35-B6A154F10A16}"/>
              </a:ext>
            </a:extLst>
          </p:cNvPr>
          <p:cNvSpPr/>
          <p:nvPr/>
        </p:nvSpPr>
        <p:spPr>
          <a:xfrm>
            <a:off x="0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F900FB9-D162-5920-F1AB-851344A076E1}"/>
              </a:ext>
            </a:extLst>
          </p:cNvPr>
          <p:cNvCxnSpPr>
            <a:cxnSpLocks/>
          </p:cNvCxnSpPr>
          <p:nvPr/>
        </p:nvCxnSpPr>
        <p:spPr>
          <a:xfrm flipH="1">
            <a:off x="1073767" y="520050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7E86DA1-1046-44FA-E996-F05B4B3CB66F}"/>
              </a:ext>
            </a:extLst>
          </p:cNvPr>
          <p:cNvCxnSpPr>
            <a:cxnSpLocks/>
          </p:cNvCxnSpPr>
          <p:nvPr/>
        </p:nvCxnSpPr>
        <p:spPr>
          <a:xfrm flipH="1">
            <a:off x="1073767" y="5368970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5526EEA-9A57-45FD-634E-F7245CE1EE35}"/>
              </a:ext>
            </a:extLst>
          </p:cNvPr>
          <p:cNvCxnSpPr>
            <a:cxnSpLocks/>
          </p:cNvCxnSpPr>
          <p:nvPr/>
        </p:nvCxnSpPr>
        <p:spPr>
          <a:xfrm flipH="1">
            <a:off x="335303" y="5368970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75CA329-9AD4-B745-547F-512C1C1FFF23}"/>
              </a:ext>
            </a:extLst>
          </p:cNvPr>
          <p:cNvCxnSpPr>
            <a:cxnSpLocks/>
          </p:cNvCxnSpPr>
          <p:nvPr/>
        </p:nvCxnSpPr>
        <p:spPr>
          <a:xfrm>
            <a:off x="1073765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67380E7E-838F-B5EA-3ED8-59BF3F5F9B7A}"/>
              </a:ext>
            </a:extLst>
          </p:cNvPr>
          <p:cNvCxnSpPr>
            <a:cxnSpLocks/>
          </p:cNvCxnSpPr>
          <p:nvPr/>
        </p:nvCxnSpPr>
        <p:spPr>
          <a:xfrm>
            <a:off x="1926891" y="5384386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5DA8D75-E8CA-8CB6-1581-F02E7F16FD4A}"/>
              </a:ext>
            </a:extLst>
          </p:cNvPr>
          <p:cNvCxnSpPr>
            <a:cxnSpLocks/>
          </p:cNvCxnSpPr>
          <p:nvPr/>
        </p:nvCxnSpPr>
        <p:spPr>
          <a:xfrm>
            <a:off x="335302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DAA6EB0-9CE2-F346-D5B2-6F6F73C9BF80}"/>
              </a:ext>
            </a:extLst>
          </p:cNvPr>
          <p:cNvCxnSpPr>
            <a:cxnSpLocks/>
          </p:cNvCxnSpPr>
          <p:nvPr/>
        </p:nvCxnSpPr>
        <p:spPr>
          <a:xfrm flipH="1">
            <a:off x="1924066" y="3686893"/>
            <a:ext cx="173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8B91AE4F-A3EB-F907-4E56-2C8C158D75C8}"/>
              </a:ext>
            </a:extLst>
          </p:cNvPr>
          <p:cNvCxnSpPr>
            <a:cxnSpLocks/>
          </p:cNvCxnSpPr>
          <p:nvPr/>
        </p:nvCxnSpPr>
        <p:spPr>
          <a:xfrm flipH="1">
            <a:off x="1071819" y="3686893"/>
            <a:ext cx="91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9B444E-AB0E-4045-B148-44BC1164EE42}"/>
              </a:ext>
            </a:extLst>
          </p:cNvPr>
          <p:cNvCxnSpPr>
            <a:cxnSpLocks/>
          </p:cNvCxnSpPr>
          <p:nvPr/>
        </p:nvCxnSpPr>
        <p:spPr>
          <a:xfrm flipH="1">
            <a:off x="1071819" y="3695666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781A3F4-A795-6A75-E722-31122EBAACA5}"/>
              </a:ext>
            </a:extLst>
          </p:cNvPr>
          <p:cNvSpPr/>
          <p:nvPr/>
        </p:nvSpPr>
        <p:spPr>
          <a:xfrm>
            <a:off x="7549128" y="4278202"/>
            <a:ext cx="870144" cy="55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控制盤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5A19F7A-582D-74D8-9776-5FBBC68CB88D}"/>
              </a:ext>
            </a:extLst>
          </p:cNvPr>
          <p:cNvCxnSpPr>
            <a:cxnSpLocks/>
          </p:cNvCxnSpPr>
          <p:nvPr/>
        </p:nvCxnSpPr>
        <p:spPr>
          <a:xfrm>
            <a:off x="7985021" y="4107222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028CB88-C258-7576-6B82-B7EE5D6DC63D}"/>
              </a:ext>
            </a:extLst>
          </p:cNvPr>
          <p:cNvSpPr/>
          <p:nvPr/>
        </p:nvSpPr>
        <p:spPr>
          <a:xfrm>
            <a:off x="8754896" y="4280024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比分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4007687-4A44-3DF3-E51A-52FB64285DE3}"/>
              </a:ext>
            </a:extLst>
          </p:cNvPr>
          <p:cNvSpPr/>
          <p:nvPr/>
        </p:nvSpPr>
        <p:spPr>
          <a:xfrm>
            <a:off x="8480648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7A1154D-5D8B-470B-50A6-19A3F580D8A4}"/>
              </a:ext>
            </a:extLst>
          </p:cNvPr>
          <p:cNvSpPr/>
          <p:nvPr/>
        </p:nvSpPr>
        <p:spPr>
          <a:xfrm>
            <a:off x="7689675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0927D1-BD67-9FD6-EFF2-C20CA9B9BB70}"/>
              </a:ext>
            </a:extLst>
          </p:cNvPr>
          <p:cNvSpPr/>
          <p:nvPr/>
        </p:nvSpPr>
        <p:spPr>
          <a:xfrm>
            <a:off x="6898702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8D0979F-9A6E-77EA-9B88-6B5E9E579026}"/>
              </a:ext>
            </a:extLst>
          </p:cNvPr>
          <p:cNvCxnSpPr>
            <a:cxnSpLocks/>
          </p:cNvCxnSpPr>
          <p:nvPr/>
        </p:nvCxnSpPr>
        <p:spPr>
          <a:xfrm flipH="1">
            <a:off x="7972470" y="4988671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F67CFDE-9C01-5883-14E2-A9CB0A65D085}"/>
              </a:ext>
            </a:extLst>
          </p:cNvPr>
          <p:cNvCxnSpPr>
            <a:cxnSpLocks/>
          </p:cNvCxnSpPr>
          <p:nvPr/>
        </p:nvCxnSpPr>
        <p:spPr>
          <a:xfrm flipH="1">
            <a:off x="7234005" y="4988671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671BDD9-683D-4B0D-01C7-49E707C2AA99}"/>
              </a:ext>
            </a:extLst>
          </p:cNvPr>
          <p:cNvCxnSpPr>
            <a:cxnSpLocks/>
          </p:cNvCxnSpPr>
          <p:nvPr/>
        </p:nvCxnSpPr>
        <p:spPr>
          <a:xfrm>
            <a:off x="7972468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F25ADFB-99AE-07B8-D262-C7E354A8E91C}"/>
              </a:ext>
            </a:extLst>
          </p:cNvPr>
          <p:cNvCxnSpPr>
            <a:cxnSpLocks/>
          </p:cNvCxnSpPr>
          <p:nvPr/>
        </p:nvCxnSpPr>
        <p:spPr>
          <a:xfrm>
            <a:off x="8815951" y="4988671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42AA374-F02F-EC0C-9ADC-6DF1B756F213}"/>
              </a:ext>
            </a:extLst>
          </p:cNvPr>
          <p:cNvCxnSpPr>
            <a:cxnSpLocks/>
          </p:cNvCxnSpPr>
          <p:nvPr/>
        </p:nvCxnSpPr>
        <p:spPr>
          <a:xfrm>
            <a:off x="7234004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8F2E190-4EDA-CBDD-8E34-B2635C29AECD}"/>
              </a:ext>
            </a:extLst>
          </p:cNvPr>
          <p:cNvCxnSpPr>
            <a:cxnSpLocks/>
          </p:cNvCxnSpPr>
          <p:nvPr/>
        </p:nvCxnSpPr>
        <p:spPr>
          <a:xfrm flipH="1">
            <a:off x="7973172" y="483589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F43980-8149-10FD-9E64-0221CF49A9F2}"/>
              </a:ext>
            </a:extLst>
          </p:cNvPr>
          <p:cNvCxnSpPr>
            <a:cxnSpLocks/>
          </p:cNvCxnSpPr>
          <p:nvPr/>
        </p:nvCxnSpPr>
        <p:spPr>
          <a:xfrm flipH="1">
            <a:off x="8637861" y="3936271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7072AC3-AA50-315B-BEEB-9D7EDE0E4C32}"/>
              </a:ext>
            </a:extLst>
          </p:cNvPr>
          <p:cNvCxnSpPr>
            <a:cxnSpLocks/>
          </p:cNvCxnSpPr>
          <p:nvPr/>
        </p:nvCxnSpPr>
        <p:spPr>
          <a:xfrm flipH="1">
            <a:off x="7788764" y="4107637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F6E6E95-CABD-3813-4B52-98D1F4A725A8}"/>
              </a:ext>
            </a:extLst>
          </p:cNvPr>
          <p:cNvCxnSpPr>
            <a:cxnSpLocks/>
          </p:cNvCxnSpPr>
          <p:nvPr/>
        </p:nvCxnSpPr>
        <p:spPr>
          <a:xfrm flipH="1">
            <a:off x="8626696" y="4104339"/>
            <a:ext cx="538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B3A614A-58DE-0391-623C-899FF6D503BC}"/>
              </a:ext>
            </a:extLst>
          </p:cNvPr>
          <p:cNvCxnSpPr>
            <a:cxnSpLocks/>
          </p:cNvCxnSpPr>
          <p:nvPr/>
        </p:nvCxnSpPr>
        <p:spPr>
          <a:xfrm>
            <a:off x="9171264" y="4104339"/>
            <a:ext cx="0" cy="17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A1502A47-4C2A-8ACB-7BD3-62304E097175}"/>
              </a:ext>
            </a:extLst>
          </p:cNvPr>
          <p:cNvCxnSpPr>
            <a:cxnSpLocks/>
          </p:cNvCxnSpPr>
          <p:nvPr/>
        </p:nvCxnSpPr>
        <p:spPr>
          <a:xfrm flipH="1">
            <a:off x="6635966" y="4107222"/>
            <a:ext cx="1174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0CBE45F-506B-0AED-991D-C02958089283}"/>
              </a:ext>
            </a:extLst>
          </p:cNvPr>
          <p:cNvCxnSpPr>
            <a:cxnSpLocks/>
          </p:cNvCxnSpPr>
          <p:nvPr/>
        </p:nvCxnSpPr>
        <p:spPr>
          <a:xfrm flipH="1">
            <a:off x="8607510" y="3285535"/>
            <a:ext cx="2977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C8A7C26-9DDC-8065-FDB4-B68C9F48D7E8}"/>
              </a:ext>
            </a:extLst>
          </p:cNvPr>
          <p:cNvSpPr/>
          <p:nvPr/>
        </p:nvSpPr>
        <p:spPr>
          <a:xfrm>
            <a:off x="11195139" y="3384163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規則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288C357-551C-4903-B387-BB3CCD21C61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1584781" y="3282492"/>
            <a:ext cx="0" cy="101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F2CC04B-991A-EBC4-577A-81C9E222C875}"/>
              </a:ext>
            </a:extLst>
          </p:cNvPr>
          <p:cNvSpPr/>
          <p:nvPr/>
        </p:nvSpPr>
        <p:spPr>
          <a:xfrm>
            <a:off x="6200894" y="428072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球門</a:t>
            </a: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2EE41EF9-284F-EB36-58C0-820590E677D5}"/>
              </a:ext>
            </a:extLst>
          </p:cNvPr>
          <p:cNvCxnSpPr>
            <a:cxnSpLocks/>
          </p:cNvCxnSpPr>
          <p:nvPr/>
        </p:nvCxnSpPr>
        <p:spPr>
          <a:xfrm flipH="1">
            <a:off x="6635869" y="411265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0DF08AB-CF0E-B5DD-3DBE-0B0A76CDFD46}"/>
              </a:ext>
            </a:extLst>
          </p:cNvPr>
          <p:cNvCxnSpPr>
            <a:cxnSpLocks/>
          </p:cNvCxnSpPr>
          <p:nvPr/>
        </p:nvCxnSpPr>
        <p:spPr>
          <a:xfrm flipH="1">
            <a:off x="11585321" y="3939172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08D1F7-4CEE-0187-2F1D-409CD27792A3}"/>
              </a:ext>
            </a:extLst>
          </p:cNvPr>
          <p:cNvSpPr/>
          <p:nvPr/>
        </p:nvSpPr>
        <p:spPr>
          <a:xfrm>
            <a:off x="10923599" y="4104339"/>
            <a:ext cx="1268401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球進對方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球門則得分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95BA46C-5754-0978-1CEE-C99171460B34}"/>
              </a:ext>
            </a:extLst>
          </p:cNvPr>
          <p:cNvSpPr/>
          <p:nvPr/>
        </p:nvSpPr>
        <p:spPr>
          <a:xfrm>
            <a:off x="9926975" y="428004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1BC1B6-694E-EDBB-2886-C587EBE1D488}"/>
              </a:ext>
            </a:extLst>
          </p:cNvPr>
          <p:cNvCxnSpPr>
            <a:cxnSpLocks/>
          </p:cNvCxnSpPr>
          <p:nvPr/>
        </p:nvCxnSpPr>
        <p:spPr>
          <a:xfrm flipH="1">
            <a:off x="9117162" y="4104339"/>
            <a:ext cx="1244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9BF25AF-3B8D-545D-E941-25058F65B108}"/>
              </a:ext>
            </a:extLst>
          </p:cNvPr>
          <p:cNvCxnSpPr>
            <a:cxnSpLocks/>
          </p:cNvCxnSpPr>
          <p:nvPr/>
        </p:nvCxnSpPr>
        <p:spPr>
          <a:xfrm flipH="1">
            <a:off x="10362048" y="4101694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8A5851-3C1F-2B42-B44E-30EC5A8A3B7A}"/>
              </a:ext>
            </a:extLst>
          </p:cNvPr>
          <p:cNvCxnSpPr>
            <a:cxnSpLocks/>
          </p:cNvCxnSpPr>
          <p:nvPr/>
        </p:nvCxnSpPr>
        <p:spPr>
          <a:xfrm>
            <a:off x="3656240" y="3691530"/>
            <a:ext cx="0" cy="15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9E09659-48BB-1586-3139-7CDB8B795A8B}"/>
              </a:ext>
            </a:extLst>
          </p:cNvPr>
          <p:cNvCxnSpPr>
            <a:cxnSpLocks/>
          </p:cNvCxnSpPr>
          <p:nvPr/>
        </p:nvCxnSpPr>
        <p:spPr>
          <a:xfrm flipH="1">
            <a:off x="3155078" y="3846681"/>
            <a:ext cx="497431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05A33CEE-637C-5FCA-1A8E-F605D1368B4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661331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CD0EEF27-0275-A252-66D0-2D1798009929}"/>
              </a:ext>
            </a:extLst>
          </p:cNvPr>
          <p:cNvCxnSpPr>
            <a:cxnSpLocks/>
          </p:cNvCxnSpPr>
          <p:nvPr/>
        </p:nvCxnSpPr>
        <p:spPr>
          <a:xfrm flipH="1">
            <a:off x="2388546" y="3846682"/>
            <a:ext cx="766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0F36397A-FFA7-AA9B-AFA1-48AF65962E3F}"/>
              </a:ext>
            </a:extLst>
          </p:cNvPr>
          <p:cNvCxnSpPr>
            <a:cxnSpLocks/>
          </p:cNvCxnSpPr>
          <p:nvPr/>
        </p:nvCxnSpPr>
        <p:spPr>
          <a:xfrm>
            <a:off x="2393632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878CBF-CEDD-51D6-28BB-CB05B91C0A1C}"/>
              </a:ext>
            </a:extLst>
          </p:cNvPr>
          <p:cNvSpPr/>
          <p:nvPr/>
        </p:nvSpPr>
        <p:spPr>
          <a:xfrm>
            <a:off x="580762" y="4628066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23F50-42CF-C7B9-7CD7-0469F913D946}"/>
              </a:ext>
            </a:extLst>
          </p:cNvPr>
          <p:cNvSpPr/>
          <p:nvPr/>
        </p:nvSpPr>
        <p:spPr>
          <a:xfrm>
            <a:off x="4431163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fitness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計算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4456D3-4B00-45CA-2CF8-E07FC8A21FEC}"/>
              </a:ext>
            </a:extLst>
          </p:cNvPr>
          <p:cNvCxnSpPr>
            <a:cxnSpLocks/>
          </p:cNvCxnSpPr>
          <p:nvPr/>
        </p:nvCxnSpPr>
        <p:spPr>
          <a:xfrm flipH="1">
            <a:off x="3647478" y="3846681"/>
            <a:ext cx="1282524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A826F5-B500-2DFC-0916-D6E541AC5DA8}"/>
              </a:ext>
            </a:extLst>
          </p:cNvPr>
          <p:cNvCxnSpPr>
            <a:cxnSpLocks/>
          </p:cNvCxnSpPr>
          <p:nvPr/>
        </p:nvCxnSpPr>
        <p:spPr>
          <a:xfrm>
            <a:off x="4947987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8607510" y="3282492"/>
            <a:ext cx="0" cy="9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cxnSpLocks/>
            <a:stCxn id="38" idx="2"/>
            <a:endCxn id="39" idx="0"/>
          </p:cNvCxnSpPr>
          <p:nvPr/>
        </p:nvCxnSpPr>
        <p:spPr>
          <a:xfrm>
            <a:off x="9532181" y="1786291"/>
            <a:ext cx="0" cy="129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944476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1915445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10165792" y="3630183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9369" y="3613247"/>
            <a:ext cx="1130711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993838" y="3630183"/>
            <a:ext cx="1088196" cy="65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控制盤與球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軸距離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39265" y="5856236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7772742" y="2949660"/>
            <a:ext cx="3687738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4010578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50905" y="2239217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52207" y="6380188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cxnSp>
        <p:nvCxnSpPr>
          <p:cNvPr id="3" name="直線接點 2"/>
          <p:cNvCxnSpPr>
            <a:cxnSpLocks/>
            <a:stCxn id="52" idx="2"/>
          </p:cNvCxnSpPr>
          <p:nvPr/>
        </p:nvCxnSpPr>
        <p:spPr>
          <a:xfrm flipH="1">
            <a:off x="10937541" y="2639327"/>
            <a:ext cx="386622" cy="600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6201745" y="3149967"/>
            <a:ext cx="4115971" cy="2544899"/>
          </a:xfrm>
          <a:prstGeom prst="bentConnector4">
            <a:avLst>
              <a:gd name="adj1" fmla="val -5554"/>
              <a:gd name="adj2" fmla="val 8403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759439" cy="48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場上資訊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3857284"/>
            <a:ext cx="2036639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依據進化神經網路預測球落點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103" idx="2"/>
            <a:endCxn id="104" idx="0"/>
          </p:cNvCxnSpPr>
          <p:nvPr/>
        </p:nvCxnSpPr>
        <p:spPr>
          <a:xfrm flipH="1">
            <a:off x="4779351" y="3671993"/>
            <a:ext cx="1149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104" idx="2"/>
            <a:endCxn id="105" idx="0"/>
          </p:cNvCxnSpPr>
          <p:nvPr/>
        </p:nvCxnSpPr>
        <p:spPr>
          <a:xfrm>
            <a:off x="4779351" y="4699099"/>
            <a:ext cx="8442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1791E4-67E0-B026-4E11-696107302C7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344725" y="2757260"/>
            <a:ext cx="1187456" cy="855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170B91-32A6-ACED-C64D-64F3FBE8AE1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9532181" y="2757260"/>
            <a:ext cx="5755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FA733A6-D212-6265-B29B-D459A324947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532181" y="2757260"/>
            <a:ext cx="1177709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2B5DD32-6B96-F45E-1570-8CFFEA4D3BE3}"/>
              </a:ext>
            </a:extLst>
          </p:cNvPr>
          <p:cNvCxnSpPr>
            <a:cxnSpLocks/>
            <a:stCxn id="42" idx="2"/>
            <a:endCxn id="61" idx="0"/>
          </p:cNvCxnSpPr>
          <p:nvPr/>
        </p:nvCxnSpPr>
        <p:spPr>
          <a:xfrm>
            <a:off x="8344725" y="4273794"/>
            <a:ext cx="1187455" cy="4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B74A11B-AEC9-D106-3042-E261F85D39B7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9532180" y="4282072"/>
            <a:ext cx="5756" cy="417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flipH="1">
            <a:off x="9532180" y="4290730"/>
            <a:ext cx="1177710" cy="40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988082" y="4699099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隱藏節點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>
            <a:off x="9532180" y="5359646"/>
            <a:ext cx="0" cy="49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/>
          <p:cNvCxnSpPr>
            <a:cxnSpLocks/>
          </p:cNvCxnSpPr>
          <p:nvPr/>
        </p:nvCxnSpPr>
        <p:spPr>
          <a:xfrm>
            <a:off x="8381884" y="3303053"/>
            <a:ext cx="0" cy="10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7274" y="2770470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156537" y="701781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688967" y="1543595"/>
            <a:ext cx="258894" cy="4547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接點 108"/>
          <p:cNvCxnSpPr>
            <a:cxnSpLocks/>
            <a:stCxn id="71" idx="3"/>
            <a:endCxn id="8" idx="1"/>
          </p:cNvCxnSpPr>
          <p:nvPr/>
        </p:nvCxnSpPr>
        <p:spPr>
          <a:xfrm>
            <a:off x="8511331" y="1946992"/>
            <a:ext cx="552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3108903" y="3626620"/>
            <a:ext cx="4879893" cy="6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63351" y="701780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1543594"/>
            <a:ext cx="258894" cy="8067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4232" y="2594379"/>
            <a:ext cx="997103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配對突變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2396845"/>
            <a:ext cx="258894" cy="921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 flipH="1">
            <a:off x="2989860" y="4316970"/>
            <a:ext cx="4961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4108" y="3407216"/>
            <a:ext cx="258894" cy="1007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47861" y="4636124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回擊次數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經過時間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是否成功回擊</a:t>
            </a:r>
            <a:endParaRPr lang="zh-TW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3657" y="4629109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4537067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8558" y="27050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重覆執行直到</a:t>
            </a:r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06C09-6EC0-5EFE-8AD7-84AF3BEF5E4F}"/>
              </a:ext>
            </a:extLst>
          </p:cNvPr>
          <p:cNvSpPr/>
          <p:nvPr/>
        </p:nvSpPr>
        <p:spPr>
          <a:xfrm>
            <a:off x="9063657" y="1669089"/>
            <a:ext cx="997678" cy="5558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建立</a:t>
            </a:r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6A8012-C785-0BD2-2674-A1ED2AB038F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V="1">
            <a:off x="8381884" y="2350390"/>
            <a:ext cx="0" cy="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8F190E7-52AF-DDF4-5835-12436B7D2322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8511331" y="2857461"/>
            <a:ext cx="552901" cy="2311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53DAAA-8A3C-6EC8-FF8E-D52D4EE541AB}"/>
              </a:ext>
            </a:extLst>
          </p:cNvPr>
          <p:cNvSpPr/>
          <p:nvPr/>
        </p:nvSpPr>
        <p:spPr>
          <a:xfrm>
            <a:off x="7215550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BE0DF6-684E-76FE-E298-0933EBA2E5C1}"/>
              </a:ext>
            </a:extLst>
          </p:cNvPr>
          <p:cNvSpPr/>
          <p:nvPr/>
        </p:nvSpPr>
        <p:spPr>
          <a:xfrm>
            <a:off x="6424578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1ED8F-C186-2FA3-79B1-3BC632BE4A53}"/>
              </a:ext>
            </a:extLst>
          </p:cNvPr>
          <p:cNvSpPr/>
          <p:nvPr/>
        </p:nvSpPr>
        <p:spPr>
          <a:xfrm>
            <a:off x="5633605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535FA16-07FA-7C66-B93E-4CC4C7CA8903}"/>
              </a:ext>
            </a:extLst>
          </p:cNvPr>
          <p:cNvCxnSpPr>
            <a:cxnSpLocks/>
            <a:stCxn id="84" idx="3"/>
            <a:endCxn id="37" idx="1"/>
          </p:cNvCxnSpPr>
          <p:nvPr/>
        </p:nvCxnSpPr>
        <p:spPr>
          <a:xfrm flipV="1">
            <a:off x="8513002" y="3907970"/>
            <a:ext cx="550655" cy="315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D4274-66A1-D749-2C1C-42C64E7F2BBF}"/>
              </a:ext>
            </a:extLst>
          </p:cNvPr>
          <p:cNvSpPr/>
          <p:nvPr/>
        </p:nvSpPr>
        <p:spPr>
          <a:xfrm>
            <a:off x="9063657" y="3642577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17CB2B4-82A0-C575-F095-AD86B81FF5C3}"/>
              </a:ext>
            </a:extLst>
          </p:cNvPr>
          <p:cNvCxnSpPr>
            <a:cxnSpLocks/>
          </p:cNvCxnSpPr>
          <p:nvPr/>
        </p:nvCxnSpPr>
        <p:spPr>
          <a:xfrm>
            <a:off x="3073064" y="4974678"/>
            <a:ext cx="4878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0A01FC6-7154-5A69-409E-CB140A4145C8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8383555" y="4415025"/>
            <a:ext cx="0" cy="12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68EEAB-4F08-D4E1-D8E9-165C3FC48CBE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8511331" y="4887450"/>
            <a:ext cx="552326" cy="7052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BD6E964C-92E9-7E78-CC4E-89F567F1C723}"/>
              </a:ext>
            </a:extLst>
          </p:cNvPr>
          <p:cNvSpPr/>
          <p:nvPr/>
        </p:nvSpPr>
        <p:spPr>
          <a:xfrm>
            <a:off x="2339791" y="2747503"/>
            <a:ext cx="7924798" cy="2620025"/>
          </a:xfrm>
          <a:custGeom>
            <a:avLst/>
            <a:gdLst>
              <a:gd name="connsiteX0" fmla="*/ 0 w 7835153"/>
              <a:gd name="connsiteY0" fmla="*/ 17929 h 2644588"/>
              <a:gd name="connsiteX1" fmla="*/ 2617694 w 7835153"/>
              <a:gd name="connsiteY1" fmla="*/ 0 h 2644588"/>
              <a:gd name="connsiteX2" fmla="*/ 2626659 w 7835153"/>
              <a:gd name="connsiteY2" fmla="*/ 636494 h 2644588"/>
              <a:gd name="connsiteX3" fmla="*/ 7817224 w 7835153"/>
              <a:gd name="connsiteY3" fmla="*/ 636494 h 2644588"/>
              <a:gd name="connsiteX4" fmla="*/ 7835153 w 7835153"/>
              <a:gd name="connsiteY4" fmla="*/ 2581835 h 2644588"/>
              <a:gd name="connsiteX5" fmla="*/ 53789 w 7835153"/>
              <a:gd name="connsiteY5" fmla="*/ 2644588 h 2644588"/>
              <a:gd name="connsiteX6" fmla="*/ 0 w 7835153"/>
              <a:gd name="connsiteY6" fmla="*/ 17929 h 26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5153" h="2644588">
                <a:moveTo>
                  <a:pt x="0" y="17929"/>
                </a:moveTo>
                <a:lnTo>
                  <a:pt x="2617694" y="0"/>
                </a:lnTo>
                <a:lnTo>
                  <a:pt x="2626659" y="636494"/>
                </a:lnTo>
                <a:lnTo>
                  <a:pt x="7817224" y="636494"/>
                </a:lnTo>
                <a:lnTo>
                  <a:pt x="7835153" y="2581835"/>
                </a:lnTo>
                <a:lnTo>
                  <a:pt x="53789" y="2644588"/>
                </a:lnTo>
                <a:lnTo>
                  <a:pt x="0" y="17929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B56FAB3-5513-843C-E86B-0840E275D6AA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8381884" y="5237833"/>
            <a:ext cx="0" cy="154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7E32770-EA6E-B884-EF67-D7EB406D1276}"/>
              </a:ext>
            </a:extLst>
          </p:cNvPr>
          <p:cNvSpPr/>
          <p:nvPr/>
        </p:nvSpPr>
        <p:spPr>
          <a:xfrm flipV="1">
            <a:off x="8252437" y="5390085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92C00A-F6E8-D0FC-7F43-28DCA30ACEE3}"/>
              </a:ext>
            </a:extLst>
          </p:cNvPr>
          <p:cNvSpPr/>
          <p:nvPr/>
        </p:nvSpPr>
        <p:spPr>
          <a:xfrm>
            <a:off x="9063657" y="5485692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新族群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6B3A5724-99FA-4186-C246-0EC4074BED6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8511331" y="5740468"/>
            <a:ext cx="552326" cy="10617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CA0C707-31FB-CDE5-9CB7-5B231A8F2594}"/>
              </a:ext>
            </a:extLst>
          </p:cNvPr>
          <p:cNvSpPr/>
          <p:nvPr/>
        </p:nvSpPr>
        <p:spPr>
          <a:xfrm>
            <a:off x="5937365" y="60144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B99166-54CD-F60C-EF9B-73B09C75B099}"/>
              </a:ext>
            </a:extLst>
          </p:cNvPr>
          <p:cNvSpPr/>
          <p:nvPr/>
        </p:nvSpPr>
        <p:spPr>
          <a:xfrm>
            <a:off x="6312885" y="6168360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世代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值達標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72029" y="4197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演化過程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94514" y="-99897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玩家操作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1601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179581" y="2633281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endParaRPr lang="zh-TW" altLang="en-US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250725" y="1810281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讀取模型檔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r>
              <a:rPr lang="en-US" altLang="zh-TW" b="1" dirty="0"/>
              <a:t>)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686134"/>
            <a:ext cx="11194474" cy="26258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40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A476C-A51D-A9E8-52C4-7723E5F4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37116"/>
              </p:ext>
            </p:extLst>
          </p:nvPr>
        </p:nvGraphicFramePr>
        <p:xfrm>
          <a:off x="3514344" y="4416140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染色體</a:t>
                      </a:r>
                      <a:r>
                        <a:rPr lang="en-US" altLang="zh-TW" dirty="0" smtClean="0"/>
                        <a:t>fitness</a:t>
                      </a:r>
                      <a:r>
                        <a:rPr lang="zh-TW" altLang="en-US" dirty="0" smtClean="0"/>
                        <a:t>計算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calculate_fitness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 smtClean="0"/>
                        <a:t>左右</a:t>
                      </a:r>
                      <a:r>
                        <a:rPr lang="zh-TW" altLang="en-US" dirty="0"/>
                        <a:t>控制盤擊中</a:t>
                      </a:r>
                      <a:r>
                        <a:rPr lang="zh-TW" altLang="en-US" dirty="0" smtClean="0"/>
                        <a:t>數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經過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float:</a:t>
                      </a:r>
                      <a:r>
                        <a:rPr lang="en-US" altLang="zh-TW" dirty="0" err="1" smtClean="0"/>
                        <a:t>fitness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</a:t>
                      </a:r>
                      <a:r>
                        <a:rPr lang="zh-TW" altLang="en-US" dirty="0"/>
                        <a:t>匹配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28849"/>
              </p:ext>
            </p:extLst>
          </p:nvPr>
        </p:nvGraphicFramePr>
        <p:xfrm>
          <a:off x="838200" y="1690688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神經拓樸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FeedForwardNetwork.create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inputs,outputs,node_evals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出節點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節點數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values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69611"/>
              </p:ext>
            </p:extLst>
          </p:nvPr>
        </p:nvGraphicFramePr>
        <p:xfrm>
          <a:off x="6096000" y="1690688"/>
          <a:ext cx="4831080" cy="17649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訓練染色體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染色體編碼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訓練多少世代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best_genomes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9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玩家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38591"/>
              </p:ext>
            </p:extLst>
          </p:nvPr>
        </p:nvGraphicFramePr>
        <p:xfrm>
          <a:off x="838200" y="1515557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取得玩家鍵盤操控按鍵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pygame.key.get_pressed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玩家敲入鍵盤按鍵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up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玩家</a:t>
                      </a:r>
                      <a:r>
                        <a:rPr lang="zh-TW" altLang="en-US" dirty="0"/>
                        <a:t>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549339"/>
              </p:ext>
            </p:extLst>
          </p:nvPr>
        </p:nvGraphicFramePr>
        <p:xfrm>
          <a:off x="6522720" y="2078149"/>
          <a:ext cx="4831080" cy="15044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模型檔名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winner_node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1A38BE1-1F45-086B-DB19-6FEFEBBA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58829"/>
              </p:ext>
            </p:extLst>
          </p:nvPr>
        </p:nvGraphicFramePr>
        <p:xfrm>
          <a:off x="6522720" y="3970084"/>
          <a:ext cx="4831080" cy="2580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染色體的最佳擊球位置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net.activate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球與控制盤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軸距離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dirty="0" smtClean="0"/>
                        <a:t>控制</a:t>
                      </a:r>
                      <a:r>
                        <a:rPr lang="zh-TW" altLang="en-US" dirty="0"/>
                        <a:t>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45782"/>
              </p:ext>
            </p:extLst>
          </p:nvPr>
        </p:nvGraphicFramePr>
        <p:xfrm>
          <a:off x="838200" y="3214752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球的位移量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球座標傳給繪圖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679633"/>
              </p:ext>
            </p:extLst>
          </p:nvPr>
        </p:nvGraphicFramePr>
        <p:xfrm>
          <a:off x="838200" y="4913947"/>
          <a:ext cx="4831080" cy="17711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控制盤的移動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(VEL)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控制盤座標傳給繪圖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674942" y="3411280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674942" y="4469308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來驗收，只要雙方不斷讓比賽進行下去，每顆球都是防守與進攻的移動路線，表示遊戲是可以一直挑戰的。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469504" y="5983257"/>
            <a:ext cx="5521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現場驗收展示</a:t>
            </a:r>
            <a:r>
              <a:rPr lang="en-US" altLang="zh-TW" b="1" dirty="0" smtClean="0">
                <a:solidFill>
                  <a:srgbClr val="24292F"/>
                </a:solidFill>
                <a:latin typeface="-apple-system"/>
              </a:rPr>
              <a:t>: </a:t>
            </a:r>
            <a:r>
              <a:rPr lang="zh-TW" altLang="en-US" dirty="0" smtClean="0">
                <a:hlinkClick r:id="rId4"/>
              </a:rPr>
              <a:t>https</a:t>
            </a:r>
            <a:r>
              <a:rPr lang="zh-TW" altLang="en-US" dirty="0">
                <a:hlinkClick r:id="rId4"/>
              </a:rPr>
              <a:t>://meet.google.com/mui-qxnp-pd</a:t>
            </a:r>
            <a:r>
              <a:rPr lang="zh-TW" altLang="en-US" dirty="0" smtClean="0">
                <a:hlinkClick r:id="rId4"/>
              </a:rPr>
              <a:t>m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24292F"/>
                </a:solidFill>
                <a:latin typeface="-apple-system"/>
              </a:rPr>
              <a:t>訓練影片</a:t>
            </a:r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網址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</a:rPr>
              <a:t>: 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https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  <a:hlinkClick r:id="rId5"/>
              </a:rPr>
              <a:t>://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youtu.be/azBus0FqecA</a:t>
            </a:r>
            <a:endParaRPr lang="en-US" altLang="zh-TW" sz="1600" b="1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5671" y="4076227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3" y="1657104"/>
            <a:ext cx="9856171" cy="19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921211" y="74645"/>
            <a:ext cx="5391229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56368" y="571092"/>
            <a:ext cx="5867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期末驗收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解說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專案管理歷程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正確執行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訓練過程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推論預測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現場展示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openSource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修改的地方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5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CPU:12</a:t>
            </a:r>
            <a:r>
              <a:rPr lang="zh-TW" altLang="en-US" sz="3600" dirty="0"/>
              <a:t>代</a:t>
            </a:r>
            <a:r>
              <a:rPr lang="en-US" altLang="zh-TW" sz="3600" dirty="0"/>
              <a:t>Intel® Core™ i5-12400 </a:t>
            </a:r>
            <a:r>
              <a:rPr lang="zh-TW" altLang="en-US" sz="3600" dirty="0"/>
              <a:t>處理器</a:t>
            </a:r>
            <a:endParaRPr lang="en-US" altLang="zh-TW" sz="3600" dirty="0"/>
          </a:p>
          <a:p>
            <a:r>
              <a:rPr lang="en-US" altLang="zh-TW" sz="3600" dirty="0" err="1"/>
              <a:t>GPU:GeForce</a:t>
            </a:r>
            <a:r>
              <a:rPr lang="en-US" altLang="zh-TW" sz="3600" dirty="0"/>
              <a:t> RTX 3060</a:t>
            </a:r>
            <a:r>
              <a:rPr lang="zh-TW" altLang="en-US" sz="3600" dirty="0"/>
              <a:t> </a:t>
            </a:r>
            <a:r>
              <a:rPr lang="en-US" altLang="zh-TW" sz="3600" dirty="0" err="1"/>
              <a:t>Ti</a:t>
            </a:r>
            <a:endParaRPr lang="en-US" altLang="zh-TW" sz="3600" dirty="0"/>
          </a:p>
          <a:p>
            <a:r>
              <a:rPr lang="en-US" altLang="zh-TW" sz="3600" dirty="0"/>
              <a:t>RAM:16GB</a:t>
            </a:r>
          </a:p>
          <a:p>
            <a:r>
              <a:rPr lang="zh-TW" altLang="en-US" sz="3600" dirty="0"/>
              <a:t>系統</a:t>
            </a:r>
            <a:r>
              <a:rPr lang="en-US" altLang="zh-TW" sz="3600" dirty="0"/>
              <a:t>:Windows 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軟體開發環境</a:t>
            </a:r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Pygame</a:t>
            </a:r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2058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左右兩邊都進行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兩邊的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採用同世代染色體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訓練效率提升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快速找出世代最好的節點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球離控制盤的距離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同世代最好的節點組合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489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及控制盤移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結果的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zh-TW" altLang="en-US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觸球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結果進行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算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控制盤跟隨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球的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位置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/>
              <a:t>(Evolving Neural Networks through Augmenting Topologies)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訓練和修改網絡的權值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修改網絡拓撲結構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的重要參數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匹配率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演算法介紹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找出最好的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2972" y="2423082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42"/>
            <a:ext cx="2085582" cy="1538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69954" y="5041163"/>
            <a:ext cx="3571304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組神經拓墣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相異拓樸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2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</TotalTime>
  <Words>1769</Words>
  <Application>Microsoft Office PowerPoint</Application>
  <PresentationFormat>寬螢幕</PresentationFormat>
  <Paragraphs>496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-apple-system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API-訓練</vt:lpstr>
      <vt:lpstr>API-玩家 vs AI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Student</cp:lastModifiedBy>
  <cp:revision>352</cp:revision>
  <dcterms:created xsi:type="dcterms:W3CDTF">2022-10-18T08:24:58Z</dcterms:created>
  <dcterms:modified xsi:type="dcterms:W3CDTF">2023-01-12T06:06:56Z</dcterms:modified>
</cp:coreProperties>
</file>