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61" r:id="rId2"/>
    <p:sldId id="265" r:id="rId3"/>
    <p:sldId id="270" r:id="rId4"/>
    <p:sldId id="271" r:id="rId5"/>
    <p:sldId id="262" r:id="rId6"/>
    <p:sldId id="273" r:id="rId7"/>
    <p:sldId id="267" r:id="rId8"/>
    <p:sldId id="287" r:id="rId9"/>
    <p:sldId id="298" r:id="rId10"/>
    <p:sldId id="299" r:id="rId11"/>
    <p:sldId id="284" r:id="rId12"/>
    <p:sldId id="317" r:id="rId13"/>
    <p:sldId id="320" r:id="rId14"/>
    <p:sldId id="318" r:id="rId15"/>
    <p:sldId id="321" r:id="rId16"/>
    <p:sldId id="319" r:id="rId17"/>
    <p:sldId id="322" r:id="rId18"/>
    <p:sldId id="310" r:id="rId19"/>
    <p:sldId id="309" r:id="rId20"/>
    <p:sldId id="296" r:id="rId21"/>
    <p:sldId id="312" r:id="rId22"/>
    <p:sldId id="311" r:id="rId23"/>
    <p:sldId id="315" r:id="rId24"/>
    <p:sldId id="272" r:id="rId25"/>
    <p:sldId id="323" r:id="rId26"/>
    <p:sldId id="31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5B398"/>
    <a:srgbClr val="F6AC8D"/>
    <a:srgbClr val="0070C0"/>
    <a:srgbClr val="F5AF89"/>
    <a:srgbClr val="F5AE88"/>
    <a:srgbClr val="203864"/>
    <a:srgbClr val="FFF2CC"/>
    <a:srgbClr val="ECACCE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3" d="100"/>
          <a:sy n="103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azBus0FqecA" TargetMode="External"/><Relationship Id="rId4" Type="http://schemas.openxmlformats.org/officeDocument/2006/relationships/hyperlink" Target="https://meet.google.com/mui-qxnp-pd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相異拓樸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5371" y="5275096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763822" y="3697122"/>
            <a:ext cx="646332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483212" y="4755278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4983" y="2790849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的拓樸編碼方式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363830" y="222119"/>
            <a:ext cx="1005403" cy="941212"/>
            <a:chOff x="5601522" y="1381802"/>
            <a:chExt cx="1005403" cy="941212"/>
          </a:xfrm>
        </p:grpSpPr>
        <p:sp>
          <p:nvSpPr>
            <p:cNvPr id="90" name="橢圓 89"/>
            <p:cNvSpPr/>
            <p:nvPr/>
          </p:nvSpPr>
          <p:spPr>
            <a:xfrm>
              <a:off x="5601522" y="1381802"/>
              <a:ext cx="941212" cy="941212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5601522" y="1688574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6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014791" y="1626174"/>
            <a:ext cx="4964372" cy="1252411"/>
            <a:chOff x="5715734" y="1218303"/>
            <a:chExt cx="4964372" cy="1252411"/>
          </a:xfrm>
        </p:grpSpPr>
        <p:grpSp>
          <p:nvGrpSpPr>
            <p:cNvPr id="17" name="群組 16"/>
            <p:cNvGrpSpPr/>
            <p:nvPr/>
          </p:nvGrpSpPr>
          <p:grpSpPr>
            <a:xfrm rot="16200000">
              <a:off x="7968702" y="-240690"/>
              <a:ext cx="1252411" cy="4170397"/>
              <a:chOff x="6876159" y="2666873"/>
              <a:chExt cx="647607" cy="2156463"/>
            </a:xfrm>
          </p:grpSpPr>
          <p:sp>
            <p:nvSpPr>
              <p:cNvPr id="164" name="矩形 163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rgbClr val="E185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65" name="橢圓 164"/>
              <p:cNvSpPr/>
              <p:nvPr/>
            </p:nvSpPr>
            <p:spPr>
              <a:xfrm rot="16200000" flipV="1"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-1</a:t>
                </a:r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橢圓 165"/>
              <p:cNvSpPr/>
              <p:nvPr/>
            </p:nvSpPr>
            <p:spPr>
              <a:xfrm rot="16200000" flipV="1"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-2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橢圓 166"/>
              <p:cNvSpPr/>
              <p:nvPr/>
            </p:nvSpPr>
            <p:spPr>
              <a:xfrm rot="16200000" flipV="1"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734" y="1633729"/>
                  <a:ext cx="832521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/>
          <p:cNvGrpSpPr/>
          <p:nvPr/>
        </p:nvGrpSpPr>
        <p:grpSpPr>
          <a:xfrm>
            <a:off x="6929026" y="4594622"/>
            <a:ext cx="5050137" cy="1252411"/>
            <a:chOff x="5626633" y="4042370"/>
            <a:chExt cx="5050137" cy="1252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𝑘𝑒𝑦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83" name="文字方塊 18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633" y="4437742"/>
                  <a:ext cx="101072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群組 95"/>
            <p:cNvGrpSpPr/>
            <p:nvPr/>
          </p:nvGrpSpPr>
          <p:grpSpPr>
            <a:xfrm rot="16200000">
              <a:off x="7965366" y="2583377"/>
              <a:ext cx="1252411" cy="4170397"/>
              <a:chOff x="6876159" y="2666873"/>
              <a:chExt cx="647607" cy="2156463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6876159" y="2666873"/>
                <a:ext cx="647607" cy="215646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6956274" y="2746987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1</a:t>
                </a:r>
                <a:endParaRPr lang="en-US" altLang="zh-TW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6956274" y="3466892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2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6956274" y="4186798"/>
                <a:ext cx="494051" cy="494051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chemeClr val="tx1"/>
                    </a:solidFill>
                    <a:ea typeface="標楷體" panose="03000509000000000000" pitchFamily="65" charset="-120"/>
                  </a:rPr>
                  <a:t>3</a:t>
                </a:r>
                <a:endParaRPr lang="zh-TW" altLang="en-US" sz="2800" dirty="0">
                  <a:solidFill>
                    <a:schemeClr val="tx1"/>
                  </a:solidFill>
                  <a:ea typeface="標楷體" panose="03000509000000000000" pitchFamily="65" charset="-120"/>
                </a:endParaRPr>
              </a:p>
            </p:txBody>
          </p:sp>
        </p:grpSp>
      </p:grpSp>
      <p:cxnSp>
        <p:nvCxnSpPr>
          <p:cNvPr id="22" name="直線接點 21"/>
          <p:cNvCxnSpPr>
            <a:stCxn id="90" idx="4"/>
          </p:cNvCxnSpPr>
          <p:nvPr/>
        </p:nvCxnSpPr>
        <p:spPr>
          <a:xfrm flipH="1">
            <a:off x="8413991" y="1163331"/>
            <a:ext cx="1420445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90" idx="4"/>
            <a:endCxn id="166" idx="0"/>
          </p:cNvCxnSpPr>
          <p:nvPr/>
        </p:nvCxnSpPr>
        <p:spPr>
          <a:xfrm flipH="1">
            <a:off x="9833652" y="1163331"/>
            <a:ext cx="784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0" idx="4"/>
            <a:endCxn id="167" idx="0"/>
          </p:cNvCxnSpPr>
          <p:nvPr/>
        </p:nvCxnSpPr>
        <p:spPr>
          <a:xfrm>
            <a:off x="9834436" y="1163331"/>
            <a:ext cx="1391446" cy="6048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/>
          <p:cNvCxnSpPr>
            <a:endCxn id="80" idx="2"/>
          </p:cNvCxnSpPr>
          <p:nvPr/>
        </p:nvCxnSpPr>
        <p:spPr>
          <a:xfrm flipV="1">
            <a:off x="8469072" y="4155329"/>
            <a:ext cx="886855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endCxn id="80" idx="2"/>
          </p:cNvCxnSpPr>
          <p:nvPr/>
        </p:nvCxnSpPr>
        <p:spPr>
          <a:xfrm flipH="1" flipV="1">
            <a:off x="9355927" y="4155329"/>
            <a:ext cx="50537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>
            <a:endCxn id="80" idx="2"/>
          </p:cNvCxnSpPr>
          <p:nvPr/>
        </p:nvCxnSpPr>
        <p:spPr>
          <a:xfrm flipH="1" flipV="1">
            <a:off x="9355927" y="4155329"/>
            <a:ext cx="1897604" cy="591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endCxn id="80" idx="6"/>
          </p:cNvCxnSpPr>
          <p:nvPr/>
        </p:nvCxnSpPr>
        <p:spPr>
          <a:xfrm>
            <a:off x="8483446" y="2716899"/>
            <a:ext cx="872481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接點 137"/>
          <p:cNvCxnSpPr>
            <a:endCxn id="80" idx="6"/>
          </p:cNvCxnSpPr>
          <p:nvPr/>
        </p:nvCxnSpPr>
        <p:spPr>
          <a:xfrm flipH="1">
            <a:off x="9355927" y="2716899"/>
            <a:ext cx="51974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>
            <a:endCxn id="80" idx="6"/>
          </p:cNvCxnSpPr>
          <p:nvPr/>
        </p:nvCxnSpPr>
        <p:spPr>
          <a:xfrm flipH="1">
            <a:off x="9355927" y="2716899"/>
            <a:ext cx="1911978" cy="4829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8547454" y="6212319"/>
            <a:ext cx="270225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5" name="直線單箭頭接點 144"/>
          <p:cNvCxnSpPr>
            <a:stCxn id="100" idx="1"/>
            <a:endCxn id="144" idx="0"/>
          </p:cNvCxnSpPr>
          <p:nvPr/>
        </p:nvCxnSpPr>
        <p:spPr>
          <a:xfrm>
            <a:off x="9893965" y="5847033"/>
            <a:ext cx="4617" cy="365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 rot="16200000">
            <a:off x="8878203" y="3199881"/>
            <a:ext cx="955448" cy="955448"/>
          </a:xfrm>
          <a:prstGeom prst="ellipse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+1)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輸出節點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清單索引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2" y="841271"/>
                <a:ext cx="6383992" cy="1200329"/>
              </a:xfrm>
              <a:prstGeom prst="rect">
                <a:avLst/>
              </a:prstGeom>
              <a:blipFill>
                <a:blip r:embed="rId4"/>
                <a:stretch>
                  <a:fillRect l="-1240" b="-5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8" y="2650980"/>
                <a:ext cx="6666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40" y="2362554"/>
                <a:ext cx="66660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24" y="2782386"/>
                <a:ext cx="66660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524" y="3877276"/>
                <a:ext cx="66660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240" y="4048197"/>
                <a:ext cx="66660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8" name="文字方塊 11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374" y="3746092"/>
                <a:ext cx="666602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251" y="2341664"/>
            <a:ext cx="3179096" cy="9320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5409" y="2650980"/>
            <a:ext cx="3154743" cy="18230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1" y="5687221"/>
            <a:ext cx="6105525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6" y="3294011"/>
                <a:ext cx="66660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>
            <a:stCxn id="46" idx="3"/>
          </p:cNvCxnSpPr>
          <p:nvPr/>
        </p:nvCxnSpPr>
        <p:spPr>
          <a:xfrm>
            <a:off x="8231908" y="3617177"/>
            <a:ext cx="646295" cy="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15"/>
          <a:srcRect r="9048"/>
          <a:stretch/>
        </p:blipFill>
        <p:spPr>
          <a:xfrm>
            <a:off x="133259" y="3402990"/>
            <a:ext cx="3295703" cy="189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編碼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激活函數</a:t>
                </a:r>
                <a:r>
                  <a:rPr lang="en-US" altLang="zh-TW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):</a:t>
                </a:r>
                <a:r>
                  <a:rPr lang="zh-TW" altLang="en-US" sz="24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6" y="6039646"/>
                <a:ext cx="7529400" cy="461665"/>
              </a:xfrm>
              <a:prstGeom prst="rect">
                <a:avLst/>
              </a:prstGeom>
              <a:blipFill>
                <a:blip r:embed="rId16"/>
                <a:stretch>
                  <a:fillRect l="-1215" t="-130667" b="-2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43548" cy="46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68" y="3301695"/>
            <a:ext cx="6275832" cy="35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743548" y="2529684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NEAT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演算法的激活</a:t>
            </a:r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函數</a:t>
            </a:r>
            <a:endParaRPr lang="en-US" altLang="zh-TW" sz="2000" b="1" dirty="0" smtClean="0">
              <a:solidFill>
                <a:srgbClr val="24292F"/>
              </a:solidFill>
              <a:latin typeface="-apple-system"/>
            </a:endParaRPr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與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編碼方式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)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6256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串接輸入節點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隱藏節點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輸出節點成為基因組，並在 </a:t>
            </a:r>
            <a:r>
              <a:rPr lang="en-US" altLang="zh-TW" sz="2000" b="1" dirty="0" err="1">
                <a:solidFill>
                  <a:srgbClr val="24292F"/>
                </a:solidFill>
                <a:latin typeface="-apple-system"/>
              </a:rPr>
              <a:t>node_evals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函式中紀錄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"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基因組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激活函數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聚合函數</a:t>
            </a:r>
            <a:r>
              <a:rPr lang="en-US" altLang="zh-TW" sz="2000" b="1" dirty="0">
                <a:solidFill>
                  <a:srgbClr val="24292F"/>
                </a:solidFill>
                <a:latin typeface="-apple-system"/>
              </a:rPr>
              <a:t>(sum)/bias/response/inputs"</a:t>
            </a:r>
            <a:endParaRPr lang="en-US" altLang="zh-TW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6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5" y="1063524"/>
            <a:ext cx="5938923" cy="5813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crossover: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同源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r>
              <a:rPr lang="en-US" altLang="zh-TW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基因組交叉配對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8373"/>
            <a:ext cx="6372225" cy="2162175"/>
          </a:xfrm>
          <a:prstGeom prst="rect">
            <a:avLst/>
          </a:prstGeom>
        </p:spPr>
      </p:pic>
      <p:grpSp>
        <p:nvGrpSpPr>
          <p:cNvPr id="50" name="群組 49"/>
          <p:cNvGrpSpPr/>
          <p:nvPr/>
        </p:nvGrpSpPr>
        <p:grpSpPr>
          <a:xfrm>
            <a:off x="8375904" y="2234556"/>
            <a:ext cx="3315406" cy="4460440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5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lang="zh-TW" altLang="en-US" sz="10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>
              <a:endCxn id="65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橢圓 64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橢圓 70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74" name="直線接點 73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接點 75"/>
            <p:cNvCxnSpPr>
              <a:stCxn id="84" idx="6"/>
              <a:endCxn id="73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群組 285"/>
          <p:cNvGrpSpPr/>
          <p:nvPr/>
        </p:nvGrpSpPr>
        <p:grpSpPr>
          <a:xfrm>
            <a:off x="3817057" y="2180100"/>
            <a:ext cx="3315406" cy="4460440"/>
            <a:chOff x="6795335" y="45278"/>
            <a:chExt cx="5006931" cy="6736163"/>
          </a:xfrm>
        </p:grpSpPr>
        <p:grpSp>
          <p:nvGrpSpPr>
            <p:cNvPr id="287" name="群組 286"/>
            <p:cNvGrpSpPr/>
            <p:nvPr/>
          </p:nvGrpSpPr>
          <p:grpSpPr>
            <a:xfrm>
              <a:off x="9144374" y="45278"/>
              <a:ext cx="1053557" cy="941212"/>
              <a:chOff x="5601522" y="1381802"/>
              <a:chExt cx="1053557" cy="941212"/>
            </a:xfrm>
          </p:grpSpPr>
          <p:sp>
            <p:nvSpPr>
              <p:cNvPr id="318" name="橢圓 317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700"/>
              </a:p>
            </p:txBody>
          </p:sp>
          <p:sp>
            <p:nvSpPr>
              <p:cNvPr id="319" name="矩形 318"/>
              <p:cNvSpPr/>
              <p:nvPr/>
            </p:nvSpPr>
            <p:spPr>
              <a:xfrm>
                <a:off x="5601522" y="1688575"/>
                <a:ext cx="1053557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02</a:t>
                </a:r>
                <a:endParaRPr lang="zh-TW" altLang="en-US" sz="1000" dirty="0"/>
              </a:p>
            </p:txBody>
          </p:sp>
        </p:grpSp>
        <p:grpSp>
          <p:nvGrpSpPr>
            <p:cNvPr id="288" name="群組 287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12" name="群組 311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14" name="矩形 31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15" name="橢圓 31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橢圓 31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橢圓 31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89" name="群組 288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06" name="文字方塊 30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07" name="群組 306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08" name="矩形 30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09" name="橢圓 308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0" name="橢圓 309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11" name="橢圓 310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90" name="直線接點 289"/>
            <p:cNvCxnSpPr>
              <a:stCxn id="318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>
              <a:stCxn id="318" idx="4"/>
              <a:endCxn id="31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>
              <a:stCxn id="318" idx="4"/>
              <a:endCxn id="31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>
              <a:endCxn id="296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6" name="橢圓 295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7" name="文字方塊 29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8" y="2327941"/>
                  <a:ext cx="666601" cy="8366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299" name="文字方塊 298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30" y="3449805"/>
                  <a:ext cx="666601" cy="8366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1" name="橢圓 300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700"/>
            </a:p>
          </p:txBody>
        </p:sp>
        <p:cxnSp>
          <p:nvCxnSpPr>
            <p:cNvPr id="304" name="直線接點 303"/>
            <p:cNvCxnSpPr>
              <a:stCxn id="311" idx="6"/>
              <a:endCxn id="301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05" name="文字方塊 30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574" y="4650074"/>
                  <a:ext cx="666601" cy="8366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群組 319"/>
          <p:cNvGrpSpPr/>
          <p:nvPr/>
        </p:nvGrpSpPr>
        <p:grpSpPr>
          <a:xfrm>
            <a:off x="170170" y="2182596"/>
            <a:ext cx="3315406" cy="4460440"/>
            <a:chOff x="6795335" y="45278"/>
            <a:chExt cx="5006931" cy="6736163"/>
          </a:xfrm>
        </p:grpSpPr>
        <p:grpSp>
          <p:nvGrpSpPr>
            <p:cNvPr id="321" name="群組 320"/>
            <p:cNvGrpSpPr/>
            <p:nvPr/>
          </p:nvGrpSpPr>
          <p:grpSpPr>
            <a:xfrm>
              <a:off x="9144374" y="45278"/>
              <a:ext cx="1053558" cy="941212"/>
              <a:chOff x="5601522" y="1381802"/>
              <a:chExt cx="1053558" cy="941212"/>
            </a:xfrm>
          </p:grpSpPr>
          <p:sp>
            <p:nvSpPr>
              <p:cNvPr id="352" name="橢圓 35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353" name="矩形 352"/>
              <p:cNvSpPr/>
              <p:nvPr/>
            </p:nvSpPr>
            <p:spPr>
              <a:xfrm>
                <a:off x="5601522" y="1688575"/>
                <a:ext cx="1053558" cy="371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0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000" dirty="0"/>
              </a:p>
            </p:txBody>
          </p:sp>
        </p:grpSp>
        <p:grpSp>
          <p:nvGrpSpPr>
            <p:cNvPr id="322" name="群組 321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346" name="群組 345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8" name="矩形 347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9" name="橢圓 348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橢圓 349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橢圓 35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47" name="文字方塊 346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9"/>
                <a:ext cx="832520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323" name="群組 322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340" name="文字方塊 339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1"/>
                <a:ext cx="1010722" cy="453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9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341" name="群組 340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342" name="矩形 341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700"/>
                </a:p>
              </p:txBody>
            </p:sp>
            <p:sp>
              <p:nvSpPr>
                <p:cNvPr id="343" name="橢圓 342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4" name="橢圓 343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345" name="橢圓 344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324" name="直線接點 323"/>
            <p:cNvCxnSpPr>
              <a:stCxn id="35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>
              <a:stCxn id="352" idx="4"/>
              <a:endCxn id="350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>
              <a:stCxn id="352" idx="4"/>
              <a:endCxn id="35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7990283" y="3808844"/>
              <a:ext cx="886855" cy="5914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>
              <a:endCxn id="33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" name="橢圓 32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父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chemeClr val="tx1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788" y="2285459"/>
                  <a:ext cx="666601" cy="83664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2" name="文字方塊 331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41" y="3386473"/>
                  <a:ext cx="666601" cy="8366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4" name="橢圓 333"/>
            <p:cNvSpPr/>
            <p:nvPr/>
          </p:nvSpPr>
          <p:spPr>
            <a:xfrm>
              <a:off x="7479878" y="439219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336" name="直線接點 335"/>
            <p:cNvCxnSpPr/>
            <p:nvPr/>
          </p:nvCxnSpPr>
          <p:spPr>
            <a:xfrm flipH="1" flipV="1">
              <a:off x="8032737" y="5347639"/>
              <a:ext cx="227454" cy="3363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C0000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337" name="文字方塊 33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227" y="4847314"/>
                  <a:ext cx="666601" cy="8366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4" name="文字方塊 353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2049659" y="468457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父基因組</a:t>
            </a:r>
            <a:endParaRPr lang="en-US" altLang="zh-TW" sz="2400" dirty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5" name="文字方塊 354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6017838" y="4719741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母基因組</a:t>
            </a:r>
            <a:endParaRPr lang="en-US" altLang="zh-TW" sz="2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6" name="文字方塊 35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0663465" y="4716846"/>
            <a:ext cx="140978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子基因組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7" name="直線接點 356"/>
          <p:cNvCxnSpPr/>
          <p:nvPr/>
        </p:nvCxnSpPr>
        <p:spPr>
          <a:xfrm>
            <a:off x="8114290" y="2180100"/>
            <a:ext cx="0" cy="467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3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287" y="571499"/>
            <a:ext cx="82677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7375" y="3134606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配對的編碼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透過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同源基因組交叉配對節點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530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51586" y="13671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染色體的配對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48020" y="1050298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mutation: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隨機選擇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點及連接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55" y="371204"/>
            <a:ext cx="6267450" cy="1647825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3569722" y="2077403"/>
            <a:ext cx="3427417" cy="4605169"/>
            <a:chOff x="6795335" y="45278"/>
            <a:chExt cx="5013419" cy="6736163"/>
          </a:xfrm>
        </p:grpSpPr>
        <p:grpSp>
          <p:nvGrpSpPr>
            <p:cNvPr id="16" name="群組 15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0" name="橢圓 89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7" name="群組 16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64" name="矩形 163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65" name="橢圓 164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橢圓 165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橢圓 166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01" name="橢圓 10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2" name="橢圓 10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03" name="橢圓 10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22" name="直線接點 21"/>
            <p:cNvCxnSpPr>
              <a:stCxn id="90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>
              <a:stCxn id="90" idx="4"/>
              <a:endCxn id="166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stCxn id="90" idx="4"/>
              <a:endCxn id="167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endCxn id="8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橢圓 7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橢圓 46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52" name="直線接點 51"/>
            <p:cNvCxnSpPr>
              <a:stCxn id="103" idx="6"/>
              <a:endCxn id="47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橢圓 57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直線接點 58"/>
            <p:cNvCxnSpPr>
              <a:stCxn id="165" idx="4"/>
              <a:endCxn id="58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58" idx="4"/>
              <a:endCxn id="10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群組 49"/>
          <p:cNvGrpSpPr/>
          <p:nvPr/>
        </p:nvGrpSpPr>
        <p:grpSpPr>
          <a:xfrm>
            <a:off x="-38242" y="2077403"/>
            <a:ext cx="3422981" cy="4605169"/>
            <a:chOff x="6795335" y="45278"/>
            <a:chExt cx="5006931" cy="6736163"/>
          </a:xfrm>
        </p:grpSpPr>
        <p:grpSp>
          <p:nvGrpSpPr>
            <p:cNvPr id="51" name="群組 50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92" name="橢圓 91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53" name="群組 52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85" name="群組 84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8" name="橢圓 8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橢圓 8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橢圓 90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82" name="橢圓 81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3" name="橢圓 82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84" name="橢圓 83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56" name="直線接點 55"/>
            <p:cNvCxnSpPr>
              <a:stCxn id="92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>
              <a:stCxn id="92" idx="4"/>
              <a:endCxn id="8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>
              <a:stCxn id="92" idx="4"/>
              <a:endCxn id="91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>
              <a:endCxn id="64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橢圓 63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橢圓 68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70" name="直線接點 69"/>
            <p:cNvCxnSpPr>
              <a:stCxn id="84" idx="6"/>
              <a:endCxn id="69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群組 93"/>
          <p:cNvGrpSpPr/>
          <p:nvPr/>
        </p:nvGrpSpPr>
        <p:grpSpPr>
          <a:xfrm>
            <a:off x="8546044" y="2105628"/>
            <a:ext cx="3427417" cy="4605169"/>
            <a:chOff x="6795335" y="45278"/>
            <a:chExt cx="5013419" cy="6736163"/>
          </a:xfrm>
        </p:grpSpPr>
        <p:grpSp>
          <p:nvGrpSpPr>
            <p:cNvPr id="95" name="群組 94"/>
            <p:cNvGrpSpPr/>
            <p:nvPr/>
          </p:nvGrpSpPr>
          <p:grpSpPr>
            <a:xfrm>
              <a:off x="9144374" y="45278"/>
              <a:ext cx="1095479" cy="941212"/>
              <a:chOff x="5601522" y="1381802"/>
              <a:chExt cx="1095479" cy="941212"/>
            </a:xfrm>
          </p:grpSpPr>
          <p:sp>
            <p:nvSpPr>
              <p:cNvPr id="141" name="橢圓 140"/>
              <p:cNvSpPr/>
              <p:nvPr/>
            </p:nvSpPr>
            <p:spPr>
              <a:xfrm>
                <a:off x="5601522" y="1381802"/>
                <a:ext cx="941212" cy="941212"/>
              </a:xfrm>
              <a:prstGeom prst="ellipse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5601522" y="1688574"/>
                <a:ext cx="1095479" cy="382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染色體</a:t>
                </a:r>
                <a:r>
                  <a:rPr lang="en-US" altLang="zh-TW" sz="11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01</a:t>
                </a:r>
                <a:endParaRPr lang="zh-TW" altLang="en-US" sz="11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795335" y="1449333"/>
              <a:ext cx="4964372" cy="1252411"/>
              <a:chOff x="5715734" y="1218303"/>
              <a:chExt cx="4964372" cy="1252411"/>
            </a:xfrm>
          </p:grpSpPr>
          <p:grpSp>
            <p:nvGrpSpPr>
              <p:cNvPr id="134" name="群組 133"/>
              <p:cNvGrpSpPr/>
              <p:nvPr/>
            </p:nvGrpSpPr>
            <p:grpSpPr>
              <a:xfrm rot="16200000">
                <a:off x="7968702" y="-240690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6" name="矩形 135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rgbClr val="E185A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8" name="橢圓 137"/>
                <p:cNvSpPr/>
                <p:nvPr/>
              </p:nvSpPr>
              <p:spPr>
                <a:xfrm rot="16200000" flipV="1"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-1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橢圓 138"/>
                <p:cNvSpPr/>
                <p:nvPr/>
              </p:nvSpPr>
              <p:spPr>
                <a:xfrm rot="16200000" flipV="1"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-2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橢圓 139"/>
                <p:cNvSpPr/>
                <p:nvPr/>
              </p:nvSpPr>
              <p:spPr>
                <a:xfrm rot="16200000" flipV="1"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-3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5734" y="1633728"/>
                <a:ext cx="832521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input</a:t>
                </a:r>
              </a:p>
            </p:txBody>
          </p:sp>
        </p:grpSp>
        <p:grpSp>
          <p:nvGrpSpPr>
            <p:cNvPr id="98" name="群組 97"/>
            <p:cNvGrpSpPr/>
            <p:nvPr/>
          </p:nvGrpSpPr>
          <p:grpSpPr>
            <a:xfrm>
              <a:off x="6843569" y="5529030"/>
              <a:ext cx="4958697" cy="1252411"/>
              <a:chOff x="5718073" y="4042370"/>
              <a:chExt cx="4958697" cy="1252411"/>
            </a:xfrm>
          </p:grpSpPr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5718073" y="4437743"/>
                <a:ext cx="1010723" cy="506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1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output</a:t>
                </a: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 rot="16200000">
                <a:off x="7965366" y="2583377"/>
                <a:ext cx="1252411" cy="4170397"/>
                <a:chOff x="6876159" y="2666873"/>
                <a:chExt cx="647607" cy="2156463"/>
              </a:xfrm>
            </p:grpSpPr>
            <p:sp>
              <p:nvSpPr>
                <p:cNvPr id="130" name="矩形 129"/>
                <p:cNvSpPr/>
                <p:nvPr/>
              </p:nvSpPr>
              <p:spPr>
                <a:xfrm>
                  <a:off x="6876159" y="2666873"/>
                  <a:ext cx="647607" cy="215646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00"/>
                </a:p>
              </p:txBody>
            </p:sp>
            <p:sp>
              <p:nvSpPr>
                <p:cNvPr id="131" name="橢圓 130"/>
                <p:cNvSpPr/>
                <p:nvPr/>
              </p:nvSpPr>
              <p:spPr>
                <a:xfrm>
                  <a:off x="6956274" y="2746987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1</a:t>
                  </a:r>
                  <a:endPara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2" name="橢圓 131"/>
                <p:cNvSpPr/>
                <p:nvPr/>
              </p:nvSpPr>
              <p:spPr>
                <a:xfrm>
                  <a:off x="6956274" y="3466892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2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33" name="橢圓 132"/>
                <p:cNvSpPr/>
                <p:nvPr/>
              </p:nvSpPr>
              <p:spPr>
                <a:xfrm>
                  <a:off x="6956274" y="4186798"/>
                  <a:ext cx="494051" cy="494051"/>
                </a:xfrm>
                <a:prstGeom prst="ellipse">
                  <a:avLst/>
                </a:prstGeom>
                <a:solidFill>
                  <a:srgbClr val="FFF2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  <a:ea typeface="標楷體" panose="03000509000000000000" pitchFamily="65" charset="-120"/>
                    </a:rPr>
                    <a:t>3</a:t>
                  </a:r>
                  <a:endParaRPr lang="zh-TW" altLang="en-US" dirty="0">
                    <a:solidFill>
                      <a:schemeClr val="tx1"/>
                    </a:solidFill>
                    <a:ea typeface="標楷體" panose="03000509000000000000" pitchFamily="65" charset="-120"/>
                  </a:endParaRPr>
                </a:p>
              </p:txBody>
            </p:sp>
          </p:grpSp>
        </p:grpSp>
        <p:cxnSp>
          <p:nvCxnSpPr>
            <p:cNvPr id="99" name="直線接點 98"/>
            <p:cNvCxnSpPr>
              <a:stCxn id="141" idx="4"/>
            </p:cNvCxnSpPr>
            <p:nvPr/>
          </p:nvCxnSpPr>
          <p:spPr>
            <a:xfrm flipH="1">
              <a:off x="8194535" y="986490"/>
              <a:ext cx="1420445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41" idx="4"/>
              <a:endCxn id="139" idx="0"/>
            </p:cNvCxnSpPr>
            <p:nvPr/>
          </p:nvCxnSpPr>
          <p:spPr>
            <a:xfrm flipH="1">
              <a:off x="9614196" y="986490"/>
              <a:ext cx="784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41" idx="4"/>
              <a:endCxn id="140" idx="0"/>
            </p:cNvCxnSpPr>
            <p:nvPr/>
          </p:nvCxnSpPr>
          <p:spPr>
            <a:xfrm>
              <a:off x="9614980" y="986490"/>
              <a:ext cx="1391446" cy="6048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 flipH="1" flipV="1">
              <a:off x="8877138" y="3808844"/>
              <a:ext cx="505374" cy="5914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110" idx="6"/>
            </p:cNvCxnSpPr>
            <p:nvPr/>
          </p:nvCxnSpPr>
          <p:spPr>
            <a:xfrm>
              <a:off x="8263990" y="2540058"/>
              <a:ext cx="1090872" cy="79106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橢圓 109"/>
            <p:cNvSpPr/>
            <p:nvPr/>
          </p:nvSpPr>
          <p:spPr>
            <a:xfrm>
              <a:off x="8399414" y="2853396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291" y="2616545"/>
                  <a:ext cx="666603" cy="8103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122" y="3508810"/>
                  <a:ext cx="666603" cy="810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橢圓 117"/>
            <p:cNvSpPr/>
            <p:nvPr/>
          </p:nvSpPr>
          <p:spPr>
            <a:xfrm rot="16200000">
              <a:off x="8841226" y="4392190"/>
              <a:ext cx="955448" cy="955448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cxnSp>
          <p:nvCxnSpPr>
            <p:cNvPr id="119" name="直線接點 118"/>
            <p:cNvCxnSpPr>
              <a:stCxn id="133" idx="6"/>
              <a:endCxn id="118" idx="3"/>
            </p:cNvCxnSpPr>
            <p:nvPr/>
          </p:nvCxnSpPr>
          <p:spPr>
            <a:xfrm flipH="1" flipV="1">
              <a:off x="9656752" y="5207716"/>
              <a:ext cx="1392233" cy="4633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289" y="4701307"/>
                  <a:ext cx="666603" cy="81035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橢圓 120"/>
            <p:cNvSpPr/>
            <p:nvPr/>
          </p:nvSpPr>
          <p:spPr>
            <a:xfrm>
              <a:off x="10736928" y="3366781"/>
              <a:ext cx="955448" cy="955448"/>
            </a:xfrm>
            <a:prstGeom prst="ellipse">
              <a:avLst/>
            </a:prstGeom>
            <a:solidFill>
              <a:srgbClr val="FFF2CC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rgbClr val="0070C0"/>
                  </a:solidFill>
                </a:rPr>
                <a:t>突變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22" name="直線接點 121"/>
            <p:cNvCxnSpPr>
              <a:stCxn id="138" idx="4"/>
              <a:endCxn id="121" idx="0"/>
            </p:cNvCxnSpPr>
            <p:nvPr/>
          </p:nvCxnSpPr>
          <p:spPr>
            <a:xfrm>
              <a:off x="8221967" y="2546809"/>
              <a:ext cx="2992685" cy="8199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stCxn id="121" idx="4"/>
              <a:endCxn id="133" idx="6"/>
            </p:cNvCxnSpPr>
            <p:nvPr/>
          </p:nvCxnSpPr>
          <p:spPr>
            <a:xfrm flipH="1">
              <a:off x="11048985" y="4322229"/>
              <a:ext cx="165667" cy="13488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51" y="4488521"/>
                  <a:ext cx="666603" cy="81035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/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  <a:effectLst>
                      <a:glow rad="228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127" name="文字方塊 126">
                  <a:extLst>
                    <a:ext uri="{FF2B5EF4-FFF2-40B4-BE49-F238E27FC236}">
                      <a16:creationId xmlns:a16="http://schemas.microsoft.com/office/drawing/2014/main" id="{DDEBB5C8-3143-4085-2199-77369DB8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262" y="2540058"/>
                  <a:ext cx="666603" cy="8103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向右箭號 5"/>
          <p:cNvSpPr/>
          <p:nvPr/>
        </p:nvSpPr>
        <p:spPr>
          <a:xfrm>
            <a:off x="7634251" y="5165148"/>
            <a:ext cx="850392" cy="4212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突變後取代</a:t>
                </a:r>
                <a:endParaRPr lang="en-US" altLang="zh-TW" sz="2400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TW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>
                  <a:solidFill>
                    <a:srgbClr val="0070C0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0" y="4199003"/>
                <a:ext cx="1905634" cy="830997"/>
              </a:xfrm>
              <a:prstGeom prst="rect">
                <a:avLst/>
              </a:prstGeom>
              <a:blipFill>
                <a:blip r:embed="rId16"/>
                <a:stretch>
                  <a:fillRect l="-5128" t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3578866" y="1990804"/>
            <a:ext cx="0" cy="486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27" y="1092390"/>
            <a:ext cx="8267700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2921" y="281489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突變的編碼</a:t>
            </a:r>
            <a:r>
              <a:rPr lang="zh-TW" altLang="en-US" sz="2000" b="1" dirty="0" smtClean="0"/>
              <a:t>方式</a:t>
            </a:r>
            <a:r>
              <a:rPr lang="en-US" altLang="zh-TW" sz="2000" b="1" dirty="0" smtClean="0"/>
              <a:t>:</a:t>
            </a:r>
            <a:endParaRPr lang="zh-TW" altLang="en-US" sz="2000" b="1" dirty="0"/>
          </a:p>
          <a:p>
            <a:r>
              <a:rPr lang="zh-TW" altLang="en-US" sz="2000" b="1" dirty="0" smtClean="0">
                <a:solidFill>
                  <a:srgbClr val="24292F"/>
                </a:solidFill>
                <a:latin typeface="-apple-system"/>
              </a:rPr>
              <a:t>隨機</a:t>
            </a:r>
            <a:r>
              <a:rPr lang="zh-TW" altLang="en-US" sz="2000" b="1" dirty="0">
                <a:solidFill>
                  <a:srgbClr val="24292F"/>
                </a:solidFill>
                <a:latin typeface="-apple-system"/>
              </a:rPr>
              <a:t>選擇節點及連接</a:t>
            </a:r>
            <a:endParaRPr lang="zh-TW" altLang="en-US" sz="20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90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988" y="781220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Break Down</a:t>
            </a:r>
            <a:endParaRPr lang="en-US" altLang="zh-TW" sz="4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5500494" y="157318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152347" y="1876432"/>
            <a:ext cx="23481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5500494" y="1876432"/>
            <a:ext cx="4622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152351" y="1876433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10122589" y="1880360"/>
            <a:ext cx="1" cy="303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9583637" y="2187535"/>
            <a:ext cx="1077905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pygame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2652192" y="2189997"/>
            <a:ext cx="1000317" cy="30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NEAT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214819" y="3371157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UI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1396398" y="2957607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10122589" y="2490783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10113095" y="3219121"/>
            <a:ext cx="0" cy="63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152534" y="2778320"/>
            <a:ext cx="3330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9622430" y="2659894"/>
            <a:ext cx="1000317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遊戲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5935111" y="2957452"/>
            <a:ext cx="109663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讀取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151998" y="2488968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154806" y="261726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6499261" y="2776929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1918182" y="278231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1921274" y="2778314"/>
            <a:ext cx="12312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1920366" y="3518428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571661" y="3876293"/>
            <a:ext cx="1000317" cy="555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1938936" y="3944468"/>
            <a:ext cx="1000317" cy="555802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配對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3162491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突變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1078961" y="444452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1581945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790973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0" y="5550301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1073767" y="520050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1073767" y="5368970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335303" y="5368970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1073765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1926891" y="5384386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335302" y="5373299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1924066" y="3686893"/>
            <a:ext cx="17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1071819" y="3686893"/>
            <a:ext cx="9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1071819" y="3695666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549128" y="4278202"/>
            <a:ext cx="870144" cy="554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7985021" y="4107222"/>
            <a:ext cx="0" cy="157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8754896" y="4280024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480648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7689675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6898702" y="5170002"/>
            <a:ext cx="685000" cy="3857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7972470" y="4988671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234005" y="4988671"/>
            <a:ext cx="738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7972468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8815951" y="4988671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234004" y="4993000"/>
            <a:ext cx="1" cy="172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7973172" y="483589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637861" y="3936271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7788764" y="4107637"/>
            <a:ext cx="8434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626696" y="4104339"/>
            <a:ext cx="5389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171264" y="4104339"/>
            <a:ext cx="0" cy="1709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6635966" y="4107222"/>
            <a:ext cx="11740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607510" y="3285535"/>
            <a:ext cx="29772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195139" y="3384163"/>
            <a:ext cx="779285" cy="5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84781" y="3282492"/>
            <a:ext cx="0" cy="101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200894" y="428072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玩家</a:t>
            </a:r>
            <a:r>
              <a:rPr lang="en-US" altLang="zh-TW" sz="1600" dirty="0">
                <a:solidFill>
                  <a:schemeClr val="tx1"/>
                </a:solidFill>
              </a:rPr>
              <a:t>/AI</a:t>
            </a:r>
            <a:r>
              <a:rPr lang="zh-TW" altLang="en-US" sz="16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6635869" y="4112655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85321" y="3939172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23599" y="4104339"/>
            <a:ext cx="1268401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球進對方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9926975" y="4280049"/>
            <a:ext cx="870144" cy="55435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117162" y="4104339"/>
            <a:ext cx="1244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362048" y="4101694"/>
            <a:ext cx="1" cy="16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3656240" y="3691530"/>
            <a:ext cx="0" cy="155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3155078" y="3846681"/>
            <a:ext cx="497431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661331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2388546" y="3846682"/>
            <a:ext cx="7665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2393632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878CBF-CEDD-51D6-28BB-CB05B91C0A1C}"/>
              </a:ext>
            </a:extLst>
          </p:cNvPr>
          <p:cNvSpPr/>
          <p:nvPr/>
        </p:nvSpPr>
        <p:spPr>
          <a:xfrm>
            <a:off x="580762" y="4628066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23F50-42CF-C7B9-7CD7-0469F913D946}"/>
              </a:ext>
            </a:extLst>
          </p:cNvPr>
          <p:cNvSpPr/>
          <p:nvPr/>
        </p:nvSpPr>
        <p:spPr>
          <a:xfrm>
            <a:off x="4431163" y="3944464"/>
            <a:ext cx="997678" cy="55580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計算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F4456D3-4B00-45CA-2CF8-E07FC8A21FEC}"/>
              </a:ext>
            </a:extLst>
          </p:cNvPr>
          <p:cNvCxnSpPr>
            <a:cxnSpLocks/>
          </p:cNvCxnSpPr>
          <p:nvPr/>
        </p:nvCxnSpPr>
        <p:spPr>
          <a:xfrm flipH="1">
            <a:off x="3647478" y="3846681"/>
            <a:ext cx="1282524" cy="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A826F5-B500-2DFC-0916-D6E541AC5DA8}"/>
              </a:ext>
            </a:extLst>
          </p:cNvPr>
          <p:cNvCxnSpPr>
            <a:cxnSpLocks/>
          </p:cNvCxnSpPr>
          <p:nvPr/>
        </p:nvCxnSpPr>
        <p:spPr>
          <a:xfrm>
            <a:off x="4947987" y="3846682"/>
            <a:ext cx="0" cy="97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607510" y="3282492"/>
            <a:ext cx="0" cy="90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9532181" y="1786291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944476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855640" y="1915445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50905" y="2239217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2"/>
          </p:cNvCxnSpPr>
          <p:nvPr/>
        </p:nvCxnSpPr>
        <p:spPr>
          <a:xfrm flipH="1">
            <a:off x="10937541" y="2639327"/>
            <a:ext cx="386622" cy="600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759439" cy="4849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74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57260"/>
            <a:ext cx="1187456" cy="855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9532181" y="2757260"/>
            <a:ext cx="5755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532181" y="2757260"/>
            <a:ext cx="1177709" cy="872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隱藏節點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/>
          <p:cNvCxnSpPr>
            <a:cxnSpLocks/>
          </p:cNvCxnSpPr>
          <p:nvPr/>
        </p:nvCxnSpPr>
        <p:spPr>
          <a:xfrm>
            <a:off x="8381884" y="3303053"/>
            <a:ext cx="0" cy="1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7274" y="2770470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156537" y="701781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688967" y="1543595"/>
            <a:ext cx="258894" cy="4547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9" name="直線接點 108"/>
          <p:cNvCxnSpPr>
            <a:cxnSpLocks/>
            <a:stCxn id="71" idx="3"/>
            <a:endCxn id="8" idx="1"/>
          </p:cNvCxnSpPr>
          <p:nvPr/>
        </p:nvCxnSpPr>
        <p:spPr>
          <a:xfrm>
            <a:off x="8511331" y="1946992"/>
            <a:ext cx="552326" cy="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cxnSpLocks/>
          </p:cNvCxnSpPr>
          <p:nvPr/>
        </p:nvCxnSpPr>
        <p:spPr>
          <a:xfrm>
            <a:off x="3108903" y="3626620"/>
            <a:ext cx="4879893" cy="6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63351" y="701780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1543594"/>
            <a:ext cx="258894" cy="8067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4232" y="2594379"/>
            <a:ext cx="997103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配對突變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2396845"/>
            <a:ext cx="258894" cy="9212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9" name="直線單箭頭接點 78"/>
          <p:cNvCxnSpPr>
            <a:cxnSpLocks/>
          </p:cNvCxnSpPr>
          <p:nvPr/>
        </p:nvCxnSpPr>
        <p:spPr>
          <a:xfrm flipH="1">
            <a:off x="2989860" y="4316970"/>
            <a:ext cx="4961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4108" y="3407216"/>
            <a:ext cx="258894" cy="10078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947861" y="4636124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回擊次數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經過時間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是否成功回擊</a:t>
            </a:r>
            <a:endParaRPr lang="zh-TW" altLang="en-US" sz="16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063657" y="4629109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 flipV="1">
            <a:off x="8252437" y="4537067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8558" y="2705051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重覆執行直到</a:t>
            </a:r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06C09-6EC0-5EFE-8AD7-84AF3BEF5E4F}"/>
              </a:ext>
            </a:extLst>
          </p:cNvPr>
          <p:cNvSpPr/>
          <p:nvPr/>
        </p:nvSpPr>
        <p:spPr>
          <a:xfrm>
            <a:off x="9063657" y="1669089"/>
            <a:ext cx="997678" cy="5558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建立</a:t>
            </a:r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6A8012-C785-0BD2-2674-A1ED2AB038F0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 flipV="1">
            <a:off x="8381884" y="2350390"/>
            <a:ext cx="0" cy="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8F190E7-52AF-DDF4-5835-12436B7D2322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>
            <a:off x="8511331" y="2857461"/>
            <a:ext cx="552901" cy="2311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53DAAA-8A3C-6EC8-FF8E-D52D4EE541AB}"/>
              </a:ext>
            </a:extLst>
          </p:cNvPr>
          <p:cNvSpPr/>
          <p:nvPr/>
        </p:nvSpPr>
        <p:spPr>
          <a:xfrm>
            <a:off x="7215550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BE0DF6-684E-76FE-E298-0933EBA2E5C1}"/>
              </a:ext>
            </a:extLst>
          </p:cNvPr>
          <p:cNvSpPr/>
          <p:nvPr/>
        </p:nvSpPr>
        <p:spPr>
          <a:xfrm>
            <a:off x="6424578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A1ED8F-C186-2FA3-79B1-3BC632BE4A53}"/>
              </a:ext>
            </a:extLst>
          </p:cNvPr>
          <p:cNvSpPr/>
          <p:nvPr/>
        </p:nvSpPr>
        <p:spPr>
          <a:xfrm>
            <a:off x="5633605" y="3858925"/>
            <a:ext cx="685000" cy="385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535FA16-07FA-7C66-B93E-4CC4C7CA8903}"/>
              </a:ext>
            </a:extLst>
          </p:cNvPr>
          <p:cNvCxnSpPr>
            <a:cxnSpLocks/>
            <a:stCxn id="84" idx="3"/>
            <a:endCxn id="37" idx="1"/>
          </p:cNvCxnSpPr>
          <p:nvPr/>
        </p:nvCxnSpPr>
        <p:spPr>
          <a:xfrm flipV="1">
            <a:off x="8513002" y="3907970"/>
            <a:ext cx="550655" cy="3150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D4274-66A1-D749-2C1C-42C64E7F2BBF}"/>
              </a:ext>
            </a:extLst>
          </p:cNvPr>
          <p:cNvSpPr/>
          <p:nvPr/>
        </p:nvSpPr>
        <p:spPr>
          <a:xfrm>
            <a:off x="9063657" y="3642577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神經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拓樸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17CB2B4-82A0-C575-F095-AD86B81FF5C3}"/>
              </a:ext>
            </a:extLst>
          </p:cNvPr>
          <p:cNvCxnSpPr>
            <a:cxnSpLocks/>
          </p:cNvCxnSpPr>
          <p:nvPr/>
        </p:nvCxnSpPr>
        <p:spPr>
          <a:xfrm>
            <a:off x="3073064" y="4974678"/>
            <a:ext cx="48787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A01FC6-7154-5A69-409E-CB140A4145C8}"/>
              </a:ext>
            </a:extLst>
          </p:cNvPr>
          <p:cNvCxnSpPr>
            <a:cxnSpLocks/>
            <a:stCxn id="84" idx="0"/>
          </p:cNvCxnSpPr>
          <p:nvPr/>
        </p:nvCxnSpPr>
        <p:spPr>
          <a:xfrm>
            <a:off x="8383555" y="4415025"/>
            <a:ext cx="0" cy="12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68EEAB-4F08-D4E1-D8E9-165C3FC48CBE}"/>
              </a:ext>
            </a:extLst>
          </p:cNvPr>
          <p:cNvCxnSpPr>
            <a:cxnSpLocks/>
            <a:stCxn id="92" idx="3"/>
            <a:endCxn id="90" idx="1"/>
          </p:cNvCxnSpPr>
          <p:nvPr/>
        </p:nvCxnSpPr>
        <p:spPr>
          <a:xfrm>
            <a:off x="8511331" y="4887450"/>
            <a:ext cx="552326" cy="7052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BD6E964C-92E9-7E78-CC4E-89F567F1C723}"/>
              </a:ext>
            </a:extLst>
          </p:cNvPr>
          <p:cNvSpPr/>
          <p:nvPr/>
        </p:nvSpPr>
        <p:spPr>
          <a:xfrm>
            <a:off x="2339791" y="2747503"/>
            <a:ext cx="7924798" cy="2620025"/>
          </a:xfrm>
          <a:custGeom>
            <a:avLst/>
            <a:gdLst>
              <a:gd name="connsiteX0" fmla="*/ 0 w 7835153"/>
              <a:gd name="connsiteY0" fmla="*/ 17929 h 2644588"/>
              <a:gd name="connsiteX1" fmla="*/ 2617694 w 7835153"/>
              <a:gd name="connsiteY1" fmla="*/ 0 h 2644588"/>
              <a:gd name="connsiteX2" fmla="*/ 2626659 w 7835153"/>
              <a:gd name="connsiteY2" fmla="*/ 636494 h 2644588"/>
              <a:gd name="connsiteX3" fmla="*/ 7817224 w 7835153"/>
              <a:gd name="connsiteY3" fmla="*/ 636494 h 2644588"/>
              <a:gd name="connsiteX4" fmla="*/ 7835153 w 7835153"/>
              <a:gd name="connsiteY4" fmla="*/ 2581835 h 2644588"/>
              <a:gd name="connsiteX5" fmla="*/ 53789 w 7835153"/>
              <a:gd name="connsiteY5" fmla="*/ 2644588 h 2644588"/>
              <a:gd name="connsiteX6" fmla="*/ 0 w 7835153"/>
              <a:gd name="connsiteY6" fmla="*/ 17929 h 26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5153" h="2644588">
                <a:moveTo>
                  <a:pt x="0" y="17929"/>
                </a:moveTo>
                <a:lnTo>
                  <a:pt x="2617694" y="0"/>
                </a:lnTo>
                <a:lnTo>
                  <a:pt x="2626659" y="636494"/>
                </a:lnTo>
                <a:lnTo>
                  <a:pt x="7817224" y="636494"/>
                </a:lnTo>
                <a:lnTo>
                  <a:pt x="7835153" y="2581835"/>
                </a:lnTo>
                <a:lnTo>
                  <a:pt x="53789" y="2644588"/>
                </a:lnTo>
                <a:lnTo>
                  <a:pt x="0" y="17929"/>
                </a:lnTo>
                <a:close/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7B56FAB3-5513-843C-E86B-0840E275D6AA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8381884" y="5237833"/>
            <a:ext cx="0" cy="154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7E32770-EA6E-B884-EF67-D7EB406D1276}"/>
              </a:ext>
            </a:extLst>
          </p:cNvPr>
          <p:cNvSpPr/>
          <p:nvPr/>
        </p:nvSpPr>
        <p:spPr>
          <a:xfrm flipV="1">
            <a:off x="8252437" y="5390085"/>
            <a:ext cx="258894" cy="7007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592C00A-F6E8-D0FC-7F43-28DCA30ACEE3}"/>
              </a:ext>
            </a:extLst>
          </p:cNvPr>
          <p:cNvSpPr/>
          <p:nvPr/>
        </p:nvSpPr>
        <p:spPr>
          <a:xfrm>
            <a:off x="9063657" y="5485692"/>
            <a:ext cx="997678" cy="530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Top50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新族群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6B3A5724-99FA-4186-C246-0EC4074BED6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8511331" y="5740468"/>
            <a:ext cx="552326" cy="10617"/>
          </a:xfrm>
          <a:prstGeom prst="line">
            <a:avLst/>
          </a:prstGeom>
          <a:ln>
            <a:solidFill>
              <a:srgbClr val="FF757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6CA0C707-31FB-CDE5-9CB7-5B231A8F2594}"/>
              </a:ext>
            </a:extLst>
          </p:cNvPr>
          <p:cNvSpPr/>
          <p:nvPr/>
        </p:nvSpPr>
        <p:spPr>
          <a:xfrm>
            <a:off x="5937365" y="60144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3B99166-54CD-F60C-EF9B-73B09C75B099}"/>
              </a:ext>
            </a:extLst>
          </p:cNvPr>
          <p:cNvSpPr/>
          <p:nvPr/>
        </p:nvSpPr>
        <p:spPr>
          <a:xfrm>
            <a:off x="6312885" y="6168360"/>
            <a:ext cx="3159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重覆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世代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值達標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272029" y="41979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演化過程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94514" y="-99897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chart)_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玩家模式</a:t>
            </a:r>
            <a:endParaRPr lang="en-US" altLang="zh-TW" sz="1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79581" y="2633281"/>
            <a:ext cx="1928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</a:rPr>
              <a:t>球的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控制盤與球</a:t>
            </a:r>
            <a:r>
              <a:rPr lang="en-US" altLang="zh-TW" sz="1600" dirty="0">
                <a:latin typeface="+mj-ea"/>
              </a:rPr>
              <a:t>x</a:t>
            </a:r>
            <a:r>
              <a:rPr lang="zh-TW" altLang="en-US" sz="1600" dirty="0">
                <a:latin typeface="+mj-ea"/>
              </a:rPr>
              <a:t>軸距離</a:t>
            </a:r>
            <a:endParaRPr lang="en-US" altLang="zh-TW" sz="1600" dirty="0">
              <a:latin typeface="+mj-ea"/>
            </a:endParaRPr>
          </a:p>
          <a:p>
            <a:r>
              <a:rPr lang="zh-TW" altLang="en-US" sz="1600" dirty="0">
                <a:latin typeface="+mj-ea"/>
              </a:rPr>
              <a:t>控制盤的</a:t>
            </a:r>
            <a:r>
              <a:rPr lang="en-US" altLang="zh-TW" sz="1600" dirty="0">
                <a:latin typeface="+mj-ea"/>
              </a:rPr>
              <a:t>y</a:t>
            </a:r>
            <a:r>
              <a:rPr lang="zh-TW" altLang="en-US" sz="1600" dirty="0">
                <a:latin typeface="+mj-ea"/>
              </a:rPr>
              <a:t>軸</a:t>
            </a:r>
            <a:endParaRPr lang="en-US" altLang="zh-TW" sz="1600" dirty="0">
              <a:latin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250725" y="1810281"/>
            <a:ext cx="15247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b="1" dirty="0"/>
              <a:t>)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686134"/>
            <a:ext cx="11194474" cy="26258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4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訓練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037116"/>
              </p:ext>
            </p:extLst>
          </p:nvPr>
        </p:nvGraphicFramePr>
        <p:xfrm>
          <a:off x="3514344" y="4416140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染色體</a:t>
                      </a:r>
                      <a:r>
                        <a:rPr lang="en-US" altLang="zh-TW" dirty="0" smtClean="0"/>
                        <a:t>fitness</a:t>
                      </a:r>
                      <a:r>
                        <a:rPr lang="zh-TW" altLang="en-US" dirty="0" smtClean="0"/>
                        <a:t>計算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 smtClean="0"/>
                        <a:t>左右</a:t>
                      </a:r>
                      <a:r>
                        <a:rPr lang="zh-TW" altLang="en-US" dirty="0"/>
                        <a:t>控制盤擊中</a:t>
                      </a:r>
                      <a:r>
                        <a:rPr lang="zh-TW" altLang="en-US" dirty="0" smtClean="0"/>
                        <a:t>數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/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經過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時間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秒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float:</a:t>
                      </a:r>
                      <a:r>
                        <a:rPr lang="en-US" altLang="zh-TW" dirty="0" err="1" smtClean="0"/>
                        <a:t>fitness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</a:t>
                      </a:r>
                      <a:r>
                        <a:rPr lang="zh-TW" altLang="en-US" dirty="0"/>
                        <a:t>匹配</a:t>
                      </a:r>
                      <a:r>
                        <a:rPr lang="zh-TW" altLang="en-US" dirty="0" smtClean="0"/>
                        <a:t>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28849"/>
              </p:ext>
            </p:extLst>
          </p:nvPr>
        </p:nvGraphicFramePr>
        <p:xfrm>
          <a:off x="838200" y="1690688"/>
          <a:ext cx="4831080" cy="20316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建立</a:t>
                      </a:r>
                      <a:r>
                        <a:rPr lang="en-US" altLang="zh-TW" dirty="0" smtClean="0"/>
                        <a:t>AI</a:t>
                      </a:r>
                      <a:r>
                        <a:rPr lang="zh-TW" altLang="en-US" dirty="0" smtClean="0"/>
                        <a:t>神經拓樸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FeedForwardNetwork.create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inputs,outputs,node_evals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inputs,outputs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出節點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node_evals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節點數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values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69611"/>
              </p:ext>
            </p:extLst>
          </p:nvPr>
        </p:nvGraphicFramePr>
        <p:xfrm>
          <a:off x="6096000" y="1690688"/>
          <a:ext cx="4831080" cy="17649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訓練染色體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fitness_function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染色體編碼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訓練多少世代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best_genomes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API-</a:t>
            </a:r>
            <a:r>
              <a:rPr lang="zh-TW" altLang="en-US" dirty="0" smtClean="0"/>
              <a:t>玩家 </a:t>
            </a:r>
            <a:r>
              <a:rPr lang="en-US" altLang="zh-TW" dirty="0" smtClean="0"/>
              <a:t>vs</a:t>
            </a:r>
            <a:r>
              <a:rPr lang="zh-TW" altLang="en-US" dirty="0" smtClean="0"/>
              <a:t> </a:t>
            </a:r>
            <a:r>
              <a:rPr lang="en-US" altLang="zh-TW" dirty="0" smtClean="0"/>
              <a:t>AI</a:t>
            </a:r>
            <a:endParaRPr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38591"/>
              </p:ext>
            </p:extLst>
          </p:nvPr>
        </p:nvGraphicFramePr>
        <p:xfrm>
          <a:off x="838200" y="1515557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玩家敲入鍵盤按鍵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up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玩家</a:t>
                      </a:r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49339"/>
              </p:ext>
            </p:extLst>
          </p:nvPr>
        </p:nvGraphicFramePr>
        <p:xfrm>
          <a:off x="6522720" y="2078149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模型檔名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altLang="zh-TW" b="1" dirty="0" err="1" smtClean="0"/>
                        <a:t>:</a:t>
                      </a:r>
                      <a:r>
                        <a:rPr lang="en-US" altLang="zh-TW" dirty="0" err="1" smtClean="0"/>
                        <a:t>winner_node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染色體節點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58829"/>
              </p:ext>
            </p:extLst>
          </p:nvPr>
        </p:nvGraphicFramePr>
        <p:xfrm>
          <a:off x="6522720" y="3970084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染色體的最佳擊球位置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zh-TW" altLang="en-US" dirty="0"/>
                        <a:t>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</a:t>
                      </a:r>
                      <a:r>
                        <a:rPr lang="zh-TW" altLang="en-US" dirty="0" smtClean="0"/>
                        <a:t>動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45782"/>
              </p:ext>
            </p:extLst>
          </p:nvPr>
        </p:nvGraphicFramePr>
        <p:xfrm>
          <a:off x="838200" y="3214752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Ball.move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球的位移量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球座標傳給繪圖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679633"/>
              </p:ext>
            </p:extLst>
          </p:nvPr>
        </p:nvGraphicFramePr>
        <p:xfrm>
          <a:off x="838200" y="4913947"/>
          <a:ext cx="4831080" cy="17711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控制盤的移動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Paddle.move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(VEL)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位移量</a:t>
                      </a:r>
                      <a:r>
                        <a:rPr lang="en-US" altLang="zh-TW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 smtClean="0"/>
                        <a:t>int:</a:t>
                      </a:r>
                      <a:r>
                        <a:rPr lang="en-US" altLang="zh-TW" dirty="0" err="1" smtClean="0"/>
                        <a:t>x,y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控制盤座標傳給繪圖</a:t>
                      </a:r>
                      <a:r>
                        <a:rPr lang="en-US" altLang="zh-TW" dirty="0" err="1" smtClean="0"/>
                        <a:t>pygame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69504" y="5983257"/>
            <a:ext cx="5521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現場驗收展示</a:t>
            </a:r>
            <a:r>
              <a:rPr lang="en-US" altLang="zh-TW" b="1" dirty="0" smtClean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TW" altLang="en-US" dirty="0" smtClean="0">
                <a:hlinkClick r:id="rId4"/>
              </a:rPr>
              <a:t>https</a:t>
            </a:r>
            <a:r>
              <a:rPr lang="zh-TW" altLang="en-US" dirty="0">
                <a:hlinkClick r:id="rId4"/>
              </a:rPr>
              <a:t>://meet.google.com/mui-qxnp-pd</a:t>
            </a:r>
            <a:r>
              <a:rPr lang="zh-TW" altLang="en-US" dirty="0" smtClean="0">
                <a:hlinkClick r:id="rId4"/>
              </a:rPr>
              <a:t>m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24292F"/>
                </a:solidFill>
                <a:latin typeface="-apple-system"/>
              </a:rPr>
              <a:t>訓練影片</a:t>
            </a:r>
            <a:r>
              <a:rPr lang="zh-TW" altLang="en-US" b="1" dirty="0" smtClean="0">
                <a:solidFill>
                  <a:srgbClr val="24292F"/>
                </a:solidFill>
                <a:latin typeface="-apple-system"/>
              </a:rPr>
              <a:t>網址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https</a:t>
            </a:r>
            <a:r>
              <a:rPr lang="en-US" altLang="zh-TW" sz="1600" b="1" dirty="0">
                <a:solidFill>
                  <a:srgbClr val="24292F"/>
                </a:solidFill>
                <a:latin typeface="-apple-system"/>
                <a:hlinkClick r:id="rId5"/>
              </a:rPr>
              <a:t>://</a:t>
            </a:r>
            <a:r>
              <a:rPr lang="en-US" altLang="zh-TW" sz="1600" b="1" dirty="0" smtClean="0">
                <a:solidFill>
                  <a:srgbClr val="24292F"/>
                </a:solidFill>
                <a:latin typeface="-apple-system"/>
                <a:hlinkClick r:id="rId5"/>
              </a:rPr>
              <a:t>youtu.be/azBus0FqecA</a:t>
            </a:r>
            <a:endParaRPr lang="en-US" altLang="zh-TW" sz="1600" b="1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5671" y="4076227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3" y="1657104"/>
            <a:ext cx="9856171" cy="19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921211" y="74645"/>
            <a:ext cx="5391229" cy="907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56368" y="571092"/>
            <a:ext cx="5867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期末驗收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解說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專案管理歷程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正確執行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展示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辨識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推論預測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現場展示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openSource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修改的地方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2058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左右兩邊都進行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兩邊的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採用同世代染色體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訓練效率提升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快速找出世代最好的節點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球離控制盤的距離</a:t>
                      </a:r>
                      <a:endParaRPr lang="zh-TW" altLang="en-US" sz="2400" dirty="0">
                        <a:solidFill>
                          <a:srgbClr val="0070C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同世代最好的節點組合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489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及控制盤移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zh-TW" altLang="en-US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結果的</a:t>
            </a:r>
            <a:r>
              <a:rPr lang="en-US" altLang="zh-TW" sz="28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依</a:t>
              </a:r>
              <a:r>
                <a:rPr lang="zh-TW" altLang="en-US" sz="24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觸球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結果進行</a:t>
              </a:r>
              <a:r>
                <a:rPr lang="en-US" altLang="zh-TW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算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控制盤跟隨</a:t>
              </a:r>
              <a:endPara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 smtClean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球的</a:t>
              </a:r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位置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的重要參數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93892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演算法介紹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72" y="2423082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組神經拓墣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相異拓樸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4115</TotalTime>
  <Words>1757</Words>
  <Application>Microsoft Office PowerPoint</Application>
  <PresentationFormat>寬螢幕</PresentationFormat>
  <Paragraphs>494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-apple-system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API-訓練</vt:lpstr>
      <vt:lpstr>API-玩家 vs AI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Student</cp:lastModifiedBy>
  <cp:revision>349</cp:revision>
  <dcterms:created xsi:type="dcterms:W3CDTF">2022-10-18T08:24:58Z</dcterms:created>
  <dcterms:modified xsi:type="dcterms:W3CDTF">2023-01-12T05:49:23Z</dcterms:modified>
</cp:coreProperties>
</file>