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8" r:id="rId3"/>
    <p:sldId id="279" r:id="rId5"/>
    <p:sldId id="280" r:id="rId6"/>
    <p:sldId id="281" r:id="rId7"/>
    <p:sldId id="282" r:id="rId8"/>
    <p:sldId id="283" r:id="rId9"/>
    <p:sldId id="284" r:id="rId10"/>
    <p:sldId id="294" r:id="rId11"/>
    <p:sldId id="287" r:id="rId12"/>
    <p:sldId id="289" r:id="rId13"/>
    <p:sldId id="290" r:id="rId14"/>
    <p:sldId id="291" r:id="rId15"/>
    <p:sldId id="292" r:id="rId16"/>
    <p:sldId id="293" r:id="rId17"/>
  </p:sldIdLst>
  <p:sldSz cx="12192000" cy="6858000" type="screen16x9"/>
  <p:notesSz cx="6858000" cy="9144000"/>
  <p:embeddedFontLst>
    <p:embeddedFont>
      <p:font typeface="Calibri" panose="020F0502020204030204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  <p:embeddedFont>
      <p:font typeface="Verdana" panose="020B0604030504040204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0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96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97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98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9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800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600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627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63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648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Google Shape;22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744" name="Google Shape;2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1_Vertical Title and Text">
  <p:cSld name="1_Vertical Title and Text">
    <p:spTree>
      <p:nvGrpSpPr>
        <p:cNvPr id="27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  <p:sp>
        <p:nvSpPr>
          <p:cNvPr id="1048586" name="Google Shape;11;p38"/>
          <p:cNvSpPr txBox="1">
            <a:spLocks noGrp="1"/>
          </p:cNvSpPr>
          <p:nvPr>
            <p:ph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04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Google Shape;72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5" name="Google Shape;73;p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766" name="Google Shape;7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7" name="Google Shape;7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8" name="Google Shape;76;p74"/>
          <p:cNvSpPr txBox="1">
            <a:spLocks noGrp="1"/>
          </p:cNvSpPr>
          <p:nvPr>
            <p:ph type="sldNum" idx="12"/>
          </p:nvPr>
        </p:nvSpPr>
        <p:spPr>
          <a:xfrm>
            <a:off x="9448800" y="64761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02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78;p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4" name="Google Shape;79;p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755" name="Google Shape;80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6" name="Google Shape;81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7" name="Google Shape;82;p7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3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02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5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Google Shape;25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0" name="Google Shape;26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8771" name="Google Shape;2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2" name="Google Shape;2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3" name="Google Shape;29;p65"/>
          <p:cNvSpPr txBox="1">
            <a:spLocks noGrp="1"/>
          </p:cNvSpPr>
          <p:nvPr>
            <p:ph type="sldNum" idx="12"/>
          </p:nvPr>
        </p:nvSpPr>
        <p:spPr>
          <a:xfrm>
            <a:off x="9448800" y="65130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06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Google Shape;31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5" name="Google Shape;32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776" name="Google Shape;3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7" name="Google Shape;3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8" name="Google Shape;35;p67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07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37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0" name="Google Shape;38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781" name="Google Shape;39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782" name="Google Shape;40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3" name="Google Shape;41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4" name="Google Shape;42;p6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0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44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6" name="Google Shape;45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048747" name="Google Shape;46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748" name="Google Shape;47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048749" name="Google Shape;48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750" name="Google Shape;49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1" name="Google Shape;50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2" name="Google Shape;51;p69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8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5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6" name="Google Shape;5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7" name="Google Shape;5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8" name="Google Shape;56;p70"/>
          <p:cNvSpPr txBox="1">
            <a:spLocks noGrp="1"/>
          </p:cNvSpPr>
          <p:nvPr>
            <p:ph type="sldNum" idx="12"/>
          </p:nvPr>
        </p:nvSpPr>
        <p:spPr>
          <a:xfrm>
            <a:off x="944880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0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Google Shape;58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0" name="Google Shape;59;p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8791" name="Google Shape;60;p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8792" name="Google Shape;6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3" name="Google Shape;6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4" name="Google Shape;63;p7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03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65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9" name="Google Shape;66;p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48760" name="Google Shape;67;p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8761" name="Google Shape;6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2" name="Google Shape;6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3" name="Google Shape;70;p7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1;p38"/>
          <p:cNvSpPr txBox="1">
            <a:spLocks noGrp="1"/>
          </p:cNvSpPr>
          <p:nvPr>
            <p:ph type="body"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048577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578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579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34951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 dirty="0"/>
          </a:p>
        </p:txBody>
      </p:sp>
      <p:pic>
        <p:nvPicPr>
          <p:cNvPr id="2097152" name="Google Shape;111;p76"/>
          <p:cNvPicPr preferRelativeResize="0"/>
          <p:nvPr userDrawn="1"/>
        </p:nvPicPr>
        <p:blipFill rotWithShape="1">
          <a:blip r:embed="rId12"/>
          <a:srcRect l="22326" t="32664" r="11836" b="35101"/>
          <a:stretch>
            <a:fillRect/>
          </a:stretch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12;p76"/>
          <p:cNvGrpSpPr/>
          <p:nvPr userDrawn="1"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4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048580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581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048582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583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pic>
        <p:nvPicPr>
          <p:cNvPr id="2097153" name="Picture 14" descr="A logo with text overlay&#10;&#10;Description automatically generated"/>
          <p:cNvPicPr>
            <a:picLocks noChangeAspect="1"/>
          </p:cNvPicPr>
          <p:nvPr userDrawn="1"/>
        </p:nvPicPr>
        <p:blipFill rotWithShape="1">
          <a:blip r:embed="rId13"/>
          <a:srcRect l="37906" t="34096" r="9606" b="36394"/>
          <a:stretch>
            <a:fillRect/>
          </a:stretch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1048584" name="Google Shape;125;p3"/>
          <p:cNvSpPr txBox="1"/>
          <p:nvPr userDrawn="1"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ncbi.nlm.nih.gov/pmc/articles/pmc10629051/" TargetMode="External"/><Relationship Id="rId2" Type="http://schemas.openxmlformats.org/officeDocument/2006/relationships/hyperlink" Target="https://www.mdpi.com/2227-9040/11/9/470" TargetMode="External"/><Relationship Id="rId1" Type="http://schemas.openxmlformats.org/officeDocument/2006/relationships/hyperlink" Target="https://jnanobiotechnology.biomedcentral.com/articles/10.1186/s12951-023-02153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87;p1"/>
          <p:cNvPicPr preferRelativeResize="0"/>
          <p:nvPr/>
        </p:nvPicPr>
        <p:blipFill rotWithShape="1">
          <a:blip r:embed="rId1">
            <a:alphaModFix amt="20000"/>
          </a:blip>
          <a:srcRect l="1514" r="2310" b="19493"/>
          <a:stretch>
            <a:fillRect/>
          </a:stretch>
        </p:blipFill>
        <p:spPr>
          <a:xfrm>
            <a:off x="-1235" y="7409"/>
            <a:ext cx="12272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7" name="Google Shape;88;p1"/>
          <p:cNvSpPr txBox="1"/>
          <p:nvPr/>
        </p:nvSpPr>
        <p:spPr>
          <a:xfrm>
            <a:off x="2904067" y="3139018"/>
            <a:ext cx="6383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rgbClr val="8C212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GITAM UNIVERSITY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9" name="Google Shape;89;p1"/>
          <p:cNvGrpSpPr/>
          <p:nvPr/>
        </p:nvGrpSpPr>
        <p:grpSpPr>
          <a:xfrm>
            <a:off x="0" y="3139018"/>
            <a:ext cx="12192000" cy="594783"/>
            <a:chOff x="0" y="3138055"/>
            <a:chExt cx="12192000" cy="595746"/>
          </a:xfrm>
        </p:grpSpPr>
        <p:sp>
          <p:nvSpPr>
            <p:cNvPr id="1048588" name="Google Shape;90;p1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r>
                <a:rPr lang="en-US" sz="135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AY 202</a:t>
              </a:r>
              <a:r>
                <a:rPr lang="en-IN" altLang="en-US" sz="135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r>
                <a:rPr lang="en-US" sz="135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-</a:t>
              </a:r>
              <a:r>
                <a:rPr lang="en-IN" altLang="en-US" sz="135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2025</a:t>
              </a:r>
              <a:endParaRPr lang="en-IN" altLang="en-US" sz="135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8589" name="Google Shape;91;p1"/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r>
                <a:rPr lang="en-US" sz="135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Major Project</a:t>
              </a:r>
              <a:endParaRPr lang="en-US" sz="135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r>
                <a:rPr lang="en-US" sz="1350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Project ID: V3</a:t>
              </a:r>
              <a:endParaRPr sz="135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48590" name="Google Shape;92;p1"/>
          <p:cNvSpPr/>
          <p:nvPr/>
        </p:nvSpPr>
        <p:spPr>
          <a:xfrm>
            <a:off x="3060700" y="3797300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 University should be a place of light, of liberty, and of learning.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591" name="Google Shape;93;p1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www.gitamedu.com</a:t>
            </a:r>
            <a:endParaRPr sz="1200" b="0" i="0" u="none" strike="noStrike" cap="none">
              <a:solidFill>
                <a:srgbClr val="7F7F7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grpSp>
        <p:nvGrpSpPr>
          <p:cNvPr id="30" name="Google Shape;94;p1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048592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8593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097155" name="Google Shape;97;p1"/>
          <p:cNvPicPr preferRelativeResize="0"/>
          <p:nvPr/>
        </p:nvPicPr>
        <p:blipFill rotWithShape="1">
          <a:blip r:embed="rId2"/>
          <a:srcRect l="22328" t="32664" r="61002" b="35101"/>
          <a:stretch>
            <a:fillRect/>
          </a:stretch>
        </p:blipFill>
        <p:spPr>
          <a:xfrm>
            <a:off x="5367867" y="1325034"/>
            <a:ext cx="1534584" cy="16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4" name="Google Shape;104;p1"/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Department of Electrical Electronics and Communication Engineering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595" name="Google Shape;105;p1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596" name="Google Shape;106;p1"/>
          <p:cNvSpPr/>
          <p:nvPr/>
        </p:nvSpPr>
        <p:spPr>
          <a:xfrm>
            <a:off x="3228340" y="431800"/>
            <a:ext cx="6059170" cy="701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altLang="en-US" sz="1600" i="0" u="none" strike="noStrike" cap="none" dirty="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Development of a wearable FET-based sensor for detecting creatinine in sweat samples</a:t>
            </a:r>
            <a:endParaRPr lang="en-IN" altLang="en-US" sz="1600" i="0" u="none" strike="noStrike" cap="none" dirty="0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48597" name="Google Shape;111;p1"/>
          <p:cNvSpPr/>
          <p:nvPr/>
        </p:nvSpPr>
        <p:spPr>
          <a:xfrm>
            <a:off x="66260" y="5253329"/>
            <a:ext cx="2926946" cy="1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Project Team: 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charset="0"/>
              <a:buChar char="§"/>
            </a:pPr>
            <a:r>
              <a:rPr lang="en-IN" alt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Arial" panose="020B0604020202020204"/>
                <a:cs typeface="Arial" panose="020B0604020202020204"/>
                <a:sym typeface="Montserrat Medium" panose="00000600000000000000"/>
              </a:rPr>
              <a:t> SanaSayeeda</a:t>
            </a:r>
            <a:endParaRPr lang="en-IN" altLang="en-US" sz="1400" b="1" i="0" u="none" strike="noStrike" cap="none" dirty="0">
              <a:solidFill>
                <a:schemeClr val="dk1"/>
              </a:solidFill>
              <a:latin typeface="Montserrat Medium" panose="00000600000000000000"/>
              <a:ea typeface="Arial" panose="020B0604020202020204"/>
              <a:cs typeface="Arial" panose="020B0604020202020204"/>
              <a:sym typeface="Montserrat Medium" panose="0000060000000000000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charset="0"/>
              <a:buChar char="§"/>
            </a:pPr>
            <a:r>
              <a:rPr lang="en-IN" alt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Arial" panose="020B0604020202020204"/>
                <a:cs typeface="Arial" panose="020B0604020202020204"/>
                <a:sym typeface="Montserrat Medium" panose="00000600000000000000"/>
              </a:rPr>
              <a:t>S Aparna</a:t>
            </a:r>
            <a:endParaRPr lang="en-IN" altLang="en-US" sz="1400" b="1" i="0" u="none" strike="noStrike" cap="none" dirty="0">
              <a:solidFill>
                <a:schemeClr val="dk1"/>
              </a:solidFill>
              <a:latin typeface="Montserrat Medium" panose="00000600000000000000"/>
              <a:ea typeface="Arial" panose="020B0604020202020204"/>
              <a:cs typeface="Arial" panose="020B0604020202020204"/>
              <a:sym typeface="Montserrat Medium" panose="0000060000000000000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charset="0"/>
              <a:buChar char="§"/>
            </a:pPr>
            <a:r>
              <a:rPr lang="en-IN" alt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Arial" panose="020B0604020202020204"/>
                <a:cs typeface="Arial" panose="020B0604020202020204"/>
                <a:sym typeface="Montserrat Medium" panose="00000600000000000000"/>
              </a:rPr>
              <a:t>B Manjulatha</a:t>
            </a:r>
            <a:endParaRPr lang="en-IN" altLang="en-US" sz="1400" b="1" i="0" u="none" strike="noStrike" cap="none" dirty="0">
              <a:solidFill>
                <a:schemeClr val="dk1"/>
              </a:solidFill>
              <a:latin typeface="Montserrat Medium" panose="00000600000000000000"/>
              <a:ea typeface="Arial" panose="020B0604020202020204"/>
              <a:cs typeface="Arial" panose="020B0604020202020204"/>
              <a:sym typeface="Montserrat Medium" panose="0000060000000000000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US"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 algn="ctr">
              <a:buSzPts val="1400"/>
              <a:buFont typeface="Arial" panose="020B0604020202020204" pitchFamily="34" charset="0"/>
              <a:buNone/>
            </a:pPr>
            <a:endParaRPr lang="en-US" b="1" dirty="0">
              <a:solidFill>
                <a:schemeClr val="dk1"/>
              </a:solidFill>
              <a:latin typeface="Montserrat Medium" panose="00000600000000000000"/>
              <a:sym typeface="Montserrat Medium" panose="00000600000000000000"/>
            </a:endParaRPr>
          </a:p>
          <a:p>
            <a:pPr marL="0" indent="0" algn="ctr">
              <a:buSzPts val="1400"/>
              <a:buFont typeface="Arial" panose="020B0604020202020204" pitchFamily="34" charset="0"/>
              <a:buNone/>
            </a:pPr>
            <a:endParaRPr lang="en-US"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598" name="Google Shape;111;p1"/>
          <p:cNvSpPr/>
          <p:nvPr/>
        </p:nvSpPr>
        <p:spPr>
          <a:xfrm>
            <a:off x="9449802" y="5295901"/>
            <a:ext cx="2926946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Project Mentor: 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en-IN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Arial" panose="020B0604020202020204"/>
                <a:cs typeface="Arial" panose="020B0604020202020204"/>
                <a:sym typeface="Montserrat Medium" panose="00000600000000000000"/>
              </a:rPr>
              <a:t>Dr. </a:t>
            </a:r>
            <a:r>
              <a:rPr lang="en-IN" altLang="en-US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Arial" panose="020B0604020202020204"/>
                <a:cs typeface="Arial" panose="020B0604020202020204"/>
                <a:sym typeface="Montserrat Medium" panose="00000600000000000000"/>
              </a:rPr>
              <a:t>Lignesh </a:t>
            </a:r>
            <a:r>
              <a:rPr lang="en-US" altLang="en-IN" sz="1400" b="1" i="0" u="none" strike="noStrike" cap="none" dirty="0">
                <a:solidFill>
                  <a:schemeClr val="dk1"/>
                </a:solidFill>
                <a:latin typeface="Montserrat Medium" panose="00000600000000000000"/>
                <a:ea typeface="Arial" panose="020B0604020202020204"/>
                <a:cs typeface="Arial" panose="020B0604020202020204"/>
                <a:sym typeface="Montserrat Medium" panose="00000600000000000000"/>
              </a:rPr>
              <a:t>BD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 panose="00000600000000000000"/>
              <a:ea typeface="Arial" panose="020B0604020202020204"/>
              <a:cs typeface="Arial" panose="020B0604020202020204"/>
              <a:sym typeface="Montserrat Medium" panose="00000600000000000000"/>
            </a:endParaRPr>
          </a:p>
          <a:p>
            <a:pPr marL="0" indent="0" algn="ctr">
              <a:buSzPts val="1400"/>
              <a:buFont typeface="Arial" panose="020B0604020202020204" pitchFamily="34" charset="0"/>
              <a:buNone/>
            </a:pPr>
            <a:endParaRPr lang="en-US"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726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27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usecases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and test cases 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 descr="WhatsApp Image 2024-10-18 at 11.27.49 AM"/>
          <p:cNvPicPr>
            <a:picLocks noChangeAspect="1"/>
          </p:cNvPicPr>
          <p:nvPr/>
        </p:nvPicPr>
        <p:blipFill>
          <a:blip r:embed="rId1"/>
          <a:srcRect t="7565"/>
          <a:stretch>
            <a:fillRect/>
          </a:stretch>
        </p:blipFill>
        <p:spPr>
          <a:xfrm>
            <a:off x="3543935" y="1525905"/>
            <a:ext cx="5143500" cy="4832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729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Implementation and Results – Iteration </a:t>
            </a:r>
            <a:r>
              <a:rPr lang="en-US" sz="2400" b="1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3 (Optional)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30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usecases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and test cases 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 descr="WhatsApp Image 2024-10-18 at 11.21.57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185" y="1468120"/>
            <a:ext cx="5143500" cy="4832350"/>
          </a:xfrm>
          <a:prstGeom prst="rect">
            <a:avLst/>
          </a:prstGeom>
        </p:spPr>
      </p:pic>
      <p:pic>
        <p:nvPicPr>
          <p:cNvPr id="1" name="Picture 0" descr="WhatsApp Image 2024-10-18 at 11.21.49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" y="1468120"/>
            <a:ext cx="5143500" cy="4832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732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33" name="Google Shape;125;p3"/>
          <p:cNvSpPr txBox="1"/>
          <p:nvPr/>
        </p:nvSpPr>
        <p:spPr>
          <a:xfrm>
            <a:off x="452120" y="978535"/>
            <a:ext cx="3688715" cy="554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Team collaboration on literature survey, design, and initial testing.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Joint efforts in synthesis of MXene and fabrication of FET-based sensor.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8734" name="Google Shape;125;p3"/>
          <p:cNvSpPr txBox="1"/>
          <p:nvPr/>
        </p:nvSpPr>
        <p:spPr>
          <a:xfrm>
            <a:off x="4921885" y="977900"/>
            <a:ext cx="7054215" cy="551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</a:t>
            </a:r>
            <a:r>
              <a:rPr lang="en-US" alt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Sana Sayeeda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Led the synthesis of MXene nanomaterials.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Contributed to sensor fabrication and wearability analysis.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Assisted in conducting the SWOT analysis for the project.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</a:t>
            </a:r>
            <a:r>
              <a:rPr lang="en-US" alt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 Aparna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Involved in sensitivity and stability testing of the sensor.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Led efforts on data collection and analysis for repeatability and performance consistency.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</a:t>
            </a:r>
            <a:r>
              <a:rPr lang="en-US" alt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 Manjulatha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Contributed to the literature review and resource gathering.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Involved in product design and creating the flowchart/architecture for the project.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736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37" name="Google Shape;125;p3"/>
          <p:cNvSpPr txBox="1"/>
          <p:nvPr/>
        </p:nvSpPr>
        <p:spPr>
          <a:xfrm>
            <a:off x="452120" y="1209040"/>
            <a:ext cx="11326495" cy="53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synthesis of MXene and the fabrication of MoS2-based FET has been successfully initiated, with promising preliminary results.</a:t>
            </a:r>
            <a:endParaRPr lang="en-US" alt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project demonstrates the potential for a non-invasive, wearable sensor that can monitor creatinine levels in sweat, offering a new method for early diagnosis of CKD.</a:t>
            </a:r>
            <a:endParaRPr lang="en-US" alt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In conclusion, We have processed MoS2 ink comprising of MoS2 nanoparticles.</a:t>
            </a:r>
            <a:endParaRPr lang="en-US" alt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We have also grown MoS2 film on paper which made the paper brittle in nature. 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Further testing of MoS2 in sensor design. </a:t>
            </a:r>
            <a:endParaRPr lang="en-US" alt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designing a circuit on the MoS2 paper to be used as FET </a:t>
            </a:r>
            <a:endParaRPr lang="en-US" alt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Once fully developed, the sensor will allow for continuous monitoring and could be integrated with smartphone apps for real-time data transmission.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Future work will focus on improving sensor stability, sensitivity testing, and Bluetooth integration for seamless use in healthcare settings.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230;p35"/>
          <p:cNvSpPr txBox="1"/>
          <p:nvPr/>
        </p:nvSpPr>
        <p:spPr>
          <a:xfrm>
            <a:off x="4072466" y="3303027"/>
            <a:ext cx="40724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0" i="0" u="none" strike="noStrike" cap="none">
                <a:solidFill>
                  <a:srgbClr val="DF2A3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sz="4400" b="0" i="0" u="none" strike="noStrike" cap="none">
              <a:solidFill>
                <a:srgbClr val="DF2A3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165" name="Google Shape;231;p35"/>
          <p:cNvPicPr preferRelativeResize="0"/>
          <p:nvPr/>
        </p:nvPicPr>
        <p:blipFill rotWithShape="1">
          <a:blip r:embed="rId1"/>
          <a:srcRect l="22326" t="32664" r="11837" b="35102"/>
          <a:stretch>
            <a:fillRect/>
          </a:stretch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232;p35"/>
          <p:cNvGrpSpPr/>
          <p:nvPr/>
        </p:nvGrpSpPr>
        <p:grpSpPr>
          <a:xfrm>
            <a:off x="11856720" y="1182857"/>
            <a:ext cx="223520" cy="990718"/>
            <a:chOff x="11856720" y="140636"/>
            <a:chExt cx="223520" cy="990718"/>
          </a:xfrm>
        </p:grpSpPr>
        <p:grpSp>
          <p:nvGrpSpPr>
            <p:cNvPr id="97" name="Google Shape;233;p3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048739" name="Google Shape;234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740" name="Google Shape;235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8" name="Google Shape;236;p3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048741" name="Google Shape;237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742" name="Google Shape;238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pic>
        <p:nvPicPr>
          <p:cNvPr id="2097166" name="Google Shape;239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29549" y="2637368"/>
            <a:ext cx="4931834" cy="493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111;p76"/>
          <p:cNvPicPr preferRelativeResize="0"/>
          <p:nvPr/>
        </p:nvPicPr>
        <p:blipFill rotWithShape="1">
          <a:blip r:embed="rId1"/>
          <a:srcRect l="22326" t="32664" r="11836" b="35101"/>
          <a:stretch>
            <a:fillRect/>
          </a:stretch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112;p76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41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048603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604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2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048605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606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pic>
        <p:nvPicPr>
          <p:cNvPr id="2097157" name="Picture 6" descr="A logo with text overlay&#10;&#10;Description automatically generated"/>
          <p:cNvPicPr>
            <a:picLocks noChangeAspect="1"/>
          </p:cNvPicPr>
          <p:nvPr/>
        </p:nvPicPr>
        <p:blipFill rotWithShape="1">
          <a:blip r:embed="rId2"/>
          <a:srcRect l="37906" t="34096" r="9606" b="36394"/>
          <a:stretch>
            <a:fillRect/>
          </a:stretch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1048607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Project Group – Details</a:t>
            </a:r>
            <a:endParaRPr dirty="0"/>
          </a:p>
        </p:txBody>
      </p:sp>
      <p:grpSp>
        <p:nvGrpSpPr>
          <p:cNvPr id="43" name="Group 15"/>
          <p:cNvGrpSpPr/>
          <p:nvPr/>
        </p:nvGrpSpPr>
        <p:grpSpPr>
          <a:xfrm>
            <a:off x="550606" y="762414"/>
            <a:ext cx="10965180" cy="305674"/>
            <a:chOff x="550606" y="762414"/>
            <a:chExt cx="10965180" cy="305674"/>
          </a:xfrm>
          <a:solidFill>
            <a:schemeClr val="tx2">
              <a:lumMod val="10000"/>
            </a:schemeClr>
          </a:solidFill>
        </p:grpSpPr>
        <p:sp>
          <p:nvSpPr>
            <p:cNvPr id="1048608" name="Google Shape;120;p76"/>
            <p:cNvSpPr/>
            <p:nvPr/>
          </p:nvSpPr>
          <p:spPr>
            <a:xfrm>
              <a:off x="550606" y="765905"/>
              <a:ext cx="2114338" cy="302183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Photo </a:t>
              </a:r>
              <a:endParaRPr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09" name="Google Shape;120;p76"/>
            <p:cNvSpPr/>
            <p:nvPr/>
          </p:nvSpPr>
          <p:spPr>
            <a:xfrm>
              <a:off x="3157916" y="762414"/>
              <a:ext cx="1692910" cy="295910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Track</a:t>
              </a:r>
              <a:endParaRPr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10" name="Google Shape;120;p76"/>
            <p:cNvSpPr/>
            <p:nvPr/>
          </p:nvSpPr>
          <p:spPr>
            <a:xfrm>
              <a:off x="5210871" y="771939"/>
              <a:ext cx="2353945" cy="295910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Roll No</a:t>
              </a:r>
              <a:endParaRPr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11" name="Google Shape;120;p76"/>
            <p:cNvSpPr/>
            <p:nvPr/>
          </p:nvSpPr>
          <p:spPr>
            <a:xfrm>
              <a:off x="7820086" y="762414"/>
              <a:ext cx="3695700" cy="295910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Name</a:t>
              </a:r>
              <a:endParaRPr lang="en-US" sz="1000" b="1" dirty="0">
                <a:ea typeface="Verdana" panose="020B0604030504040204"/>
              </a:endParaRPr>
            </a:p>
          </p:txBody>
        </p:sp>
      </p:grpSp>
      <p:grpSp>
        <p:nvGrpSpPr>
          <p:cNvPr id="44" name="Group 14"/>
          <p:cNvGrpSpPr/>
          <p:nvPr/>
        </p:nvGrpSpPr>
        <p:grpSpPr>
          <a:xfrm>
            <a:off x="973094" y="1522843"/>
            <a:ext cx="10951210" cy="941509"/>
            <a:chOff x="905784" y="1270748"/>
            <a:chExt cx="10951210" cy="941509"/>
          </a:xfrm>
        </p:grpSpPr>
        <p:sp>
          <p:nvSpPr>
            <p:cNvPr id="1048612" name="Google Shape;120;p76"/>
            <p:cNvSpPr/>
            <p:nvPr/>
          </p:nvSpPr>
          <p:spPr>
            <a:xfrm>
              <a:off x="905784" y="1270748"/>
              <a:ext cx="1198319" cy="9415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Photo</a:t>
              </a:r>
              <a:endParaRPr sz="10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13" name="Google Shape;120;p76"/>
            <p:cNvSpPr/>
            <p:nvPr/>
          </p:nvSpPr>
          <p:spPr>
            <a:xfrm>
              <a:off x="3090184" y="1537448"/>
              <a:ext cx="1693545" cy="36893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14" name="Google Shape;120;p76"/>
            <p:cNvSpPr/>
            <p:nvPr/>
          </p:nvSpPr>
          <p:spPr>
            <a:xfrm>
              <a:off x="8261624" y="1537448"/>
              <a:ext cx="3595370" cy="36893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IN" sz="1800" b="0" i="0" u="none" strike="noStrike" cap="none" dirty="0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SANA SAYYE</a:t>
              </a:r>
              <a:r>
                <a:rPr lang="en-IN" sz="1800" b="0" i="0" u="none" strike="noStrike" cap="none" dirty="0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</a:t>
              </a:r>
              <a:endParaRPr lang="en-IN" sz="1800" b="0" i="0" u="none" strike="noStrike" cap="none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15" name="Google Shape;120;p76"/>
            <p:cNvSpPr/>
            <p:nvPr/>
          </p:nvSpPr>
          <p:spPr>
            <a:xfrm>
              <a:off x="5004709" y="1537448"/>
              <a:ext cx="3101340" cy="36893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IN" sz="1800" i="0" u="none" strike="noStrike" cap="none" dirty="0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BU21EECE0100268</a:t>
              </a:r>
              <a:endParaRPr lang="en-IN" sz="1800" i="0" u="none" strike="noStrike" cap="none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5" name="Group 16"/>
          <p:cNvGrpSpPr/>
          <p:nvPr/>
        </p:nvGrpSpPr>
        <p:grpSpPr>
          <a:xfrm>
            <a:off x="962934" y="3309632"/>
            <a:ext cx="10961370" cy="941509"/>
            <a:chOff x="905784" y="1270748"/>
            <a:chExt cx="10961370" cy="941509"/>
          </a:xfrm>
        </p:grpSpPr>
        <p:sp>
          <p:nvSpPr>
            <p:cNvPr id="1048616" name="Google Shape;120;p76"/>
            <p:cNvSpPr/>
            <p:nvPr/>
          </p:nvSpPr>
          <p:spPr>
            <a:xfrm>
              <a:off x="905784" y="1270748"/>
              <a:ext cx="1198319" cy="9415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Photo</a:t>
              </a:r>
              <a:endParaRPr sz="10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17" name="Google Shape;120;p76"/>
            <p:cNvSpPr/>
            <p:nvPr/>
          </p:nvSpPr>
          <p:spPr>
            <a:xfrm>
              <a:off x="3100344" y="1557133"/>
              <a:ext cx="1694180" cy="36893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18" name="Google Shape;120;p76"/>
            <p:cNvSpPr/>
            <p:nvPr/>
          </p:nvSpPr>
          <p:spPr>
            <a:xfrm>
              <a:off x="8271784" y="1557133"/>
              <a:ext cx="3595370" cy="36893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IN" sz="1800" b="0" i="0" u="none" strike="noStrike" cap="none" dirty="0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 APARNA</a:t>
              </a:r>
              <a:endParaRPr lang="en-IN" sz="1800" b="0" i="0" u="none" strike="noStrike" cap="none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" name="Group 21"/>
          <p:cNvGrpSpPr/>
          <p:nvPr/>
        </p:nvGrpSpPr>
        <p:grpSpPr>
          <a:xfrm>
            <a:off x="790575" y="5279390"/>
            <a:ext cx="11125200" cy="941705"/>
            <a:chOff x="905784" y="1270748"/>
            <a:chExt cx="10664113" cy="941509"/>
          </a:xfrm>
        </p:grpSpPr>
        <p:sp>
          <p:nvSpPr>
            <p:cNvPr id="1048619" name="Google Shape;120;p76"/>
            <p:cNvSpPr/>
            <p:nvPr/>
          </p:nvSpPr>
          <p:spPr>
            <a:xfrm>
              <a:off x="905784" y="1270748"/>
              <a:ext cx="1198319" cy="9415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Photo</a:t>
              </a:r>
              <a:endParaRPr sz="10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20" name="Google Shape;120;p76"/>
            <p:cNvSpPr/>
            <p:nvPr/>
          </p:nvSpPr>
          <p:spPr>
            <a:xfrm>
              <a:off x="3174951" y="1557073"/>
              <a:ext cx="1622747" cy="36885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21" name="Google Shape;120;p76"/>
            <p:cNvSpPr/>
            <p:nvPr/>
          </p:nvSpPr>
          <p:spPr>
            <a:xfrm>
              <a:off x="5009520" y="1557073"/>
              <a:ext cx="2972804" cy="36885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IN" sz="1800" b="0" i="0" u="none" strike="noStrike" cap="none" dirty="0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BU21EECE0100211</a:t>
              </a:r>
              <a:endParaRPr lang="en-IN" sz="1800" b="0" i="0" u="none" strike="noStrike" cap="none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8622" name="Google Shape;120;p76"/>
            <p:cNvSpPr/>
            <p:nvPr/>
          </p:nvSpPr>
          <p:spPr>
            <a:xfrm>
              <a:off x="8131451" y="1557073"/>
              <a:ext cx="3438446" cy="36885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 panose="020B0604020202020204"/>
                <a:buNone/>
              </a:pPr>
              <a:r>
                <a:rPr lang="en-IN" sz="1800" b="0" i="0" u="none" strike="noStrike" cap="none" dirty="0">
                  <a:solidFill>
                    <a:schemeClr val="bg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 MANJULATHA</a:t>
              </a:r>
              <a:endParaRPr lang="en-IN" sz="1800" b="0" i="0" u="none" strike="noStrike" cap="none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48623" name="Slide Number Placeholder 3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pic>
        <p:nvPicPr>
          <p:cNvPr id="2097158" name="Picture 34" descr="WhatsApp Image 2024-08-31 at 10.49.54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" y="3192780"/>
            <a:ext cx="2675890" cy="1523365"/>
          </a:xfrm>
          <a:prstGeom prst="rect">
            <a:avLst/>
          </a:prstGeom>
        </p:spPr>
      </p:pic>
      <p:pic>
        <p:nvPicPr>
          <p:cNvPr id="2097159" name="Picture Placeholder 36" descr="WhatsApp Image 2024-08-31 at 10.42.48 AM"/>
          <p:cNvPicPr>
            <a:picLocks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3185" y="1152525"/>
            <a:ext cx="2676525" cy="1649095"/>
          </a:xfrm>
          <a:prstGeom prst="rect">
            <a:avLst/>
          </a:prstGeom>
        </p:spPr>
      </p:pic>
      <p:pic>
        <p:nvPicPr>
          <p:cNvPr id="2097160" name="Picture 38" descr="WhatsApp Image 2024-08-31 at 11.01.22 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" y="5125085"/>
            <a:ext cx="2677160" cy="1607820"/>
          </a:xfrm>
          <a:prstGeom prst="rect">
            <a:avLst/>
          </a:prstGeom>
        </p:spPr>
      </p:pic>
      <p:sp>
        <p:nvSpPr>
          <p:cNvPr id="1048624" name="Text Box 42"/>
          <p:cNvSpPr txBox="1"/>
          <p:nvPr/>
        </p:nvSpPr>
        <p:spPr>
          <a:xfrm>
            <a:off x="5369560" y="3394710"/>
            <a:ext cx="500126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048625" name="Google Shape;120;p76"/>
          <p:cNvSpPr/>
          <p:nvPr>
            <p:custDataLst>
              <p:tags r:id="rId6"/>
            </p:custDataLst>
          </p:nvPr>
        </p:nvSpPr>
        <p:spPr>
          <a:xfrm>
            <a:off x="5071745" y="3596005"/>
            <a:ext cx="3106420" cy="368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IN" sz="1800" b="0" i="0" u="none" strike="noStrike" cap="none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BU21EECE01003</a:t>
            </a:r>
            <a:r>
              <a:rPr lang="en-IN" sz="1800" b="0" i="0" u="none" strike="noStrike" cap="none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24</a:t>
            </a:r>
            <a:endParaRPr lang="en-IN" sz="1800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111;p76"/>
          <p:cNvPicPr preferRelativeResize="0"/>
          <p:nvPr/>
        </p:nvPicPr>
        <p:blipFill rotWithShape="1">
          <a:blip r:embed="rId1"/>
          <a:srcRect l="22326" t="32664" r="11836" b="35101"/>
          <a:stretch>
            <a:fillRect/>
          </a:stretch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112;p76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51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048628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629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2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048630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631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pic>
        <p:nvPicPr>
          <p:cNvPr id="2097162" name="Picture 6" descr="A logo with text overlay&#10;&#10;Description automatically generated"/>
          <p:cNvPicPr>
            <a:picLocks noChangeAspect="1"/>
          </p:cNvPicPr>
          <p:nvPr/>
        </p:nvPicPr>
        <p:blipFill rotWithShape="1">
          <a:blip r:embed="rId2"/>
          <a:srcRect l="37906" t="34096" r="9606" b="36394"/>
          <a:stretch>
            <a:fillRect/>
          </a:stretch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1048632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Objective and Goals</a:t>
            </a:r>
            <a:endParaRPr dirty="0"/>
          </a:p>
        </p:txBody>
      </p:sp>
      <p:sp>
        <p:nvSpPr>
          <p:cNvPr id="1048633" name="Google Shape;120;p76"/>
          <p:cNvSpPr/>
          <p:nvPr/>
        </p:nvSpPr>
        <p:spPr>
          <a:xfrm>
            <a:off x="767776" y="106816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634" name="Google Shape;120;p76"/>
          <p:cNvSpPr/>
          <p:nvPr/>
        </p:nvSpPr>
        <p:spPr>
          <a:xfrm>
            <a:off x="767715" y="3277870"/>
            <a:ext cx="3422650" cy="302260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Verdana" panose="020B0604030504040204" pitchFamily="34" charset="0"/>
                <a:ea typeface="Arial" panose="020B0604020202020204"/>
                <a:cs typeface="Verdana" panose="020B0604030504040204" pitchFamily="34" charset="0"/>
                <a:sym typeface="Arial" panose="020B0604020202020204"/>
              </a:rPr>
              <a:t>Expected Outcomes</a:t>
            </a:r>
            <a:endParaRPr lang="en-US" sz="2000" b="1" i="0" u="none" strike="noStrike" cap="none" dirty="0">
              <a:solidFill>
                <a:schemeClr val="bg1"/>
              </a:solidFill>
              <a:latin typeface="Verdana" panose="020B0604030504040204" pitchFamily="34" charset="0"/>
              <a:ea typeface="Arial" panose="020B0604020202020204"/>
              <a:cs typeface="Verdana" panose="020B0604030504040204" pitchFamily="34" charset="0"/>
              <a:sym typeface="Arial" panose="020B0604020202020204"/>
            </a:endParaRPr>
          </a:p>
        </p:txBody>
      </p:sp>
      <p:sp>
        <p:nvSpPr>
          <p:cNvPr id="1048635" name="TextBox 32"/>
          <p:cNvSpPr txBox="1"/>
          <p:nvPr/>
        </p:nvSpPr>
        <p:spPr>
          <a:xfrm>
            <a:off x="768350" y="1268095"/>
            <a:ext cx="10356850" cy="1856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design and develop a wearable FET-based sensor for the sensitive and selective detection of creatinine in sweat</a:t>
            </a:r>
            <a:r>
              <a:rPr lang="en-US" altLang="en-IN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en-US" altLang="en-IN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</a:t>
            </a:r>
            <a:r>
              <a:rPr lang="en-IN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</a:t>
            </a:r>
            <a:r>
              <a:rPr lang="en-US" altLang="en-IN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</a:t>
            </a:r>
            <a:r>
              <a:rPr lang="en-IN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non-invasive, continuous monitoring of kidney function for early diagnosis and management of renal health.</a:t>
            </a:r>
            <a:endParaRPr lang="en-IN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8636" name="TextBox 33"/>
          <p:cNvSpPr txBox="1"/>
          <p:nvPr/>
        </p:nvSpPr>
        <p:spPr>
          <a:xfrm>
            <a:off x="550545" y="3976370"/>
            <a:ext cx="4939030" cy="2713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+mn-lt"/>
                <a:ea typeface="Verdana" panose="020B0604030504040204" pitchFamily="34" charset="0"/>
                <a:cs typeface="+mn-lt"/>
              </a:rPr>
              <a:t>Synthesis of nano materials</a:t>
            </a:r>
            <a:endParaRPr lang="en-US" altLang="en-IN" sz="1800" dirty="0">
              <a:latin typeface="+mn-lt"/>
              <a:ea typeface="Verdana" panose="020B0604030504040204" pitchFamily="34" charset="0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+mn-lt"/>
                <a:ea typeface="Verdana" panose="020B0604030504040204" pitchFamily="34" charset="0"/>
                <a:cs typeface="+mn-lt"/>
              </a:rPr>
              <a:t>Development of Wearable patch</a:t>
            </a:r>
            <a:endParaRPr lang="en-US" altLang="en-IN" sz="1800" dirty="0">
              <a:latin typeface="+mn-lt"/>
              <a:ea typeface="Verdana" panose="020B0604030504040204" pitchFamily="34" charset="0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ym typeface="+mn-ea"/>
              </a:rPr>
              <a:t>Analyse of concentration of particular substance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ym typeface="+mn-ea"/>
              </a:rPr>
              <a:t>Smartphone Integration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+mn-lt"/>
              <a:ea typeface="Verdana" panose="020B0604030504040204" pitchFamily="34" charset="0"/>
              <a:cs typeface="+mn-lt"/>
            </a:endParaRPr>
          </a:p>
          <a:p>
            <a:endParaRPr lang="en-IN" sz="1800" dirty="0">
              <a:latin typeface="+mn-lt"/>
              <a:ea typeface="Verdana" panose="020B0604030504040204" pitchFamily="34" charset="0"/>
              <a:cs typeface="+mn-lt"/>
            </a:endParaRPr>
          </a:p>
        </p:txBody>
      </p:sp>
      <p:sp>
        <p:nvSpPr>
          <p:cNvPr id="1048637" name="Slide Number Placeholder 3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6349365" y="3124200"/>
            <a:ext cx="5344795" cy="2640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3" name="Picture 2" descr="WhatsApp Image 2024-09-05 at 10.11.1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45" y="3123565"/>
            <a:ext cx="5786755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11;p76"/>
          <p:cNvPicPr preferRelativeResize="0"/>
          <p:nvPr/>
        </p:nvPicPr>
        <p:blipFill rotWithShape="1">
          <a:blip r:embed="rId1"/>
          <a:srcRect l="22326" t="32664" r="11836" b="35101"/>
          <a:stretch>
            <a:fillRect/>
          </a:stretch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112;p76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57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048640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641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8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048642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643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pic>
        <p:nvPicPr>
          <p:cNvPr id="2097164" name="Picture 6" descr="A logo with text overlay&#10;&#10;Description automatically generated"/>
          <p:cNvPicPr>
            <a:picLocks noChangeAspect="1"/>
          </p:cNvPicPr>
          <p:nvPr/>
        </p:nvPicPr>
        <p:blipFill rotWithShape="1">
          <a:blip r:embed="rId2"/>
          <a:srcRect l="37906" t="34096" r="9606" b="36394"/>
          <a:stretch>
            <a:fillRect/>
          </a:stretch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1048644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Resources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Mxene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Ana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lytical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bala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nce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Tubu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lar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furn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ace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itro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gen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gas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Swea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 sa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mples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8645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646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Project Plan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650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 panose="00000500000000000000"/>
                <a:sym typeface="Montserrat" panose="00000500000000000000"/>
              </a:rPr>
              <a:t>Literature Survey</a:t>
            </a:r>
            <a:endParaRPr dirty="0"/>
          </a:p>
        </p:txBody>
      </p:sp>
      <p:sp>
        <p:nvSpPr>
          <p:cNvPr id="1048651" name="Google Shape;125;p3"/>
          <p:cNvSpPr txBox="1"/>
          <p:nvPr/>
        </p:nvSpPr>
        <p:spPr>
          <a:xfrm>
            <a:off x="432619" y="7261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1"/>
              </a:rPr>
              <a:t>https://jnanobiotechnology.biomedcentral.com/articles/10.1186/s12951-023-02153-1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https://www.mdpi.com/2227-9040/11/9/470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https://www.ncbi.nlm.nih.gov/pmc/articles/PMC10629051/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papers 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papers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Overview of Wearable Sensors: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Whitepapers from industry leaders or academic institutions that provide a broad view of wearable sensor technology, its current state, and future trends.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Biosensing with FETs: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Detailed whitepapers explaining the mechanisms of FET-based biosensors, including surface chemistry, sensor response, and noise reduction techniques.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lication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Device Calibration and Testing: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Technical notes on how to calibrate FET-based sensors for accurate biomarker detection in sweat, including protocols for sensor testing and data validation.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Integration with Wearable Electronics: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Application notes discussing the integration of FET sensors into wearable devices, covering aspects such as power management, signal processing, and data transmission.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Biocompatibility and Wearability: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Guidelines on ensuring that the wearable sensor is biocompatible and comfortable for long-term use on the skin.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653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 panose="00000500000000000000"/>
                <a:sym typeface="Montserrat" panose="00000500000000000000"/>
              </a:rPr>
              <a:t>Analysis - SWOT</a:t>
            </a:r>
            <a:endParaRPr dirty="0"/>
          </a:p>
        </p:txBody>
      </p:sp>
      <p:grpSp>
        <p:nvGrpSpPr>
          <p:cNvPr id="63" name="Google Shape;488;p10"/>
          <p:cNvGrpSpPr/>
          <p:nvPr/>
        </p:nvGrpSpPr>
        <p:grpSpPr>
          <a:xfrm>
            <a:off x="213106" y="1087852"/>
            <a:ext cx="6735756" cy="2113279"/>
            <a:chOff x="928691" y="421011"/>
            <a:chExt cx="2812894" cy="1584999"/>
          </a:xfrm>
        </p:grpSpPr>
        <p:sp>
          <p:nvSpPr>
            <p:cNvPr id="1048654" name="Google Shape;489;p10"/>
            <p:cNvSpPr/>
            <p:nvPr/>
          </p:nvSpPr>
          <p:spPr>
            <a:xfrm>
              <a:off x="2842986" y="1102623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25004"/>
                  </a:moveTo>
                  <a:lnTo>
                    <a:pt x="27052" y="1"/>
                  </a:lnTo>
                  <a:lnTo>
                    <a:pt x="1" y="1"/>
                  </a:lnTo>
                </a:path>
              </a:pathLst>
            </a:custGeom>
            <a:noFill/>
            <a:ln w="11025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4" name="Google Shape;490;p10"/>
            <p:cNvGrpSpPr/>
            <p:nvPr/>
          </p:nvGrpSpPr>
          <p:grpSpPr>
            <a:xfrm>
              <a:off x="928691" y="421011"/>
              <a:ext cx="1901605" cy="1584999"/>
              <a:chOff x="928691" y="421011"/>
              <a:chExt cx="1901605" cy="1584999"/>
            </a:xfrm>
          </p:grpSpPr>
          <p:sp>
            <p:nvSpPr>
              <p:cNvPr id="1048655" name="Google Shape;491;p10"/>
              <p:cNvSpPr txBox="1"/>
              <p:nvPr/>
            </p:nvSpPr>
            <p:spPr>
              <a:xfrm>
                <a:off x="1117764" y="1039675"/>
                <a:ext cx="1712532" cy="966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S1.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-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v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sive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ring 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S2.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nu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ous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toring 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S3.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tential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f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gration </a:t>
                </a:r>
                <a:endParaRPr dirty="0"/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  <p:sp>
            <p:nvSpPr>
              <p:cNvPr id="1048656" name="Google Shape;492;p10"/>
              <p:cNvSpPr txBox="1"/>
              <p:nvPr/>
            </p:nvSpPr>
            <p:spPr>
              <a:xfrm>
                <a:off x="928691" y="421011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5" b="1">
                    <a:solidFill>
                      <a:schemeClr val="accent6"/>
                    </a:solidFill>
                    <a:latin typeface="Fira Sans Extra Condensed Medium" panose="020B0604020202020204"/>
                    <a:ea typeface="Fira Sans Extra Condensed Medium" panose="020B0604020202020204"/>
                    <a:cs typeface="Fira Sans Extra Condensed Medium" panose="020B0604020202020204"/>
                    <a:sym typeface="Fira Sans Extra Condensed Medium" panose="020B0604020202020204"/>
                  </a:rPr>
                  <a:t>Strengths</a:t>
                </a:r>
                <a:endParaRPr sz="2265" b="1">
                  <a:solidFill>
                    <a:schemeClr val="accent6"/>
                  </a:solidFill>
                  <a:latin typeface="Fira Sans Extra Condensed Medium" panose="020B0604020202020204"/>
                  <a:ea typeface="Fira Sans Extra Condensed Medium" panose="020B0604020202020204"/>
                  <a:cs typeface="Fira Sans Extra Condensed Medium" panose="020B0604020202020204"/>
                  <a:sym typeface="Fira Sans Extra Condensed Medium" panose="020B0604020202020204"/>
                </a:endParaRPr>
              </a:p>
            </p:txBody>
          </p:sp>
        </p:grpSp>
      </p:grpSp>
      <p:grpSp>
        <p:nvGrpSpPr>
          <p:cNvPr id="65" name="Google Shape;483;p10"/>
          <p:cNvGrpSpPr/>
          <p:nvPr/>
        </p:nvGrpSpPr>
        <p:grpSpPr>
          <a:xfrm>
            <a:off x="6918064" y="990976"/>
            <a:ext cx="5274004" cy="2453005"/>
            <a:chOff x="5188548" y="1062506"/>
            <a:chExt cx="3955502" cy="1293439"/>
          </a:xfrm>
        </p:grpSpPr>
        <p:sp>
          <p:nvSpPr>
            <p:cNvPr id="1048657" name="Google Shape;484;p10"/>
            <p:cNvSpPr/>
            <p:nvPr/>
          </p:nvSpPr>
          <p:spPr>
            <a:xfrm>
              <a:off x="5188548" y="1644028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25004"/>
                  </a:moveTo>
                  <a:lnTo>
                    <a:pt x="25003" y="1"/>
                  </a:lnTo>
                  <a:lnTo>
                    <a:pt x="52054" y="1"/>
                  </a:lnTo>
                </a:path>
              </a:pathLst>
            </a:custGeom>
            <a:noFill/>
            <a:ln w="110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6" name="Google Shape;485;p10"/>
            <p:cNvGrpSpPr/>
            <p:nvPr/>
          </p:nvGrpSpPr>
          <p:grpSpPr>
            <a:xfrm>
              <a:off x="6267501" y="1062506"/>
              <a:ext cx="2876549" cy="1293439"/>
              <a:chOff x="6267501" y="1062506"/>
              <a:chExt cx="2876549" cy="1293439"/>
            </a:xfrm>
          </p:grpSpPr>
          <p:sp>
            <p:nvSpPr>
              <p:cNvPr id="1048658" name="Google Shape;486;p10"/>
              <p:cNvSpPr txBox="1"/>
              <p:nvPr/>
            </p:nvSpPr>
            <p:spPr>
              <a:xfrm>
                <a:off x="6551742" y="1062506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5" b="1">
                    <a:solidFill>
                      <a:schemeClr val="accent1"/>
                    </a:solidFill>
                    <a:latin typeface="Fira Sans Extra Condensed Medium" panose="020B0604020202020204"/>
                    <a:ea typeface="Fira Sans Extra Condensed Medium" panose="020B0604020202020204"/>
                    <a:cs typeface="Fira Sans Extra Condensed Medium" panose="020B0604020202020204"/>
                    <a:sym typeface="Fira Sans Extra Condensed Medium" panose="020B0604020202020204"/>
                  </a:rPr>
                  <a:t>Weaknesses</a:t>
                </a:r>
                <a:endParaRPr sz="2265" b="1">
                  <a:solidFill>
                    <a:schemeClr val="accent1"/>
                  </a:solidFill>
                  <a:latin typeface="Fira Sans Extra Condensed Medium" panose="020B0604020202020204"/>
                  <a:ea typeface="Fira Sans Extra Condensed Medium" panose="020B0604020202020204"/>
                  <a:cs typeface="Fira Sans Extra Condensed Medium" panose="020B0604020202020204"/>
                  <a:sym typeface="Fira Sans Extra Condensed Medium" panose="020B0604020202020204"/>
                </a:endParaRPr>
              </a:p>
            </p:txBody>
          </p:sp>
          <p:sp>
            <p:nvSpPr>
              <p:cNvPr id="1048659" name="Google Shape;487;p10"/>
              <p:cNvSpPr txBox="1"/>
              <p:nvPr/>
            </p:nvSpPr>
            <p:spPr>
              <a:xfrm>
                <a:off x="6267501" y="1411731"/>
                <a:ext cx="2876549" cy="944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W1.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w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u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mption 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W2.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f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f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h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w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eat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nents </a:t>
                </a:r>
                <a:endParaRPr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W3.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u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b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y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b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lity 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W4.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w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eat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ection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h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enge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67" name="Google Shape;493;p10"/>
          <p:cNvGrpSpPr/>
          <p:nvPr/>
        </p:nvGrpSpPr>
        <p:grpSpPr>
          <a:xfrm>
            <a:off x="7146965" y="3874140"/>
            <a:ext cx="4833616" cy="2194559"/>
            <a:chOff x="5188548" y="2952300"/>
            <a:chExt cx="3670171" cy="1645960"/>
          </a:xfrm>
        </p:grpSpPr>
        <p:sp>
          <p:nvSpPr>
            <p:cNvPr id="1048660" name="Google Shape;494;p10"/>
            <p:cNvSpPr/>
            <p:nvPr/>
          </p:nvSpPr>
          <p:spPr>
            <a:xfrm>
              <a:off x="5188548" y="3381901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1"/>
                  </a:moveTo>
                  <a:lnTo>
                    <a:pt x="25003" y="25004"/>
                  </a:lnTo>
                  <a:lnTo>
                    <a:pt x="52054" y="25004"/>
                  </a:lnTo>
                </a:path>
              </a:pathLst>
            </a:custGeom>
            <a:noFill/>
            <a:ln w="110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8" name="Google Shape;495;p10"/>
            <p:cNvGrpSpPr/>
            <p:nvPr/>
          </p:nvGrpSpPr>
          <p:grpSpPr>
            <a:xfrm>
              <a:off x="6340416" y="2952300"/>
              <a:ext cx="2518303" cy="1645960"/>
              <a:chOff x="6340416" y="2952300"/>
              <a:chExt cx="2518303" cy="1645960"/>
            </a:xfrm>
          </p:grpSpPr>
          <p:sp>
            <p:nvSpPr>
              <p:cNvPr id="1048661" name="Google Shape;496;p10"/>
              <p:cNvSpPr txBox="1"/>
              <p:nvPr/>
            </p:nvSpPr>
            <p:spPr>
              <a:xfrm>
                <a:off x="6524669" y="2952300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5" b="1">
                    <a:solidFill>
                      <a:schemeClr val="accent5"/>
                    </a:solidFill>
                    <a:latin typeface="Fira Sans Extra Condensed Medium" panose="020B0604020202020204"/>
                    <a:ea typeface="Fira Sans Extra Condensed Medium" panose="020B0604020202020204"/>
                    <a:cs typeface="Fira Sans Extra Condensed Medium" panose="020B0604020202020204"/>
                    <a:sym typeface="Fira Sans Extra Condensed Medium" panose="020B0604020202020204"/>
                  </a:rPr>
                  <a:t>Threats</a:t>
                </a:r>
                <a:endParaRPr sz="2265" b="1">
                  <a:solidFill>
                    <a:schemeClr val="accent5"/>
                  </a:solidFill>
                  <a:latin typeface="Fira Sans Extra Condensed Medium" panose="020B0604020202020204"/>
                  <a:ea typeface="Fira Sans Extra Condensed Medium" panose="020B0604020202020204"/>
                  <a:cs typeface="Fira Sans Extra Condensed Medium" panose="020B0604020202020204"/>
                  <a:sym typeface="Fira Sans Extra Condensed Medium" panose="020B0604020202020204"/>
                </a:endParaRPr>
              </a:p>
            </p:txBody>
          </p:sp>
          <p:sp>
            <p:nvSpPr>
              <p:cNvPr id="1048662" name="Google Shape;497;p10"/>
              <p:cNvSpPr txBox="1"/>
              <p:nvPr/>
            </p:nvSpPr>
            <p:spPr>
              <a:xfrm>
                <a:off x="6340416" y="3381888"/>
                <a:ext cx="2518303" cy="1216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T1. Durability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T2. False positive False negative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T3. Non-responsive device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T4. Short circuits or water-based interactions will effect sensitivity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69" name="Google Shape;498;p10"/>
          <p:cNvGrpSpPr/>
          <p:nvPr/>
        </p:nvGrpSpPr>
        <p:grpSpPr>
          <a:xfrm>
            <a:off x="665855" y="4137370"/>
            <a:ext cx="5679359" cy="2252345"/>
            <a:chOff x="1232332" y="2898361"/>
            <a:chExt cx="4259625" cy="1689301"/>
          </a:xfrm>
        </p:grpSpPr>
        <p:sp>
          <p:nvSpPr>
            <p:cNvPr id="1048663" name="Google Shape;499;p10"/>
            <p:cNvSpPr/>
            <p:nvPr/>
          </p:nvSpPr>
          <p:spPr>
            <a:xfrm>
              <a:off x="4593358" y="3752480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1"/>
                  </a:moveTo>
                  <a:lnTo>
                    <a:pt x="27052" y="25004"/>
                  </a:lnTo>
                  <a:lnTo>
                    <a:pt x="1" y="25004"/>
                  </a:lnTo>
                </a:path>
              </a:pathLst>
            </a:custGeom>
            <a:noFill/>
            <a:ln w="11025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70" name="Google Shape;500;p10"/>
            <p:cNvGrpSpPr/>
            <p:nvPr/>
          </p:nvGrpSpPr>
          <p:grpSpPr>
            <a:xfrm>
              <a:off x="1232332" y="2898361"/>
              <a:ext cx="3391461" cy="1689301"/>
              <a:chOff x="1232332" y="2898361"/>
              <a:chExt cx="3391461" cy="1689301"/>
            </a:xfrm>
          </p:grpSpPr>
          <p:sp>
            <p:nvSpPr>
              <p:cNvPr id="1048664" name="Google Shape;501;p10"/>
              <p:cNvSpPr txBox="1"/>
              <p:nvPr/>
            </p:nvSpPr>
            <p:spPr>
              <a:xfrm>
                <a:off x="1648349" y="2898361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5" b="1">
                    <a:solidFill>
                      <a:schemeClr val="accent4"/>
                    </a:solidFill>
                    <a:latin typeface="Fira Sans Extra Condensed Medium" panose="020B0604020202020204"/>
                    <a:ea typeface="Fira Sans Extra Condensed Medium" panose="020B0604020202020204"/>
                    <a:cs typeface="Fira Sans Extra Condensed Medium" panose="020B0604020202020204"/>
                    <a:sym typeface="Fira Sans Extra Condensed Medium" panose="020B0604020202020204"/>
                  </a:rPr>
                  <a:t>Opportunities</a:t>
                </a:r>
                <a:endParaRPr sz="2265" b="1">
                  <a:solidFill>
                    <a:schemeClr val="accent4"/>
                  </a:solidFill>
                  <a:latin typeface="Fira Sans Extra Condensed Medium" panose="020B0604020202020204"/>
                  <a:ea typeface="Fira Sans Extra Condensed Medium" panose="020B0604020202020204"/>
                  <a:cs typeface="Fira Sans Extra Condensed Medium" panose="020B0604020202020204"/>
                  <a:sym typeface="Fira Sans Extra Condensed Medium" panose="020B0604020202020204"/>
                </a:endParaRPr>
              </a:p>
            </p:txBody>
          </p:sp>
          <p:sp>
            <p:nvSpPr>
              <p:cNvPr id="1048665" name="Google Shape;502;p10"/>
              <p:cNvSpPr txBox="1"/>
              <p:nvPr/>
            </p:nvSpPr>
            <p:spPr>
              <a:xfrm>
                <a:off x="1232332" y="3561794"/>
                <a:ext cx="3391461" cy="1025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O1. 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ship 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b</a:t>
                </a:r>
                <a:r>
                  <a:rPr lang="en-US" sz="1600" dirty="0" err="1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oration 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O2.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g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p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v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ence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f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h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k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y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ase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(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K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)</a:t>
                </a:r>
                <a:endParaRPr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O3.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v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m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f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x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b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t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o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n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i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</a:t>
                </a:r>
                <a:r>
                  <a:rPr lang="en-US" sz="1600" dirty="0">
                    <a:solidFill>
                      <a:srgbClr val="434343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</a:t>
                </a:r>
                <a:endParaRPr lang="en-US"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71" name="Google Shape;503;p10"/>
          <p:cNvGrpSpPr/>
          <p:nvPr/>
        </p:nvGrpSpPr>
        <p:grpSpPr>
          <a:xfrm>
            <a:off x="4564098" y="1912734"/>
            <a:ext cx="3978569" cy="3824127"/>
            <a:chOff x="4685401" y="2674734"/>
            <a:chExt cx="3978569" cy="3824127"/>
          </a:xfrm>
        </p:grpSpPr>
        <p:grpSp>
          <p:nvGrpSpPr>
            <p:cNvPr id="72" name="Google Shape;504;p10"/>
            <p:cNvGrpSpPr/>
            <p:nvPr/>
          </p:nvGrpSpPr>
          <p:grpSpPr>
            <a:xfrm>
              <a:off x="4685401" y="2674734"/>
              <a:ext cx="3978569" cy="3824127"/>
              <a:chOff x="4075801" y="1760334"/>
              <a:chExt cx="3978569" cy="3824127"/>
            </a:xfrm>
          </p:grpSpPr>
          <p:sp>
            <p:nvSpPr>
              <p:cNvPr id="1048666" name="Google Shape;505;p10"/>
              <p:cNvSpPr/>
              <p:nvPr/>
            </p:nvSpPr>
            <p:spPr>
              <a:xfrm>
                <a:off x="4075801" y="1760334"/>
                <a:ext cx="3978569" cy="3824127"/>
              </a:xfrm>
              <a:custGeom>
                <a:avLst/>
                <a:gdLst/>
                <a:ahLst/>
                <a:cxnLst/>
                <a:rect l="l" t="t" r="r" b="b"/>
                <a:pathLst>
                  <a:path w="172856" h="166146" extrusionOk="0">
                    <a:moveTo>
                      <a:pt x="86429" y="0"/>
                    </a:moveTo>
                    <a:cubicBezTo>
                      <a:pt x="77617" y="0"/>
                      <a:pt x="68807" y="3355"/>
                      <a:pt x="62104" y="10064"/>
                    </a:cubicBezTo>
                    <a:cubicBezTo>
                      <a:pt x="48673" y="23494"/>
                      <a:pt x="26837" y="45318"/>
                      <a:pt x="13419" y="58749"/>
                    </a:cubicBezTo>
                    <a:cubicBezTo>
                      <a:pt x="1" y="72167"/>
                      <a:pt x="1" y="93991"/>
                      <a:pt x="13419" y="107409"/>
                    </a:cubicBezTo>
                    <a:cubicBezTo>
                      <a:pt x="26837" y="120828"/>
                      <a:pt x="48673" y="142664"/>
                      <a:pt x="62092" y="156082"/>
                    </a:cubicBezTo>
                    <a:cubicBezTo>
                      <a:pt x="68801" y="162791"/>
                      <a:pt x="77614" y="166146"/>
                      <a:pt x="86428" y="166146"/>
                    </a:cubicBezTo>
                    <a:cubicBezTo>
                      <a:pt x="95242" y="166146"/>
                      <a:pt x="104055" y="162791"/>
                      <a:pt x="110764" y="156082"/>
                    </a:cubicBezTo>
                    <a:cubicBezTo>
                      <a:pt x="124183" y="142664"/>
                      <a:pt x="146019" y="120828"/>
                      <a:pt x="159437" y="107409"/>
                    </a:cubicBezTo>
                    <a:cubicBezTo>
                      <a:pt x="172855" y="93991"/>
                      <a:pt x="172855" y="72155"/>
                      <a:pt x="159437" y="58737"/>
                    </a:cubicBezTo>
                    <a:cubicBezTo>
                      <a:pt x="146019" y="45318"/>
                      <a:pt x="124183" y="23482"/>
                      <a:pt x="110764" y="10064"/>
                    </a:cubicBezTo>
                    <a:cubicBezTo>
                      <a:pt x="104055" y="3355"/>
                      <a:pt x="95242" y="0"/>
                      <a:pt x="8642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73" name="Google Shape;506;p10"/>
              <p:cNvGrpSpPr/>
              <p:nvPr/>
            </p:nvGrpSpPr>
            <p:grpSpPr>
              <a:xfrm>
                <a:off x="4273832" y="1959046"/>
                <a:ext cx="3582661" cy="3426984"/>
                <a:chOff x="3205454" y="1469321"/>
                <a:chExt cx="2687063" cy="2570302"/>
              </a:xfrm>
            </p:grpSpPr>
            <p:sp>
              <p:nvSpPr>
                <p:cNvPr id="1048667" name="Google Shape;507;p10"/>
                <p:cNvSpPr/>
                <p:nvPr/>
              </p:nvSpPr>
              <p:spPr>
                <a:xfrm>
                  <a:off x="3205454" y="1964889"/>
                  <a:ext cx="683612" cy="1582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1" h="91679" extrusionOk="0">
                      <a:moveTo>
                        <a:pt x="34719" y="0"/>
                      </a:moveTo>
                      <a:lnTo>
                        <a:pt x="13538" y="21193"/>
                      </a:lnTo>
                      <a:cubicBezTo>
                        <a:pt x="1" y="34731"/>
                        <a:pt x="1" y="56745"/>
                        <a:pt x="13538" y="70283"/>
                      </a:cubicBezTo>
                      <a:lnTo>
                        <a:pt x="34922" y="91678"/>
                      </a:lnTo>
                      <a:lnTo>
                        <a:pt x="39601" y="86999"/>
                      </a:lnTo>
                      <a:cubicBezTo>
                        <a:pt x="31909" y="79307"/>
                        <a:pt x="24075" y="71473"/>
                        <a:pt x="18205" y="65603"/>
                      </a:cubicBezTo>
                      <a:cubicBezTo>
                        <a:pt x="7252" y="54650"/>
                        <a:pt x="7252" y="36826"/>
                        <a:pt x="18205" y="25872"/>
                      </a:cubicBezTo>
                      <a:lnTo>
                        <a:pt x="39399" y="4679"/>
                      </a:lnTo>
                      <a:lnTo>
                        <a:pt x="34719" y="0"/>
                      </a:lnTo>
                      <a:close/>
                    </a:path>
                  </a:pathLst>
                </a:custGeom>
                <a:solidFill>
                  <a:srgbClr val="2020B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68" name="Google Shape;508;p10"/>
                <p:cNvSpPr/>
                <p:nvPr/>
              </p:nvSpPr>
              <p:spPr>
                <a:xfrm>
                  <a:off x="3804826" y="1469321"/>
                  <a:ext cx="1537191" cy="62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8" h="36219" extrusionOk="0">
                      <a:moveTo>
                        <a:pt x="43101" y="0"/>
                      </a:moveTo>
                      <a:cubicBezTo>
                        <a:pt x="33826" y="0"/>
                        <a:pt x="25111" y="3608"/>
                        <a:pt x="18562" y="10156"/>
                      </a:cubicBezTo>
                      <a:lnTo>
                        <a:pt x="0" y="28706"/>
                      </a:lnTo>
                      <a:lnTo>
                        <a:pt x="4680" y="33385"/>
                      </a:lnTo>
                      <a:cubicBezTo>
                        <a:pt x="11430" y="26634"/>
                        <a:pt x="18086" y="19979"/>
                        <a:pt x="23229" y="14823"/>
                      </a:cubicBezTo>
                      <a:cubicBezTo>
                        <a:pt x="28712" y="9347"/>
                        <a:pt x="35910" y="6608"/>
                        <a:pt x="43105" y="6608"/>
                      </a:cubicBezTo>
                      <a:cubicBezTo>
                        <a:pt x="50301" y="6608"/>
                        <a:pt x="57496" y="9347"/>
                        <a:pt x="62973" y="14823"/>
                      </a:cubicBezTo>
                      <a:lnTo>
                        <a:pt x="84368" y="36219"/>
                      </a:lnTo>
                      <a:lnTo>
                        <a:pt x="89047" y="31540"/>
                      </a:lnTo>
                      <a:lnTo>
                        <a:pt x="67652" y="10156"/>
                      </a:lnTo>
                      <a:cubicBezTo>
                        <a:pt x="61103" y="3608"/>
                        <a:pt x="52388" y="0"/>
                        <a:pt x="43101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69" name="Google Shape;509;p10"/>
                <p:cNvSpPr/>
                <p:nvPr/>
              </p:nvSpPr>
              <p:spPr>
                <a:xfrm>
                  <a:off x="5257602" y="2013797"/>
                  <a:ext cx="634915" cy="14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0" h="86000" extrusionOk="0">
                      <a:moveTo>
                        <a:pt x="4894" y="1"/>
                      </a:moveTo>
                      <a:lnTo>
                        <a:pt x="215" y="4680"/>
                      </a:lnTo>
                      <a:lnTo>
                        <a:pt x="18563" y="23027"/>
                      </a:lnTo>
                      <a:cubicBezTo>
                        <a:pt x="29516" y="33981"/>
                        <a:pt x="29516" y="51817"/>
                        <a:pt x="18563" y="62770"/>
                      </a:cubicBezTo>
                      <a:cubicBezTo>
                        <a:pt x="13419" y="67914"/>
                        <a:pt x="6752" y="74569"/>
                        <a:pt x="1" y="81320"/>
                      </a:cubicBezTo>
                      <a:lnTo>
                        <a:pt x="4680" y="85999"/>
                      </a:lnTo>
                      <a:lnTo>
                        <a:pt x="23242" y="67450"/>
                      </a:lnTo>
                      <a:cubicBezTo>
                        <a:pt x="36779" y="53912"/>
                        <a:pt x="36779" y="31886"/>
                        <a:pt x="23242" y="18348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70" name="Google Shape;510;p10"/>
                <p:cNvSpPr/>
                <p:nvPr/>
              </p:nvSpPr>
              <p:spPr>
                <a:xfrm>
                  <a:off x="3808313" y="3417672"/>
                  <a:ext cx="1529993" cy="62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31" h="36029" extrusionOk="0">
                      <a:moveTo>
                        <a:pt x="83952" y="0"/>
                      </a:moveTo>
                      <a:cubicBezTo>
                        <a:pt x="76332" y="7632"/>
                        <a:pt x="68581" y="15383"/>
                        <a:pt x="62771" y="21193"/>
                      </a:cubicBezTo>
                      <a:cubicBezTo>
                        <a:pt x="57294" y="26670"/>
                        <a:pt x="50096" y="29409"/>
                        <a:pt x="42899" y="29409"/>
                      </a:cubicBezTo>
                      <a:cubicBezTo>
                        <a:pt x="35702" y="29409"/>
                        <a:pt x="28504" y="26670"/>
                        <a:pt x="23027" y="21193"/>
                      </a:cubicBezTo>
                      <a:cubicBezTo>
                        <a:pt x="17943" y="16098"/>
                        <a:pt x="11359" y="9525"/>
                        <a:pt x="4680" y="2846"/>
                      </a:cubicBezTo>
                      <a:lnTo>
                        <a:pt x="1" y="7525"/>
                      </a:lnTo>
                      <a:lnTo>
                        <a:pt x="18348" y="25873"/>
                      </a:lnTo>
                      <a:cubicBezTo>
                        <a:pt x="24897" y="32421"/>
                        <a:pt x="33612" y="36029"/>
                        <a:pt x="42899" y="36029"/>
                      </a:cubicBezTo>
                      <a:cubicBezTo>
                        <a:pt x="52186" y="36029"/>
                        <a:pt x="60901" y="32421"/>
                        <a:pt x="67450" y="25873"/>
                      </a:cubicBezTo>
                      <a:lnTo>
                        <a:pt x="88631" y="4679"/>
                      </a:lnTo>
                      <a:lnTo>
                        <a:pt x="83952" y="0"/>
                      </a:ln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4" name="Google Shape;511;p10"/>
              <p:cNvGrpSpPr/>
              <p:nvPr/>
            </p:nvGrpSpPr>
            <p:grpSpPr>
              <a:xfrm>
                <a:off x="4810835" y="3672494"/>
                <a:ext cx="1254293" cy="1254316"/>
                <a:chOff x="3608126" y="2754370"/>
                <a:chExt cx="940720" cy="940737"/>
              </a:xfrm>
            </p:grpSpPr>
            <p:sp>
              <p:nvSpPr>
                <p:cNvPr id="1048671" name="Google Shape;512;p10"/>
                <p:cNvSpPr/>
                <p:nvPr/>
              </p:nvSpPr>
              <p:spPr>
                <a:xfrm>
                  <a:off x="3608126" y="2754370"/>
                  <a:ext cx="940720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6" extrusionOk="0">
                      <a:moveTo>
                        <a:pt x="27242" y="1"/>
                      </a:moveTo>
                      <a:cubicBezTo>
                        <a:pt x="12216" y="1"/>
                        <a:pt x="0" y="12229"/>
                        <a:pt x="0" y="27254"/>
                      </a:cubicBezTo>
                      <a:cubicBezTo>
                        <a:pt x="0" y="42280"/>
                        <a:pt x="12216" y="54496"/>
                        <a:pt x="27242" y="54496"/>
                      </a:cubicBezTo>
                      <a:cubicBezTo>
                        <a:pt x="42267" y="54496"/>
                        <a:pt x="54495" y="42280"/>
                        <a:pt x="54495" y="27254"/>
                      </a:cubicBezTo>
                      <a:lnTo>
                        <a:pt x="54495" y="1"/>
                      </a:ln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72" name="Google Shape;513;p10"/>
                <p:cNvSpPr/>
                <p:nvPr/>
              </p:nvSpPr>
              <p:spPr>
                <a:xfrm>
                  <a:off x="3775219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lnTo>
                        <a:pt x="351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1048673" name="Google Shape;514;p10"/>
              <p:cNvSpPr/>
              <p:nvPr/>
            </p:nvSpPr>
            <p:spPr>
              <a:xfrm>
                <a:off x="5174497" y="4091885"/>
                <a:ext cx="489196" cy="412113"/>
              </a:xfrm>
              <a:custGeom>
                <a:avLst/>
                <a:gdLst/>
                <a:ahLst/>
                <a:cxnLst/>
                <a:rect l="l" t="t" r="r" b="b"/>
                <a:pathLst>
                  <a:path w="21254" h="17905" extrusionOk="0">
                    <a:moveTo>
                      <a:pt x="12276" y="4022"/>
                    </a:moveTo>
                    <a:lnTo>
                      <a:pt x="11824" y="11761"/>
                    </a:lnTo>
                    <a:lnTo>
                      <a:pt x="9430" y="11761"/>
                    </a:lnTo>
                    <a:lnTo>
                      <a:pt x="8966" y="4022"/>
                    </a:lnTo>
                    <a:close/>
                    <a:moveTo>
                      <a:pt x="11824" y="13249"/>
                    </a:moveTo>
                    <a:lnTo>
                      <a:pt x="11824" y="15476"/>
                    </a:lnTo>
                    <a:lnTo>
                      <a:pt x="9430" y="15476"/>
                    </a:lnTo>
                    <a:lnTo>
                      <a:pt x="9430" y="13249"/>
                    </a:lnTo>
                    <a:close/>
                    <a:moveTo>
                      <a:pt x="10627" y="0"/>
                    </a:moveTo>
                    <a:cubicBezTo>
                      <a:pt x="9633" y="0"/>
                      <a:pt x="8639" y="492"/>
                      <a:pt x="8073" y="1474"/>
                    </a:cubicBezTo>
                    <a:lnTo>
                      <a:pt x="1144" y="13487"/>
                    </a:lnTo>
                    <a:cubicBezTo>
                      <a:pt x="1" y="15452"/>
                      <a:pt x="1418" y="17904"/>
                      <a:pt x="3692" y="17904"/>
                    </a:cubicBezTo>
                    <a:lnTo>
                      <a:pt x="17562" y="17904"/>
                    </a:lnTo>
                    <a:cubicBezTo>
                      <a:pt x="19836" y="17904"/>
                      <a:pt x="21253" y="15452"/>
                      <a:pt x="20110" y="13487"/>
                    </a:cubicBezTo>
                    <a:lnTo>
                      <a:pt x="17896" y="9630"/>
                    </a:lnTo>
                    <a:lnTo>
                      <a:pt x="13181" y="1474"/>
                    </a:lnTo>
                    <a:cubicBezTo>
                      <a:pt x="12615" y="492"/>
                      <a:pt x="11621" y="0"/>
                      <a:pt x="1062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75" name="Google Shape;515;p10"/>
              <p:cNvGrpSpPr/>
              <p:nvPr/>
            </p:nvGrpSpPr>
            <p:grpSpPr>
              <a:xfrm>
                <a:off x="4810835" y="2418146"/>
                <a:ext cx="1254293" cy="1254293"/>
                <a:chOff x="3608126" y="1813609"/>
                <a:chExt cx="940720" cy="940720"/>
              </a:xfrm>
            </p:grpSpPr>
            <p:sp>
              <p:nvSpPr>
                <p:cNvPr id="1048674" name="Google Shape;516;p10"/>
                <p:cNvSpPr/>
                <p:nvPr/>
              </p:nvSpPr>
              <p:spPr>
                <a:xfrm>
                  <a:off x="3608126" y="1813609"/>
                  <a:ext cx="940720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5" extrusionOk="0">
                      <a:moveTo>
                        <a:pt x="27242" y="0"/>
                      </a:moveTo>
                      <a:cubicBezTo>
                        <a:pt x="12216" y="0"/>
                        <a:pt x="0" y="12228"/>
                        <a:pt x="0" y="27253"/>
                      </a:cubicBezTo>
                      <a:cubicBezTo>
                        <a:pt x="0" y="42279"/>
                        <a:pt x="12216" y="54495"/>
                        <a:pt x="27242" y="54495"/>
                      </a:cubicBezTo>
                      <a:lnTo>
                        <a:pt x="54495" y="54495"/>
                      </a:lnTo>
                      <a:lnTo>
                        <a:pt x="54495" y="27253"/>
                      </a:lnTo>
                      <a:cubicBezTo>
                        <a:pt x="54495" y="12228"/>
                        <a:pt x="42267" y="0"/>
                        <a:pt x="2724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75" name="Google Shape;517;p10"/>
                <p:cNvSpPr/>
                <p:nvPr/>
              </p:nvSpPr>
              <p:spPr>
                <a:xfrm>
                  <a:off x="3775219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lnTo>
                        <a:pt x="35136" y="35136"/>
                      </a:lnTo>
                      <a:lnTo>
                        <a:pt x="35136" y="17574"/>
                      </a:lnTo>
                      <a:cubicBezTo>
                        <a:pt x="35136" y="7883"/>
                        <a:pt x="27254" y="1"/>
                        <a:pt x="175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6" name="Google Shape;518;p10"/>
              <p:cNvGrpSpPr/>
              <p:nvPr/>
            </p:nvGrpSpPr>
            <p:grpSpPr>
              <a:xfrm>
                <a:off x="6065178" y="2418146"/>
                <a:ext cx="1254316" cy="1254293"/>
                <a:chOff x="4548883" y="1813609"/>
                <a:chExt cx="940737" cy="940720"/>
              </a:xfrm>
            </p:grpSpPr>
            <p:sp>
              <p:nvSpPr>
                <p:cNvPr id="1048676" name="Google Shape;519;p10"/>
                <p:cNvSpPr/>
                <p:nvPr/>
              </p:nvSpPr>
              <p:spPr>
                <a:xfrm>
                  <a:off x="4548883" y="1813609"/>
                  <a:ext cx="940737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5" extrusionOk="0">
                      <a:moveTo>
                        <a:pt x="27254" y="0"/>
                      </a:moveTo>
                      <a:cubicBezTo>
                        <a:pt x="12229" y="0"/>
                        <a:pt x="1" y="12228"/>
                        <a:pt x="1" y="27253"/>
                      </a:cubicBezTo>
                      <a:lnTo>
                        <a:pt x="1" y="54495"/>
                      </a:lnTo>
                      <a:lnTo>
                        <a:pt x="27254" y="54495"/>
                      </a:lnTo>
                      <a:cubicBezTo>
                        <a:pt x="42280" y="54495"/>
                        <a:pt x="54496" y="42279"/>
                        <a:pt x="54496" y="27253"/>
                      </a:cubicBezTo>
                      <a:cubicBezTo>
                        <a:pt x="54496" y="12228"/>
                        <a:pt x="42280" y="0"/>
                        <a:pt x="27254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77" name="Google Shape;520;p10"/>
                <p:cNvSpPr/>
                <p:nvPr/>
              </p:nvSpPr>
              <p:spPr>
                <a:xfrm>
                  <a:off x="4715994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74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lnTo>
                        <a:pt x="1" y="35136"/>
                      </a:lnTo>
                      <a:lnTo>
                        <a:pt x="17574" y="35136"/>
                      </a:ln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7" name="Google Shape;521;p10"/>
              <p:cNvGrpSpPr/>
              <p:nvPr/>
            </p:nvGrpSpPr>
            <p:grpSpPr>
              <a:xfrm>
                <a:off x="6514651" y="2887324"/>
                <a:ext cx="401739" cy="405369"/>
                <a:chOff x="4885988" y="2165492"/>
                <a:chExt cx="301304" cy="304027"/>
              </a:xfrm>
            </p:grpSpPr>
            <p:sp>
              <p:nvSpPr>
                <p:cNvPr id="1048678" name="Google Shape;522;p10"/>
                <p:cNvSpPr/>
                <p:nvPr/>
              </p:nvSpPr>
              <p:spPr>
                <a:xfrm>
                  <a:off x="4962655" y="2165492"/>
                  <a:ext cx="224637" cy="30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3" h="17612" extrusionOk="0">
                      <a:moveTo>
                        <a:pt x="9953" y="1"/>
                      </a:moveTo>
                      <a:cubicBezTo>
                        <a:pt x="9945" y="1"/>
                        <a:pt x="9938" y="1"/>
                        <a:pt x="9930" y="1"/>
                      </a:cubicBezTo>
                      <a:lnTo>
                        <a:pt x="5989" y="24"/>
                      </a:lnTo>
                      <a:cubicBezTo>
                        <a:pt x="5989" y="24"/>
                        <a:pt x="4310" y="203"/>
                        <a:pt x="2953" y="1060"/>
                      </a:cubicBezTo>
                      <a:cubicBezTo>
                        <a:pt x="2120" y="1584"/>
                        <a:pt x="1131" y="1846"/>
                        <a:pt x="143" y="1846"/>
                      </a:cubicBezTo>
                      <a:lnTo>
                        <a:pt x="0" y="1846"/>
                      </a:lnTo>
                      <a:lnTo>
                        <a:pt x="0" y="9109"/>
                      </a:lnTo>
                      <a:cubicBezTo>
                        <a:pt x="548" y="9168"/>
                        <a:pt x="1060" y="9407"/>
                        <a:pt x="1453" y="9823"/>
                      </a:cubicBezTo>
                      <a:cubicBezTo>
                        <a:pt x="1953" y="10347"/>
                        <a:pt x="2620" y="11026"/>
                        <a:pt x="3108" y="11454"/>
                      </a:cubicBezTo>
                      <a:cubicBezTo>
                        <a:pt x="4001" y="12252"/>
                        <a:pt x="3989" y="15455"/>
                        <a:pt x="3870" y="16729"/>
                      </a:cubicBezTo>
                      <a:cubicBezTo>
                        <a:pt x="3814" y="17272"/>
                        <a:pt x="4264" y="17611"/>
                        <a:pt x="4858" y="17611"/>
                      </a:cubicBezTo>
                      <a:cubicBezTo>
                        <a:pt x="5658" y="17611"/>
                        <a:pt x="6719" y="16996"/>
                        <a:pt x="7156" y="15431"/>
                      </a:cubicBezTo>
                      <a:cubicBezTo>
                        <a:pt x="7918" y="12705"/>
                        <a:pt x="6477" y="11216"/>
                        <a:pt x="7704" y="10954"/>
                      </a:cubicBezTo>
                      <a:cubicBezTo>
                        <a:pt x="8143" y="10854"/>
                        <a:pt x="8294" y="10830"/>
                        <a:pt x="9031" y="10830"/>
                      </a:cubicBezTo>
                      <a:cubicBezTo>
                        <a:pt x="9254" y="10830"/>
                        <a:pt x="9529" y="10833"/>
                        <a:pt x="9882" y="10835"/>
                      </a:cubicBezTo>
                      <a:cubicBezTo>
                        <a:pt x="9889" y="10835"/>
                        <a:pt x="9895" y="10835"/>
                        <a:pt x="9901" y="10835"/>
                      </a:cubicBezTo>
                      <a:cubicBezTo>
                        <a:pt x="11654" y="10835"/>
                        <a:pt x="13013" y="9197"/>
                        <a:pt x="12776" y="7347"/>
                      </a:cubicBezTo>
                      <a:lnTo>
                        <a:pt x="12823" y="2691"/>
                      </a:lnTo>
                      <a:cubicBezTo>
                        <a:pt x="12634" y="1152"/>
                        <a:pt x="11407" y="1"/>
                        <a:pt x="9953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79" name="Google Shape;523;p10"/>
                <p:cNvSpPr/>
                <p:nvPr/>
              </p:nvSpPr>
              <p:spPr>
                <a:xfrm>
                  <a:off x="4885988" y="2193856"/>
                  <a:ext cx="53048" cy="13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7943" extrusionOk="0">
                      <a:moveTo>
                        <a:pt x="60" y="1"/>
                      </a:moveTo>
                      <a:lnTo>
                        <a:pt x="0" y="7906"/>
                      </a:lnTo>
                      <a:lnTo>
                        <a:pt x="3013" y="7942"/>
                      </a:lnTo>
                      <a:lnTo>
                        <a:pt x="3072" y="36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8" name="Google Shape;524;p10"/>
              <p:cNvGrpSpPr/>
              <p:nvPr/>
            </p:nvGrpSpPr>
            <p:grpSpPr>
              <a:xfrm>
                <a:off x="6065178" y="3672494"/>
                <a:ext cx="1254316" cy="1254316"/>
                <a:chOff x="4548883" y="2754370"/>
                <a:chExt cx="940737" cy="940737"/>
              </a:xfrm>
            </p:grpSpPr>
            <p:sp>
              <p:nvSpPr>
                <p:cNvPr id="1048680" name="Google Shape;525;p10"/>
                <p:cNvSpPr/>
                <p:nvPr/>
              </p:nvSpPr>
              <p:spPr>
                <a:xfrm>
                  <a:off x="4548883" y="2754370"/>
                  <a:ext cx="940737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6" extrusionOk="0">
                      <a:moveTo>
                        <a:pt x="1" y="1"/>
                      </a:moveTo>
                      <a:lnTo>
                        <a:pt x="1" y="27254"/>
                      </a:lnTo>
                      <a:cubicBezTo>
                        <a:pt x="1" y="42280"/>
                        <a:pt x="12229" y="54496"/>
                        <a:pt x="27254" y="54496"/>
                      </a:cubicBezTo>
                      <a:cubicBezTo>
                        <a:pt x="42280" y="54496"/>
                        <a:pt x="54496" y="42280"/>
                        <a:pt x="54496" y="27254"/>
                      </a:cubicBezTo>
                      <a:cubicBezTo>
                        <a:pt x="54496" y="12229"/>
                        <a:pt x="42280" y="1"/>
                        <a:pt x="2725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81" name="Google Shape;526;p10"/>
                <p:cNvSpPr/>
                <p:nvPr/>
              </p:nvSpPr>
              <p:spPr>
                <a:xfrm>
                  <a:off x="4715994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" y="1"/>
                      </a:moveTo>
                      <a:lnTo>
                        <a:pt x="1" y="17574"/>
                      </a:lnTo>
                      <a:cubicBezTo>
                        <a:pt x="1" y="27254"/>
                        <a:pt x="7883" y="35136"/>
                        <a:pt x="17574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79" name="Google Shape;527;p10"/>
              <p:cNvGrpSpPr/>
              <p:nvPr/>
            </p:nvGrpSpPr>
            <p:grpSpPr>
              <a:xfrm>
                <a:off x="6478467" y="4097293"/>
                <a:ext cx="473868" cy="460703"/>
                <a:chOff x="4858850" y="3072970"/>
                <a:chExt cx="355401" cy="345527"/>
              </a:xfrm>
            </p:grpSpPr>
            <p:sp>
              <p:nvSpPr>
                <p:cNvPr id="1048682" name="Google Shape;528;p10"/>
                <p:cNvSpPr/>
                <p:nvPr/>
              </p:nvSpPr>
              <p:spPr>
                <a:xfrm>
                  <a:off x="4931615" y="3147341"/>
                  <a:ext cx="204733" cy="22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0" h="12790" extrusionOk="0">
                      <a:moveTo>
                        <a:pt x="5525" y="3765"/>
                      </a:moveTo>
                      <a:lnTo>
                        <a:pt x="8371" y="3884"/>
                      </a:lnTo>
                      <a:lnTo>
                        <a:pt x="6668" y="5622"/>
                      </a:lnTo>
                      <a:lnTo>
                        <a:pt x="8668" y="5777"/>
                      </a:lnTo>
                      <a:lnTo>
                        <a:pt x="3489" y="10266"/>
                      </a:lnTo>
                      <a:lnTo>
                        <a:pt x="3489" y="10266"/>
                      </a:lnTo>
                      <a:lnTo>
                        <a:pt x="5489" y="6587"/>
                      </a:lnTo>
                      <a:lnTo>
                        <a:pt x="3382" y="6587"/>
                      </a:lnTo>
                      <a:lnTo>
                        <a:pt x="5525" y="3765"/>
                      </a:lnTo>
                      <a:close/>
                      <a:moveTo>
                        <a:pt x="6027" y="1"/>
                      </a:moveTo>
                      <a:cubicBezTo>
                        <a:pt x="5806" y="1"/>
                        <a:pt x="5583" y="13"/>
                        <a:pt x="5358" y="38"/>
                      </a:cubicBezTo>
                      <a:cubicBezTo>
                        <a:pt x="2715" y="336"/>
                        <a:pt x="572" y="2443"/>
                        <a:pt x="239" y="5075"/>
                      </a:cubicBezTo>
                      <a:cubicBezTo>
                        <a:pt x="0" y="7003"/>
                        <a:pt x="703" y="8766"/>
                        <a:pt x="1941" y="9992"/>
                      </a:cubicBezTo>
                      <a:cubicBezTo>
                        <a:pt x="2144" y="10194"/>
                        <a:pt x="2358" y="10397"/>
                        <a:pt x="2525" y="10623"/>
                      </a:cubicBezTo>
                      <a:cubicBezTo>
                        <a:pt x="2834" y="11028"/>
                        <a:pt x="3251" y="11647"/>
                        <a:pt x="3572" y="12445"/>
                      </a:cubicBezTo>
                      <a:cubicBezTo>
                        <a:pt x="3656" y="12659"/>
                        <a:pt x="3870" y="12790"/>
                        <a:pt x="4108" y="12790"/>
                      </a:cubicBezTo>
                      <a:lnTo>
                        <a:pt x="7966" y="12790"/>
                      </a:lnTo>
                      <a:cubicBezTo>
                        <a:pt x="8204" y="12790"/>
                        <a:pt x="8418" y="12659"/>
                        <a:pt x="8501" y="12445"/>
                      </a:cubicBezTo>
                      <a:cubicBezTo>
                        <a:pt x="9085" y="10992"/>
                        <a:pt x="9978" y="10123"/>
                        <a:pt x="9978" y="10123"/>
                      </a:cubicBezTo>
                      <a:lnTo>
                        <a:pt x="9966" y="10123"/>
                      </a:lnTo>
                      <a:cubicBezTo>
                        <a:pt x="11133" y="9051"/>
                        <a:pt x="11859" y="7527"/>
                        <a:pt x="11859" y="5837"/>
                      </a:cubicBezTo>
                      <a:cubicBezTo>
                        <a:pt x="11859" y="2616"/>
                        <a:pt x="9241" y="1"/>
                        <a:pt x="602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83" name="Google Shape;529;p10"/>
                <p:cNvSpPr/>
                <p:nvPr/>
              </p:nvSpPr>
              <p:spPr>
                <a:xfrm>
                  <a:off x="4983613" y="3375531"/>
                  <a:ext cx="104231" cy="4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489" extrusionOk="0">
                      <a:moveTo>
                        <a:pt x="406" y="1"/>
                      </a:moveTo>
                      <a:cubicBezTo>
                        <a:pt x="179" y="1"/>
                        <a:pt x="1" y="191"/>
                        <a:pt x="1" y="417"/>
                      </a:cubicBezTo>
                      <a:lnTo>
                        <a:pt x="1" y="501"/>
                      </a:lnTo>
                      <a:cubicBezTo>
                        <a:pt x="1" y="727"/>
                        <a:pt x="179" y="905"/>
                        <a:pt x="406" y="905"/>
                      </a:cubicBezTo>
                      <a:lnTo>
                        <a:pt x="1799" y="905"/>
                      </a:lnTo>
                      <a:lnTo>
                        <a:pt x="1799" y="1275"/>
                      </a:lnTo>
                      <a:cubicBezTo>
                        <a:pt x="1799" y="1941"/>
                        <a:pt x="2346" y="2489"/>
                        <a:pt x="3013" y="2489"/>
                      </a:cubicBezTo>
                      <a:cubicBezTo>
                        <a:pt x="3680" y="2489"/>
                        <a:pt x="4227" y="1941"/>
                        <a:pt x="4227" y="1275"/>
                      </a:cubicBezTo>
                      <a:lnTo>
                        <a:pt x="4227" y="905"/>
                      </a:lnTo>
                      <a:lnTo>
                        <a:pt x="5620" y="905"/>
                      </a:lnTo>
                      <a:cubicBezTo>
                        <a:pt x="5847" y="905"/>
                        <a:pt x="6037" y="727"/>
                        <a:pt x="6037" y="501"/>
                      </a:cubicBezTo>
                      <a:lnTo>
                        <a:pt x="6037" y="417"/>
                      </a:lnTo>
                      <a:cubicBezTo>
                        <a:pt x="6037" y="191"/>
                        <a:pt x="5847" y="1"/>
                        <a:pt x="562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84" name="Google Shape;530;p10"/>
                <p:cNvSpPr/>
                <p:nvPr/>
              </p:nvSpPr>
              <p:spPr>
                <a:xfrm>
                  <a:off x="5028429" y="3072970"/>
                  <a:ext cx="14604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2716" extrusionOk="0">
                      <a:moveTo>
                        <a:pt x="417" y="1"/>
                      </a:moveTo>
                      <a:cubicBezTo>
                        <a:pt x="191" y="1"/>
                        <a:pt x="0" y="191"/>
                        <a:pt x="0" y="429"/>
                      </a:cubicBezTo>
                      <a:lnTo>
                        <a:pt x="0" y="2298"/>
                      </a:lnTo>
                      <a:cubicBezTo>
                        <a:pt x="0" y="2525"/>
                        <a:pt x="191" y="2715"/>
                        <a:pt x="417" y="2715"/>
                      </a:cubicBezTo>
                      <a:cubicBezTo>
                        <a:pt x="655" y="2715"/>
                        <a:pt x="846" y="2525"/>
                        <a:pt x="846" y="2298"/>
                      </a:cubicBezTo>
                      <a:lnTo>
                        <a:pt x="846" y="429"/>
                      </a:ln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85" name="Google Shape;531;p10"/>
                <p:cNvSpPr/>
                <p:nvPr/>
              </p:nvSpPr>
              <p:spPr>
                <a:xfrm>
                  <a:off x="4942301" y="3096224"/>
                  <a:ext cx="32695" cy="4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2469" extrusionOk="0">
                      <a:moveTo>
                        <a:pt x="475" y="1"/>
                      </a:moveTo>
                      <a:cubicBezTo>
                        <a:pt x="402" y="1"/>
                        <a:pt x="329" y="19"/>
                        <a:pt x="262" y="59"/>
                      </a:cubicBezTo>
                      <a:cubicBezTo>
                        <a:pt x="60" y="178"/>
                        <a:pt x="1" y="440"/>
                        <a:pt x="108" y="642"/>
                      </a:cubicBezTo>
                      <a:lnTo>
                        <a:pt x="1048" y="2261"/>
                      </a:lnTo>
                      <a:cubicBezTo>
                        <a:pt x="1128" y="2397"/>
                        <a:pt x="1267" y="2468"/>
                        <a:pt x="1411" y="2468"/>
                      </a:cubicBezTo>
                      <a:cubicBezTo>
                        <a:pt x="1481" y="2468"/>
                        <a:pt x="1553" y="2451"/>
                        <a:pt x="1620" y="2416"/>
                      </a:cubicBezTo>
                      <a:cubicBezTo>
                        <a:pt x="1822" y="2297"/>
                        <a:pt x="1894" y="2035"/>
                        <a:pt x="1775" y="1833"/>
                      </a:cubicBezTo>
                      <a:lnTo>
                        <a:pt x="846" y="213"/>
                      </a:lnTo>
                      <a:cubicBezTo>
                        <a:pt x="766" y="78"/>
                        <a:pt x="622" y="1"/>
                        <a:pt x="47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86" name="Google Shape;532;p10"/>
                <p:cNvSpPr/>
                <p:nvPr/>
              </p:nvSpPr>
              <p:spPr>
                <a:xfrm>
                  <a:off x="4880222" y="3159011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479" y="0"/>
                      </a:moveTo>
                      <a:cubicBezTo>
                        <a:pt x="332" y="0"/>
                        <a:pt x="188" y="72"/>
                        <a:pt x="108" y="208"/>
                      </a:cubicBezTo>
                      <a:cubicBezTo>
                        <a:pt x="1" y="410"/>
                        <a:pt x="72" y="672"/>
                        <a:pt x="275" y="791"/>
                      </a:cubicBezTo>
                      <a:lnTo>
                        <a:pt x="1882" y="1720"/>
                      </a:lnTo>
                      <a:cubicBezTo>
                        <a:pt x="1949" y="1759"/>
                        <a:pt x="2022" y="1778"/>
                        <a:pt x="2094" y="1778"/>
                      </a:cubicBezTo>
                      <a:cubicBezTo>
                        <a:pt x="2242" y="1778"/>
                        <a:pt x="2386" y="1701"/>
                        <a:pt x="2465" y="1565"/>
                      </a:cubicBezTo>
                      <a:cubicBezTo>
                        <a:pt x="2585" y="1363"/>
                        <a:pt x="2513" y="1113"/>
                        <a:pt x="2311" y="994"/>
                      </a:cubicBezTo>
                      <a:lnTo>
                        <a:pt x="691" y="53"/>
                      </a:lnTo>
                      <a:cubicBezTo>
                        <a:pt x="625" y="18"/>
                        <a:pt x="552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87" name="Google Shape;533;p10"/>
                <p:cNvSpPr/>
                <p:nvPr/>
              </p:nvSpPr>
              <p:spPr>
                <a:xfrm>
                  <a:off x="4858850" y="3244397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17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17" y="846"/>
                      </a:cubicBezTo>
                      <a:lnTo>
                        <a:pt x="2287" y="846"/>
                      </a:lnTo>
                      <a:cubicBezTo>
                        <a:pt x="2525" y="846"/>
                        <a:pt x="2715" y="655"/>
                        <a:pt x="2715" y="417"/>
                      </a:cubicBezTo>
                      <a:cubicBezTo>
                        <a:pt x="2715" y="191"/>
                        <a:pt x="2525" y="0"/>
                        <a:pt x="2287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88" name="Google Shape;534;p10"/>
                <p:cNvSpPr/>
                <p:nvPr/>
              </p:nvSpPr>
              <p:spPr>
                <a:xfrm>
                  <a:off x="4881050" y="3313279"/>
                  <a:ext cx="44624" cy="3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4" extrusionOk="0">
                      <a:moveTo>
                        <a:pt x="2105" y="1"/>
                      </a:moveTo>
                      <a:cubicBezTo>
                        <a:pt x="2033" y="1"/>
                        <a:pt x="1960" y="19"/>
                        <a:pt x="1894" y="58"/>
                      </a:cubicBezTo>
                      <a:lnTo>
                        <a:pt x="274" y="987"/>
                      </a:lnTo>
                      <a:cubicBezTo>
                        <a:pt x="72" y="1106"/>
                        <a:pt x="0" y="1368"/>
                        <a:pt x="120" y="1571"/>
                      </a:cubicBezTo>
                      <a:cubicBezTo>
                        <a:pt x="199" y="1706"/>
                        <a:pt x="343" y="1783"/>
                        <a:pt x="491" y="1783"/>
                      </a:cubicBezTo>
                      <a:cubicBezTo>
                        <a:pt x="563" y="1783"/>
                        <a:pt x="636" y="1765"/>
                        <a:pt x="703" y="1725"/>
                      </a:cubicBezTo>
                      <a:lnTo>
                        <a:pt x="2310" y="797"/>
                      </a:lnTo>
                      <a:cubicBezTo>
                        <a:pt x="2513" y="678"/>
                        <a:pt x="2584" y="416"/>
                        <a:pt x="2465" y="213"/>
                      </a:cubicBezTo>
                      <a:cubicBezTo>
                        <a:pt x="2393" y="78"/>
                        <a:pt x="2252" y="1"/>
                        <a:pt x="210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89" name="Google Shape;535;p10"/>
                <p:cNvSpPr/>
                <p:nvPr/>
              </p:nvSpPr>
              <p:spPr>
                <a:xfrm>
                  <a:off x="5148255" y="3311639"/>
                  <a:ext cx="44624" cy="3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3" extrusionOk="0">
                      <a:moveTo>
                        <a:pt x="491" y="0"/>
                      </a:moveTo>
                      <a:cubicBezTo>
                        <a:pt x="344" y="0"/>
                        <a:pt x="200" y="77"/>
                        <a:pt x="120" y="213"/>
                      </a:cubicBezTo>
                      <a:cubicBezTo>
                        <a:pt x="1" y="415"/>
                        <a:pt x="72" y="677"/>
                        <a:pt x="274" y="796"/>
                      </a:cubicBezTo>
                      <a:lnTo>
                        <a:pt x="1894" y="1725"/>
                      </a:lnTo>
                      <a:cubicBezTo>
                        <a:pt x="1960" y="1764"/>
                        <a:pt x="2034" y="1783"/>
                        <a:pt x="2106" y="1783"/>
                      </a:cubicBezTo>
                      <a:cubicBezTo>
                        <a:pt x="2253" y="1783"/>
                        <a:pt x="2397" y="1706"/>
                        <a:pt x="2477" y="1570"/>
                      </a:cubicBezTo>
                      <a:cubicBezTo>
                        <a:pt x="2584" y="1368"/>
                        <a:pt x="2525" y="1106"/>
                        <a:pt x="2322" y="999"/>
                      </a:cubicBezTo>
                      <a:lnTo>
                        <a:pt x="703" y="58"/>
                      </a:lnTo>
                      <a:cubicBezTo>
                        <a:pt x="636" y="19"/>
                        <a:pt x="563" y="0"/>
                        <a:pt x="491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90" name="Google Shape;536;p10"/>
                <p:cNvSpPr/>
                <p:nvPr/>
              </p:nvSpPr>
              <p:spPr>
                <a:xfrm>
                  <a:off x="5167366" y="3242550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30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30" y="846"/>
                      </a:cubicBezTo>
                      <a:lnTo>
                        <a:pt x="2299" y="846"/>
                      </a:lnTo>
                      <a:cubicBezTo>
                        <a:pt x="2525" y="846"/>
                        <a:pt x="2716" y="655"/>
                        <a:pt x="2716" y="417"/>
                      </a:cubicBezTo>
                      <a:cubicBezTo>
                        <a:pt x="2716" y="191"/>
                        <a:pt x="2525" y="0"/>
                        <a:pt x="229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91" name="Google Shape;537;p10"/>
                <p:cNvSpPr/>
                <p:nvPr/>
              </p:nvSpPr>
              <p:spPr>
                <a:xfrm>
                  <a:off x="5147426" y="3157475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2103" y="1"/>
                      </a:moveTo>
                      <a:cubicBezTo>
                        <a:pt x="2033" y="1"/>
                        <a:pt x="1961" y="19"/>
                        <a:pt x="1894" y="59"/>
                      </a:cubicBezTo>
                      <a:lnTo>
                        <a:pt x="275" y="987"/>
                      </a:lnTo>
                      <a:cubicBezTo>
                        <a:pt x="72" y="1106"/>
                        <a:pt x="1" y="1368"/>
                        <a:pt x="120" y="1571"/>
                      </a:cubicBezTo>
                      <a:cubicBezTo>
                        <a:pt x="200" y="1706"/>
                        <a:pt x="339" y="1778"/>
                        <a:pt x="483" y="1778"/>
                      </a:cubicBezTo>
                      <a:cubicBezTo>
                        <a:pt x="553" y="1778"/>
                        <a:pt x="625" y="1761"/>
                        <a:pt x="692" y="1725"/>
                      </a:cubicBezTo>
                      <a:lnTo>
                        <a:pt x="2311" y="785"/>
                      </a:lnTo>
                      <a:cubicBezTo>
                        <a:pt x="2513" y="666"/>
                        <a:pt x="2585" y="416"/>
                        <a:pt x="2466" y="213"/>
                      </a:cubicBezTo>
                      <a:cubicBezTo>
                        <a:pt x="2386" y="78"/>
                        <a:pt x="2247" y="1"/>
                        <a:pt x="2103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692" name="Google Shape;538;p10"/>
                <p:cNvSpPr/>
                <p:nvPr/>
              </p:nvSpPr>
              <p:spPr>
                <a:xfrm>
                  <a:off x="5096465" y="3095412"/>
                  <a:ext cx="32902" cy="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462" extrusionOk="0">
                      <a:moveTo>
                        <a:pt x="1419" y="0"/>
                      </a:moveTo>
                      <a:cubicBezTo>
                        <a:pt x="1272" y="0"/>
                        <a:pt x="1128" y="77"/>
                        <a:pt x="1048" y="213"/>
                      </a:cubicBezTo>
                      <a:lnTo>
                        <a:pt x="119" y="1832"/>
                      </a:lnTo>
                      <a:cubicBezTo>
                        <a:pt x="0" y="2034"/>
                        <a:pt x="72" y="2284"/>
                        <a:pt x="274" y="2403"/>
                      </a:cubicBezTo>
                      <a:cubicBezTo>
                        <a:pt x="341" y="2443"/>
                        <a:pt x="414" y="2461"/>
                        <a:pt x="486" y="2461"/>
                      </a:cubicBezTo>
                      <a:cubicBezTo>
                        <a:pt x="634" y="2461"/>
                        <a:pt x="778" y="2384"/>
                        <a:pt x="857" y="2249"/>
                      </a:cubicBezTo>
                      <a:lnTo>
                        <a:pt x="1786" y="629"/>
                      </a:lnTo>
                      <a:cubicBezTo>
                        <a:pt x="1905" y="427"/>
                        <a:pt x="1834" y="177"/>
                        <a:pt x="1631" y="58"/>
                      </a:cubicBezTo>
                      <a:cubicBezTo>
                        <a:pt x="1565" y="19"/>
                        <a:pt x="1492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0" name="Google Shape;539;p10"/>
              <p:cNvGrpSpPr/>
              <p:nvPr/>
            </p:nvGrpSpPr>
            <p:grpSpPr>
              <a:xfrm>
                <a:off x="5314538" y="2951176"/>
                <a:ext cx="1499581" cy="1442921"/>
                <a:chOff x="3985903" y="2213381"/>
                <a:chExt cx="1124686" cy="1082191"/>
              </a:xfrm>
            </p:grpSpPr>
            <p:sp>
              <p:nvSpPr>
                <p:cNvPr id="1048693" name="Google Shape;540;p10"/>
                <p:cNvSpPr/>
                <p:nvPr/>
              </p:nvSpPr>
              <p:spPr>
                <a:xfrm>
                  <a:off x="3987353" y="2214624"/>
                  <a:ext cx="1123236" cy="107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8" h="62541" extrusionOk="0">
                      <a:moveTo>
                        <a:pt x="32529" y="0"/>
                      </a:moveTo>
                      <a:cubicBezTo>
                        <a:pt x="29212" y="0"/>
                        <a:pt x="25896" y="1262"/>
                        <a:pt x="23372" y="3786"/>
                      </a:cubicBezTo>
                      <a:lnTo>
                        <a:pt x="5048" y="22110"/>
                      </a:lnTo>
                      <a:cubicBezTo>
                        <a:pt x="0" y="27158"/>
                        <a:pt x="0" y="35374"/>
                        <a:pt x="5048" y="40434"/>
                      </a:cubicBezTo>
                      <a:lnTo>
                        <a:pt x="23372" y="58746"/>
                      </a:lnTo>
                      <a:cubicBezTo>
                        <a:pt x="25896" y="61276"/>
                        <a:pt x="29212" y="62541"/>
                        <a:pt x="32528" y="62541"/>
                      </a:cubicBezTo>
                      <a:cubicBezTo>
                        <a:pt x="35844" y="62541"/>
                        <a:pt x="39160" y="61276"/>
                        <a:pt x="41684" y="58746"/>
                      </a:cubicBezTo>
                      <a:cubicBezTo>
                        <a:pt x="46744" y="53697"/>
                        <a:pt x="54959" y="45482"/>
                        <a:pt x="60008" y="40422"/>
                      </a:cubicBezTo>
                      <a:cubicBezTo>
                        <a:pt x="65068" y="35374"/>
                        <a:pt x="65068" y="27158"/>
                        <a:pt x="60008" y="22110"/>
                      </a:cubicBezTo>
                      <a:cubicBezTo>
                        <a:pt x="54959" y="17062"/>
                        <a:pt x="46744" y="8835"/>
                        <a:pt x="41696" y="3786"/>
                      </a:cubicBezTo>
                      <a:cubicBezTo>
                        <a:pt x="39166" y="1262"/>
                        <a:pt x="35847" y="0"/>
                        <a:pt x="32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grpSp>
              <p:nvGrpSpPr>
                <p:cNvPr id="81" name="Google Shape;541;p10"/>
                <p:cNvGrpSpPr/>
                <p:nvPr/>
              </p:nvGrpSpPr>
              <p:grpSpPr>
                <a:xfrm>
                  <a:off x="4380547" y="2919635"/>
                  <a:ext cx="636781" cy="375937"/>
                  <a:chOff x="4380547" y="2919635"/>
                  <a:chExt cx="636781" cy="375937"/>
                </a:xfrm>
              </p:grpSpPr>
              <p:sp>
                <p:nvSpPr>
                  <p:cNvPr id="1048694" name="Google Shape;542;p10"/>
                  <p:cNvSpPr/>
                  <p:nvPr/>
                </p:nvSpPr>
                <p:spPr>
                  <a:xfrm>
                    <a:off x="4380547" y="3114281"/>
                    <a:ext cx="336481" cy="181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92" h="10502" extrusionOk="0">
                        <a:moveTo>
                          <a:pt x="1" y="1"/>
                        </a:moveTo>
                        <a:lnTo>
                          <a:pt x="1" y="6097"/>
                        </a:lnTo>
                        <a:lnTo>
                          <a:pt x="13" y="6121"/>
                        </a:lnTo>
                        <a:cubicBezTo>
                          <a:pt x="156" y="6287"/>
                          <a:pt x="322" y="6466"/>
                          <a:pt x="537" y="6692"/>
                        </a:cubicBezTo>
                        <a:cubicBezTo>
                          <a:pt x="3001" y="9145"/>
                          <a:pt x="6263" y="10502"/>
                          <a:pt x="9752" y="10502"/>
                        </a:cubicBezTo>
                        <a:cubicBezTo>
                          <a:pt x="13241" y="10502"/>
                          <a:pt x="16503" y="9145"/>
                          <a:pt x="18956" y="6692"/>
                        </a:cubicBezTo>
                        <a:lnTo>
                          <a:pt x="19491" y="6144"/>
                        </a:lnTo>
                        <a:lnTo>
                          <a:pt x="19491" y="1"/>
                        </a:lnTo>
                        <a:lnTo>
                          <a:pt x="18658" y="846"/>
                        </a:lnTo>
                        <a:cubicBezTo>
                          <a:pt x="18205" y="1299"/>
                          <a:pt x="17777" y="1727"/>
                          <a:pt x="17372" y="2132"/>
                        </a:cubicBezTo>
                        <a:cubicBezTo>
                          <a:pt x="15336" y="4168"/>
                          <a:pt x="12633" y="5287"/>
                          <a:pt x="9752" y="5287"/>
                        </a:cubicBezTo>
                        <a:cubicBezTo>
                          <a:pt x="6871" y="5287"/>
                          <a:pt x="4156" y="4168"/>
                          <a:pt x="2132" y="2132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  <p:sp>
                <p:nvSpPr>
                  <p:cNvPr id="1048695" name="Google Shape;543;p10"/>
                  <p:cNvSpPr/>
                  <p:nvPr/>
                </p:nvSpPr>
                <p:spPr>
                  <a:xfrm>
                    <a:off x="4714354" y="2919635"/>
                    <a:ext cx="302974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1" h="17563" extrusionOk="0">
                        <a:moveTo>
                          <a:pt x="1" y="1"/>
                        </a:moveTo>
                        <a:lnTo>
                          <a:pt x="1" y="17562"/>
                        </a:lnTo>
                        <a:lnTo>
                          <a:pt x="17550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</p:grpSp>
            <p:grpSp>
              <p:nvGrpSpPr>
                <p:cNvPr id="82" name="Google Shape;544;p10"/>
                <p:cNvGrpSpPr/>
                <p:nvPr/>
              </p:nvGrpSpPr>
              <p:grpSpPr>
                <a:xfrm>
                  <a:off x="4714354" y="2285940"/>
                  <a:ext cx="375747" cy="636160"/>
                  <a:chOff x="4714354" y="2285940"/>
                  <a:chExt cx="375747" cy="636160"/>
                </a:xfrm>
              </p:grpSpPr>
              <p:sp>
                <p:nvSpPr>
                  <p:cNvPr id="1048696" name="Google Shape;545;p10"/>
                  <p:cNvSpPr/>
                  <p:nvPr/>
                </p:nvSpPr>
                <p:spPr>
                  <a:xfrm>
                    <a:off x="4908793" y="2585619"/>
                    <a:ext cx="181308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03" h="19492" extrusionOk="0">
                        <a:moveTo>
                          <a:pt x="13" y="1"/>
                        </a:moveTo>
                        <a:lnTo>
                          <a:pt x="2132" y="2144"/>
                        </a:lnTo>
                        <a:cubicBezTo>
                          <a:pt x="6347" y="6347"/>
                          <a:pt x="6347" y="13169"/>
                          <a:pt x="2132" y="17372"/>
                        </a:cubicBezTo>
                        <a:lnTo>
                          <a:pt x="1" y="19491"/>
                        </a:lnTo>
                        <a:lnTo>
                          <a:pt x="6156" y="19491"/>
                        </a:lnTo>
                        <a:lnTo>
                          <a:pt x="6156" y="19456"/>
                        </a:lnTo>
                        <a:lnTo>
                          <a:pt x="6650" y="18904"/>
                        </a:lnTo>
                        <a:lnTo>
                          <a:pt x="6650" y="18904"/>
                        </a:lnTo>
                        <a:lnTo>
                          <a:pt x="6692" y="18968"/>
                        </a:lnTo>
                        <a:cubicBezTo>
                          <a:pt x="9157" y="16515"/>
                          <a:pt x="10502" y="13264"/>
                          <a:pt x="10502" y="9776"/>
                        </a:cubicBezTo>
                        <a:cubicBezTo>
                          <a:pt x="10502" y="6299"/>
                          <a:pt x="9145" y="3013"/>
                          <a:pt x="6692" y="549"/>
                        </a:cubicBezTo>
                        <a:lnTo>
                          <a:pt x="6144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  <p:sp>
                <p:nvSpPr>
                  <p:cNvPr id="1048697" name="Google Shape;546;p10"/>
                  <p:cNvSpPr/>
                  <p:nvPr/>
                </p:nvSpPr>
                <p:spPr>
                  <a:xfrm>
                    <a:off x="4714354" y="2285940"/>
                    <a:ext cx="303181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63" h="17503" extrusionOk="0">
                        <a:moveTo>
                          <a:pt x="1" y="1"/>
                        </a:moveTo>
                        <a:lnTo>
                          <a:pt x="1" y="17503"/>
                        </a:lnTo>
                        <a:lnTo>
                          <a:pt x="17562" y="17503"/>
                        </a:lnTo>
                        <a:lnTo>
                          <a:pt x="17146" y="17098"/>
                        </a:lnTo>
                        <a:cubicBezTo>
                          <a:pt x="12240" y="12193"/>
                          <a:pt x="4954" y="4930"/>
                          <a:pt x="143" y="120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</p:grpSp>
            <p:grpSp>
              <p:nvGrpSpPr>
                <p:cNvPr id="83" name="Google Shape;547;p10"/>
                <p:cNvGrpSpPr/>
                <p:nvPr/>
              </p:nvGrpSpPr>
              <p:grpSpPr>
                <a:xfrm>
                  <a:off x="3985903" y="2585619"/>
                  <a:ext cx="397112" cy="637197"/>
                  <a:chOff x="3985903" y="2585619"/>
                  <a:chExt cx="397112" cy="637197"/>
                </a:xfrm>
              </p:grpSpPr>
              <p:sp>
                <p:nvSpPr>
                  <p:cNvPr id="1048698" name="Google Shape;548;p10"/>
                  <p:cNvSpPr/>
                  <p:nvPr/>
                </p:nvSpPr>
                <p:spPr>
                  <a:xfrm>
                    <a:off x="3985903" y="2585619"/>
                    <a:ext cx="203093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5" h="19492" extrusionOk="0">
                        <a:moveTo>
                          <a:pt x="5621" y="1"/>
                        </a:moveTo>
                        <a:lnTo>
                          <a:pt x="5085" y="549"/>
                        </a:lnTo>
                        <a:cubicBezTo>
                          <a:pt x="1" y="5633"/>
                          <a:pt x="1" y="13884"/>
                          <a:pt x="5085" y="18968"/>
                        </a:cubicBezTo>
                        <a:lnTo>
                          <a:pt x="5621" y="19491"/>
                        </a:lnTo>
                        <a:lnTo>
                          <a:pt x="11764" y="19491"/>
                        </a:lnTo>
                        <a:lnTo>
                          <a:pt x="9633" y="17384"/>
                        </a:lnTo>
                        <a:cubicBezTo>
                          <a:pt x="7597" y="15348"/>
                          <a:pt x="6478" y="12657"/>
                          <a:pt x="6478" y="9776"/>
                        </a:cubicBezTo>
                        <a:cubicBezTo>
                          <a:pt x="6478" y="6895"/>
                          <a:pt x="7597" y="4168"/>
                          <a:pt x="9633" y="2144"/>
                        </a:cubicBezTo>
                        <a:lnTo>
                          <a:pt x="11764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  <p:sp>
                <p:nvSpPr>
                  <p:cNvPr id="1048699" name="Google Shape;549;p10"/>
                  <p:cNvSpPr/>
                  <p:nvPr/>
                </p:nvSpPr>
                <p:spPr>
                  <a:xfrm>
                    <a:off x="4080455" y="2919635"/>
                    <a:ext cx="302560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63" extrusionOk="0">
                        <a:moveTo>
                          <a:pt x="1" y="1"/>
                        </a:moveTo>
                        <a:lnTo>
                          <a:pt x="120" y="143"/>
                        </a:lnTo>
                        <a:cubicBezTo>
                          <a:pt x="5025" y="5049"/>
                          <a:pt x="12502" y="12526"/>
                          <a:pt x="17396" y="17431"/>
                        </a:cubicBezTo>
                        <a:lnTo>
                          <a:pt x="17527" y="17562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</p:grpSp>
            <p:grpSp>
              <p:nvGrpSpPr>
                <p:cNvPr id="84" name="Google Shape;550;p10"/>
                <p:cNvGrpSpPr/>
                <p:nvPr/>
              </p:nvGrpSpPr>
              <p:grpSpPr>
                <a:xfrm>
                  <a:off x="4080455" y="2213381"/>
                  <a:ext cx="636573" cy="374705"/>
                  <a:chOff x="4080455" y="2213381"/>
                  <a:chExt cx="636573" cy="374705"/>
                </a:xfrm>
              </p:grpSpPr>
              <p:sp>
                <p:nvSpPr>
                  <p:cNvPr id="1048700" name="Google Shape;551;p10"/>
                  <p:cNvSpPr/>
                  <p:nvPr/>
                </p:nvSpPr>
                <p:spPr>
                  <a:xfrm>
                    <a:off x="4380340" y="2213381"/>
                    <a:ext cx="336688" cy="181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04" h="10491" extrusionOk="0">
                        <a:moveTo>
                          <a:pt x="9764" y="1"/>
                        </a:moveTo>
                        <a:cubicBezTo>
                          <a:pt x="6287" y="1"/>
                          <a:pt x="3013" y="1358"/>
                          <a:pt x="549" y="3811"/>
                        </a:cubicBezTo>
                        <a:lnTo>
                          <a:pt x="1" y="4358"/>
                        </a:lnTo>
                        <a:lnTo>
                          <a:pt x="1" y="10490"/>
                        </a:lnTo>
                        <a:lnTo>
                          <a:pt x="2144" y="8359"/>
                        </a:lnTo>
                        <a:cubicBezTo>
                          <a:pt x="4180" y="6323"/>
                          <a:pt x="6883" y="5204"/>
                          <a:pt x="9764" y="5204"/>
                        </a:cubicBezTo>
                        <a:cubicBezTo>
                          <a:pt x="12645" y="5204"/>
                          <a:pt x="15348" y="6323"/>
                          <a:pt x="17384" y="8359"/>
                        </a:cubicBezTo>
                        <a:lnTo>
                          <a:pt x="19503" y="10490"/>
                        </a:lnTo>
                        <a:lnTo>
                          <a:pt x="19503" y="4442"/>
                        </a:lnTo>
                        <a:lnTo>
                          <a:pt x="19444" y="4442"/>
                        </a:lnTo>
                        <a:lnTo>
                          <a:pt x="18932" y="3894"/>
                        </a:lnTo>
                        <a:lnTo>
                          <a:pt x="18979" y="3823"/>
                        </a:lnTo>
                        <a:cubicBezTo>
                          <a:pt x="16527" y="1370"/>
                          <a:pt x="13253" y="1"/>
                          <a:pt x="9764" y="1"/>
                        </a:cubicBez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  <p:sp>
                <p:nvSpPr>
                  <p:cNvPr id="1048701" name="Google Shape;552;p10"/>
                  <p:cNvSpPr/>
                  <p:nvPr/>
                </p:nvSpPr>
                <p:spPr>
                  <a:xfrm>
                    <a:off x="4080455" y="2285940"/>
                    <a:ext cx="302560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03" extrusionOk="0">
                        <a:moveTo>
                          <a:pt x="17527" y="1"/>
                        </a:moveTo>
                        <a:lnTo>
                          <a:pt x="1" y="17503"/>
                        </a:lnTo>
                        <a:lnTo>
                          <a:pt x="17527" y="17503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</p:grpSp>
          </p:grpSp>
          <p:grpSp>
            <p:nvGrpSpPr>
              <p:cNvPr id="85" name="Google Shape;553;p10"/>
              <p:cNvGrpSpPr/>
              <p:nvPr/>
            </p:nvGrpSpPr>
            <p:grpSpPr>
              <a:xfrm>
                <a:off x="5909378" y="3494930"/>
                <a:ext cx="311836" cy="355292"/>
                <a:chOff x="4645650" y="3962900"/>
                <a:chExt cx="259950" cy="296175"/>
              </a:xfrm>
            </p:grpSpPr>
            <p:sp>
              <p:nvSpPr>
                <p:cNvPr id="1048702" name="Google Shape;554;p10"/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703" name="Google Shape;555;p10"/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704" name="Google Shape;556;p10"/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705" name="Google Shape;557;p10"/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706" name="Google Shape;558;p10"/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048707" name="Google Shape;559;p10"/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86" name="Google Shape;560;p10"/>
            <p:cNvGrpSpPr/>
            <p:nvPr/>
          </p:nvGrpSpPr>
          <p:grpSpPr>
            <a:xfrm>
              <a:off x="5746162" y="3855107"/>
              <a:ext cx="462347" cy="245835"/>
              <a:chOff x="3891558" y="2180494"/>
              <a:chExt cx="346769" cy="184381"/>
            </a:xfrm>
          </p:grpSpPr>
          <p:sp>
            <p:nvSpPr>
              <p:cNvPr id="1048708" name="Google Shape;561;p10"/>
              <p:cNvSpPr/>
              <p:nvPr/>
            </p:nvSpPr>
            <p:spPr>
              <a:xfrm>
                <a:off x="3949943" y="2180494"/>
                <a:ext cx="230006" cy="184381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0681" extrusionOk="0">
                    <a:moveTo>
                      <a:pt x="1369" y="1"/>
                    </a:moveTo>
                    <a:cubicBezTo>
                      <a:pt x="619" y="1"/>
                      <a:pt x="0" y="620"/>
                      <a:pt x="0" y="1370"/>
                    </a:cubicBezTo>
                    <a:lnTo>
                      <a:pt x="0" y="9311"/>
                    </a:lnTo>
                    <a:cubicBezTo>
                      <a:pt x="0" y="10073"/>
                      <a:pt x="619" y="10681"/>
                      <a:pt x="1369" y="10681"/>
                    </a:cubicBezTo>
                    <a:lnTo>
                      <a:pt x="3453" y="10681"/>
                    </a:lnTo>
                    <a:lnTo>
                      <a:pt x="3453" y="5906"/>
                    </a:lnTo>
                    <a:lnTo>
                      <a:pt x="9870" y="5906"/>
                    </a:lnTo>
                    <a:lnTo>
                      <a:pt x="9870" y="10681"/>
                    </a:lnTo>
                    <a:lnTo>
                      <a:pt x="11954" y="10681"/>
                    </a:lnTo>
                    <a:cubicBezTo>
                      <a:pt x="12704" y="10681"/>
                      <a:pt x="13323" y="10073"/>
                      <a:pt x="13323" y="9311"/>
                    </a:cubicBezTo>
                    <a:lnTo>
                      <a:pt x="13323" y="1370"/>
                    </a:lnTo>
                    <a:cubicBezTo>
                      <a:pt x="13323" y="620"/>
                      <a:pt x="12704" y="1"/>
                      <a:pt x="11954" y="1"/>
                    </a:cubicBezTo>
                    <a:lnTo>
                      <a:pt x="9870" y="1"/>
                    </a:lnTo>
                    <a:lnTo>
                      <a:pt x="9870" y="3966"/>
                    </a:lnTo>
                    <a:lnTo>
                      <a:pt x="3453" y="3966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48709" name="Google Shape;562;p10"/>
              <p:cNvSpPr/>
              <p:nvPr/>
            </p:nvSpPr>
            <p:spPr>
              <a:xfrm>
                <a:off x="4187334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" y="1"/>
                    </a:moveTo>
                    <a:lnTo>
                      <a:pt x="1" y="8621"/>
                    </a:lnTo>
                    <a:lnTo>
                      <a:pt x="1108" y="8621"/>
                    </a:lnTo>
                    <a:cubicBezTo>
                      <a:pt x="1692" y="8621"/>
                      <a:pt x="2156" y="8144"/>
                      <a:pt x="2156" y="7573"/>
                    </a:cubicBezTo>
                    <a:lnTo>
                      <a:pt x="2156" y="5537"/>
                    </a:lnTo>
                    <a:lnTo>
                      <a:pt x="2454" y="5537"/>
                    </a:lnTo>
                    <a:cubicBezTo>
                      <a:pt x="2727" y="5537"/>
                      <a:pt x="2954" y="5311"/>
                      <a:pt x="2954" y="5037"/>
                    </a:cubicBezTo>
                    <a:lnTo>
                      <a:pt x="2954" y="3584"/>
                    </a:lnTo>
                    <a:cubicBezTo>
                      <a:pt x="2954" y="3299"/>
                      <a:pt x="2727" y="3084"/>
                      <a:pt x="2454" y="3084"/>
                    </a:cubicBezTo>
                    <a:lnTo>
                      <a:pt x="2156" y="3084"/>
                    </a:lnTo>
                    <a:lnTo>
                      <a:pt x="2156" y="1036"/>
                    </a:lnTo>
                    <a:cubicBezTo>
                      <a:pt x="2156" y="465"/>
                      <a:pt x="1692" y="1"/>
                      <a:pt x="110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48710" name="Google Shape;563;p10"/>
              <p:cNvSpPr/>
              <p:nvPr/>
            </p:nvSpPr>
            <p:spPr>
              <a:xfrm>
                <a:off x="3891558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846" y="1"/>
                    </a:moveTo>
                    <a:cubicBezTo>
                      <a:pt x="1263" y="1"/>
                      <a:pt x="799" y="465"/>
                      <a:pt x="799" y="1036"/>
                    </a:cubicBezTo>
                    <a:lnTo>
                      <a:pt x="799" y="3084"/>
                    </a:lnTo>
                    <a:lnTo>
                      <a:pt x="501" y="3084"/>
                    </a:lnTo>
                    <a:cubicBezTo>
                      <a:pt x="215" y="3084"/>
                      <a:pt x="1" y="3299"/>
                      <a:pt x="1" y="3584"/>
                    </a:cubicBezTo>
                    <a:lnTo>
                      <a:pt x="1" y="5037"/>
                    </a:lnTo>
                    <a:cubicBezTo>
                      <a:pt x="1" y="5311"/>
                      <a:pt x="215" y="5537"/>
                      <a:pt x="501" y="5537"/>
                    </a:cubicBezTo>
                    <a:lnTo>
                      <a:pt x="799" y="5537"/>
                    </a:lnTo>
                    <a:lnTo>
                      <a:pt x="799" y="7573"/>
                    </a:lnTo>
                    <a:cubicBezTo>
                      <a:pt x="799" y="8144"/>
                      <a:pt x="1263" y="8621"/>
                      <a:pt x="1846" y="8621"/>
                    </a:cubicBezTo>
                    <a:lnTo>
                      <a:pt x="2954" y="8621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712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 panose="00000500000000000000"/>
                <a:sym typeface="Montserrat" panose="00000500000000000000"/>
              </a:rPr>
              <a:t>Analysis – 4W1H</a:t>
            </a:r>
            <a:endParaRPr dirty="0"/>
          </a:p>
        </p:txBody>
      </p:sp>
      <p:sp>
        <p:nvSpPr>
          <p:cNvPr id="1048713" name="Google Shape;125;p3"/>
          <p:cNvSpPr txBox="1"/>
          <p:nvPr/>
        </p:nvSpPr>
        <p:spPr>
          <a:xfrm>
            <a:off x="440055" y="1318895"/>
            <a:ext cx="5377815" cy="528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Why: </a:t>
            </a:r>
            <a:r>
              <a:rPr lang="en-US" alt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IN" dirty="0">
                <a:latin typeface="Verdana" panose="020B0604030504040204" pitchFamily="34" charset="0"/>
                <a:ea typeface="Verdana" panose="020B0604030504040204" pitchFamily="34" charset="0"/>
              </a:rPr>
              <a:t>Develop a non invasive biosensor for creatinine                      sensing in sweat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What: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IN" dirty="0">
                <a:latin typeface="Verdana" panose="020B0604030504040204" pitchFamily="34" charset="0"/>
                <a:ea typeface="Verdana" panose="020B0604030504040204" pitchFamily="34" charset="0"/>
              </a:rPr>
              <a:t>Fabricating a Wearable Biosensor for detecting creatinine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Where: </a:t>
            </a:r>
            <a:r>
              <a:rPr lang="en-US" altLang="en-IN" dirty="0">
                <a:latin typeface="Verdana" panose="020B0604030504040204" pitchFamily="34" charset="0"/>
                <a:ea typeface="Verdana" panose="020B0604030504040204" pitchFamily="34" charset="0"/>
              </a:rPr>
              <a:t>point of care diagnosis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When:</a:t>
            </a:r>
            <a:r>
              <a:rPr lang="en-US" alt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sym typeface="+mn-ea"/>
              </a:rPr>
              <a:t> </a:t>
            </a:r>
            <a:r>
              <a:rPr lang="en-US" altLang="en-IN" dirty="0">
                <a:latin typeface="Verdana" panose="020B0604030504040204" pitchFamily="34" charset="0"/>
                <a:ea typeface="Verdana" panose="020B0604030504040204" pitchFamily="34" charset="0"/>
                <a:sym typeface="+mn-ea"/>
              </a:rPr>
              <a:t>Early stages of Chronic Kidney Disease (CKD)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How: </a:t>
            </a:r>
            <a:r>
              <a:rPr lang="en-US" altLang="en-IN" dirty="0">
                <a:latin typeface="Verdana" panose="020B0604030504040204" pitchFamily="34" charset="0"/>
                <a:ea typeface="Verdana" panose="020B0604030504040204" pitchFamily="34" charset="0"/>
              </a:rPr>
              <a:t>MXene based FET (Field Effect Transistor)</a:t>
            </a:r>
            <a:endParaRPr lang="en-US" alt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b="1" dirty="0">
                <a:latin typeface="Verdana" panose="020B0604030504040204" pitchFamily="34" charset="0"/>
                <a:ea typeface="Verdana" panose="020B0604030504040204" pitchFamily="34" charset="0"/>
              </a:rPr>
              <a:t>Refined Objective: </a:t>
            </a:r>
            <a:r>
              <a:rPr lang="en-US" altLang="en-IN" dirty="0">
                <a:latin typeface="Verdana" panose="020B0604030504040204" pitchFamily="34" charset="0"/>
                <a:ea typeface="Verdana" panose="020B0604030504040204" pitchFamily="34" charset="0"/>
              </a:rPr>
              <a:t>To develop a point of care diagnostic platform aimed for early diagnosis of CKD</a:t>
            </a:r>
            <a:endParaRPr lang="en-US" alt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 descr="WhatsApp Image 2024-09-06 at 3.47.1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8505" y="1318260"/>
            <a:ext cx="5697855" cy="4865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715" name="Google Shape;125;p3"/>
          <p:cNvSpPr txBox="1"/>
          <p:nvPr/>
        </p:nvSpPr>
        <p:spPr>
          <a:xfrm>
            <a:off x="960795" y="180800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 panose="00000500000000000000"/>
                <a:sym typeface="Montserrat" panose="00000500000000000000"/>
              </a:rPr>
              <a:t>Architecture/Flow chart  </a:t>
            </a:r>
            <a:endParaRPr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4227872" y="945355"/>
            <a:ext cx="4050890" cy="391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Synthesis of </a:t>
            </a:r>
            <a:r>
              <a:rPr lang="en-IN" dirty="0" err="1"/>
              <a:t>MXene</a:t>
            </a:r>
            <a:r>
              <a:rPr lang="en-IN" dirty="0"/>
              <a:t> Nanomaterials</a:t>
            </a:r>
            <a:endParaRPr lang="en-IN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4227872" y="1818970"/>
            <a:ext cx="4050890" cy="391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Fabrication of FET</a:t>
            </a:r>
            <a:endParaRPr lang="en-IN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4227871" y="2692585"/>
            <a:ext cx="4050889" cy="391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Sensitivity and Stability Analysis</a:t>
            </a:r>
            <a:endParaRPr lang="en-IN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4227870" y="3566200"/>
            <a:ext cx="4050890" cy="391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Wearability Analysis</a:t>
            </a:r>
            <a:endParaRPr lang="en-IN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4227870" y="4439815"/>
            <a:ext cx="4050890" cy="391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Bluetooth enabled Smartphone Integration</a:t>
            </a:r>
            <a:endParaRPr lang="en-IN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4227870" y="5313430"/>
            <a:ext cx="4050891" cy="391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Repeatability Analysis</a:t>
            </a:r>
            <a:endParaRPr lang="en-IN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4227870" y="6187045"/>
            <a:ext cx="4050890" cy="391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Demo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6253317" y="1337190"/>
            <a:ext cx="0" cy="48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8" idx="0"/>
          </p:cNvCxnSpPr>
          <p:nvPr/>
        </p:nvCxnSpPr>
        <p:spPr>
          <a:xfrm flipH="1">
            <a:off x="6253316" y="2210805"/>
            <a:ext cx="1" cy="48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0" idx="0"/>
          </p:cNvCxnSpPr>
          <p:nvPr/>
        </p:nvCxnSpPr>
        <p:spPr>
          <a:xfrm flipH="1">
            <a:off x="6253315" y="3084420"/>
            <a:ext cx="1" cy="48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2" idx="0"/>
          </p:cNvCxnSpPr>
          <p:nvPr/>
        </p:nvCxnSpPr>
        <p:spPr>
          <a:xfrm>
            <a:off x="6253315" y="3958035"/>
            <a:ext cx="0" cy="48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23" idx="0"/>
          </p:cNvCxnSpPr>
          <p:nvPr/>
        </p:nvCxnSpPr>
        <p:spPr>
          <a:xfrm>
            <a:off x="6253315" y="4831650"/>
            <a:ext cx="1" cy="48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</p:cNvCxnSpPr>
          <p:nvPr/>
        </p:nvCxnSpPr>
        <p:spPr>
          <a:xfrm flipH="1">
            <a:off x="6253315" y="5705265"/>
            <a:ext cx="1" cy="48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1048723" name="Google Shape;125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8724" name="Google Shape;125;p3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Fabrication of MoS2 on Paper:</a:t>
            </a:r>
            <a:endParaRPr lang="en-US" alt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Few Salts in a calculated </a:t>
            </a:r>
            <a:endParaRPr lang="en-US" alt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  amount is taken and mixed</a:t>
            </a:r>
            <a:endParaRPr lang="en-US" alt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  in distilled water.</a:t>
            </a:r>
            <a:endParaRPr lang="en-US" alt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With a piece of paper in</a:t>
            </a:r>
            <a:endParaRPr lang="en-US" alt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  the solution, keep it in </a:t>
            </a:r>
            <a:endParaRPr lang="en-US" alt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  autoclave for 12 hours.</a:t>
            </a:r>
            <a:endParaRPr lang="en-US" alt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 descr="WhatsApp Image 2024-10-19 at 11.30.28 AM"/>
          <p:cNvPicPr>
            <a:picLocks noChangeAspect="1"/>
          </p:cNvPicPr>
          <p:nvPr/>
        </p:nvPicPr>
        <p:blipFill>
          <a:blip r:embed="rId1"/>
          <a:srcRect t="12841" r="12506" b="12656"/>
          <a:stretch>
            <a:fillRect/>
          </a:stretch>
        </p:blipFill>
        <p:spPr>
          <a:xfrm>
            <a:off x="6263640" y="1323975"/>
            <a:ext cx="5030470" cy="45713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5504</Words>
  <Application>WPS Presentation</Application>
  <PresentationFormat/>
  <Paragraphs>290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Arial</vt:lpstr>
      <vt:lpstr>Calibri</vt:lpstr>
      <vt:lpstr>Verdana</vt:lpstr>
      <vt:lpstr>Montserrat Medium</vt:lpstr>
      <vt:lpstr>Segoe Print</vt:lpstr>
      <vt:lpstr>Montserrat</vt:lpstr>
      <vt:lpstr>Wingdings</vt:lpstr>
      <vt:lpstr>Verdana</vt:lpstr>
      <vt:lpstr>Roboto</vt:lpstr>
      <vt:lpstr>Fira Sans Extra Condensed Medium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Aisswaria Zacharias</dc:creator>
  <cp:lastModifiedBy>SANA SAYEEDA BU21EECE0100268</cp:lastModifiedBy>
  <cp:revision>9</cp:revision>
  <dcterms:created xsi:type="dcterms:W3CDTF">2024-09-05T10:14:00Z</dcterms:created>
  <dcterms:modified xsi:type="dcterms:W3CDTF">2024-10-22T17:39:31Z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7FE65224D98A47C89C5ED4FBCACC29C5_12</vt:lpwstr>
  </property>
  <property fmtid="{D5CDD505-2E9C-101B-9397-08002B2CF9AE}" pid="3" name="KSOProductBuildVer">
    <vt:lpwstr>1033-12.2.0.18283</vt:lpwstr>
  </property>
</Properties>
</file>