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402" r:id="rId2"/>
    <p:sldId id="493" r:id="rId3"/>
    <p:sldId id="508" r:id="rId4"/>
    <p:sldId id="467" r:id="rId5"/>
    <p:sldId id="548" r:id="rId6"/>
    <p:sldId id="549" r:id="rId7"/>
    <p:sldId id="573" r:id="rId8"/>
    <p:sldId id="473" r:id="rId9"/>
    <p:sldId id="550" r:id="rId10"/>
    <p:sldId id="551" r:id="rId11"/>
    <p:sldId id="552" r:id="rId12"/>
    <p:sldId id="553" r:id="rId13"/>
    <p:sldId id="480" r:id="rId14"/>
    <p:sldId id="554" r:id="rId15"/>
    <p:sldId id="539" r:id="rId16"/>
    <p:sldId id="555" r:id="rId17"/>
    <p:sldId id="556" r:id="rId18"/>
    <p:sldId id="557" r:id="rId19"/>
    <p:sldId id="558" r:id="rId20"/>
    <p:sldId id="561" r:id="rId21"/>
    <p:sldId id="562" r:id="rId22"/>
    <p:sldId id="563" r:id="rId23"/>
    <p:sldId id="564" r:id="rId24"/>
    <p:sldId id="574" r:id="rId25"/>
    <p:sldId id="559" r:id="rId26"/>
    <p:sldId id="565" r:id="rId27"/>
    <p:sldId id="566" r:id="rId28"/>
    <p:sldId id="567" r:id="rId29"/>
    <p:sldId id="560" r:id="rId30"/>
    <p:sldId id="568" r:id="rId31"/>
    <p:sldId id="569" r:id="rId32"/>
    <p:sldId id="570" r:id="rId33"/>
    <p:sldId id="349" r:id="rId34"/>
    <p:sldId id="401" r:id="rId35"/>
    <p:sldId id="405" r:id="rId36"/>
    <p:sldId id="57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2992864-D9A3-4C4E-8A12-A178210DBF95}">
          <p14:sldIdLst>
            <p14:sldId id="402"/>
            <p14:sldId id="493"/>
            <p14:sldId id="508"/>
          </p14:sldIdLst>
        </p14:section>
        <p14:section name="Executing Native SQL Queries" id="{483AE7F4-3476-4052-9E7B-31C3924B34E2}">
          <p14:sldIdLst>
            <p14:sldId id="467"/>
            <p14:sldId id="548"/>
            <p14:sldId id="549"/>
            <p14:sldId id="573"/>
          </p14:sldIdLst>
        </p14:section>
        <p14:section name="Object State Tracking" id="{F67BFD0F-A911-4B97-A889-BC478281468B}">
          <p14:sldIdLst>
            <p14:sldId id="473"/>
            <p14:sldId id="550"/>
            <p14:sldId id="551"/>
            <p14:sldId id="552"/>
            <p14:sldId id="553"/>
          </p14:sldIdLst>
        </p14:section>
        <p14:section name="Stored Procedures" id="{44D4D84D-DD7C-4530-8ABB-0EC4E9A1E329}">
          <p14:sldIdLst>
            <p14:sldId id="480"/>
            <p14:sldId id="554"/>
          </p14:sldIdLst>
        </p14:section>
        <p14:section name="Bulk Operations" id="{295FC2D8-EA9F-4D8E-B414-4FADD9400174}">
          <p14:sldIdLst>
            <p14:sldId id="539"/>
            <p14:sldId id="555"/>
            <p14:sldId id="556"/>
            <p14:sldId id="557"/>
          </p14:sldIdLst>
        </p14:section>
        <p14:section name="Types of Loading" id="{D7562C00-8CC8-4FF2-8C34-9D6B47506EFE}">
          <p14:sldIdLst>
            <p14:sldId id="558"/>
            <p14:sldId id="561"/>
            <p14:sldId id="562"/>
            <p14:sldId id="563"/>
            <p14:sldId id="564"/>
            <p14:sldId id="574"/>
          </p14:sldIdLst>
        </p14:section>
        <p14:section name="Concurrency Checks" id="{1B38B8EE-C21B-4051-B83F-56C820C6ADEF}">
          <p14:sldIdLst>
            <p14:sldId id="559"/>
            <p14:sldId id="565"/>
            <p14:sldId id="566"/>
            <p14:sldId id="567"/>
          </p14:sldIdLst>
        </p14:section>
        <p14:section name="Cascade Operations" id="{1809B9DC-FF8E-4ABE-A373-2A4D4C5A5805}">
          <p14:sldIdLst>
            <p14:sldId id="560"/>
            <p14:sldId id="568"/>
            <p14:sldId id="569"/>
            <p14:sldId id="570"/>
          </p14:sldIdLst>
        </p14:section>
        <p14:section name="Conclusion" id="{8A7EA9DB-9DF7-4C12-82E7-4BB94E6D83F6}">
          <p14:sldIdLst>
            <p14:sldId id="349"/>
            <p14:sldId id="401"/>
            <p14:sldId id="405"/>
            <p14:sldId id="5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7" d="100"/>
          <a:sy n="87" d="100"/>
        </p:scale>
        <p:origin x="571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8.7.2020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42CCE97-9E0F-4180-899A-B7B5B763AD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5051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779CD1D-61B6-4EBE-ADFF-62F8BE58DD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4770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5A59A90-0B62-4BB9-BEA1-7A48144E67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07563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E699EC5-228B-4282-B932-750A3F6787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41172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7913972-FB59-461B-BD8F-3D6B46F49D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61296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C56C7D4-C9A1-4387-9640-CB4F378E302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3453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1B68BE6-6E1D-4DAB-B47C-5825F5F5E3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72557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C1D4223-C426-4A72-A3D3-FB4562ABBE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12757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information</a:t>
            </a:r>
            <a:r>
              <a:rPr lang="en-US" baseline="0" dirty="0"/>
              <a:t> on how tom make stored procedures for Insert, update and delete - https://msdn.microsoft.com/en-us/library/dn468673(v=vs.113).aspx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54E21BB-D224-4027-9651-85C5303664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86447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https://weblogs.asp.net/pwelter34/entity-framework-batch-update-and-future-queries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BECA06F-B533-435B-AD83-FF3B2112FC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54124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EA7D2C1-1D6B-4A53-9C68-084DD77290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63625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ED993A8-38DE-4249-A49B-FCEBFFBBA6E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60887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C05E2B5-3D3A-4A2C-BF9D-B0AC455F52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12453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tityframework-plus.net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Advanced Entity Framework Core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 Advanced Querying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2" descr="Ð ÐµÐ·ÑÐ»ÑÐ°Ñ Ñ Ð¸Ð·Ð¾Ð±ÑÐ°Ð¶ÐµÐ½Ð¸Ðµ Ð·Ð° querying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85915">
            <a:off x="4626647" y="2129833"/>
            <a:ext cx="2938706" cy="293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65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When a query is executed inside a </a:t>
            </a:r>
            <a:r>
              <a:rPr lang="en-US" b="1" dirty="0">
                <a:solidFill>
                  <a:schemeClr val="bg1"/>
                </a:solidFill>
              </a:rPr>
              <a:t>DbContext</a:t>
            </a:r>
            <a:r>
              <a:rPr lang="en-US" dirty="0"/>
              <a:t>, the returned </a:t>
            </a:r>
            <a:br>
              <a:rPr lang="en-US" dirty="0"/>
            </a:br>
            <a:r>
              <a:rPr lang="en-US" dirty="0"/>
              <a:t>objects are </a:t>
            </a:r>
            <a:r>
              <a:rPr lang="en-US" b="1" dirty="0">
                <a:solidFill>
                  <a:schemeClr val="bg1"/>
                </a:solidFill>
              </a:rPr>
              <a:t>automatically attached </a:t>
            </a:r>
            <a:r>
              <a:rPr lang="en-US" dirty="0"/>
              <a:t>to it</a:t>
            </a:r>
          </a:p>
          <a:p>
            <a:r>
              <a:rPr lang="en-US" dirty="0"/>
              <a:t>When a context is destroyed, all objects in it are automatically detached</a:t>
            </a:r>
          </a:p>
          <a:p>
            <a:pPr lvl="1"/>
            <a:r>
              <a:rPr lang="en-US" dirty="0"/>
              <a:t>E.g. in </a:t>
            </a:r>
            <a:r>
              <a:rPr lang="en-US" b="1" dirty="0">
                <a:solidFill>
                  <a:schemeClr val="bg1"/>
                </a:solidFill>
              </a:rPr>
              <a:t>Web applications </a:t>
            </a:r>
            <a:r>
              <a:rPr lang="en-US" dirty="0"/>
              <a:t>between requests</a:t>
            </a:r>
          </a:p>
          <a:p>
            <a:r>
              <a:rPr lang="en-US" dirty="0"/>
              <a:t>You might later on </a:t>
            </a:r>
            <a:r>
              <a:rPr lang="en-US" b="1" dirty="0">
                <a:solidFill>
                  <a:schemeClr val="bg1"/>
                </a:solidFill>
              </a:rPr>
              <a:t>attach</a:t>
            </a:r>
            <a:r>
              <a:rPr lang="en-US" dirty="0"/>
              <a:t> objects that have been previously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detached </a:t>
            </a:r>
            <a:r>
              <a:rPr lang="en-US" dirty="0"/>
              <a:t>to a </a:t>
            </a:r>
            <a:r>
              <a:rPr lang="en-US" b="1" dirty="0">
                <a:solidFill>
                  <a:schemeClr val="bg1"/>
                </a:solidFill>
              </a:rPr>
              <a:t>new context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Attaching Detached Objects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2D8C234-494C-4A9F-8E28-26CC1ACFEA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458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When is an object detached?</a:t>
            </a:r>
          </a:p>
          <a:p>
            <a:pPr lvl="1"/>
            <a:r>
              <a:rPr lang="en-US" dirty="0"/>
              <a:t>When we get the object from a </a:t>
            </a:r>
            <a:r>
              <a:rPr lang="en-US" b="1" dirty="0">
                <a:solidFill>
                  <a:schemeClr val="bg1"/>
                </a:solidFill>
              </a:rPr>
              <a:t>DbContext</a:t>
            </a:r>
            <a:r>
              <a:rPr lang="en-US" dirty="0"/>
              <a:t> and then </a:t>
            </a:r>
            <a:r>
              <a:rPr lang="en-US" b="1" dirty="0">
                <a:solidFill>
                  <a:schemeClr val="bg1"/>
                </a:solidFill>
              </a:rPr>
              <a:t>Dispose</a:t>
            </a:r>
            <a:r>
              <a:rPr lang="en-US" dirty="0"/>
              <a:t> it</a:t>
            </a:r>
          </a:p>
          <a:p>
            <a:pPr lvl="1"/>
            <a:r>
              <a:rPr lang="en-US" dirty="0"/>
              <a:t>Manually: by setting the </a:t>
            </a:r>
            <a:r>
              <a:rPr lang="en-US" b="1" dirty="0">
                <a:solidFill>
                  <a:schemeClr val="bg1"/>
                </a:solidFill>
              </a:rPr>
              <a:t>EntryState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Detached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Detaching Objects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27724" y="3352801"/>
            <a:ext cx="9435476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Employee GetEmployeeById(int id)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using (var SoftUniDbContext = new SoftUniDbContext())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return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SoftUniDbContext.Employees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.First(p =&gt; p.EmployeeID == id);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239000" y="5112199"/>
            <a:ext cx="2971800" cy="784163"/>
          </a:xfrm>
          <a:prstGeom prst="wedgeRoundRectCallout">
            <a:avLst>
              <a:gd name="adj1" fmla="val -56067"/>
              <a:gd name="adj2" fmla="val -275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Returned employee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detached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1C2BA99-D0B3-4CEA-B23A-03237CA20F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081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When we want to update a detached object we need to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reattach it </a:t>
            </a:r>
            <a:r>
              <a:rPr lang="en-US" dirty="0"/>
              <a:t>and then update it: change to </a:t>
            </a:r>
            <a:r>
              <a:rPr lang="en-US" b="1" dirty="0">
                <a:solidFill>
                  <a:schemeClr val="bg1"/>
                </a:solidFill>
              </a:rPr>
              <a:t>Attached</a:t>
            </a:r>
            <a:r>
              <a:rPr lang="en-US" dirty="0"/>
              <a:t> state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Attaching Objects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58800" y="2574000"/>
            <a:ext cx="96744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void UpdateName(Employee employee, string newName)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using (var softUniDbContext = new SoftUniDbContext())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var entry = softUniDbContext.Entry(employee);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entry.State = EntityState.Added;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employee.FirstName = newName;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softUniDbContext.SaveChanges();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}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6AD43A5-C6C8-4EA3-8C44-7020AE1A72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644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241020-8DBD-4C5C-A33F-F615CE31983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Stored Procedures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689" y="1295401"/>
            <a:ext cx="2226625" cy="273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64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Stored Procedures can be executed via SQL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Executing a Stored Procedure 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01532" y="2259000"/>
            <a:ext cx="7988936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PROCEDURE </a:t>
            </a:r>
            <a:r>
              <a:rPr lang="en-US" sz="2600" b="1" noProof="1">
                <a:latin typeface="Consolas" panose="020B0609020204030204" pitchFamily="49" charset="0"/>
              </a:rPr>
              <a:t>UpdateAge @param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</a:p>
          <a:p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AS </a:t>
            </a:r>
          </a:p>
          <a:p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UPDATE </a:t>
            </a:r>
            <a:r>
              <a:rPr lang="en-US" sz="2600" b="1" noProof="1">
                <a:latin typeface="Consolas" panose="020B0609020204030204" pitchFamily="49" charset="0"/>
              </a:rPr>
              <a:t>Employees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SET</a:t>
            </a:r>
            <a:r>
              <a:rPr lang="en-US" sz="2600" b="1" noProof="1">
                <a:latin typeface="Consolas" panose="020B0609020204030204" pitchFamily="49" charset="0"/>
              </a:rPr>
              <a:t> Age = Age + @param;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0538" y="4104000"/>
            <a:ext cx="10790924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anose="020B0609020204030204" pitchFamily="49" charset="0"/>
              </a:rPr>
              <a:t>var ageParameter = new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SqlParameter</a:t>
            </a:r>
            <a:r>
              <a:rPr lang="en-US" sz="2600" b="1" noProof="1">
                <a:latin typeface="Consolas" panose="020B0609020204030204" pitchFamily="49" charset="0"/>
              </a:rPr>
              <a:t>("@age",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600" b="1" noProof="1">
                <a:latin typeface="Consolas" panose="020B0609020204030204" pitchFamily="49" charset="0"/>
              </a:rPr>
              <a:t>);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var query = "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EXEC UpdateAge @age</a:t>
            </a:r>
            <a:r>
              <a:rPr lang="en-US" sz="2600" b="1" noProof="1">
                <a:latin typeface="Consolas" panose="020B0609020204030204" pitchFamily="49" charset="0"/>
              </a:rPr>
              <a:t>";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context.Database.ExecuteSqlCommand(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query</a:t>
            </a:r>
            <a:r>
              <a:rPr lang="en-US" sz="2600" b="1" noProof="1">
                <a:latin typeface="Consolas" panose="020B0609020204030204" pitchFamily="49" charset="0"/>
              </a:rPr>
              <a:t>,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ageParameter</a:t>
            </a:r>
            <a:r>
              <a:rPr lang="en-US" sz="2600" b="1" noProof="1">
                <a:latin typeface="Consolas" panose="020B0609020204030204" pitchFamily="49" charset="0"/>
              </a:rPr>
              <a:t>);</a:t>
            </a:r>
            <a:endParaRPr lang="en-US" sz="26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6EF710B-8689-4DE2-9BC8-47C16A0A2F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315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7A1A4C-E2FC-4532-984F-555B06F56D0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Bulk Operations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91077" y="1752601"/>
            <a:ext cx="2609849" cy="150461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8000" b="1" i="1" dirty="0">
                <a:solidFill>
                  <a:schemeClr val="bg2"/>
                </a:solidFill>
              </a:rPr>
              <a:t>BULK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C9C3995-1D87-48B6-87EF-B3243E1287C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Multiple Update and Delete in Single Query</a:t>
            </a:r>
          </a:p>
        </p:txBody>
      </p:sp>
    </p:spTree>
    <p:extLst>
      <p:ext uri="{BB962C8B-B14F-4D97-AF65-F5344CB8AC3E}">
        <p14:creationId xmlns:p14="http://schemas.microsoft.com/office/powerpoint/2010/main" val="123747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Entity Framework </a:t>
            </a:r>
            <a:r>
              <a:rPr lang="en-US" b="1" dirty="0">
                <a:solidFill>
                  <a:schemeClr val="bg1"/>
                </a:solidFill>
              </a:rPr>
              <a:t>does not </a:t>
            </a:r>
            <a:r>
              <a:rPr lang="en-US" dirty="0"/>
              <a:t>support bulk operations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Z.EntityFramework.Plus</a:t>
            </a:r>
            <a:r>
              <a:rPr lang="en-US" noProof="1"/>
              <a:t> </a:t>
            </a:r>
            <a:r>
              <a:rPr lang="en-US" dirty="0"/>
              <a:t>gives you the ability to perform </a:t>
            </a:r>
            <a:r>
              <a:rPr lang="en-US" b="1" dirty="0">
                <a:solidFill>
                  <a:schemeClr val="bg1"/>
                </a:solidFill>
              </a:rPr>
              <a:t>bulk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update/delete</a:t>
            </a:r>
            <a:r>
              <a:rPr lang="en-US" dirty="0"/>
              <a:t> of entities</a:t>
            </a:r>
          </a:p>
          <a:p>
            <a:r>
              <a:rPr lang="en-US" dirty="0"/>
              <a:t>Install </a:t>
            </a:r>
            <a:r>
              <a:rPr lang="en-US" b="1" noProof="1">
                <a:solidFill>
                  <a:schemeClr val="bg1"/>
                </a:solidFill>
              </a:rPr>
              <a:t>Z.EntityFramework.Plus.EFCore</a:t>
            </a:r>
            <a:r>
              <a:rPr lang="en-US" dirty="0"/>
              <a:t> as a NuGet package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Read more: </a:t>
            </a:r>
            <a:r>
              <a:rPr lang="en-US" b="1" dirty="0">
                <a:hlinkClick r:id="rId3"/>
              </a:rPr>
              <a:t>https://entityframework-plus.net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EntityFramework-Plus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6D9860-37E5-4096-83F8-A274FF550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114801"/>
            <a:ext cx="103632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Install-Package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Z.EntityFramework.Plus.EFCore</a:t>
            </a:r>
            <a:endParaRPr lang="en-US" sz="3200" b="1" noProof="1">
              <a:solidFill>
                <a:schemeClr val="bg1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9C5899B-AFDF-46F9-AEC8-EB5E9AE6F4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695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Delete all users where </a:t>
            </a:r>
            <a:r>
              <a:rPr lang="en-US" b="1" dirty="0">
                <a:solidFill>
                  <a:schemeClr val="bg1"/>
                </a:solidFill>
              </a:rPr>
              <a:t>FirstName</a:t>
            </a:r>
            <a:r>
              <a:rPr lang="en-US" dirty="0"/>
              <a:t> matches given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Bulk Delete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225464" y="1942408"/>
            <a:ext cx="7528888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context.Employees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  .Where(u =&gt; u.FirstName == "Pesho")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sz="2800" b="1" noProof="1">
                <a:latin typeface="Consolas" panose="020B0609020204030204" pitchFamily="49" charset="0"/>
              </a:rPr>
              <a:t>();</a:t>
            </a:r>
            <a:endParaRPr lang="en-US" sz="2800" b="1" noProof="1"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5" name="Arrow: Down 4"/>
          <p:cNvSpPr/>
          <p:nvPr/>
        </p:nvSpPr>
        <p:spPr>
          <a:xfrm>
            <a:off x="5685108" y="3484200"/>
            <a:ext cx="609600" cy="4572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225464" y="4154121"/>
            <a:ext cx="7528888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sz="2200" b="1" noProof="1">
                <a:latin typeface="Consolas" panose="020B0609020204030204" pitchFamily="49" charset="0"/>
              </a:rPr>
              <a:t> [dbo].[Employees]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FROM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[dbo].[Employees]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AS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j0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INNER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JOIN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SELECT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   [Extent1].[Id]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AS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[Id]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FROM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[dbo].[Employees] AS [Extent1].[Name]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WHERE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N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’Pesho'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= [Extent1].[Name]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)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AS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j1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ON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(j0.[Id] = j1.[Id])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B3E59AC-7992-438D-9D4F-82EECC7F71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729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Update all Employees with name ''</a:t>
            </a:r>
            <a:r>
              <a:rPr lang="en-US" dirty="0" err="1"/>
              <a:t>Nask</a:t>
            </a:r>
            <a:r>
              <a:rPr lang="en-US" dirty="0"/>
              <a:t>'' </a:t>
            </a:r>
            <a:r>
              <a:rPr lang="en-US" dirty="0" err="1"/>
              <a:t>to''Plame</a:t>
            </a:r>
            <a:r>
              <a:rPr lang="en-US" dirty="0"/>
              <a:t>''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Update all Employees’ age to 99 who have the name''</a:t>
            </a:r>
            <a:r>
              <a:rPr lang="en-US" noProof="1"/>
              <a:t>Plame''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Bulk Update: Syntax</a:t>
            </a:r>
            <a:endParaRPr lang="en-US" noProof="1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0100" y="1837512"/>
            <a:ext cx="10591800" cy="12464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500" b="1" noProof="1">
                <a:latin typeface="Consolas" panose="020B0609020204030204" pitchFamily="49" charset="0"/>
              </a:rPr>
              <a:t>context.Employees</a:t>
            </a:r>
          </a:p>
          <a:p>
            <a:r>
              <a:rPr lang="en-US" sz="2500" b="1" noProof="1">
                <a:latin typeface="Consolas" panose="020B0609020204030204" pitchFamily="49" charset="0"/>
              </a:rPr>
              <a:t>  .Where(t =&gt; t.Name == "Nasko")</a:t>
            </a:r>
          </a:p>
          <a:p>
            <a:r>
              <a:rPr lang="en-US" sz="2500" b="1" noProof="1">
                <a:latin typeface="Consolas" panose="020B0609020204030204" pitchFamily="49" charset="0"/>
              </a:rPr>
              <a:t>  .</a:t>
            </a:r>
            <a:r>
              <a:rPr lang="en-US" sz="2500" b="1" noProof="1">
                <a:solidFill>
                  <a:schemeClr val="bg1"/>
                </a:solidFill>
                <a:latin typeface="Consolas" panose="020B0609020204030204" pitchFamily="49" charset="0"/>
              </a:rPr>
              <a:t>Update</a:t>
            </a:r>
            <a:r>
              <a:rPr lang="en-US" sz="2500" b="1" noProof="1">
                <a:latin typeface="Consolas" panose="020B0609020204030204" pitchFamily="49" charset="0"/>
              </a:rPr>
              <a:t>(u =&gt; new Employee { Name = "Plamen" });</a:t>
            </a:r>
            <a:endParaRPr lang="en-US" sz="2500" b="1" noProof="1"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8E428D-FAA3-4C57-AF91-6635D4C55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3950952"/>
            <a:ext cx="105918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500" b="1" noProof="1">
                <a:solidFill>
                  <a:schemeClr val="bg1"/>
                </a:solidFill>
                <a:latin typeface="Consolas" panose="020B0609020204030204" pitchFamily="49" charset="0"/>
              </a:rPr>
              <a:t>IQueryable</a:t>
            </a:r>
            <a:r>
              <a:rPr lang="en-US" sz="2500" b="1" noProof="1">
                <a:latin typeface="Consolas" panose="020B0609020204030204" pitchFamily="49" charset="0"/>
              </a:rPr>
              <a:t>&lt;Employee&gt; employees = context.Employees</a:t>
            </a:r>
          </a:p>
          <a:p>
            <a:r>
              <a:rPr lang="en-US" sz="2500" b="1" noProof="1">
                <a:latin typeface="Consolas" panose="020B0609020204030204" pitchFamily="49" charset="0"/>
              </a:rPr>
              <a:t>  .Where(employee =&gt; employee.Name == "Plamen");</a:t>
            </a:r>
          </a:p>
          <a:p>
            <a:endParaRPr lang="en-US" sz="2500" b="1" noProof="1">
              <a:latin typeface="Consolas" panose="020B0609020204030204" pitchFamily="49" charset="0"/>
            </a:endParaRPr>
          </a:p>
          <a:p>
            <a:r>
              <a:rPr lang="en-US" sz="2500" b="1" noProof="1">
                <a:latin typeface="Consolas" panose="020B0609020204030204" pitchFamily="49" charset="0"/>
              </a:rPr>
              <a:t>employees.</a:t>
            </a:r>
            <a:r>
              <a:rPr lang="en-US" sz="2500" b="1" noProof="1">
                <a:solidFill>
                  <a:schemeClr val="bg1"/>
                </a:solidFill>
                <a:latin typeface="Consolas" panose="020B0609020204030204" pitchFamily="49" charset="0"/>
              </a:rPr>
              <a:t>Update</a:t>
            </a:r>
            <a:r>
              <a:rPr lang="en-US" sz="2500" b="1" noProof="1">
                <a:latin typeface="Consolas" panose="020B0609020204030204" pitchFamily="49" charset="0"/>
              </a:rPr>
              <a:t>(employee =&gt; new Employee { Age = 99 });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BC830ED-58A9-480F-AE9F-B3BEE676B9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959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D2EFAA2-32C8-40CA-9809-E7EC00244D7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Types of Loading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82805">
            <a:off x="4419600" y="990600"/>
            <a:ext cx="3352800" cy="3352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57800" y="2316726"/>
            <a:ext cx="5181600" cy="7005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dirty="0">
                <a:solidFill>
                  <a:schemeClr val="bg2"/>
                </a:solidFill>
              </a:rPr>
              <a:t>Loading…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30EC507-74A3-4D3D-A01B-B65FC432497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Lazy, Eager and Explicit Loading</a:t>
            </a:r>
          </a:p>
        </p:txBody>
      </p:sp>
    </p:spTree>
    <p:extLst>
      <p:ext uri="{BB962C8B-B14F-4D97-AF65-F5344CB8AC3E}">
        <p14:creationId xmlns:p14="http://schemas.microsoft.com/office/powerpoint/2010/main" val="91769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Executing Native SQL Queries</a:t>
            </a:r>
          </a:p>
          <a:p>
            <a:r>
              <a:rPr lang="en-US" dirty="0"/>
              <a:t>Object State Tracking</a:t>
            </a:r>
          </a:p>
          <a:p>
            <a:r>
              <a:rPr lang="en-US" dirty="0"/>
              <a:t>Stored Procedures</a:t>
            </a:r>
          </a:p>
          <a:p>
            <a:r>
              <a:rPr lang="en-US" dirty="0"/>
              <a:t>Bulk Operations</a:t>
            </a:r>
          </a:p>
          <a:p>
            <a:r>
              <a:rPr lang="en-US" dirty="0"/>
              <a:t>Types of Loading</a:t>
            </a:r>
          </a:p>
          <a:p>
            <a:r>
              <a:rPr lang="en-US" dirty="0"/>
              <a:t>Concurrency Checks</a:t>
            </a:r>
          </a:p>
          <a:p>
            <a:r>
              <a:rPr lang="en-US" dirty="0"/>
              <a:t>Cascade Operations</a:t>
            </a:r>
            <a:endParaRPr lang="en-GB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DA4EC82-6B1C-4460-9B44-95A207A9F9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21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Explicit loading </a:t>
            </a:r>
            <a:r>
              <a:rPr lang="en-US" dirty="0"/>
              <a:t>loads all records when they’re needed</a:t>
            </a:r>
          </a:p>
          <a:p>
            <a:r>
              <a:rPr lang="en-US" dirty="0"/>
              <a:t>Performed with the </a:t>
            </a:r>
            <a:r>
              <a:rPr lang="en-US" b="1" dirty="0">
                <a:solidFill>
                  <a:schemeClr val="bg1"/>
                </a:solidFill>
              </a:rPr>
              <a:t>Collection()</a:t>
            </a:r>
            <a:r>
              <a:rPr lang="en-US" dirty="0"/>
              <a:t>.</a:t>
            </a:r>
            <a:r>
              <a:rPr lang="en-US" b="1" dirty="0">
                <a:solidFill>
                  <a:schemeClr val="bg1"/>
                </a:solidFill>
              </a:rPr>
              <a:t>Load() </a:t>
            </a:r>
            <a:r>
              <a:rPr lang="en-US" dirty="0"/>
              <a:t>method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Explicit Loading 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A6F648-A0EA-4EFC-A2D8-95FC82FBD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650" y="2639594"/>
            <a:ext cx="82296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var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employee</a:t>
            </a:r>
            <a:r>
              <a:rPr lang="en-US" sz="2800" b="1" noProof="1">
                <a:latin typeface="Consolas" panose="020B0609020204030204" pitchFamily="49" charset="0"/>
              </a:rPr>
              <a:t> = context.Employees.First();</a:t>
            </a:r>
          </a:p>
          <a:p>
            <a:endParaRPr lang="en-US" sz="2800" b="1" noProof="1">
              <a:latin typeface="Consolas" panose="020B0609020204030204" pitchFamily="49" charset="0"/>
            </a:endParaRPr>
          </a:p>
          <a:p>
            <a:r>
              <a:rPr lang="en-US" sz="2800" b="1" noProof="1">
                <a:latin typeface="Consolas" panose="020B0609020204030204" pitchFamily="49" charset="0"/>
              </a:rPr>
              <a:t>context.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Entry</a:t>
            </a:r>
            <a:r>
              <a:rPr lang="en-US" sz="2800" b="1" noProof="1">
                <a:latin typeface="Consolas" panose="020B0609020204030204" pitchFamily="49" charset="0"/>
              </a:rPr>
              <a:t>(employee)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Reference</a:t>
            </a:r>
            <a:r>
              <a:rPr lang="en-US" sz="2800" b="1" noProof="1">
                <a:latin typeface="Consolas" panose="020B0609020204030204" pitchFamily="49" charset="0"/>
              </a:rPr>
              <a:t>(e =&gt; e.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Department</a:t>
            </a:r>
            <a:r>
              <a:rPr lang="en-US" sz="2800" b="1" noProof="1">
                <a:latin typeface="Consolas" panose="020B0609020204030204" pitchFamily="49" charset="0"/>
              </a:rPr>
              <a:t>)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Load()</a:t>
            </a:r>
            <a:r>
              <a:rPr lang="en-US" sz="2800" b="1" noProof="1">
                <a:latin typeface="Consolas" panose="020B0609020204030204" pitchFamily="49" charset="0"/>
              </a:rPr>
              <a:t>;</a:t>
            </a:r>
          </a:p>
          <a:p>
            <a:endParaRPr lang="en-US" sz="2800" b="1" noProof="1">
              <a:latin typeface="Consolas" panose="020B0609020204030204" pitchFamily="49" charset="0"/>
            </a:endParaRPr>
          </a:p>
          <a:p>
            <a:r>
              <a:rPr lang="en-US" sz="2800" b="1" noProof="1">
                <a:latin typeface="Consolas" panose="020B0609020204030204" pitchFamily="49" charset="0"/>
              </a:rPr>
              <a:t>context.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Entry</a:t>
            </a:r>
            <a:r>
              <a:rPr lang="en-US" sz="2800" b="1" noProof="1">
                <a:latin typeface="Consolas" panose="020B0609020204030204" pitchFamily="49" charset="0"/>
              </a:rPr>
              <a:t>(employee)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Collection</a:t>
            </a:r>
            <a:r>
              <a:rPr lang="en-US" sz="2800" b="1" noProof="1">
                <a:latin typeface="Consolas" panose="020B0609020204030204" pitchFamily="49" charset="0"/>
              </a:rPr>
              <a:t>(e =&gt; e.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EmployeeProjects)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Load()</a:t>
            </a:r>
            <a:r>
              <a:rPr lang="en-US" sz="2800" b="1" noProof="1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4A70750-159C-49E2-B35F-5AE2912251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040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Eager loading </a:t>
            </a:r>
            <a:r>
              <a:rPr lang="en-US" dirty="0"/>
              <a:t>loads </a:t>
            </a:r>
            <a:r>
              <a:rPr lang="en-US" b="1" dirty="0">
                <a:solidFill>
                  <a:schemeClr val="bg1"/>
                </a:solidFill>
              </a:rPr>
              <a:t>all related records </a:t>
            </a:r>
            <a:r>
              <a:rPr lang="en-US" dirty="0"/>
              <a:t>of an entity </a:t>
            </a:r>
            <a:r>
              <a:rPr lang="en-US" b="1" dirty="0">
                <a:solidFill>
                  <a:schemeClr val="bg1"/>
                </a:solidFill>
              </a:rPr>
              <a:t>at once</a:t>
            </a:r>
          </a:p>
          <a:p>
            <a:r>
              <a:rPr lang="en-US" dirty="0"/>
              <a:t>Performed with the </a:t>
            </a:r>
            <a:r>
              <a:rPr lang="en-US" b="1" dirty="0">
                <a:solidFill>
                  <a:schemeClr val="bg1"/>
                </a:solidFill>
              </a:rPr>
              <a:t>Include</a:t>
            </a:r>
            <a:r>
              <a:rPr lang="en-US" dirty="0"/>
              <a:t> method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Eager Loading 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3000" y="2667000"/>
            <a:ext cx="922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context.Towns.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Include</a:t>
            </a:r>
            <a:r>
              <a:rPr lang="en-US" sz="2800" b="1" noProof="1">
                <a:latin typeface="Consolas" panose="020B0609020204030204" pitchFamily="49" charset="0"/>
              </a:rPr>
              <a:t>("Employees");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43000" y="3453735"/>
            <a:ext cx="922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context.Towns.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Include</a:t>
            </a:r>
            <a:r>
              <a:rPr lang="en-US" sz="2800" b="1" noProof="1">
                <a:latin typeface="Consolas" panose="020B0609020204030204" pitchFamily="49" charset="0"/>
              </a:rPr>
              <a:t>(town =&gt; town.Employees);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A6F648-A0EA-4EFC-A2D8-95FC82FBD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265311"/>
            <a:ext cx="92202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context.Employees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Include</a:t>
            </a:r>
            <a:r>
              <a:rPr lang="en-US" sz="2800" b="1" noProof="1">
                <a:latin typeface="Consolas" panose="020B0609020204030204" pitchFamily="49" charset="0"/>
              </a:rPr>
              <a:t>(employee =&gt; employee.Address)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ThenInclude</a:t>
            </a:r>
            <a:r>
              <a:rPr lang="en-US" sz="2800" b="1" noProof="1">
                <a:latin typeface="Consolas" panose="020B0609020204030204" pitchFamily="49" charset="0"/>
              </a:rPr>
              <a:t>(address =&gt; address.Town)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6E409A3-0AA1-4812-B989-0F8E17769E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842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Lazy Loading </a:t>
            </a:r>
            <a:r>
              <a:rPr lang="en-US" b="1" dirty="0">
                <a:solidFill>
                  <a:schemeClr val="bg1"/>
                </a:solidFill>
              </a:rPr>
              <a:t>delays</a:t>
            </a:r>
            <a:r>
              <a:rPr lang="en-US" dirty="0"/>
              <a:t> loading of data until it is used</a:t>
            </a:r>
          </a:p>
          <a:p>
            <a:r>
              <a:rPr lang="en-US" dirty="0"/>
              <a:t>EF Core enables lazy-loading for any navigation property that </a:t>
            </a:r>
            <a:br>
              <a:rPr lang="en-US" dirty="0"/>
            </a:br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overridden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virtual</a:t>
            </a:r>
            <a:r>
              <a:rPr lang="en-US" dirty="0"/>
              <a:t>)</a:t>
            </a:r>
            <a:endParaRPr lang="bg-BG" dirty="0"/>
          </a:p>
          <a:p>
            <a:r>
              <a:rPr lang="en-US" dirty="0"/>
              <a:t>Offers better performance in certain cases</a:t>
            </a:r>
          </a:p>
          <a:p>
            <a:pPr lvl="1"/>
            <a:r>
              <a:rPr lang="en-US" dirty="0"/>
              <a:t>Less RAM usage</a:t>
            </a:r>
          </a:p>
          <a:p>
            <a:pPr lvl="1"/>
            <a:r>
              <a:rPr lang="en-US" dirty="0"/>
              <a:t>Smaller result sets returned</a:t>
            </a:r>
          </a:p>
          <a:p>
            <a:r>
              <a:rPr lang="en-US" dirty="0"/>
              <a:t>Each loading of navigational property is an addition query (N+1)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Lazy Loading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D0A463D-D805-4C0A-8743-038BC7A8AE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092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Install Lazy Loading Proxies</a:t>
            </a:r>
          </a:p>
          <a:p>
            <a:endParaRPr lang="en-US" dirty="0"/>
          </a:p>
          <a:p>
            <a:r>
              <a:rPr lang="en-US" dirty="0"/>
              <a:t>Enable the package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Lazy Loading Proxies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1" y="1925494"/>
            <a:ext cx="1067160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Install-Package Microsoft.EntityFrameworkCore.Proxies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400" y="3276600"/>
            <a:ext cx="10671606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void OnConfiguring (DbContextOptionsBuilder options) 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{</a:t>
            </a:r>
          </a:p>
          <a:p>
            <a:r>
              <a:rPr lang="bg-BG" sz="2800" b="1" noProof="1">
                <a:latin typeface="Consolas" panose="020B0609020204030204" pitchFamily="49" charset="0"/>
              </a:rPr>
              <a:t>  </a:t>
            </a:r>
            <a:r>
              <a:rPr lang="en-US" sz="2800" b="1" noProof="1">
                <a:latin typeface="Consolas" panose="020B0609020204030204" pitchFamily="49" charset="0"/>
              </a:rPr>
              <a:t>options </a:t>
            </a:r>
            <a:endParaRPr lang="bg-BG" sz="2800" b="1" noProof="1">
              <a:latin typeface="Consolas" panose="020B0609020204030204" pitchFamily="49" charset="0"/>
            </a:endParaRPr>
          </a:p>
          <a:p>
            <a:r>
              <a:rPr lang="bg-BG" sz="2800" b="1" noProof="1">
                <a:latin typeface="Consolas" panose="020B0609020204030204" pitchFamily="49" charset="0"/>
              </a:rPr>
              <a:t>    </a:t>
            </a:r>
            <a:r>
              <a:rPr lang="en-US" sz="2800" b="1" noProof="1">
                <a:latin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UseLazyLoadingProxies()</a:t>
            </a:r>
            <a:endParaRPr lang="bg-BG" sz="28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latin typeface="Consolas" panose="020B0609020204030204" pitchFamily="49" charset="0"/>
              </a:rPr>
              <a:t>    </a:t>
            </a:r>
            <a:r>
              <a:rPr lang="en-US" sz="2800" b="1" noProof="1">
                <a:latin typeface="Consolas" panose="020B0609020204030204" pitchFamily="49" charset="0"/>
              </a:rPr>
              <a:t>.UseSqlServer(myConnectionString);</a:t>
            </a:r>
          </a:p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AE50B8A-9A09-43B5-ACA2-C2DEB710AA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976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N+1 Problem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Refreshing the article list page, sends 11 queries to </a:t>
            </a:r>
            <a:br>
              <a:rPr lang="en-US" dirty="0"/>
            </a:br>
            <a:r>
              <a:rPr lang="en-US" dirty="0"/>
              <a:t>the database</a:t>
            </a:r>
          </a:p>
          <a:p>
            <a:pPr lvl="1"/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first query </a:t>
            </a:r>
            <a:r>
              <a:rPr lang="en-US" sz="3200" dirty="0"/>
              <a:t>finds the first 10 articles</a:t>
            </a:r>
          </a:p>
          <a:p>
            <a:pPr lvl="1"/>
            <a:r>
              <a:rPr lang="en-US" sz="3200" dirty="0"/>
              <a:t>The subsequent </a:t>
            </a:r>
            <a:r>
              <a:rPr lang="en-US" sz="3200" b="1" dirty="0">
                <a:solidFill>
                  <a:schemeClr val="bg1"/>
                </a:solidFill>
              </a:rPr>
              <a:t>10 queries</a:t>
            </a:r>
            <a:r>
              <a:rPr lang="en-US" sz="3200" dirty="0"/>
              <a:t>, find each article's comments</a:t>
            </a:r>
          </a:p>
          <a:p>
            <a:pPr lvl="1"/>
            <a:r>
              <a:rPr lang="en-US" sz="3200" dirty="0"/>
              <a:t>Total of 11 queries (N + 1)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0494005-E54F-474A-A824-4AAA8EE6173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30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964F17-1C16-403B-A939-4956D295137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Concurrency Checks</a:t>
            </a:r>
          </a:p>
        </p:txBody>
      </p:sp>
      <p:pic>
        <p:nvPicPr>
          <p:cNvPr id="4098" name="Picture 2" descr="Image result for concurrency check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1295400"/>
            <a:ext cx="5334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9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EF Core runs in </a:t>
            </a:r>
            <a:r>
              <a:rPr lang="en-US" b="1" dirty="0">
                <a:solidFill>
                  <a:schemeClr val="bg1"/>
                </a:solidFill>
              </a:rPr>
              <a:t>optimistic concurrency </a:t>
            </a:r>
            <a:r>
              <a:rPr lang="en-US" dirty="0"/>
              <a:t>mode (no locking)</a:t>
            </a:r>
          </a:p>
          <a:p>
            <a:pPr lvl="1"/>
            <a:r>
              <a:rPr lang="en-US" dirty="0"/>
              <a:t>By default the conflict resolution strategy in EF is "</a:t>
            </a:r>
            <a:r>
              <a:rPr lang="en-US" b="1" dirty="0">
                <a:solidFill>
                  <a:schemeClr val="bg1"/>
                </a:solidFill>
              </a:rPr>
              <a:t>last one wins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The last change overwrites all previous concurrent changes</a:t>
            </a:r>
          </a:p>
          <a:p>
            <a:pPr>
              <a:buClr>
                <a:schemeClr val="tx1"/>
              </a:buClr>
            </a:pPr>
            <a:r>
              <a:rPr lang="en-US" dirty="0"/>
              <a:t>Enabling "</a:t>
            </a:r>
            <a:r>
              <a:rPr lang="en-US" b="1" dirty="0">
                <a:solidFill>
                  <a:schemeClr val="bg1"/>
                </a:solidFill>
              </a:rPr>
              <a:t>first wins</a:t>
            </a:r>
            <a:r>
              <a:rPr lang="en-US" dirty="0"/>
              <a:t>" strategy for certain property in EF: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[ConcurrencyCheck]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Optimistic Concurrency Control in EF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0A1955C-A47F-4478-95BE-BD1E14B411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319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000" y="260347"/>
            <a:ext cx="9715594" cy="882654"/>
          </a:xfrm>
        </p:spPr>
        <p:txBody>
          <a:bodyPr/>
          <a:lstStyle/>
          <a:p>
            <a:r>
              <a:rPr lang="en-US" dirty="0"/>
              <a:t>Last One Wins -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719000"/>
            <a:ext cx="10668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contextFirst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SoftUniDbContext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lastProjectFirstUser = contextFirst.Projects.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First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lastProjectFirstUser.Name = "Changed by the First User";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The second user changes the same record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contextSecondUser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new SoftUniDbContext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lastProjectSecond = contextSecondUser.Projects.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First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lastProjectSecond.Name = "Changed by the Second User";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Conflicting changes: last wins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contextFirst.SaveChanges();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contextSecondUser.SaveChanges();</a:t>
            </a:r>
            <a:endParaRPr lang="bg-BG" sz="24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477000" y="5528999"/>
            <a:ext cx="2590800" cy="457200"/>
          </a:xfrm>
          <a:prstGeom prst="wedgeRoundRectCallout">
            <a:avLst>
              <a:gd name="adj1" fmla="val -56503"/>
              <a:gd name="adj2" fmla="val 47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 user wins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1F96639-0407-4B53-93E5-B4680A73A74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36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One Wins -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26000" y="1899000"/>
            <a:ext cx="98298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context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SoftUniDbContext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lastTownFirstUser = contextFirst.Towns.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First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lastTownFirstUser.Name = "First User";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contextSecondUser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new SoftUniDbContext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lastTownSecondUser = contextSecondUser.Towns.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First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lastTownSecondUser.Name = "Second User";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context.SaveChanges();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contextSecondUser.SaveChanges();</a:t>
            </a:r>
            <a:endParaRPr lang="bg-BG" sz="24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635801" y="5714728"/>
            <a:ext cx="4436376" cy="510778"/>
          </a:xfrm>
          <a:prstGeom prst="wedgeRoundRectCallout">
            <a:avLst>
              <a:gd name="adj1" fmla="val -53859"/>
              <a:gd name="adj2" fmla="val -487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DbUpdateConcurrencyException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A396E346-0915-4179-B777-1CAF25030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1600" y="4686600"/>
            <a:ext cx="2743200" cy="510778"/>
          </a:xfrm>
          <a:prstGeom prst="wedgeRoundRectCallout">
            <a:avLst>
              <a:gd name="adj1" fmla="val -56006"/>
              <a:gd name="adj2" fmla="val 290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Changes get saved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DBA3471-26A1-41AD-B987-B940E6F5BFC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67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E1ABA7-EB4E-4B79-AB70-D75C216EB63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Cascade Operations</a:t>
            </a:r>
          </a:p>
        </p:txBody>
      </p:sp>
      <p:pic>
        <p:nvPicPr>
          <p:cNvPr id="5122" name="Picture 2" descr="Image result for cascade operation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981200"/>
            <a:ext cx="3657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3E0A82EB-3986-4426-BCFD-50810C99F04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Deleting Related Entities</a:t>
            </a:r>
          </a:p>
        </p:txBody>
      </p:sp>
    </p:spTree>
    <p:extLst>
      <p:ext uri="{BB962C8B-B14F-4D97-AF65-F5344CB8AC3E}">
        <p14:creationId xmlns:p14="http://schemas.microsoft.com/office/powerpoint/2010/main" val="243797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#csharp-db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86BBE7F-3499-47BE-B21F-885B4A121D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712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Required FK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cascade delete </a:t>
            </a:r>
            <a:r>
              <a:rPr lang="en-US" dirty="0"/>
              <a:t>set to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deletes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everything </a:t>
            </a:r>
            <a:r>
              <a:rPr lang="en-US" dirty="0"/>
              <a:t>related to the deleted property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Required FK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cascade delete </a:t>
            </a:r>
            <a:r>
              <a:rPr lang="en-US" dirty="0"/>
              <a:t>set to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throws exception </a:t>
            </a:r>
            <a:r>
              <a:rPr lang="en-US" dirty="0"/>
              <a:t>(it cannot leave the navigational property with no value) 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Optional FK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cascade delete </a:t>
            </a:r>
            <a:r>
              <a:rPr lang="en-US" dirty="0"/>
              <a:t>set to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deletes everything </a:t>
            </a:r>
            <a:r>
              <a:rPr lang="en-US" dirty="0"/>
              <a:t>related to the deleted property.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Optional FK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cascade delete </a:t>
            </a:r>
            <a:r>
              <a:rPr lang="en-US" dirty="0"/>
              <a:t>set to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sets</a:t>
            </a:r>
            <a:r>
              <a:rPr lang="en-US" dirty="0"/>
              <a:t> the value of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FK to NULL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Cascade Delete Scenarios 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D855F7A-A988-4C16-B827-38BEB9B2FE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75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Using </a:t>
            </a:r>
            <a:r>
              <a:rPr lang="en-US" b="1" noProof="1">
                <a:solidFill>
                  <a:schemeClr val="bg1"/>
                </a:solidFill>
              </a:rPr>
              <a:t>OnDelete</a:t>
            </a:r>
            <a:r>
              <a:rPr lang="en-US" dirty="0"/>
              <a:t> with </a:t>
            </a:r>
            <a:r>
              <a:rPr lang="en-US" b="1" noProof="1">
                <a:solidFill>
                  <a:schemeClr val="bg1"/>
                </a:solidFill>
              </a:rPr>
              <a:t>DeleteBehavior</a:t>
            </a:r>
            <a:r>
              <a:rPr lang="en-US" dirty="0"/>
              <a:t> Enumeration: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DeleteBehavior.Cascade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ym typeface="Wingdings" panose="05000000000000000000" pitchFamily="2" charset="2"/>
              </a:rPr>
              <a:t>Deletes related entities (default for required FK)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DeleteBehavior.Restrict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ym typeface="Wingdings" panose="05000000000000000000" pitchFamily="2" charset="2"/>
              </a:rPr>
              <a:t>Throws exception on delete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DeleteBehavior.ClientSetNull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ym typeface="Wingdings" panose="05000000000000000000" pitchFamily="2" charset="2"/>
              </a:rPr>
              <a:t>Default behavior for optional FK (does not affect database)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DeleteBehavior.SetNull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ym typeface="Wingdings" panose="05000000000000000000" pitchFamily="2" charset="2"/>
              </a:rPr>
              <a:t>Sets the property to null (affects database)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Delete with Fluent API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5D1D69A-A170-4189-8D12-CA0F181B52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567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358F2-E185-4B20-99EE-0AB1C4FFF0A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Cascade delete syntax: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7E6CFB-7563-4A0A-A4B9-C371CC64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Cascade Delete with Fluent API (2)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43E643F-BB9A-4E0B-AFEE-50B100C029E8}"/>
              </a:ext>
            </a:extLst>
          </p:cNvPr>
          <p:cNvSpPr txBox="1">
            <a:spLocks/>
          </p:cNvSpPr>
          <p:nvPr/>
        </p:nvSpPr>
        <p:spPr>
          <a:xfrm>
            <a:off x="2096952" y="1905000"/>
            <a:ext cx="799809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modelBuilder.Entity&lt;User&gt;()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.HasMany(u =&gt; u.Replies)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.WithOne(a =&gt; a.Author)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OnDelete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(DeleteBehavior.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Restrict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339B318-75FE-4ABF-88AA-8817A9229454}"/>
              </a:ext>
            </a:extLst>
          </p:cNvPr>
          <p:cNvSpPr txBox="1">
            <a:spLocks/>
          </p:cNvSpPr>
          <p:nvPr/>
        </p:nvSpPr>
        <p:spPr>
          <a:xfrm>
            <a:off x="2096952" y="4038600"/>
            <a:ext cx="799809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modelBuilder.Entity&lt;User&gt;()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.HasMany(u =&gt; u.Replies)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.WithOne(a =&gt; a.Author)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OnDelete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(DeleteBehavior.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Cascade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05A40E-3C64-4F13-9BD9-E6E007D882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479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Databases can be accessed directly with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SQL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queries</a:t>
            </a:r>
            <a:r>
              <a:rPr lang="en-US" sz="3000" dirty="0">
                <a:solidFill>
                  <a:schemeClr val="bg2"/>
                </a:solidFill>
              </a:rPr>
              <a:t> from C# code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EF keeps track of the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model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state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Entity Framework-Plus </a:t>
            </a:r>
            <a:r>
              <a:rPr lang="en-US" sz="3000" dirty="0">
                <a:solidFill>
                  <a:schemeClr val="bg2"/>
                </a:solidFill>
              </a:rPr>
              <a:t>lets you bundle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update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dirty="0">
                <a:solidFill>
                  <a:schemeClr val="bg2"/>
                </a:solidFill>
              </a:rPr>
              <a:t>and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delete</a:t>
            </a:r>
            <a:r>
              <a:rPr lang="en-US" sz="3000" dirty="0">
                <a:solidFill>
                  <a:schemeClr val="bg2"/>
                </a:solidFill>
              </a:rPr>
              <a:t> operations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With multiple users,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concurrency</a:t>
            </a:r>
            <a:r>
              <a:rPr lang="en-US" sz="3000" dirty="0">
                <a:solidFill>
                  <a:schemeClr val="bg2"/>
                </a:solidFill>
              </a:rPr>
              <a:t> of operations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dirty="0">
                <a:solidFill>
                  <a:schemeClr val="bg2"/>
                </a:solidFill>
              </a:rPr>
              <a:t>must be observed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Cascade delete </a:t>
            </a:r>
            <a:r>
              <a:rPr lang="en-US" sz="3000" dirty="0">
                <a:solidFill>
                  <a:schemeClr val="bg2"/>
                </a:solidFill>
              </a:rPr>
              <a:t>is on by default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3A3A8C4-F41E-4322-9BC0-515083511F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65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09566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6D2048A-E813-4A2A-9B58-1179B0FE021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4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4518455-4120-4B1E-9A4E-635CDA991D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179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CAC4EA-3578-403F-A3D7-8F4697E1BC1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Executing Native SQL Queries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605" y="1219201"/>
            <a:ext cx="2276793" cy="2619741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5365D183-5113-467E-A546-F71770745DC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Parameterless and Parameterized</a:t>
            </a:r>
          </a:p>
        </p:txBody>
      </p:sp>
    </p:spTree>
    <p:extLst>
      <p:ext uri="{BB962C8B-B14F-4D97-AF65-F5344CB8AC3E}">
        <p14:creationId xmlns:p14="http://schemas.microsoft.com/office/powerpoint/2010/main" val="109157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Executing a </a:t>
            </a:r>
            <a:r>
              <a:rPr lang="en-US" b="1" dirty="0">
                <a:solidFill>
                  <a:schemeClr val="bg1"/>
                </a:solidFill>
              </a:rPr>
              <a:t>native SQL query </a:t>
            </a:r>
            <a:r>
              <a:rPr lang="en-US" dirty="0"/>
              <a:t>in EF Core directly:</a:t>
            </a:r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Limitations: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JOIN</a:t>
            </a:r>
            <a:r>
              <a:rPr lang="en-US" dirty="0"/>
              <a:t> statements </a:t>
            </a:r>
            <a:r>
              <a:rPr lang="en-US" b="1" dirty="0">
                <a:solidFill>
                  <a:schemeClr val="bg1"/>
                </a:solidFill>
              </a:rPr>
              <a:t>don’t</a:t>
            </a:r>
            <a:r>
              <a:rPr lang="en-US" dirty="0"/>
              <a:t> get mapped to the entity class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Required columns </a:t>
            </a:r>
            <a:r>
              <a:rPr lang="en-US" dirty="0"/>
              <a:t>must </a:t>
            </a:r>
            <a:r>
              <a:rPr lang="en-US" b="1" dirty="0">
                <a:solidFill>
                  <a:schemeClr val="bg1"/>
                </a:solidFill>
              </a:rPr>
              <a:t>always</a:t>
            </a:r>
            <a:r>
              <a:rPr lang="en-US" dirty="0"/>
              <a:t> be selected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Target table </a:t>
            </a:r>
            <a:r>
              <a:rPr lang="en-US" dirty="0"/>
              <a:t>must be the same as the </a:t>
            </a:r>
            <a:r>
              <a:rPr lang="en-US" b="1" noProof="1">
                <a:solidFill>
                  <a:schemeClr val="bg1"/>
                </a:solidFill>
              </a:rPr>
              <a:t>DbSet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Executing Native SQL Queries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31736" y="1944000"/>
            <a:ext cx="5032934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var query = 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* FROM Employees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var employees = db.Employees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.FromSqlRaw(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.ToArray();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97C39-64DF-462E-BF08-384581662E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100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/>
              <a:t>Native SQL queries can also be parameterized: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Native SQL Queries with Parameters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0412" y="1944000"/>
            <a:ext cx="10671176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context = new SoftUniDbContext();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nativeSQLQuery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FirstName, LastName, JobTitle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 +</a:t>
            </a: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dbo.Employees WHERE JobTitle = {0}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employees = context.Employees.FromSqlRaw(</a:t>
            </a: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nativeSQLQuery,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Marketing Specialist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foreach (var employee in employees)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Console.WriteLine(employee);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760642" y="2362201"/>
            <a:ext cx="1869744" cy="808957"/>
          </a:xfrm>
          <a:prstGeom prst="wedgeRoundRectCallout">
            <a:avLst>
              <a:gd name="adj1" fmla="val -56531"/>
              <a:gd name="adj2" fmla="val 395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placeholder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536000" y="4644000"/>
            <a:ext cx="1814029" cy="919401"/>
          </a:xfrm>
          <a:prstGeom prst="wedgeRoundRectCallout">
            <a:avLst>
              <a:gd name="adj1" fmla="val -57928"/>
              <a:gd name="adj2" fmla="val -505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value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33C4961-713A-46C4-BCB5-6C10F08D49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825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</a:rPr>
              <a:t>FromSqlInterpolated</a:t>
            </a:r>
            <a:r>
              <a:rPr lang="en-US" dirty="0"/>
              <a:t> allows string interpolation syntax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in SQL Queries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8824" y="1905000"/>
            <a:ext cx="10671176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context = new SoftUniDbContext();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jobTitle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=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Marketing Specialist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nativeSQLQuery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"SELECT FirstName, LastName, JobTitle" +</a:t>
            </a: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"FROM dbo.Employees WHERE JobTitle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{jobTitle}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employees = context.Employees.FromSqlInterpolated(</a:t>
            </a: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nativeSQLQuery)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foreach (var employee in employees)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Console.WriteLine(employee);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9448800" y="2667000"/>
            <a:ext cx="1905000" cy="762000"/>
          </a:xfrm>
          <a:prstGeom prst="wedgeRoundRectCallout">
            <a:avLst>
              <a:gd name="adj1" fmla="val -57928"/>
              <a:gd name="adj2" fmla="val 488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Interpolated parameter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D9769A7-17F8-404E-BB05-120BD0F54F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567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B5E14-5900-4CF7-8E84-7B4B5F00047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Object State Tracking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210048" y="990600"/>
            <a:ext cx="4317062" cy="3352800"/>
            <a:chOff x="4208460" y="990600"/>
            <a:chExt cx="4317062" cy="33528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C509B09-81B5-4806-8B1A-B938E0EB3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94204">
              <a:off x="4418012" y="990600"/>
              <a:ext cx="3352800" cy="33528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208460" y="2429319"/>
              <a:ext cx="228600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b="1" dirty="0">
                  <a:solidFill>
                    <a:schemeClr val="bg2"/>
                  </a:solidFill>
                </a:rPr>
                <a:t>State Prediction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58522" y="2429319"/>
              <a:ext cx="266700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b="1" dirty="0">
                  <a:solidFill>
                    <a:schemeClr val="bg2"/>
                  </a:solidFill>
                </a:rPr>
                <a:t>Measurement Update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105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In Entity Framework, objects can be: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Attached</a:t>
            </a:r>
            <a:r>
              <a:rPr lang="en-US" dirty="0"/>
              <a:t> to the object context (tracked object)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Detached</a:t>
            </a:r>
            <a:r>
              <a:rPr lang="en-US" dirty="0"/>
              <a:t> from an object context (untracked object)</a:t>
            </a:r>
          </a:p>
          <a:p>
            <a:pPr>
              <a:buClr>
                <a:schemeClr val="tx1"/>
              </a:buClr>
            </a:pPr>
            <a:r>
              <a:rPr lang="en-US" dirty="0"/>
              <a:t>Attached objects are tracked and managed by the </a:t>
            </a:r>
            <a:r>
              <a:rPr lang="en-US" b="1" noProof="1">
                <a:solidFill>
                  <a:schemeClr val="bg1"/>
                </a:solidFill>
              </a:rPr>
              <a:t>DbContext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SaveChanges()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persists all changes in DB</a:t>
            </a:r>
          </a:p>
          <a:p>
            <a:r>
              <a:rPr lang="en-US" dirty="0"/>
              <a:t>Detached objects are not referenced by the </a:t>
            </a:r>
            <a:r>
              <a:rPr lang="en-US" b="1" noProof="1">
                <a:solidFill>
                  <a:schemeClr val="bg1"/>
                </a:solidFill>
              </a:rPr>
              <a:t>DbContext</a:t>
            </a:r>
          </a:p>
          <a:p>
            <a:pPr lvl="1"/>
            <a:r>
              <a:rPr lang="en-US" dirty="0"/>
              <a:t>Behave like a normal objects, which are not related to EF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Attaching and Detaching Objects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6077E31-C571-430D-9366-F9707DC480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027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3780</TotalTime>
  <Words>2075</Words>
  <Application>Microsoft Office PowerPoint</Application>
  <PresentationFormat>Widescreen</PresentationFormat>
  <Paragraphs>331</Paragraphs>
  <Slides>36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SoftUni</vt:lpstr>
      <vt:lpstr>EF Advanced Querying</vt:lpstr>
      <vt:lpstr>Table of Contents</vt:lpstr>
      <vt:lpstr>Have a Question?</vt:lpstr>
      <vt:lpstr>Executing Native SQL Queries</vt:lpstr>
      <vt:lpstr>Executing Native SQL Queries</vt:lpstr>
      <vt:lpstr>Native SQL Queries with Parameters</vt:lpstr>
      <vt:lpstr>Interpolation in SQL Queries</vt:lpstr>
      <vt:lpstr>Object State Tracking</vt:lpstr>
      <vt:lpstr>Attaching and Detaching Objects</vt:lpstr>
      <vt:lpstr>Attaching Detached Objects</vt:lpstr>
      <vt:lpstr>Detaching Objects</vt:lpstr>
      <vt:lpstr>Attaching Objects</vt:lpstr>
      <vt:lpstr>Stored Procedures</vt:lpstr>
      <vt:lpstr>Executing a Stored Procedure </vt:lpstr>
      <vt:lpstr>Bulk Operations</vt:lpstr>
      <vt:lpstr>EntityFramework-Plus</vt:lpstr>
      <vt:lpstr>Bulk Delete</vt:lpstr>
      <vt:lpstr>Bulk Update: Syntax</vt:lpstr>
      <vt:lpstr>Types of Loading</vt:lpstr>
      <vt:lpstr>Explicit Loading </vt:lpstr>
      <vt:lpstr>Eager Loading </vt:lpstr>
      <vt:lpstr>Lazy Loading</vt:lpstr>
      <vt:lpstr>Enable Lazy Loading Proxies</vt:lpstr>
      <vt:lpstr>N+1 Problem</vt:lpstr>
      <vt:lpstr>Concurrency Checks</vt:lpstr>
      <vt:lpstr>Optimistic Concurrency Control in EF</vt:lpstr>
      <vt:lpstr>Last One Wins - Example</vt:lpstr>
      <vt:lpstr>First One Wins - Example</vt:lpstr>
      <vt:lpstr>Cascade Operations</vt:lpstr>
      <vt:lpstr>Cascade Delete Scenarios </vt:lpstr>
      <vt:lpstr>Cascade Delete with Fluent API (1)</vt:lpstr>
      <vt:lpstr>Cascade Delete with Fluent API (2)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 Advanced - EF Core Advanced Querying</dc:title>
  <dc:subject>Software Development Course</dc:subject>
  <dc:creator>Software University</dc:creator>
  <cp:keywords>DB; Advanced; EF; Core; Advanced; Querying; tech; fundamentals; technologySoftware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ivet atanasova</cp:lastModifiedBy>
  <cp:revision>31</cp:revision>
  <dcterms:created xsi:type="dcterms:W3CDTF">2018-05-23T13:08:44Z</dcterms:created>
  <dcterms:modified xsi:type="dcterms:W3CDTF">2020-07-08T08:31:03Z</dcterms:modified>
  <cp:category>programming;computer programming;software development;web development</cp:category>
</cp:coreProperties>
</file>