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503" r:id="rId2"/>
    <p:sldId id="276" r:id="rId3"/>
    <p:sldId id="492" r:id="rId4"/>
    <p:sldId id="387" r:id="rId5"/>
    <p:sldId id="388" r:id="rId6"/>
    <p:sldId id="565" r:id="rId7"/>
    <p:sldId id="305" r:id="rId8"/>
    <p:sldId id="343" r:id="rId9"/>
    <p:sldId id="369" r:id="rId10"/>
    <p:sldId id="588" r:id="rId11"/>
    <p:sldId id="371" r:id="rId12"/>
    <p:sldId id="589" r:id="rId13"/>
    <p:sldId id="373" r:id="rId14"/>
    <p:sldId id="374" r:id="rId15"/>
    <p:sldId id="575" r:id="rId16"/>
    <p:sldId id="576" r:id="rId17"/>
    <p:sldId id="577" r:id="rId18"/>
    <p:sldId id="578" r:id="rId19"/>
    <p:sldId id="579" r:id="rId20"/>
    <p:sldId id="580" r:id="rId21"/>
    <p:sldId id="581" r:id="rId22"/>
    <p:sldId id="555" r:id="rId23"/>
    <p:sldId id="582" r:id="rId24"/>
    <p:sldId id="583" r:id="rId25"/>
    <p:sldId id="584" r:id="rId26"/>
    <p:sldId id="586" r:id="rId27"/>
    <p:sldId id="557" r:id="rId28"/>
    <p:sldId id="568" r:id="rId29"/>
    <p:sldId id="558" r:id="rId30"/>
    <p:sldId id="561" r:id="rId31"/>
    <p:sldId id="562" r:id="rId32"/>
    <p:sldId id="541" r:id="rId33"/>
    <p:sldId id="560" r:id="rId34"/>
    <p:sldId id="559" r:id="rId35"/>
    <p:sldId id="545" r:id="rId36"/>
    <p:sldId id="546" r:id="rId37"/>
    <p:sldId id="403" r:id="rId38"/>
    <p:sldId id="404" r:id="rId39"/>
    <p:sldId id="567" r:id="rId40"/>
    <p:sldId id="406" r:id="rId41"/>
    <p:sldId id="349" r:id="rId42"/>
    <p:sldId id="401" r:id="rId43"/>
    <p:sldId id="507" r:id="rId44"/>
    <p:sldId id="493" r:id="rId45"/>
    <p:sldId id="4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CSS Box Model" id="{D7EFFE3F-5353-4479-8F6A-0132905A2FF7}">
          <p14:sldIdLst>
            <p14:sldId id="387"/>
            <p14:sldId id="388"/>
            <p14:sldId id="565"/>
          </p14:sldIdLst>
        </p14:section>
        <p14:section name="Block and Inline Elements" id="{2ADEFDF0-6447-4EDA-AB1D-495B6781C7F2}">
          <p14:sldIdLst>
            <p14:sldId id="305"/>
            <p14:sldId id="343"/>
            <p14:sldId id="369"/>
            <p14:sldId id="588"/>
            <p14:sldId id="371"/>
            <p14:sldId id="589"/>
            <p14:sldId id="373"/>
            <p14:sldId id="374"/>
          </p14:sldIdLst>
        </p14:section>
        <p14:section name="Width and Height" id="{2C68FEE9-A6C3-4638-8E4B-1C7AC10D11B1}">
          <p14:sldIdLst>
            <p14:sldId id="575"/>
            <p14:sldId id="576"/>
            <p14:sldId id="577"/>
            <p14:sldId id="578"/>
            <p14:sldId id="579"/>
            <p14:sldId id="580"/>
            <p14:sldId id="581"/>
            <p14:sldId id="555"/>
            <p14:sldId id="582"/>
            <p14:sldId id="583"/>
            <p14:sldId id="584"/>
            <p14:sldId id="586"/>
            <p14:sldId id="557"/>
          </p14:sldIdLst>
        </p14:section>
        <p14:section name="Margin, Padding, Border" id="{C32ECA5E-E581-4B88-BF42-47930F8624AE}">
          <p14:sldIdLst>
            <p14:sldId id="568"/>
            <p14:sldId id="558"/>
            <p14:sldId id="561"/>
            <p14:sldId id="562"/>
            <p14:sldId id="541"/>
            <p14:sldId id="560"/>
            <p14:sldId id="559"/>
          </p14:sldIdLst>
        </p14:section>
        <p14:section name="Box Sizing" id="{D634F744-EF75-467F-892D-ED28A30E4680}">
          <p14:sldIdLst>
            <p14:sldId id="545"/>
            <p14:sldId id="546"/>
            <p14:sldId id="403"/>
            <p14:sldId id="404"/>
            <p14:sldId id="567"/>
            <p14:sldId id="406"/>
          </p14:sldIdLst>
        </p14:section>
        <p14:section name="Conclusion" id="{E19D07F1-86E2-47E9-B2AB-7ADC4F89DC12}">
          <p14:sldIdLst>
            <p14:sldId id="349"/>
            <p14:sldId id="401"/>
            <p14:sldId id="50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678" y="60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28.9.2020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85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09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30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79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62.png"/><Relationship Id="rId26" Type="http://schemas.openxmlformats.org/officeDocument/2006/relationships/image" Target="../media/image6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9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6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67.png"/><Relationship Id="rId10" Type="http://schemas.openxmlformats.org/officeDocument/2006/relationships/image" Target="../media/image58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5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0.png"/><Relationship Id="rId22" Type="http://schemas.openxmlformats.org/officeDocument/2006/relationships/image" Target="../media/image64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6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9.png"/><Relationship Id="rId4" Type="http://schemas.openxmlformats.org/officeDocument/2006/relationships/hyperlink" Target="https://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Margin, border, paddings, actual content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74B256-33DF-4892-BFD4-0645E6E17A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44" y="2484000"/>
            <a:ext cx="3889830" cy="223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3904" y="1295400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652109" y="6443663"/>
            <a:ext cx="539891" cy="3603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426000" y="1295400"/>
            <a:ext cx="7155000" cy="16954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This is my div tag.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This is my paragraph tag.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426000" y="3204000"/>
            <a:ext cx="7155000" cy="132610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lightgreen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0" y="4784812"/>
            <a:ext cx="4620723" cy="18182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826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Inline element: </a:t>
            </a:r>
            <a:r>
              <a:rPr lang="en-US" b="1" dirty="0">
                <a:solidFill>
                  <a:schemeClr val="bg1"/>
                </a:solidFill>
              </a:rPr>
              <a:t>don't start </a:t>
            </a:r>
            <a:r>
              <a:rPr lang="en-US" dirty="0"/>
              <a:t>on a new line. They appear on the same line as the content and tags beside them</a:t>
            </a:r>
          </a:p>
          <a:p>
            <a:pPr>
              <a:buClr>
                <a:schemeClr val="tx1"/>
              </a:buClr>
            </a:pPr>
            <a:r>
              <a:rPr lang="en-US" dirty="0"/>
              <a:t>Some examples of inline-block elements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strong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textarea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</a:p>
          <a:p>
            <a:pPr>
              <a:buClr>
                <a:schemeClr val="tx1"/>
              </a:buClr>
            </a:pPr>
            <a:r>
              <a:rPr lang="en-US" dirty="0"/>
              <a:t>You can add margins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padding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just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sides of any inline element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BCD4808-F5CB-489B-8CD2-0C9D4F1527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380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2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90401" y="1254106"/>
            <a:ext cx="8920599" cy="24341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This is my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&lt;strong&gt;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strong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&lt;/strong&gt;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tag.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This is my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&lt;span&gt;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span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tag.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90401" y="3716262"/>
            <a:ext cx="5500599" cy="280343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lightgreen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white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000" y="3999794"/>
            <a:ext cx="4131251" cy="22363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990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Inline-block elements are similar to inline elements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They can have padding and margins added on </a:t>
            </a:r>
            <a:r>
              <a:rPr lang="en-US" b="1" dirty="0">
                <a:solidFill>
                  <a:schemeClr val="bg1"/>
                </a:solidFill>
              </a:rPr>
              <a:t>all four sides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You have to declare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display: inline-block</a:t>
            </a:r>
            <a:r>
              <a:rPr lang="en-US" dirty="0"/>
              <a:t> in your CSS code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One common use for using inline-block is for creating navigation links horizontally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65EA9F2-9E97-4E7F-BA10-987BDCDD2C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050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Inline-Block Elements –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561000" y="1294468"/>
            <a:ext cx="5737404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it-IT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About Us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Clients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Contacts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it-IT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410350" y="1291463"/>
            <a:ext cx="5110373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CD3131"/>
                </a:solidFill>
                <a:latin typeface="Consolas" panose="020B0609020204030204" pitchFamily="49" charset="0"/>
              </a:rPr>
              <a:t>#f0b27a;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padding: 20px;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list-style-type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none;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text-align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display: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inline-block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padding: 0 20px;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font-size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20px;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00" y="5781285"/>
            <a:ext cx="6930000" cy="710769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050F1BB3-4E14-443C-941B-FB4E658A4A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34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1D555E-D130-49F7-8497-16BC6F9A93E9}"/>
              </a:ext>
            </a:extLst>
          </p:cNvPr>
          <p:cNvSpPr/>
          <p:nvPr/>
        </p:nvSpPr>
        <p:spPr bwMode="auto">
          <a:xfrm>
            <a:off x="3688500" y="729000"/>
            <a:ext cx="4815000" cy="378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Резултат с изображение за „css width and height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98" y="1764000"/>
            <a:ext cx="4254203" cy="211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EA51960-9FA0-4E4B-84F0-60C78C62191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CSS Width and Height Dimensions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EFE152-312D-4E99-ADA9-4635324704C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Width and Height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2232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the width of the element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width: auto;</a:t>
            </a:r>
            <a:r>
              <a:rPr lang="en-US" sz="2800" dirty="0"/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 will 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 adjust its width to allow its content to be displayed correctly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width: 240px;</a:t>
            </a:r>
            <a:r>
              <a:rPr lang="en-US" sz="2800" dirty="0"/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you can use numeric values like 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(r)em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percentages</a:t>
            </a:r>
            <a:r>
              <a:rPr lang="en-US" dirty="0">
                <a:solidFill>
                  <a:schemeClr val="bg1"/>
                </a:solidFill>
              </a:rPr>
              <a:t>...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50" y="4583343"/>
            <a:ext cx="3876675" cy="14097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772" y="4264256"/>
            <a:ext cx="3876675" cy="20478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043915EC-C12D-45FD-AB16-561BFEFA9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319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width: 50%;</a:t>
            </a:r>
            <a:r>
              <a:rPr lang="en-US" dirty="0"/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if you use </a:t>
            </a:r>
            <a:r>
              <a:rPr lang="en-US" b="1" dirty="0">
                <a:solidFill>
                  <a:schemeClr val="bg1"/>
                </a:solidFill>
              </a:rPr>
              <a:t>percentages</a:t>
            </a:r>
            <a:r>
              <a:rPr lang="en-US" dirty="0"/>
              <a:t>, the value is relative to the container's width</a:t>
            </a:r>
            <a:endParaRPr lang="en-US" b="1" dirty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2709000"/>
            <a:ext cx="5570660" cy="364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A970ECD-3CE4-4EDD-9B62-A4A48493FC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12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Max-width - defines the </a:t>
            </a:r>
            <a:r>
              <a:rPr lang="en-US" b="1" dirty="0">
                <a:solidFill>
                  <a:schemeClr val="bg1"/>
                </a:solidFill>
              </a:rPr>
              <a:t>maximum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width the element can be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 has </a:t>
            </a:r>
            <a:r>
              <a:rPr lang="en-US" b="1" dirty="0">
                <a:solidFill>
                  <a:schemeClr val="bg1"/>
                </a:solidFill>
              </a:rPr>
              <a:t>no limit</a:t>
            </a:r>
            <a:r>
              <a:rPr lang="en-US" dirty="0"/>
              <a:t> in terms of width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max-width: 150px; 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0" y="3429000"/>
            <a:ext cx="5107568" cy="2781349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000" y="2833462"/>
            <a:ext cx="3137030" cy="382203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1774459-5112-48BB-BBF3-287F453A8D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316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DB40C21-ABFB-453B-80D9-2379392631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2000px;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you can use numeric values like 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(r)em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percentages</a:t>
            </a:r>
            <a:r>
              <a:rPr lang="en-US" dirty="0">
                <a:solidFill>
                  <a:schemeClr val="bg1"/>
                </a:solidFill>
              </a:rPr>
              <a:t>...</a:t>
            </a:r>
          </a:p>
          <a:p>
            <a:pPr>
              <a:buClr>
                <a:schemeClr val="tx1"/>
              </a:buClr>
            </a:pP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maximum</a:t>
            </a:r>
            <a:r>
              <a:rPr lang="en-US" dirty="0"/>
              <a:t> width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width, the max width has </a:t>
            </a:r>
            <a:r>
              <a:rPr lang="en-US" b="1" dirty="0">
                <a:solidFill>
                  <a:schemeClr val="bg1"/>
                </a:solidFill>
              </a:rPr>
              <a:t>no effect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Max-width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3744992"/>
            <a:ext cx="5072051" cy="276200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2214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  <a:p>
            <a:r>
              <a:rPr lang="en-GB" dirty="0"/>
              <a:t>Block and Inline Elements</a:t>
            </a:r>
            <a:endParaRPr lang="bg-BG" dirty="0"/>
          </a:p>
          <a:p>
            <a:r>
              <a:rPr lang="en-US" dirty="0"/>
              <a:t>Width and Height</a:t>
            </a:r>
          </a:p>
          <a:p>
            <a:r>
              <a:rPr lang="en-US" dirty="0"/>
              <a:t>Padding, Margin and Border</a:t>
            </a:r>
          </a:p>
          <a:p>
            <a:r>
              <a:rPr lang="en-US" dirty="0"/>
              <a:t>Box Sizing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Min-width - defines the </a:t>
            </a:r>
            <a:r>
              <a:rPr lang="en-GB" b="1" dirty="0">
                <a:solidFill>
                  <a:schemeClr val="bg1"/>
                </a:solidFill>
              </a:rPr>
              <a:t>minimum</a:t>
            </a:r>
            <a:r>
              <a:rPr lang="en-GB" dirty="0"/>
              <a:t> </a:t>
            </a:r>
            <a:r>
              <a:rPr lang="en-US" dirty="0"/>
              <a:t>width the element 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min-width: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300px;</a:t>
            </a:r>
            <a:r>
              <a:rPr lang="en-US" b="1" dirty="0"/>
              <a:t>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minimum</a:t>
            </a:r>
            <a:r>
              <a:rPr lang="en-US" dirty="0"/>
              <a:t> width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width, the min width will be applied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0" y="3249000"/>
            <a:ext cx="7591041" cy="19165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8220C41-CF52-4AE1-8F89-58C098403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493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r>
              <a:rPr lang="en-US" sz="3400" dirty="0"/>
              <a:t>If the </a:t>
            </a:r>
            <a:r>
              <a:rPr lang="en-US" sz="3400" b="1" dirty="0">
                <a:solidFill>
                  <a:schemeClr val="bg1"/>
                </a:solidFill>
              </a:rPr>
              <a:t>minimum</a:t>
            </a:r>
            <a:r>
              <a:rPr lang="en-US" sz="3400" dirty="0"/>
              <a:t> width is </a:t>
            </a:r>
            <a:r>
              <a:rPr lang="en-US" sz="3400" b="1" dirty="0">
                <a:solidFill>
                  <a:schemeClr val="bg1"/>
                </a:solidFill>
              </a:rPr>
              <a:t>smaller</a:t>
            </a:r>
            <a:r>
              <a:rPr lang="en-US" sz="3400" dirty="0"/>
              <a:t> than the element's </a:t>
            </a:r>
            <a:r>
              <a:rPr lang="en-US" sz="3400" b="1" dirty="0">
                <a:solidFill>
                  <a:schemeClr val="bg1"/>
                </a:solidFill>
              </a:rPr>
              <a:t>actual</a:t>
            </a:r>
            <a:r>
              <a:rPr lang="en-US" sz="3400" dirty="0"/>
              <a:t>  width, the min width has </a:t>
            </a:r>
            <a:r>
              <a:rPr lang="en-US" sz="3400" b="1" dirty="0">
                <a:solidFill>
                  <a:schemeClr val="bg1"/>
                </a:solidFill>
              </a:rPr>
              <a:t>no effect </a:t>
            </a:r>
            <a:r>
              <a:rPr lang="en-US" sz="3400" dirty="0"/>
              <a:t>-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min-width:</a:t>
            </a:r>
            <a:r>
              <a:rPr lang="en-US" sz="3400" dirty="0"/>
              <a:t> 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5px; </a:t>
            </a:r>
          </a:p>
          <a:p>
            <a:pPr lvl="1"/>
            <a:endParaRPr lang="en-US" sz="3200" dirty="0"/>
          </a:p>
          <a:p>
            <a:pPr marL="442912" lvl="1" indent="0"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600" dirty="0"/>
          </a:p>
          <a:p>
            <a:pPr lvl="1">
              <a:buClr>
                <a:schemeClr val="tx1"/>
              </a:buClr>
            </a:pPr>
            <a:endParaRPr lang="en-US" sz="3200" dirty="0"/>
          </a:p>
          <a:p>
            <a:pPr lvl="1">
              <a:buClr>
                <a:schemeClr val="tx1"/>
              </a:buClr>
            </a:pPr>
            <a:endParaRPr lang="en-US" sz="3200" dirty="0"/>
          </a:p>
          <a:p>
            <a:pPr lvl="1">
              <a:buClr>
                <a:schemeClr val="tx1"/>
              </a:buClr>
            </a:pPr>
            <a:endParaRPr lang="en-US" sz="3200" dirty="0"/>
          </a:p>
          <a:p>
            <a:pPr lvl="1">
              <a:buClr>
                <a:schemeClr val="tx1"/>
              </a:buClr>
            </a:pPr>
            <a:endParaRPr lang="bg-BG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0" y="3005338"/>
            <a:ext cx="10620000" cy="265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31C3405-7367-4C5A-B6B4-ACE9A6B0B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59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Width - Example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2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3" y="1196125"/>
            <a:ext cx="11844494" cy="552876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324254" y="1327839"/>
            <a:ext cx="11441746" cy="24341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I am block element. My width is 200px.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&lt;span&gt;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I am span. My width is the width of my content.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313319" y="4002745"/>
            <a:ext cx="6408802" cy="16954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lightgreen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461" y="4019471"/>
            <a:ext cx="4963539" cy="1655869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986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Height - defines the height of the element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auto;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 will 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 adjust its height to allow its content to be displayed correctly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00" y="3294000"/>
            <a:ext cx="5206091" cy="283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BC90518-3AE5-4D05-BA02-9255BB68B8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367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height: 100px;</a:t>
            </a:r>
            <a:r>
              <a:rPr lang="en-US" dirty="0"/>
              <a:t> - you can use numeric values like 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(r)em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percentages</a:t>
            </a:r>
            <a:r>
              <a:rPr lang="en-US" dirty="0">
                <a:solidFill>
                  <a:schemeClr val="bg1"/>
                </a:solidFill>
              </a:rPr>
              <a:t>...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If the content does not fit within the specified height, it will </a:t>
            </a:r>
            <a:r>
              <a:rPr lang="en-US" b="1" dirty="0">
                <a:solidFill>
                  <a:schemeClr val="bg1"/>
                </a:solidFill>
              </a:rPr>
              <a:t>overflow</a:t>
            </a:r>
          </a:p>
          <a:p>
            <a:pPr>
              <a:buClr>
                <a:schemeClr val="tx1"/>
              </a:buClr>
            </a:pPr>
            <a:r>
              <a:rPr lang="en-US" dirty="0"/>
              <a:t>How the container will handle </a:t>
            </a:r>
          </a:p>
          <a:p>
            <a:pPr>
              <a:buClr>
                <a:schemeClr val="tx1"/>
              </a:buClr>
              <a:buNone/>
            </a:pPr>
            <a:r>
              <a:rPr lang="en-US" dirty="0"/>
              <a:t>	this overflowing content is </a:t>
            </a:r>
          </a:p>
          <a:p>
            <a:pPr>
              <a:buClr>
                <a:schemeClr val="tx1"/>
              </a:buClr>
              <a:buNone/>
            </a:pPr>
            <a:r>
              <a:rPr lang="en-US" dirty="0"/>
              <a:t>	defined by the </a:t>
            </a:r>
            <a:r>
              <a:rPr lang="en-US" b="1" dirty="0">
                <a:solidFill>
                  <a:schemeClr val="bg1"/>
                </a:solidFill>
              </a:rPr>
              <a:t>overflow property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199" y="3829050"/>
            <a:ext cx="4830681" cy="23558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361B1405-0190-4375-AAFB-845B360E0F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230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Max-height - defines the maximum height the element can be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max-height: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 has  </a:t>
            </a:r>
            <a:r>
              <a:rPr lang="en-US" b="1" dirty="0">
                <a:solidFill>
                  <a:schemeClr val="bg1"/>
                </a:solidFill>
              </a:rPr>
              <a:t>no limit</a:t>
            </a:r>
            <a:r>
              <a:rPr lang="en-US" dirty="0"/>
              <a:t> in terms of height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max-height: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2000px;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  <a:buNone/>
            </a:pPr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maximum </a:t>
            </a: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</a:t>
            </a:r>
          </a:p>
          <a:p>
            <a:pPr lvl="1">
              <a:buClr>
                <a:schemeClr val="tx1"/>
              </a:buClr>
              <a:buNone/>
            </a:pPr>
            <a:r>
              <a:rPr lang="en-US" dirty="0"/>
              <a:t>	than the element's 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</a:t>
            </a:r>
          </a:p>
          <a:p>
            <a:pPr lvl="1">
              <a:buClr>
                <a:schemeClr val="tx1"/>
              </a:buClr>
              <a:buNone/>
            </a:pPr>
            <a:r>
              <a:rPr lang="en-US" dirty="0"/>
              <a:t>	the max height has </a:t>
            </a:r>
            <a:r>
              <a:rPr lang="en-US" b="1" dirty="0">
                <a:solidFill>
                  <a:schemeClr val="bg1"/>
                </a:solidFill>
              </a:rPr>
              <a:t>no effect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650" y="3251200"/>
            <a:ext cx="5037326" cy="27114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FC02609-AB5D-4724-A959-C4D2155B83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959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Min-height - defines the minimum height the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min-height: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200px;</a:t>
            </a:r>
            <a:r>
              <a:rPr lang="en-US" dirty="0"/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minimum 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 the min height will </a:t>
            </a:r>
            <a:br>
              <a:rPr lang="en-US" dirty="0"/>
            </a:br>
            <a:r>
              <a:rPr lang="en-US" dirty="0"/>
              <a:t>be applied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min-height: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5px;</a:t>
            </a:r>
            <a:r>
              <a:rPr lang="en-US" dirty="0"/>
              <a:t> - if the </a:t>
            </a:r>
            <a:r>
              <a:rPr lang="en-US" b="1" dirty="0">
                <a:solidFill>
                  <a:schemeClr val="bg1"/>
                </a:solidFill>
              </a:rPr>
              <a:t>minimum </a:t>
            </a:r>
            <a:br>
              <a:rPr lang="en-US" dirty="0"/>
            </a:b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smaller</a:t>
            </a:r>
            <a:r>
              <a:rPr lang="en-US" dirty="0"/>
              <a:t> than the element's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 the min height has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no effect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F69EAE0-FDA5-4A9C-BB32-4FAE63F6C3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7F3CAF-4B46-4DDA-A49A-0C89174D58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1959912"/>
            <a:ext cx="3518677" cy="2217727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01780C-10BE-47C3-970C-7241B31620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4284000"/>
            <a:ext cx="3496139" cy="187746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8404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- Example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2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3" y="1196125"/>
            <a:ext cx="11844494" cy="552876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328601" y="1620145"/>
            <a:ext cx="11568098" cy="24341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I am block element. My height is 40px.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&lt;span&gt;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I am span. My height is the height of my content.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332902" y="4313082"/>
            <a:ext cx="5583098" cy="16954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40px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lightgreen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50" y="4225024"/>
            <a:ext cx="5268548" cy="187155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9621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8D9460-7D8F-489C-BD41-98EFAF0E08E6}"/>
              </a:ext>
            </a:extLst>
          </p:cNvPr>
          <p:cNvSpPr/>
          <p:nvPr/>
        </p:nvSpPr>
        <p:spPr bwMode="auto">
          <a:xfrm>
            <a:off x="3688500" y="729000"/>
            <a:ext cx="4815000" cy="378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Резултат с изображение за „css width and height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8" t="10841" r="12769" b="9660"/>
          <a:stretch/>
        </p:blipFill>
        <p:spPr bwMode="auto">
          <a:xfrm>
            <a:off x="4039734" y="1584000"/>
            <a:ext cx="4112531" cy="2085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187BE118-4E8B-4F47-9B24-E4DCCAC4AF8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CSS Box Model Layers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25D3CF-355C-4823-9CA0-8F66F74B4CF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Margin, Padding and Border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82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65" y="40341"/>
            <a:ext cx="9580092" cy="1110780"/>
          </a:xfrm>
        </p:spPr>
        <p:txBody>
          <a:bodyPr/>
          <a:lstStyle/>
          <a:p>
            <a:r>
              <a:rPr lang="en-US" dirty="0"/>
              <a:t>Margins and Paddings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40" y="1413534"/>
            <a:ext cx="8739517" cy="268776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2FECAA8-D16F-4CBB-AC0C-CC2A2FB78176}"/>
              </a:ext>
            </a:extLst>
          </p:cNvPr>
          <p:cNvGrpSpPr/>
          <p:nvPr/>
        </p:nvGrpSpPr>
        <p:grpSpPr>
          <a:xfrm>
            <a:off x="1969935" y="3962400"/>
            <a:ext cx="8252126" cy="2717260"/>
            <a:chOff x="1785106" y="3962400"/>
            <a:chExt cx="8252126" cy="2717260"/>
          </a:xfrm>
        </p:grpSpPr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2901000" y="4603010"/>
              <a:ext cx="2184400" cy="537256"/>
            </a:xfrm>
            <a:prstGeom prst="wedgeRoundRectCallout">
              <a:avLst>
                <a:gd name="adj1" fmla="val 14644"/>
                <a:gd name="adj2" fmla="val 98427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margin-top</a:t>
              </a:r>
            </a:p>
          </p:txBody>
        </p:sp>
        <p:sp>
          <p:nvSpPr>
            <p:cNvPr id="21" name="Текстово поле 20"/>
            <p:cNvSpPr txBox="1"/>
            <p:nvPr/>
          </p:nvSpPr>
          <p:spPr>
            <a:xfrm>
              <a:off x="1785106" y="4984223"/>
              <a:ext cx="7112000" cy="169543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r>
                <a:rPr lang="en-GB" sz="24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div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{ </a:t>
              </a: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GB" sz="24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margin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 </a:t>
              </a:r>
              <a:r>
                <a:rPr lang="en-GB" sz="24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GB" sz="24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padding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 </a:t>
              </a:r>
              <a:r>
                <a:rPr lang="en-GB" sz="24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962524" y="3962400"/>
              <a:ext cx="2266950" cy="537256"/>
            </a:xfrm>
            <a:prstGeom prst="wedgeRoundRectCallout">
              <a:avLst>
                <a:gd name="adj1" fmla="val -35475"/>
                <a:gd name="adj2" fmla="val 218071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margin-right</a:t>
              </a:r>
            </a:p>
          </p:txBody>
        </p:sp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7852832" y="5427322"/>
              <a:ext cx="2184400" cy="537256"/>
            </a:xfrm>
            <a:prstGeom prst="wedgeRoundRectCallout">
              <a:avLst>
                <a:gd name="adj1" fmla="val -67757"/>
                <a:gd name="adj2" fmla="val -14402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margin-left</a:t>
              </a:r>
            </a:p>
          </p:txBody>
        </p:sp>
        <p:sp>
          <p:nvSpPr>
            <p:cNvPr id="22" name="AutoShape 7"/>
            <p:cNvSpPr>
              <a:spLocks noChangeArrowheads="1"/>
            </p:cNvSpPr>
            <p:nvPr/>
          </p:nvSpPr>
          <p:spPr bwMode="auto">
            <a:xfrm>
              <a:off x="6278032" y="4606976"/>
              <a:ext cx="2667000" cy="537256"/>
            </a:xfrm>
            <a:prstGeom prst="wedgeRoundRectCallout">
              <a:avLst>
                <a:gd name="adj1" fmla="val -53526"/>
                <a:gd name="adj2" fmla="val 121128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margin-bottom</a:t>
              </a:r>
            </a:p>
          </p:txBody>
        </p:sp>
      </p:grp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9747445" y="3425144"/>
            <a:ext cx="2184400" cy="537256"/>
          </a:xfrm>
          <a:prstGeom prst="wedgeRoundRectCallout">
            <a:avLst>
              <a:gd name="adj1" fmla="val -73477"/>
              <a:gd name="adj2" fmla="val -70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padding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260152" y="1674000"/>
            <a:ext cx="1428750" cy="537256"/>
          </a:xfrm>
          <a:prstGeom prst="wedgeRoundRectCallout">
            <a:avLst>
              <a:gd name="adj1" fmla="val 94223"/>
              <a:gd name="adj2" fmla="val 1240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201999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2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Margin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space </a:t>
            </a:r>
            <a:r>
              <a:rPr lang="en-US" b="1" dirty="0">
                <a:solidFill>
                  <a:schemeClr val="bg1"/>
                </a:solidFill>
              </a:rPr>
              <a:t>outside </a:t>
            </a:r>
            <a:r>
              <a:rPr lang="en-US" dirty="0"/>
              <a:t>the element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Margin</a:t>
            </a:r>
            <a:r>
              <a:rPr lang="en-US" dirty="0"/>
              <a:t>: shorthand property: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651000" y="1899000"/>
            <a:ext cx="5445000" cy="24341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margin-top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margin-left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margin-bottom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margin-right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651000" y="5229000"/>
            <a:ext cx="5445000" cy="132610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789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2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Padding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space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Padding</a:t>
            </a:r>
            <a:r>
              <a:rPr lang="en-US" dirty="0"/>
              <a:t>: shorthand property: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651000" y="1858212"/>
            <a:ext cx="4846150" cy="24341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padding-top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padding-left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padding-bottom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padding-right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651000" y="5229000"/>
            <a:ext cx="4846150" cy="132610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62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2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dirty="0"/>
              <a:t>Border: shorthand property for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border-width</a:t>
            </a:r>
            <a:r>
              <a:rPr lang="en-US" sz="36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border-style</a:t>
            </a:r>
            <a:r>
              <a:rPr lang="en-US" sz="36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border-color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border: 2px solid black;</a:t>
            </a:r>
            <a:endParaRPr lang="en-US" sz="36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border: 4px dotted red;</a:t>
            </a:r>
          </a:p>
          <a:p>
            <a:pPr lvl="1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62" y="4104000"/>
            <a:ext cx="5115940" cy="13840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704" y="4103999"/>
            <a:ext cx="4874295" cy="13840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001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Properties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4843" y="1269000"/>
            <a:ext cx="6566158" cy="526297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160px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border-style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#0053ff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15px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border-top-left-radius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30px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border-bottom-style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dotted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border-left-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#89af4c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" r="8656"/>
          <a:stretch/>
        </p:blipFill>
        <p:spPr>
          <a:xfrm>
            <a:off x="6996000" y="2252141"/>
            <a:ext cx="4365000" cy="23537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36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Borders</a:t>
            </a:r>
            <a:endParaRPr lang="en-GB" dirty="0"/>
          </a:p>
        </p:txBody>
      </p:sp>
      <p:pic>
        <p:nvPicPr>
          <p:cNvPr id="1028" name="Picture 4" descr="http://www.geekchamp.com/upload/Tutorials/bord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583" y="1459144"/>
            <a:ext cx="7892835" cy="49035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0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Include the padding and border in an element's total width and height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5995A6-97FE-40B5-9206-1A2571A33E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Box Sizing</a:t>
            </a:r>
            <a:endParaRPr lang="en-GB" dirty="0"/>
          </a:p>
        </p:txBody>
      </p:sp>
      <p:pic>
        <p:nvPicPr>
          <p:cNvPr id="5" name="Graphic 4" descr="Filing Box Archive">
            <a:extLst>
              <a:ext uri="{FF2B5EF4-FFF2-40B4-BE49-F238E27FC236}">
                <a16:creationId xmlns:a16="http://schemas.microsoft.com/office/drawing/2014/main" id="{6F9B1811-8978-45D3-BC43-C30DF51FF2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4900" y="1134000"/>
            <a:ext cx="3022200" cy="302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3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2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how the total width and height of an element is calculated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content-box</a:t>
            </a:r>
            <a:r>
              <a:rPr lang="en-US" sz="2800" dirty="0"/>
              <a:t> </a:t>
            </a:r>
            <a:r>
              <a:rPr lang="en-US" dirty="0"/>
              <a:t>- initial and default value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properties include the content 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They</a:t>
            </a:r>
            <a:r>
              <a:rPr lang="en-US" b="1" dirty="0">
                <a:solidFill>
                  <a:schemeClr val="bg1"/>
                </a:solidFill>
              </a:rPr>
              <a:t> do NOT include </a:t>
            </a:r>
            <a:r>
              <a:rPr lang="en-US" dirty="0"/>
              <a:t>the padding, border and margin</a:t>
            </a:r>
          </a:p>
          <a:p>
            <a:pPr lvl="1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987030" y="4104000"/>
            <a:ext cx="5760000" cy="19416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content-box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658" y="4104000"/>
            <a:ext cx="2095500" cy="194165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1683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665598" cy="5410891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full width is: </a:t>
            </a:r>
            <a:r>
              <a:rPr lang="en-US" b="1" dirty="0">
                <a:solidFill>
                  <a:schemeClr val="bg1"/>
                </a:solidFill>
              </a:rPr>
              <a:t>200px + 2*10px + 2*5px = 230px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51000" y="2207283"/>
            <a:ext cx="6255439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content-box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#5b6dcd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000" y="2330313"/>
            <a:ext cx="3354727" cy="2678866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EBC0390-5B27-4AA8-A660-B1830BC66E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335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border-box</a:t>
            </a:r>
            <a:r>
              <a:rPr lang="en-US" dirty="0"/>
              <a:t> - 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 and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dirty="0"/>
              <a:t> of the element apply to all parts of the element: the 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, the </a:t>
            </a:r>
            <a:r>
              <a:rPr lang="en-US" b="1" dirty="0">
                <a:solidFill>
                  <a:schemeClr val="bg1"/>
                </a:solidFill>
              </a:rPr>
              <a:t>padding</a:t>
            </a:r>
            <a:r>
              <a:rPr lang="en-US" dirty="0"/>
              <a:t> and the </a:t>
            </a:r>
            <a:r>
              <a:rPr lang="en-US" b="1" dirty="0">
                <a:solidFill>
                  <a:schemeClr val="bg1"/>
                </a:solidFill>
              </a:rPr>
              <a:t>borders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 full width is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200px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content width is equal to: </a:t>
            </a:r>
            <a:r>
              <a:rPr lang="en-US" b="1" dirty="0">
                <a:solidFill>
                  <a:schemeClr val="bg1"/>
                </a:solidFill>
              </a:rPr>
              <a:t>200px - 2*10px - 2*5px = 170px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96000" y="3112789"/>
            <a:ext cx="5115323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border-box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200px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10px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#5b6dcd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5px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00" y="2974669"/>
            <a:ext cx="2200275" cy="19716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77AF43D-0F2D-4F88-9634-B05064E039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295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Content-box vs Border-box</a:t>
            </a:r>
          </a:p>
        </p:txBody>
      </p:sp>
      <p:pic>
        <p:nvPicPr>
          <p:cNvPr id="14340" name="Picture 4" descr="Резултат с изображение за „content-box vs border-box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887" y="1181330"/>
            <a:ext cx="5292225" cy="547417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2250E1FC-2DB9-431D-B201-4B69113BE2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23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A3B9A9F-8A7E-4F7F-A32A-D5F328A127E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What is Box Model?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B832BC-0F32-4B0E-B3A5-C57799AD22B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Box Model</a:t>
            </a:r>
            <a:endParaRPr lang="bg-BG"/>
          </a:p>
        </p:txBody>
      </p:sp>
      <p:pic>
        <p:nvPicPr>
          <p:cNvPr id="3" name="Graphic 2" descr="Packing Box Open">
            <a:extLst>
              <a:ext uri="{FF2B5EF4-FFF2-40B4-BE49-F238E27FC236}">
                <a16:creationId xmlns:a16="http://schemas.microsoft.com/office/drawing/2014/main" id="{6D87839A-D04B-498B-A8CC-6A9EEF673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0450" y="1089000"/>
            <a:ext cx="3131100" cy="313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7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The box-sizing </a:t>
            </a:r>
            <a:r>
              <a:rPr lang="en-GB" b="1" dirty="0">
                <a:solidFill>
                  <a:schemeClr val="bg1"/>
                </a:solidFill>
              </a:rPr>
              <a:t>Reset</a:t>
            </a:r>
            <a:r>
              <a:rPr lang="en-GB" dirty="0"/>
              <a:t> takes care of the box-sizing of every element by setting it to border-box using universal CSS selector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Save your </a:t>
            </a:r>
            <a:r>
              <a:rPr lang="en-GB" b="1" dirty="0">
                <a:solidFill>
                  <a:schemeClr val="bg1"/>
                </a:solidFill>
              </a:rPr>
              <a:t>time</a:t>
            </a:r>
            <a:r>
              <a:rPr lang="en-GB" dirty="0"/>
              <a:t> and don't write the same thing </a:t>
            </a:r>
            <a:r>
              <a:rPr lang="en-GB" b="1" dirty="0">
                <a:solidFill>
                  <a:schemeClr val="bg1"/>
                </a:solidFill>
              </a:rPr>
              <a:t>again-and-again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Set the "</a:t>
            </a:r>
            <a:r>
              <a:rPr lang="en-GB" b="1" dirty="0">
                <a:solidFill>
                  <a:schemeClr val="bg1"/>
                </a:solidFill>
              </a:rPr>
              <a:t>universal box-sizing</a:t>
            </a:r>
            <a:r>
              <a:rPr lang="en-GB" dirty="0"/>
              <a:t>" with inheritance: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96000" y="3736793"/>
            <a:ext cx="3825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border-box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*:before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*:after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inherit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544F06C-1497-42D4-8649-40F3A6ED6A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201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76785"/>
            <a:ext cx="8303028" cy="4587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b="1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Box Model</a:t>
            </a:r>
            <a:r>
              <a:rPr lang="en-US" sz="3200" b="1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Width</a:t>
            </a:r>
            <a:r>
              <a:rPr lang="en-US" sz="3200" b="1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Height</a:t>
            </a:r>
            <a:r>
              <a:rPr lang="en-US" sz="3200" b="1" dirty="0"/>
              <a:t> to the elements</a:t>
            </a:r>
          </a:p>
          <a:p>
            <a:pPr>
              <a:buClr>
                <a:schemeClr val="bg2"/>
              </a:buClr>
            </a:pPr>
            <a:r>
              <a:rPr lang="en-US" sz="3200" b="1" dirty="0"/>
              <a:t>What are the </a:t>
            </a:r>
            <a:r>
              <a:rPr lang="en-US" sz="3200" b="1" dirty="0">
                <a:solidFill>
                  <a:schemeClr val="bg1"/>
                </a:solidFill>
              </a:rPr>
              <a:t>padding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border</a:t>
            </a:r>
            <a:r>
              <a:rPr lang="en-US" sz="3200" b="1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margin</a:t>
            </a:r>
            <a:r>
              <a:rPr lang="en-US" sz="3200" b="1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b="1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box-sizing</a:t>
            </a:r>
            <a:r>
              <a:rPr lang="en-US" sz="3200" b="1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b="1" dirty="0"/>
              <a:t>How to </a:t>
            </a:r>
            <a:r>
              <a:rPr lang="en-US" sz="3200" b="1" dirty="0">
                <a:solidFill>
                  <a:schemeClr val="bg1"/>
                </a:solidFill>
              </a:rPr>
              <a:t>reset</a:t>
            </a:r>
            <a:r>
              <a:rPr lang="en-US" sz="3200" b="1" dirty="0"/>
              <a:t> box-sizing?</a:t>
            </a: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endParaRPr lang="en-US" sz="2400" b="1" dirty="0"/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  <a:p>
            <a:pPr marL="452438" lvl="0" indent="-452438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188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/>
          <a:lstStyle/>
          <a:p>
            <a:r>
              <a:rPr lang="en-US" dirty="0"/>
              <a:t>The CSS box model is essentially a </a:t>
            </a:r>
            <a:r>
              <a:rPr lang="en-US" b="1" dirty="0">
                <a:solidFill>
                  <a:schemeClr val="bg1"/>
                </a:solidFill>
              </a:rPr>
              <a:t>box</a:t>
            </a:r>
            <a:r>
              <a:rPr lang="en-US" dirty="0"/>
              <a:t> that wraps around every HTML element</a:t>
            </a:r>
          </a:p>
          <a:p>
            <a:r>
              <a:rPr lang="en-US" dirty="0"/>
              <a:t>All HTML elements can be considered as boxes</a:t>
            </a:r>
          </a:p>
          <a:p>
            <a:r>
              <a:rPr lang="en-US" dirty="0"/>
              <a:t>The term </a:t>
            </a:r>
            <a:r>
              <a:rPr lang="en-US" b="1" dirty="0">
                <a:solidFill>
                  <a:schemeClr val="bg1"/>
                </a:solidFill>
              </a:rPr>
              <a:t>"box model"</a:t>
            </a:r>
            <a:r>
              <a:rPr lang="en-US" dirty="0"/>
              <a:t> is used when talking about design and layout</a:t>
            </a:r>
          </a:p>
          <a:p>
            <a:r>
              <a:rPr lang="en-US" dirty="0"/>
              <a:t>CSS box model consists of </a:t>
            </a:r>
            <a:r>
              <a:rPr lang="en-US" b="1" dirty="0">
                <a:solidFill>
                  <a:schemeClr val="bg1"/>
                </a:solidFill>
              </a:rPr>
              <a:t>margins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borders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padding</a:t>
            </a:r>
            <a:r>
              <a:rPr lang="en-US" dirty="0"/>
              <a:t>, and the 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 Box Model?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CE497AB-E79A-40A6-A372-E2D3C19F46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0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Box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Content Box </a:t>
            </a:r>
            <a:r>
              <a:rPr lang="en-US" dirty="0"/>
              <a:t>- the area where your content is displayed, which can be sized using properties like width and height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 Box </a:t>
            </a:r>
            <a:r>
              <a:rPr lang="en-US" dirty="0"/>
              <a:t>- the padding sits around the content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Border Box </a:t>
            </a:r>
            <a:r>
              <a:rPr lang="en-US" dirty="0"/>
              <a:t>- the border box wraps the content and any padding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 Box </a:t>
            </a:r>
            <a:r>
              <a:rPr lang="en-US" dirty="0"/>
              <a:t>- the margin wrapping the content, padding and border</a:t>
            </a:r>
          </a:p>
        </p:txBody>
      </p:sp>
      <p:pic>
        <p:nvPicPr>
          <p:cNvPr id="7171" name="Picture 3" descr="Резултат с изображение за „box model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000" y="4158449"/>
            <a:ext cx="4185000" cy="249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6F1FEF7-E1FC-4FB8-A20A-F7F5919F7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006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Резултат с изображение за „block and inline elements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124" y="729000"/>
            <a:ext cx="3813751" cy="3813751"/>
          </a:xfrm>
          <a:prstGeom prst="roundRect">
            <a:avLst>
              <a:gd name="adj" fmla="val 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E1C8F8BB-FF98-45B3-8CEC-A999F747682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Block-level and Inline HTML elements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253101-2446-42E4-9489-6D721D43A3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Block and Inline Elements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521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E8731C41-55A5-4D33-A400-BDFFDA9187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HTML is made up of various elements that act as the </a:t>
            </a:r>
            <a:r>
              <a:rPr lang="en-US" sz="3600" b="1" dirty="0">
                <a:solidFill>
                  <a:schemeClr val="bg1"/>
                </a:solidFill>
              </a:rPr>
              <a:t>building blocks</a:t>
            </a:r>
            <a:r>
              <a:rPr lang="en-US" sz="3600" dirty="0"/>
              <a:t> of web pages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CSS has two different types of boxes - </a:t>
            </a:r>
            <a:r>
              <a:rPr lang="en-US" sz="3600" b="1" dirty="0">
                <a:solidFill>
                  <a:schemeClr val="bg1"/>
                </a:solidFill>
              </a:rPr>
              <a:t>block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inline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Block</a:t>
            </a:r>
            <a:r>
              <a:rPr lang="en-US" sz="3200" dirty="0"/>
              <a:t> Elements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Inline</a:t>
            </a:r>
            <a:r>
              <a:rPr lang="en-US" sz="3200" dirty="0"/>
              <a:t> Elements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Inline-block</a:t>
            </a:r>
            <a:r>
              <a:rPr lang="en-US" sz="3200" dirty="0"/>
              <a:t>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and Inline Elements</a:t>
            </a:r>
          </a:p>
        </p:txBody>
      </p:sp>
    </p:spTree>
    <p:extLst>
      <p:ext uri="{BB962C8B-B14F-4D97-AF65-F5344CB8AC3E}">
        <p14:creationId xmlns:p14="http://schemas.microsoft.com/office/powerpoint/2010/main" val="370899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AD9F4DAA-5A6F-4D14-857A-A22399336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Block element: starts on a </a:t>
            </a:r>
            <a:r>
              <a:rPr lang="en-US" b="1" dirty="0">
                <a:solidFill>
                  <a:schemeClr val="bg1"/>
                </a:solidFill>
              </a:rPr>
              <a:t>new line</a:t>
            </a:r>
            <a:r>
              <a:rPr lang="en-US" dirty="0"/>
              <a:t>, and fills up the horizontal space left and right on the web page</a:t>
            </a:r>
          </a:p>
          <a:p>
            <a:pPr>
              <a:buClr>
                <a:schemeClr val="tx1"/>
              </a:buClr>
            </a:pPr>
            <a:r>
              <a:rPr lang="en-US" dirty="0"/>
              <a:t>Some examples of block elements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latin typeface="+mj-lt"/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header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article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section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nav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ul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ol</a:t>
            </a:r>
            <a:r>
              <a:rPr lang="en-US" sz="2800" dirty="0"/>
              <a:t> ,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li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h1-h6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div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</a:p>
        </p:txBody>
      </p:sp>
    </p:spTree>
    <p:extLst>
      <p:ext uri="{BB962C8B-B14F-4D97-AF65-F5344CB8AC3E}">
        <p14:creationId xmlns:p14="http://schemas.microsoft.com/office/powerpoint/2010/main" val="181010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3773</TotalTime>
  <Words>2081</Words>
  <Application>Microsoft Office PowerPoint</Application>
  <PresentationFormat>Widescreen</PresentationFormat>
  <Paragraphs>431</Paragraphs>
  <Slides>45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CSS Box Model</vt:lpstr>
      <vt:lpstr>Table of Contents</vt:lpstr>
      <vt:lpstr>Have a Question?</vt:lpstr>
      <vt:lpstr>CSS Box Model</vt:lpstr>
      <vt:lpstr>What is CSS Box Model?</vt:lpstr>
      <vt:lpstr>Parts of a Box</vt:lpstr>
      <vt:lpstr>Block and Inline Elements</vt:lpstr>
      <vt:lpstr>Block and Inline Elements</vt:lpstr>
      <vt:lpstr>Block Elements</vt:lpstr>
      <vt:lpstr>Block Elements - Example</vt:lpstr>
      <vt:lpstr>Inline Elements</vt:lpstr>
      <vt:lpstr>Inline Elements - Example</vt:lpstr>
      <vt:lpstr>Inline-Block Elements</vt:lpstr>
      <vt:lpstr>Inline-Block Elements – Example</vt:lpstr>
      <vt:lpstr>Width and Height</vt:lpstr>
      <vt:lpstr>Width</vt:lpstr>
      <vt:lpstr>Width</vt:lpstr>
      <vt:lpstr>Max-width</vt:lpstr>
      <vt:lpstr>Max-width</vt:lpstr>
      <vt:lpstr>Min-width</vt:lpstr>
      <vt:lpstr>Min-width</vt:lpstr>
      <vt:lpstr>Width - Example </vt:lpstr>
      <vt:lpstr>Height</vt:lpstr>
      <vt:lpstr>Height</vt:lpstr>
      <vt:lpstr>Max-height</vt:lpstr>
      <vt:lpstr>Min-height</vt:lpstr>
      <vt:lpstr>Height - Example </vt:lpstr>
      <vt:lpstr>Margin, Padding and Border</vt:lpstr>
      <vt:lpstr>Margins and Paddings</vt:lpstr>
      <vt:lpstr>Margin</vt:lpstr>
      <vt:lpstr>Padding</vt:lpstr>
      <vt:lpstr>Border</vt:lpstr>
      <vt:lpstr>Border Properties</vt:lpstr>
      <vt:lpstr>CSS Borders</vt:lpstr>
      <vt:lpstr>Box Sizing</vt:lpstr>
      <vt:lpstr>Box-sizing</vt:lpstr>
      <vt:lpstr>Box-sizing</vt:lpstr>
      <vt:lpstr>Box-sizing</vt:lpstr>
      <vt:lpstr>Content-box vs Border-box</vt:lpstr>
      <vt:lpstr>Universal Box-sizing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Box Model</dc:title>
  <dc:subject>Software Development</dc:subject>
  <dc:creator>Software University</dc:creator>
  <cp:keywords>Font-end;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Anzhela Aleksandrova</cp:lastModifiedBy>
  <cp:revision>131</cp:revision>
  <dcterms:created xsi:type="dcterms:W3CDTF">2018-05-23T13:08:44Z</dcterms:created>
  <dcterms:modified xsi:type="dcterms:W3CDTF">2020-09-28T12:26:22Z</dcterms:modified>
  <cp:category>computer programming;programming;software development;software engineering</cp:category>
</cp:coreProperties>
</file>