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626" r:id="rId11"/>
    <p:sldId id="627" r:id="rId12"/>
    <p:sldId id="628" r:id="rId13"/>
    <p:sldId id="629" r:id="rId14"/>
    <p:sldId id="324" r:id="rId15"/>
    <p:sldId id="325" r:id="rId16"/>
    <p:sldId id="265" r:id="rId17"/>
    <p:sldId id="266" r:id="rId18"/>
    <p:sldId id="267" r:id="rId19"/>
    <p:sldId id="268" r:id="rId20"/>
    <p:sldId id="269" r:id="rId21"/>
    <p:sldId id="328" r:id="rId22"/>
    <p:sldId id="270" r:id="rId23"/>
    <p:sldId id="271" r:id="rId24"/>
    <p:sldId id="272" r:id="rId25"/>
    <p:sldId id="273" r:id="rId26"/>
    <p:sldId id="274" r:id="rId27"/>
    <p:sldId id="630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631" r:id="rId37"/>
    <p:sldId id="283" r:id="rId38"/>
    <p:sldId id="284" r:id="rId39"/>
    <p:sldId id="285" r:id="rId40"/>
    <p:sldId id="286" r:id="rId41"/>
    <p:sldId id="287" r:id="rId42"/>
    <p:sldId id="289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20" r:id="rId66"/>
    <p:sldId id="322" r:id="rId67"/>
    <p:sldId id="321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1B5A4E-4B6F-4C5E-9DBD-4ABD26FF8A28}">
          <p14:sldIdLst>
            <p14:sldId id="256"/>
            <p14:sldId id="257"/>
            <p14:sldId id="258"/>
          </p14:sldIdLst>
        </p14:section>
        <p14:section name="Common Web Security Problems" id="{A432E8A3-13BA-4421-92C8-45ED8C529693}">
          <p14:sldIdLst>
            <p14:sldId id="259"/>
          </p14:sldIdLst>
        </p14:section>
        <p14:section name="Cross Site Scripting (XSS)" id="{F3A00268-3100-4ADA-BC71-E794DA7DDB23}">
          <p14:sldIdLst>
            <p14:sldId id="260"/>
            <p14:sldId id="261"/>
            <p14:sldId id="262"/>
            <p14:sldId id="263"/>
            <p14:sldId id="264"/>
          </p14:sldIdLst>
        </p14:section>
        <p14:section name="SQL Injection" id="{A10CD62C-2F6C-4539-8A42-485C26EB5E24}">
          <p14:sldIdLst>
            <p14:sldId id="626"/>
            <p14:sldId id="627"/>
            <p14:sldId id="628"/>
            <p14:sldId id="629"/>
          </p14:sldIdLst>
        </p14:section>
        <p14:section name="Parameter Tampering" id="{C46FB046-99CD-4938-8C22-340A3CA5DC89}">
          <p14:sldIdLst>
            <p14:sldId id="324"/>
            <p14:sldId id="325"/>
          </p14:sldIdLst>
        </p14:section>
        <p14:section name="Cross-Site Request Forgery" id="{E59430D6-861E-4FBC-B609-599B40E12EF9}">
          <p14:sldIdLst>
            <p14:sldId id="265"/>
            <p14:sldId id="266"/>
            <p14:sldId id="267"/>
            <p14:sldId id="268"/>
          </p14:sldIdLst>
        </p14:section>
        <p14:section name="Identity" id="{DF48D959-977B-485B-9C47-831D47649867}">
          <p14:sldIdLst>
            <p14:sldId id="269"/>
            <p14:sldId id="328"/>
            <p14:sldId id="270"/>
            <p14:sldId id="271"/>
            <p14:sldId id="272"/>
            <p14:sldId id="273"/>
            <p14:sldId id="274"/>
            <p14:sldId id="630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laims" id="{3EA0BE2F-AA30-4A50-901F-5FE569F7259D}">
          <p14:sldIdLst>
            <p14:sldId id="631"/>
            <p14:sldId id="283"/>
            <p14:sldId id="284"/>
            <p14:sldId id="285"/>
          </p14:sldIdLst>
        </p14:section>
        <p14:section name="Scaffolding Identity" id="{DFCF13B2-1001-44CD-B661-9EC8FF3DF447}">
          <p14:sldIdLst>
            <p14:sldId id="286"/>
            <p14:sldId id="287"/>
            <p14:sldId id="289"/>
          </p14:sldIdLst>
        </p14:section>
        <p14:section name="More Authentication &amp; AuthorizationUntitled Section" id="{54C3DFA7-E0F3-4CB2-A1C3-556709776C76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Social Accounts" id="{75C80635-D4BF-4E62-9353-949B72258F3C}">
          <p14:sldIdLst>
            <p14:sldId id="299"/>
            <p14:sldId id="300"/>
            <p14:sldId id="301"/>
            <p14:sldId id="302"/>
            <p14:sldId id="303"/>
          </p14:sldIdLst>
        </p14:section>
        <p14:section name="JWT" id="{A8B5C024-C225-4247-A733-9D4302C228C5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Conclusion" id="{A9E6C42A-B630-47A5-848E-A544114824AD}">
          <p14:sldIdLst>
            <p14:sldId id="314"/>
            <p14:sldId id="320"/>
            <p14:sldId id="322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760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5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20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093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2033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1054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png"/><Relationship Id="rId15" Type="http://schemas.openxmlformats.org/officeDocument/2006/relationships/hyperlink" Target="https://www.exploit-db.com/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4.svg"/><Relationship Id="rId9" Type="http://schemas.openxmlformats.org/officeDocument/2006/relationships/image" Target="../media/image29.svg"/><Relationship Id="rId14" Type="http://schemas.openxmlformats.org/officeDocument/2006/relationships/image" Target="../media/image3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Relationship Id="rId9" Type="http://schemas.openxmlformats.org/officeDocument/2006/relationships/image" Target="../media/image69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3.svg"/><Relationship Id="rId4" Type="http://schemas.openxmlformats.org/officeDocument/2006/relationships/image" Target="../media/image69.svg"/><Relationship Id="rId9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9.svg"/><Relationship Id="rId7" Type="http://schemas.openxmlformats.org/officeDocument/2006/relationships/image" Target="../media/image75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Relationship Id="rId9" Type="http://schemas.openxmlformats.org/officeDocument/2006/relationships/image" Target="../media/image73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66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anss/HtmlSanitize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Security, XSS, CSRF, ASP.NET Core Identity, JWT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Security &amp; Identity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7B7C16-55B3-44B9-BE76-11340C871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3" y="2484998"/>
            <a:ext cx="3242594" cy="194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AC7D2-EAE7-426E-82F0-18C06D900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504925"/>
            <a:ext cx="10961783" cy="768084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96C72-1351-4922-8BC7-16F9C0A1B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65C004-BAB5-4050-86A7-1F8326FD8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668" y="584991"/>
            <a:ext cx="6074665" cy="4555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54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E647C-6B1B-4F2D-9082-2CA84EE17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Usual search (no </a:t>
            </a:r>
            <a:r>
              <a:rPr lang="en-US" sz="3000" b="1" dirty="0">
                <a:solidFill>
                  <a:schemeClr val="bg1"/>
                </a:solidFill>
              </a:rPr>
              <a:t>SQL injection</a:t>
            </a:r>
            <a:r>
              <a:rPr lang="en-US" sz="3000" dirty="0"/>
              <a:t>):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search (matches </a:t>
            </a:r>
            <a:r>
              <a:rPr lang="en-US" sz="3000" b="1" dirty="0">
                <a:solidFill>
                  <a:schemeClr val="bg1"/>
                </a:solidFill>
              </a:rPr>
              <a:t>all records</a:t>
            </a:r>
            <a:r>
              <a:rPr lang="en-US" sz="3000" dirty="0"/>
              <a:t>):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</a:t>
            </a:r>
            <a:r>
              <a:rPr lang="en-US" sz="3000" b="1" dirty="0">
                <a:solidFill>
                  <a:schemeClr val="bg1"/>
                </a:solidFill>
              </a:rPr>
              <a:t>INSERT</a:t>
            </a:r>
            <a:r>
              <a:rPr lang="en-US" sz="3000" dirty="0"/>
              <a:t> command: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BC9C9D-66BA-4485-9B33-96D76493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D95CAA-3A48-42B7-88FD-3711BBE4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2458916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Nikolay.IT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5FEC4B-F8EC-4C34-BFB9-BBC4BC58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3763108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4A0157-9AF5-48C2-B864-F2ED4D6E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5473861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9084FC0-CA52-4000-9FD1-3455A263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4339772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BF1CEB-4A01-48E0-9FED-45AFA06F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649" y="2027395"/>
            <a:ext cx="2312377" cy="2312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FA228-B2FB-4375-A322-8E8415DC4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85" y="4688800"/>
            <a:ext cx="2983230" cy="15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5BDDB-2B2D-4E68-B5FE-B980FFD5C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561125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Original SQL Query: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Setting username to </a:t>
            </a:r>
            <a:r>
              <a:rPr lang="en-US" sz="3000" b="1" dirty="0">
                <a:solidFill>
                  <a:schemeClr val="bg1"/>
                </a:solidFill>
              </a:rPr>
              <a:t>John</a:t>
            </a:r>
            <a:r>
              <a:rPr lang="en-US" sz="3000" dirty="0"/>
              <a:t> &amp; password to </a:t>
            </a:r>
            <a:r>
              <a:rPr lang="en-US" sz="3000" b="1" dirty="0">
                <a:solidFill>
                  <a:schemeClr val="bg1"/>
                </a:solidFill>
              </a:rPr>
              <a:t>' OR '1'= '1 </a:t>
            </a:r>
            <a:r>
              <a:rPr lang="en-US" sz="3000" dirty="0"/>
              <a:t>produces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The result:</a:t>
            </a:r>
          </a:p>
          <a:p>
            <a:pPr lvl="1"/>
            <a:r>
              <a:rPr lang="en-US" sz="3000" dirty="0"/>
              <a:t>The user with </a:t>
            </a:r>
            <a:r>
              <a:rPr lang="en-US" sz="3000" b="1" dirty="0">
                <a:solidFill>
                  <a:schemeClr val="bg1"/>
                </a:solidFill>
              </a:rPr>
              <a:t>username</a:t>
            </a:r>
            <a:r>
              <a:rPr lang="en-US" sz="3000" dirty="0"/>
              <a:t> – “</a:t>
            </a:r>
            <a:r>
              <a:rPr lang="en-US" sz="3000" b="1" dirty="0">
                <a:solidFill>
                  <a:schemeClr val="bg1"/>
                </a:solidFill>
              </a:rPr>
              <a:t>Admin</a:t>
            </a:r>
            <a:r>
              <a:rPr lang="en-US" sz="3000" dirty="0"/>
              <a:t>” will login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password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pass query</a:t>
            </a:r>
            <a:r>
              <a:rPr lang="en-US" sz="3000" dirty="0"/>
              <a:t> will turn into an </a:t>
            </a:r>
            <a:r>
              <a:rPr lang="en-US" sz="3000" b="1" dirty="0">
                <a:solidFill>
                  <a:schemeClr val="bg1"/>
                </a:solidFill>
              </a:rPr>
              <a:t>bool</a:t>
            </a:r>
            <a:r>
              <a:rPr lang="en-US" sz="3000" dirty="0"/>
              <a:t> expression which is </a:t>
            </a:r>
            <a:r>
              <a:rPr lang="en-US" sz="3000" b="1" dirty="0">
                <a:solidFill>
                  <a:schemeClr val="bg1"/>
                </a:solidFill>
              </a:rPr>
              <a:t>always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4F123-F397-432A-B4D4-A7BE20D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0E7FD-2A0B-4BAC-8993-6ED38082A9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3A5765-FB98-4178-A06A-5C9C06D3B0BF}"/>
              </a:ext>
            </a:extLst>
          </p:cNvPr>
          <p:cNvSpPr>
            <a:spLocks noGrp="1"/>
          </p:cNvSpPr>
          <p:nvPr/>
        </p:nvSpPr>
        <p:spPr>
          <a:xfrm>
            <a:off x="709247" y="2074183"/>
            <a:ext cx="1085716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string sqlQuery = "</a:t>
            </a:r>
            <a:r>
              <a:rPr lang="en-US" noProof="1">
                <a:solidFill>
                  <a:schemeClr val="bg1"/>
                </a:solidFill>
                <a:effectLst/>
              </a:rPr>
              <a:t>SELECT * FROM user WHERE name = '</a:t>
            </a:r>
            <a:r>
              <a:rPr lang="en-US" noProof="1">
                <a:solidFill>
                  <a:schemeClr val="tx1"/>
                </a:solidFill>
                <a:effectLst/>
              </a:rPr>
              <a:t>" + username + </a:t>
            </a:r>
            <a:r>
              <a:rPr lang="en-US" noProof="1">
                <a:solidFill>
                  <a:schemeClr val="bg1"/>
                </a:solidFill>
                <a:effectLst/>
              </a:rPr>
              <a:t>"' AND pass='</a:t>
            </a:r>
            <a:r>
              <a:rPr lang="en-US" noProof="1">
                <a:solidFill>
                  <a:schemeClr val="tx1"/>
                </a:solidFill>
                <a:effectLst/>
              </a:rPr>
              <a:t>" + password + "</a:t>
            </a:r>
            <a:r>
              <a:rPr lang="en-US" noProof="1">
                <a:solidFill>
                  <a:schemeClr val="bg1"/>
                </a:solidFill>
                <a:effectLst/>
              </a:rPr>
              <a:t>'</a:t>
            </a:r>
            <a:r>
              <a:rPr lang="en-US" noProof="1">
                <a:solidFill>
                  <a:schemeClr val="tx1"/>
                </a:solidFill>
                <a:effectLst/>
              </a:rPr>
              <a:t>";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24AF06C-C557-4544-9B4C-BBD4FDA8142E}"/>
              </a:ext>
            </a:extLst>
          </p:cNvPr>
          <p:cNvSpPr txBox="1">
            <a:spLocks/>
          </p:cNvSpPr>
          <p:nvPr/>
        </p:nvSpPr>
        <p:spPr>
          <a:xfrm>
            <a:off x="709247" y="3721989"/>
            <a:ext cx="1085716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string sqlQuery = SELECT * FROM user WHERE name = '</a:t>
            </a:r>
            <a:r>
              <a:rPr lang="en-US" noProof="1">
                <a:solidFill>
                  <a:schemeClr val="bg1"/>
                </a:solidFill>
                <a:effectLst/>
              </a:rPr>
              <a:t>Admin</a:t>
            </a:r>
            <a:r>
              <a:rPr lang="en-US" noProof="1">
                <a:solidFill>
                  <a:schemeClr val="tx1"/>
                </a:solidFill>
                <a:effectLst/>
              </a:rPr>
              <a:t>' AND </a:t>
            </a:r>
            <a:br>
              <a:rPr lang="en-US" noProof="1">
                <a:solidFill>
                  <a:schemeClr val="tx1"/>
                </a:solidFill>
                <a:effectLst/>
              </a:rPr>
            </a:br>
            <a:r>
              <a:rPr lang="en-US" noProof="1">
                <a:solidFill>
                  <a:schemeClr val="tx1"/>
                </a:solidFill>
                <a:effectLst/>
              </a:rPr>
              <a:t>pass='</a:t>
            </a:r>
            <a:r>
              <a:rPr lang="en-US" noProof="1">
                <a:solidFill>
                  <a:schemeClr val="bg1"/>
                </a:solidFill>
                <a:effectLst/>
              </a:rPr>
              <a:t>' OR '1'='1</a:t>
            </a:r>
            <a:r>
              <a:rPr lang="en-US" noProof="1">
                <a:solidFill>
                  <a:schemeClr val="tx1"/>
                </a:solidFill>
                <a:effectLst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434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C1AC4-2FED-4FBB-9585-20245A0BE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8471-0B07-4BA6-916F-305912070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using LINQ-to-Entities by default Entity Framework Core </a:t>
            </a:r>
            <a:r>
              <a:rPr lang="en-US" b="1" dirty="0">
                <a:solidFill>
                  <a:schemeClr val="bg1"/>
                </a:solidFill>
              </a:rPr>
              <a:t>escapes all parameters </a:t>
            </a:r>
            <a:r>
              <a:rPr lang="en-US" dirty="0"/>
              <a:t>before executing the SQL query</a:t>
            </a:r>
          </a:p>
          <a:p>
            <a:r>
              <a:rPr lang="en-US" dirty="0"/>
              <a:t>When introducing any user-provided values into a </a:t>
            </a:r>
            <a:r>
              <a:rPr lang="en-US" b="1" dirty="0">
                <a:solidFill>
                  <a:schemeClr val="bg1"/>
                </a:solidFill>
              </a:rPr>
              <a:t>raw SQL query</a:t>
            </a:r>
            <a:r>
              <a:rPr lang="en-US" dirty="0"/>
              <a:t>, care must be taken to avoid SQL injection attacks</a:t>
            </a:r>
          </a:p>
          <a:p>
            <a:pPr lvl="1"/>
            <a:r>
              <a:rPr lang="en-US" dirty="0"/>
              <a:t>By using </a:t>
            </a:r>
            <a:r>
              <a:rPr lang="en-US" sz="3200" b="1" dirty="0" err="1">
                <a:solidFill>
                  <a:schemeClr val="bg1"/>
                </a:solidFill>
              </a:rPr>
              <a:t>SqlParameter</a:t>
            </a:r>
            <a:r>
              <a:rPr lang="en-US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we are protected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1A5C64-83D1-47B7-B1C3-67A24A5A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SQL Injection in EF Core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78BCDF1-8B03-456D-A2CD-64934D955C50}"/>
              </a:ext>
            </a:extLst>
          </p:cNvPr>
          <p:cNvSpPr txBox="1">
            <a:spLocks/>
          </p:cNvSpPr>
          <p:nvPr/>
        </p:nvSpPr>
        <p:spPr>
          <a:xfrm>
            <a:off x="538500" y="4419000"/>
            <a:ext cx="11115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var user = "Nikolay.IT";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var blogs = context.Blogs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.</a:t>
            </a:r>
            <a:r>
              <a:rPr lang="en-US" noProof="1">
                <a:solidFill>
                  <a:schemeClr val="bg1"/>
                </a:solidFill>
                <a:effectLst/>
              </a:rPr>
              <a:t>FromSqlInterpolated</a:t>
            </a:r>
            <a:r>
              <a:rPr lang="en-US" noProof="1">
                <a:solidFill>
                  <a:schemeClr val="tx1"/>
                </a:solidFill>
                <a:effectLst/>
              </a:rPr>
              <a:t>($"EXECUTE dbo.GetLastPostsForUser {user}").ToList();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70EFF8B-F313-4E97-8BC6-CADD4C12C2C7}"/>
              </a:ext>
            </a:extLst>
          </p:cNvPr>
          <p:cNvSpPr txBox="1">
            <a:spLocks/>
          </p:cNvSpPr>
          <p:nvPr/>
        </p:nvSpPr>
        <p:spPr>
          <a:xfrm>
            <a:off x="538500" y="5589000"/>
            <a:ext cx="11115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var user = new </a:t>
            </a:r>
            <a:r>
              <a:rPr lang="en-US" noProof="1">
                <a:solidFill>
                  <a:schemeClr val="bg1"/>
                </a:solidFill>
                <a:effectLst/>
              </a:rPr>
              <a:t>SqlParameter</a:t>
            </a:r>
            <a:r>
              <a:rPr lang="en-US" noProof="1">
                <a:solidFill>
                  <a:schemeClr val="tx1"/>
                </a:solidFill>
                <a:effectLst/>
              </a:rPr>
              <a:t>("user", "Nikolay.IT");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var blogs = context.Blogs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.</a:t>
            </a:r>
            <a:r>
              <a:rPr lang="en-US" noProof="1">
                <a:solidFill>
                  <a:schemeClr val="bg1"/>
                </a:solidFill>
                <a:effectLst/>
              </a:rPr>
              <a:t>FromSqlRaw</a:t>
            </a:r>
            <a:r>
              <a:rPr lang="en-US" noProof="1">
                <a:solidFill>
                  <a:schemeClr val="tx1"/>
                </a:solidFill>
                <a:effectLst/>
              </a:rPr>
              <a:t>("EXECUTE dbo.GetLastPostsForUser @user", user).ToList();</a:t>
            </a:r>
          </a:p>
        </p:txBody>
      </p:sp>
    </p:spTree>
    <p:extLst>
      <p:ext uri="{BB962C8B-B14F-4D97-AF65-F5344CB8AC3E}">
        <p14:creationId xmlns:p14="http://schemas.microsoft.com/office/powerpoint/2010/main" val="271763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D7678-6B89-4CD0-A9AC-60904E92C8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6" y="5065309"/>
            <a:ext cx="10961783" cy="768084"/>
          </a:xfrm>
        </p:spPr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D9A50-4F83-4B36-8F82-6757104726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64C94-EB4F-4AB1-92EB-BB65FC85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00" y="834224"/>
            <a:ext cx="9883997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EE718-3E78-4872-9E47-7A1526379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04833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Parameter Tampering </a:t>
            </a:r>
            <a:r>
              <a:rPr lang="en-US" sz="3200" dirty="0"/>
              <a:t>is the manipulation of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exchanged between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sz="3000" dirty="0"/>
              <a:t>Altered query strings, request bodies, cookies</a:t>
            </a:r>
          </a:p>
          <a:p>
            <a:pPr lvl="1"/>
            <a:r>
              <a:rPr lang="en-US" sz="3000" dirty="0"/>
              <a:t>Skipped data validations, Injected additional parameters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E9534-6114-4A57-8D94-082BA3FB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3FAA-D813-40E5-9441-35964A76A5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ADEFE-4DBB-4EF5-A480-02E550C2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24" y="3942712"/>
            <a:ext cx="6975276" cy="2021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85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Cross-Site Request Forgery</a:t>
            </a:r>
            <a:endParaRPr lang="bg-B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7ED66-DE39-49EC-847D-B383E537F0B6}"/>
              </a:ext>
            </a:extLst>
          </p:cNvPr>
          <p:cNvSpPr txBox="1"/>
          <p:nvPr/>
        </p:nvSpPr>
        <p:spPr>
          <a:xfrm>
            <a:off x="4613664" y="1708266"/>
            <a:ext cx="2964669" cy="18262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solidFill>
                  <a:schemeClr val="bg2"/>
                </a:solidFill>
              </a:rPr>
              <a:t>CSRF</a:t>
            </a:r>
          </a:p>
        </p:txBody>
      </p:sp>
    </p:spTree>
    <p:extLst>
      <p:ext uri="{BB962C8B-B14F-4D97-AF65-F5344CB8AC3E}">
        <p14:creationId xmlns:p14="http://schemas.microsoft.com/office/powerpoint/2010/main" val="17776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F5F4D-DAD5-49B7-B10F-CB8E9B387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90" y="1196125"/>
            <a:ext cx="11970364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Cross-Site Request Forgery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XSRF</a:t>
            </a:r>
            <a:r>
              <a:rPr lang="en-US" sz="3000" dirty="0"/>
              <a:t>) is a web security attack over </a:t>
            </a:r>
            <a:br>
              <a:rPr lang="en-US" sz="3000" dirty="0"/>
            </a:br>
            <a:r>
              <a:rPr lang="en-US" sz="3000" dirty="0"/>
              <a:t>the HTTP protocol</a:t>
            </a:r>
          </a:p>
          <a:p>
            <a:pPr lvl="1"/>
            <a:r>
              <a:rPr lang="en-US" sz="2800" dirty="0"/>
              <a:t>Allows </a:t>
            </a:r>
            <a:r>
              <a:rPr lang="en-US" sz="2800" b="1" dirty="0">
                <a:solidFill>
                  <a:schemeClr val="bg1"/>
                </a:solidFill>
              </a:rPr>
              <a:t>executing unauthorized commands </a:t>
            </a:r>
            <a:r>
              <a:rPr lang="en-US" sz="2800" dirty="0"/>
              <a:t>on behalf of some user</a:t>
            </a:r>
          </a:p>
          <a:p>
            <a:pPr lvl="2"/>
            <a:r>
              <a:rPr lang="en-US" sz="2600" dirty="0"/>
              <a:t>By using his cookies stored in the browser</a:t>
            </a:r>
          </a:p>
          <a:p>
            <a:pPr lvl="1"/>
            <a:r>
              <a:rPr lang="en-US" sz="2800" dirty="0"/>
              <a:t>The user has valid permissions to execute the requested command</a:t>
            </a:r>
          </a:p>
          <a:p>
            <a:pPr lvl="1"/>
            <a:r>
              <a:rPr lang="en-US" sz="2800" dirty="0"/>
              <a:t>The attacker uses these permissions maliciously, unbeknownst to the user</a:t>
            </a:r>
          </a:p>
          <a:p>
            <a:endParaRPr lang="en-US" sz="3000" dirty="0"/>
          </a:p>
          <a:p>
            <a:pPr lvl="1"/>
            <a:endParaRPr lang="en-US" sz="2800" dirty="0"/>
          </a:p>
          <a:p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BB64A7-257B-4883-9619-C0EB21A5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EBD86-F817-469D-AB85-D3E4996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44" y="4635592"/>
            <a:ext cx="9672712" cy="20525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0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451E5-B2A6-4E9B-9C5B-51982288A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4484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b="1" dirty="0">
                <a:solidFill>
                  <a:schemeClr val="bg1"/>
                </a:solidFill>
              </a:rPr>
              <a:t>Cross-Site Request Forgery </a:t>
            </a:r>
            <a:r>
              <a:rPr lang="en-US" dirty="0"/>
              <a:t>actually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user can even </a:t>
            </a:r>
            <a:r>
              <a:rPr lang="en-US" b="1" noProof="1">
                <a:solidFill>
                  <a:schemeClr val="bg1"/>
                </a:solidFill>
              </a:rPr>
              <a:t>misclick</a:t>
            </a:r>
            <a:r>
              <a:rPr lang="en-US" dirty="0"/>
              <a:t> the button accidentally</a:t>
            </a:r>
          </a:p>
          <a:p>
            <a:pPr lvl="1"/>
            <a:r>
              <a:rPr lang="en-US" dirty="0"/>
              <a:t>This will still trigger the attack</a:t>
            </a:r>
          </a:p>
          <a:p>
            <a:pPr lvl="1"/>
            <a:r>
              <a:rPr lang="en-US" dirty="0"/>
              <a:t>Security against such attacks is necessary</a:t>
            </a:r>
          </a:p>
          <a:p>
            <a:pPr lvl="2"/>
            <a:r>
              <a:rPr lang="en-US" dirty="0"/>
              <a:t>It protects both </a:t>
            </a:r>
            <a:r>
              <a:rPr lang="en-US" b="1" dirty="0">
                <a:solidFill>
                  <a:schemeClr val="bg1"/>
                </a:solidFill>
              </a:rPr>
              <a:t>your app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your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69B0F-801E-4F05-A411-B3AB9F7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FA0F3B5-9022-4D12-98FD-F773128EB11D}"/>
              </a:ext>
            </a:extLst>
          </p:cNvPr>
          <p:cNvSpPr>
            <a:spLocks noGrp="1"/>
          </p:cNvSpPr>
          <p:nvPr/>
        </p:nvSpPr>
        <p:spPr>
          <a:xfrm>
            <a:off x="771707" y="1878452"/>
            <a:ext cx="913722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&lt;!-- SOME MULTI-COLOR USELESS CLICKBAIT CONTENT --&gt;</a:t>
            </a:r>
            <a:br>
              <a:rPr lang="en-US" sz="1800" noProof="1">
                <a:solidFill>
                  <a:schemeClr val="tx1"/>
                </a:solidFill>
                <a:effectLst/>
              </a:rPr>
            </a:br>
            <a:br>
              <a:rPr lang="en-US" sz="1800" noProof="1">
                <a:solidFill>
                  <a:schemeClr val="tx1"/>
                </a:solidFill>
                <a:effectLst/>
              </a:rPr>
            </a:br>
            <a:r>
              <a:rPr lang="en-US" sz="1800" noProof="1">
                <a:solidFill>
                  <a:schemeClr val="tx1"/>
                </a:solidFill>
                <a:effectLst/>
              </a:rPr>
              <a:t>&lt;form action="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http://good-banking-site.com/api/account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method="post"&gt;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Transaction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withdraw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Amount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1000000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type="submit" value="Click to collect your prize!"&gt;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97F0B-6E4A-4EF0-9F09-529AF096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36" y="3972122"/>
            <a:ext cx="3045398" cy="304539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1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05ED3-993C-46EC-AB27-382772F5D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509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you use the </a:t>
            </a:r>
            <a:r>
              <a:rPr lang="en-US" b="1" dirty="0">
                <a:solidFill>
                  <a:schemeClr val="bg1"/>
                </a:solidFill>
              </a:rPr>
              <a:t>&lt;form&gt; </a:t>
            </a:r>
            <a:r>
              <a:rPr lang="en-US" dirty="0"/>
              <a:t>tag helper in ASP.NET Core it will</a:t>
            </a:r>
            <a:br>
              <a:rPr lang="en-US" dirty="0"/>
            </a:br>
            <a:r>
              <a:rPr lang="en-US" dirty="0"/>
              <a:t>automatically add a special hidden field in the form, with random</a:t>
            </a:r>
            <a:br>
              <a:rPr lang="en-US" dirty="0"/>
            </a:br>
            <a:r>
              <a:rPr lang="en-US" dirty="0"/>
              <a:t>value called </a:t>
            </a:r>
            <a:r>
              <a:rPr lang="en-US" b="1" dirty="0">
                <a:solidFill>
                  <a:schemeClr val="bg1"/>
                </a:solidFill>
              </a:rPr>
              <a:t>anti-forgery token</a:t>
            </a:r>
          </a:p>
          <a:p>
            <a:r>
              <a:rPr lang="en-US" dirty="0"/>
              <a:t>Then you should require this token to be send</a:t>
            </a:r>
          </a:p>
          <a:p>
            <a:pPr lvl="1"/>
            <a:r>
              <a:rPr lang="en-US" dirty="0"/>
              <a:t>For a specific action</a:t>
            </a:r>
          </a:p>
          <a:p>
            <a:pPr marL="609219" lvl="1" indent="0">
              <a:lnSpc>
                <a:spcPct val="90000"/>
              </a:lnSpc>
              <a:buNone/>
            </a:pPr>
            <a:endParaRPr lang="en-US" dirty="0"/>
          </a:p>
          <a:p>
            <a:pPr lvl="1"/>
            <a:r>
              <a:rPr lang="en-US" dirty="0"/>
              <a:t>For all action in a given controller</a:t>
            </a:r>
          </a:p>
          <a:p>
            <a:pPr lvl="1">
              <a:lnSpc>
                <a:spcPct val="134000"/>
              </a:lnSpc>
            </a:pPr>
            <a:endParaRPr lang="en-US" dirty="0"/>
          </a:p>
          <a:p>
            <a:pPr lvl="1"/>
            <a:r>
              <a:rPr lang="en-US" dirty="0"/>
              <a:t>Globally for the whole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2E498-A6E4-48DC-BC3F-837C8E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AutoValidateAntiforgeryToken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C7E6F2A-5006-45F4-9F7E-5B5E80119278}"/>
              </a:ext>
            </a:extLst>
          </p:cNvPr>
          <p:cNvSpPr>
            <a:spLocks noGrp="1"/>
          </p:cNvSpPr>
          <p:nvPr/>
        </p:nvSpPr>
        <p:spPr>
          <a:xfrm>
            <a:off x="4581052" y="3176396"/>
            <a:ext cx="626522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</a:t>
            </a:r>
            <a:r>
              <a:rPr lang="en-US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public IActionResult SendMoney(…) { … 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C7E6F2A-5006-45F4-9F7E-5B5E80119278}"/>
              </a:ext>
            </a:extLst>
          </p:cNvPr>
          <p:cNvSpPr>
            <a:spLocks noGrp="1"/>
          </p:cNvSpPr>
          <p:nvPr/>
        </p:nvSpPr>
        <p:spPr>
          <a:xfrm>
            <a:off x="698648" y="5843732"/>
            <a:ext cx="1079470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services.AddMvc(options =&gt; 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options.Filters.Add(new 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AutoValidateAntiforgeryTokenAttribute()</a:t>
            </a:r>
            <a:r>
              <a:rPr lang="en-US" noProof="1">
                <a:solidFill>
                  <a:schemeClr val="tx1"/>
                </a:solidFill>
                <a:effectLst/>
              </a:rPr>
              <a:t>));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4E5EA-47E2-47AC-A5ED-A184FF889806}"/>
              </a:ext>
            </a:extLst>
          </p:cNvPr>
          <p:cNvSpPr>
            <a:spLocks noGrp="1"/>
          </p:cNvSpPr>
          <p:nvPr/>
        </p:nvSpPr>
        <p:spPr>
          <a:xfrm>
            <a:off x="4581052" y="4616623"/>
            <a:ext cx="626522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AutoValidateAntiforgeryToken</a:t>
            </a:r>
            <a:r>
              <a:rPr lang="en-US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public class ManageController : Controller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44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Security in ASP.NET Core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Common security problems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/>
              <a:t>SQL Injection, XSS</a:t>
            </a:r>
            <a:r>
              <a:rPr lang="en-US" sz="3200" dirty="0"/>
              <a:t>, CSRF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Parameter Tampering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ASP.NET Core Identity</a:t>
            </a:r>
          </a:p>
          <a:p>
            <a:pPr marL="933139" lvl="1" indent="-457200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Extending &amp; Scaffolding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Authentication and Social Accounts</a:t>
            </a:r>
          </a:p>
          <a:p>
            <a:pPr marL="457200" indent="-457200"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JWT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ASP.NET Core Identity</a:t>
            </a:r>
            <a:endParaRPr lang="bg-BG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9E427C89-B79E-4027-8CC5-5DAA5EAF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process of verifying the identity of a user or computer</a:t>
            </a:r>
          </a:p>
          <a:p>
            <a:pPr lvl="1"/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Who are you</a:t>
            </a:r>
            <a:r>
              <a:rPr lang="en-US" dirty="0"/>
              <a:t>? How you prove it?</a:t>
            </a:r>
          </a:p>
          <a:p>
            <a:pPr lvl="1"/>
            <a:r>
              <a:rPr lang="en-US" dirty="0"/>
              <a:t>Credentials can be password, smart card, external token, etc.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dirty="0"/>
              <a:t>The process of determining what</a:t>
            </a:r>
            <a:br>
              <a:rPr lang="bg-BG" dirty="0"/>
            </a:br>
            <a:r>
              <a:rPr lang="en-US" dirty="0"/>
              <a:t>a user is permitted to do on a computer or network</a:t>
            </a:r>
          </a:p>
          <a:p>
            <a:pPr lvl="1"/>
            <a:r>
              <a:rPr lang="en-US" dirty="0"/>
              <a:t>Questions: </a:t>
            </a:r>
            <a:r>
              <a:rPr lang="en-US" b="1" dirty="0">
                <a:solidFill>
                  <a:schemeClr val="bg1"/>
                </a:solidFill>
              </a:rPr>
              <a:t>What are you allowed to do</a:t>
            </a:r>
            <a:r>
              <a:rPr lang="en-US" dirty="0"/>
              <a:t>? Can you see this page?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vs. Authorization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A40DE6-4141-4D3E-A59D-0367BA6B3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0" y="3564000"/>
            <a:ext cx="4862902" cy="18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40601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</a:p>
          <a:p>
            <a:pPr lvl="1"/>
            <a:r>
              <a:rPr lang="en-US" dirty="0"/>
              <a:t>Supports ASP.NET Core MVC</a:t>
            </a:r>
            <a:r>
              <a:rPr lang="bg-BG" noProof="1"/>
              <a:t>, </a:t>
            </a:r>
            <a:r>
              <a:rPr lang="en-US" noProof="1"/>
              <a:t>Pages</a:t>
            </a:r>
            <a:r>
              <a:rPr lang="en-US" dirty="0"/>
              <a:t>, Web API (JWT), </a:t>
            </a:r>
            <a:r>
              <a:rPr lang="en-US" noProof="1"/>
              <a:t>SignalR</a:t>
            </a:r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Handles cookie consent and GDPR</a:t>
            </a:r>
          </a:p>
          <a:p>
            <a:pPr lvl="1"/>
            <a:r>
              <a:rPr lang="en-US" dirty="0"/>
              <a:t>Supports external login providers</a:t>
            </a:r>
          </a:p>
          <a:p>
            <a:pPr lvl="2"/>
            <a:r>
              <a:rPr lang="en-US" dirty="0"/>
              <a:t>Facebook, Google, Twitter, etc.</a:t>
            </a:r>
          </a:p>
          <a:p>
            <a:pPr lvl="1"/>
            <a:r>
              <a:rPr lang="en-US" dirty="0"/>
              <a:t>Supports database, Azure, Active Directory, Windows Users,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E0570-34B8-49C4-A2CF-881641E8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697" y="4006382"/>
            <a:ext cx="4710616" cy="177363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sz="3000" dirty="0"/>
              <a:t>Typically, the </a:t>
            </a: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identity data is stored in relational database</a:t>
            </a:r>
          </a:p>
          <a:p>
            <a:pPr lvl="1"/>
            <a:r>
              <a:rPr lang="en-US" sz="2800" dirty="0"/>
              <a:t>Data is persisted using </a:t>
            </a:r>
            <a:r>
              <a:rPr lang="en-US" sz="2800" b="1" dirty="0">
                <a:solidFill>
                  <a:schemeClr val="bg1"/>
                </a:solidFill>
              </a:rPr>
              <a:t>Entity Framework Core</a:t>
            </a:r>
          </a:p>
          <a:p>
            <a:pPr lvl="1"/>
            <a:r>
              <a:rPr lang="en-US" sz="2800" dirty="0"/>
              <a:t>You have some control over the internal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2" y="2980593"/>
            <a:ext cx="10694975" cy="35710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9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4286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Setup </a:t>
            </a:r>
            <a:r>
              <a:rPr lang="en-US" b="1" dirty="0">
                <a:solidFill>
                  <a:schemeClr val="bg1"/>
                </a:solidFill>
              </a:rPr>
              <a:t>ASP.NET Identity</a:t>
            </a:r>
            <a:endParaRPr lang="en-US" dirty="0"/>
          </a:p>
          <a:p>
            <a:pPr lvl="1"/>
            <a:r>
              <a:rPr lang="en-US" dirty="0"/>
              <a:t>Using the ASP.NET </a:t>
            </a:r>
            <a:r>
              <a:rPr lang="en-US" b="1" dirty="0">
                <a:solidFill>
                  <a:schemeClr val="bg1"/>
                </a:solidFill>
              </a:rPr>
              <a:t>project templates </a:t>
            </a:r>
            <a:r>
              <a:rPr lang="en-US" dirty="0"/>
              <a:t>from Visual Studio</a:t>
            </a:r>
          </a:p>
          <a:p>
            <a:pPr lvl="2"/>
            <a:r>
              <a:rPr lang="en-US" dirty="0"/>
              <a:t>And then customize it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By hand</a:t>
            </a:r>
            <a:endParaRPr lang="en-US" dirty="0"/>
          </a:p>
          <a:p>
            <a:pPr lvl="2">
              <a:buClr>
                <a:srgbClr val="234465"/>
              </a:buClr>
            </a:pPr>
            <a:r>
              <a:rPr lang="en-US" dirty="0"/>
              <a:t>Install </a:t>
            </a:r>
            <a:r>
              <a:rPr lang="en-US" noProof="1"/>
              <a:t>NuGet</a:t>
            </a:r>
            <a:r>
              <a:rPr lang="en-US" dirty="0"/>
              <a:t> packages, manual configuration, create </a:t>
            </a:r>
            <a:br>
              <a:rPr lang="en-US" dirty="0"/>
            </a:br>
            <a:r>
              <a:rPr lang="en-US" dirty="0"/>
              <a:t>EF mappings (models), view models, controllers, views, pages, etc.</a:t>
            </a:r>
          </a:p>
          <a:p>
            <a:r>
              <a:rPr lang="en-US" dirty="0"/>
              <a:t>Required </a:t>
            </a:r>
            <a:r>
              <a:rPr lang="en-US" noProof="1"/>
              <a:t>NuGet</a:t>
            </a:r>
            <a:r>
              <a:rPr lang="en-US" dirty="0"/>
              <a:t> packages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Microsoft.AspNetCore.Identity.EntityFrameworkCore </a:t>
            </a:r>
            <a:r>
              <a:rPr lang="en-US" noProof="1"/>
              <a:t>(Models)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Microsoft.AspNetCore.Identity.UI </a:t>
            </a:r>
            <a:r>
              <a:rPr lang="en-US" noProof="1"/>
              <a:t>(Pages)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 System Setup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67B80-D8D1-4E8C-A74B-82A95ECC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36" y="2127011"/>
            <a:ext cx="2554778" cy="121607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7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33963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ApplicationDbContext.cs</a:t>
            </a:r>
          </a:p>
          <a:p>
            <a:pPr lvl="1"/>
            <a:r>
              <a:rPr lang="en-US" dirty="0"/>
              <a:t>Holds the EF data context </a:t>
            </a:r>
            <a:endParaRPr lang="en-US" noProof="1"/>
          </a:p>
          <a:p>
            <a:pPr lvl="1"/>
            <a:r>
              <a:rPr lang="en-US" dirty="0"/>
              <a:t>Provides access to the application</a:t>
            </a:r>
            <a:r>
              <a:rPr lang="bg-BG" dirty="0"/>
              <a:t>'</a:t>
            </a:r>
            <a:r>
              <a:rPr lang="en-US" dirty="0"/>
              <a:t>s data using model objects</a:t>
            </a:r>
            <a:endParaRPr lang="en-US" noProof="1"/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Startup.cs</a:t>
            </a:r>
          </a:p>
          <a:p>
            <a:pPr lvl="1"/>
            <a:r>
              <a:rPr lang="en-US" dirty="0"/>
              <a:t>Can configure cookie-based (or JWT) authentication</a:t>
            </a:r>
          </a:p>
          <a:p>
            <a:pPr lvl="1"/>
            <a:r>
              <a:rPr lang="en-US" dirty="0"/>
              <a:t>May enable external login (e.g. Facebook login)</a:t>
            </a:r>
            <a:endParaRPr lang="bg-BG" dirty="0"/>
          </a:p>
          <a:p>
            <a:pPr lvl="1"/>
            <a:r>
              <a:rPr lang="en-US" dirty="0"/>
              <a:t>Can change default identity settings</a:t>
            </a:r>
          </a:p>
          <a:p>
            <a:pPr lvl="1"/>
            <a:r>
              <a:rPr lang="en-US" dirty="0"/>
              <a:t>Can enable </a:t>
            </a:r>
            <a:r>
              <a:rPr lang="en-US" b="1" dirty="0">
                <a:solidFill>
                  <a:schemeClr val="bg1"/>
                </a:solidFill>
              </a:rPr>
              <a:t>RoleManager</a:t>
            </a:r>
            <a:r>
              <a:rPr lang="en-US" dirty="0"/>
              <a:t> with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AddRoles&lt;IdentityRole&gt;()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ASP.NET Core Project Template Authentication</a:t>
            </a:r>
            <a:r>
              <a:rPr lang="bg-BG" sz="3500" dirty="0"/>
              <a:t> </a:t>
            </a:r>
            <a:endParaRPr lang="en-US" sz="3500" dirty="0"/>
          </a:p>
        </p:txBody>
      </p:sp>
      <p:pic>
        <p:nvPicPr>
          <p:cNvPr id="1026" name="Picture 2" descr="C:\Users\Roy Jones Jr\Desktop\database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524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oy Jones Jr\Desktop\Images\Apps-preferences-desktop-user-password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369" y="38771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00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dirty="0"/>
              <a:t>Identity settings can be defined in </a:t>
            </a:r>
            <a:r>
              <a:rPr lang="en-US" b="1" noProof="1">
                <a:solidFill>
                  <a:schemeClr val="bg1"/>
                </a:solidFill>
              </a:rPr>
              <a:t>Startup.cs</a:t>
            </a:r>
          </a:p>
          <a:p>
            <a:endParaRPr lang="en-US" noProof="1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Core Identity Settings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220200" y="4250049"/>
            <a:ext cx="2494800" cy="1053606"/>
            <a:chOff x="8228012" y="4769963"/>
            <a:chExt cx="3320313" cy="140223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053269" y="4769963"/>
              <a:ext cx="1495056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Roy Jones Jr\Desktop\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012" y="4769963"/>
              <a:ext cx="1498599" cy="1402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 Placeholder 5"/>
          <p:cNvSpPr txBox="1">
            <a:spLocks/>
          </p:cNvSpPr>
          <p:nvPr/>
        </p:nvSpPr>
        <p:spPr>
          <a:xfrm>
            <a:off x="503235" y="1870842"/>
            <a:ext cx="112776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ConfigureServices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IServiceCollection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  ...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services.</a:t>
            </a:r>
            <a:r>
              <a:rPr lang="en-US" sz="2000" dirty="0">
                <a:solidFill>
                  <a:schemeClr val="bg1"/>
                </a:solidFill>
                <a:effectLst/>
              </a:rPr>
              <a:t>AddDefaultIdentity</a:t>
            </a:r>
            <a:r>
              <a:rPr lang="en-US" sz="2000" dirty="0">
                <a:solidFill>
                  <a:schemeClr val="tx1"/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IdentityUser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&gt;(options =&gt;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// password, lockout, emails, user, etc.</a:t>
            </a:r>
            <a:endParaRPr lang="bg-BG" sz="2000" dirty="0">
              <a:solidFill>
                <a:schemeClr val="bg1"/>
              </a:solidFill>
              <a:effectLst/>
            </a:endParaRPr>
          </a:p>
          <a:p>
            <a:r>
              <a:rPr lang="bg-BG" sz="2000" dirty="0">
                <a:solidFill>
                  <a:schemeClr val="bg1"/>
                </a:solidFill>
                <a:effectLst/>
              </a:rPr>
              <a:t>         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options.SignIn.RequireConfirmedAccount</a:t>
            </a:r>
            <a:r>
              <a:rPr lang="en-US" sz="2000" dirty="0">
                <a:solidFill>
                  <a:schemeClr val="tx1"/>
                </a:solidFill>
                <a:effectLst/>
              </a:rPr>
              <a:t> = false;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options.Password.RequireNonAlphanumeric = false;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options.Lockout.MaxFailedAccessAttempts</a:t>
            </a:r>
            <a:r>
              <a:rPr lang="en-US" sz="2000" dirty="0">
                <a:solidFill>
                  <a:schemeClr val="tx1"/>
                </a:solidFill>
                <a:effectLst/>
              </a:rPr>
              <a:t> = 5;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options.User.RequireUniqueEmail</a:t>
            </a:r>
            <a:r>
              <a:rPr lang="en-US" sz="2000" dirty="0">
                <a:solidFill>
                  <a:schemeClr val="tx1"/>
                </a:solidFill>
                <a:effectLst/>
              </a:rPr>
              <a:t> = true;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})</a:t>
            </a:r>
          </a:p>
          <a:p>
            <a:r>
              <a:rPr lang="bg-BG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.AddRoles&lt;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IdentityRole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&gt;()</a:t>
            </a:r>
            <a:r>
              <a:rPr lang="bg-BG" sz="2000" dirty="0">
                <a:solidFill>
                  <a:schemeClr val="tx1"/>
                </a:solidFill>
                <a:effectLst/>
              </a:rPr>
              <a:t> </a:t>
            </a:r>
            <a:r>
              <a:rPr lang="bg-BG" sz="2000" dirty="0">
                <a:solidFill>
                  <a:srgbClr val="FF0000"/>
                </a:solidFill>
                <a:effectLst/>
              </a:rPr>
              <a:t>//</a:t>
            </a:r>
            <a:r>
              <a:rPr lang="en-US" sz="2000" dirty="0">
                <a:solidFill>
                  <a:srgbClr val="FF0000"/>
                </a:solidFill>
                <a:effectLst/>
              </a:rPr>
              <a:t> This is required for using roles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.AddEntityFrameworkStores&lt;</a:t>
            </a:r>
            <a:r>
              <a:rPr lang="en-US" sz="2000" dirty="0">
                <a:solidFill>
                  <a:schemeClr val="bg1"/>
                </a:solidFill>
                <a:effectLst/>
              </a:rPr>
              <a:t>ApplicationDbContext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3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DD36D-EBCB-439A-B0F3-90D3BE299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5E6A-BCB1-414F-AA82-2A5E07E23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Configure()</a:t>
            </a:r>
            <a:r>
              <a:rPr lang="en-US" dirty="0"/>
              <a:t> there are 2 </a:t>
            </a:r>
            <a:r>
              <a:rPr lang="en-US" dirty="0" err="1"/>
              <a:t>middlewares</a:t>
            </a:r>
            <a:r>
              <a:rPr lang="en-US" dirty="0"/>
              <a:t> involved with identity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UseAuthentication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adds authentication middleware to the request pipeline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UseAuthorization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adds authorization to the request pipeline</a:t>
            </a:r>
          </a:p>
          <a:p>
            <a:r>
              <a:rPr lang="en-US" dirty="0"/>
              <a:t>There are also </a:t>
            </a:r>
            <a:r>
              <a:rPr lang="en-US" b="1" dirty="0">
                <a:solidFill>
                  <a:schemeClr val="bg1"/>
                </a:solidFill>
              </a:rPr>
              <a:t>DI Services </a:t>
            </a:r>
            <a:r>
              <a:rPr lang="en-US" dirty="0"/>
              <a:t>for helping us with identity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SignInManager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sign-in, sign-out, two-factor auth, lockout, etc.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UserManager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create, read, update or delete users data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RoleManager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create, read, update or delete roles data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13338B-76AC-48DE-A6F3-C90CA243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241112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314742"/>
            <a:ext cx="103632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var newUser = new IdentityUser()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UserName = "John",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Email = "john@gmail.com",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PhoneNumber = "+359 2 981 981"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};</a:t>
            </a:r>
          </a:p>
          <a:p>
            <a:endParaRPr lang="en-US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var result = </a:t>
            </a:r>
            <a:r>
              <a:rPr lang="en-US" noProof="1">
                <a:solidFill>
                  <a:schemeClr val="bg1"/>
                </a:solidFill>
                <a:effectLst/>
              </a:rPr>
              <a:t>await userManager.CreateAsync</a:t>
            </a:r>
            <a:r>
              <a:rPr lang="en-US" noProof="1">
                <a:solidFill>
                  <a:schemeClr val="tx1"/>
                </a:solidFill>
                <a:effectLst/>
              </a:rPr>
              <a:t>(newUser, "S0m3@Pa$$");</a:t>
            </a:r>
          </a:p>
          <a:p>
            <a:endParaRPr lang="en-US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if (result.Succeeded)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// User registered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// </a:t>
            </a:r>
            <a:r>
              <a:rPr lang="en-US" noProof="1">
                <a:solidFill>
                  <a:schemeClr val="bg1"/>
                </a:solidFill>
                <a:effectLst/>
              </a:rPr>
              <a:t>result.Errors </a:t>
            </a:r>
            <a:r>
              <a:rPr lang="en-US" noProof="1">
                <a:solidFill>
                  <a:schemeClr val="tx1"/>
                </a:solidFill>
                <a:effectLst/>
              </a:rPr>
              <a:t>holds the error messages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6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Login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</a:rPr>
              <a:t>Logout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 / Logout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857828"/>
            <a:ext cx="1036320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bool rememberMe = true;</a:t>
            </a:r>
          </a:p>
          <a:p>
            <a:r>
              <a:rPr lang="en-US" noProof="1">
                <a:effectLst/>
              </a:rPr>
              <a:t>bool shouldLockout = false;</a:t>
            </a:r>
          </a:p>
          <a:p>
            <a:r>
              <a:rPr lang="en-US" noProof="1">
                <a:effectLst/>
              </a:rPr>
              <a:t>var signInStatus = </a:t>
            </a:r>
            <a:r>
              <a:rPr lang="en-US" noProof="1">
                <a:solidFill>
                  <a:schemeClr val="bg1"/>
                </a:solidFill>
                <a:effectLst/>
              </a:rPr>
              <a:t>await signInManager.PasswordSignInAsync</a:t>
            </a:r>
            <a:r>
              <a:rPr lang="en-US" noProof="1">
                <a:effectLst/>
              </a:rPr>
              <a:t>(</a:t>
            </a:r>
          </a:p>
          <a:p>
            <a:r>
              <a:rPr lang="en-US" noProof="1">
                <a:effectLst/>
              </a:rPr>
              <a:t>    "John", "S0m3@Pa$$", rememberMe, shouldLockout);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if (signInStatus.Succeeded)</a:t>
            </a:r>
          </a:p>
          <a:p>
            <a:r>
              <a:rPr lang="en-US" noProof="1">
                <a:effectLst/>
              </a:rPr>
              <a:t>    // Sucessfull login</a:t>
            </a:r>
          </a:p>
          <a:p>
            <a:r>
              <a:rPr lang="en-US" noProof="1">
                <a:effectLst/>
              </a:rPr>
              <a:t>else</a:t>
            </a:r>
          </a:p>
          <a:p>
            <a:r>
              <a:rPr lang="en-US" noProof="1">
                <a:effectLst/>
              </a:rPr>
              <a:t>    // Login failed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14400" y="6019801"/>
            <a:ext cx="103632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await signInManager.</a:t>
            </a:r>
            <a:r>
              <a:rPr lang="en-US" noProof="1">
                <a:solidFill>
                  <a:schemeClr val="bg1"/>
                </a:solidFill>
                <a:effectLst/>
              </a:rPr>
              <a:t>SignOutAsync</a:t>
            </a:r>
            <a:r>
              <a:rPr lang="en-US" noProof="1">
                <a:effectLst/>
              </a:rPr>
              <a:t>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4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Use the [</a:t>
            </a:r>
            <a:r>
              <a:rPr lang="en-US" sz="3000" b="1" dirty="0">
                <a:solidFill>
                  <a:schemeClr val="bg1"/>
                </a:solidFill>
              </a:rPr>
              <a:t>Authorize</a:t>
            </a:r>
            <a:r>
              <a:rPr lang="en-US" sz="3000" dirty="0"/>
              <a:t>] and </a:t>
            </a:r>
            <a:r>
              <a:rPr lang="en-US" sz="3000" noProof="1"/>
              <a:t>[</a:t>
            </a:r>
            <a:r>
              <a:rPr lang="en-US" sz="3000" b="1" noProof="1">
                <a:solidFill>
                  <a:schemeClr val="bg1"/>
                </a:solidFill>
              </a:rPr>
              <a:t>AllowAnonymous</a:t>
            </a:r>
            <a:r>
              <a:rPr lang="en-US" sz="3000" noProof="1"/>
              <a:t>]</a:t>
            </a:r>
            <a:r>
              <a:rPr lang="en-US" sz="3000" dirty="0"/>
              <a:t> attributes to configure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Authorized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Anonymous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for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Authorization Attributes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2362201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Authorize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public class AccountController : Controller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// GET: /Account/Login (</a:t>
            </a:r>
            <a:r>
              <a:rPr lang="en-US" noProof="1">
                <a:solidFill>
                  <a:schemeClr val="bg1"/>
                </a:solidFill>
                <a:effectLst/>
              </a:rPr>
              <a:t>anonymous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AllowAnonymous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  public async Task&lt;IActionResult&gt; Login(string returnUrl) { … }</a:t>
            </a:r>
          </a:p>
          <a:p>
            <a:r>
              <a:rPr lang="en-US" noProof="1">
                <a:effectLst/>
              </a:rPr>
              <a:t>  </a:t>
            </a:r>
          </a:p>
          <a:p>
            <a:r>
              <a:rPr lang="en-US" noProof="1">
                <a:effectLst/>
              </a:rPr>
              <a:t>  // POST: /Account/LogOff (</a:t>
            </a:r>
            <a:r>
              <a:rPr lang="en-US" noProof="1">
                <a:solidFill>
                  <a:schemeClr val="bg1"/>
                </a:solidFill>
                <a:effectLst/>
              </a:rPr>
              <a:t>for logged-in users only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[HttpPost]</a:t>
            </a:r>
          </a:p>
          <a:p>
            <a:r>
              <a:rPr lang="en-US" noProof="1">
                <a:effectLst/>
              </a:rPr>
              <a:t>  public async Task&lt;IActionResult&gt; Logout() { … }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2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Currently Logged-In User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40655" y="1290446"/>
            <a:ext cx="8240637" cy="251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effectLst/>
              </a:rPr>
              <a:t>// GET: /Account/Roles (for logged-in users only)</a:t>
            </a:r>
          </a:p>
          <a:p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sz="18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sz="1800" noProof="1">
                <a:effectLst/>
              </a:rPr>
              <a:t>public ActionResult Roles()</a:t>
            </a:r>
          </a:p>
          <a:p>
            <a:r>
              <a:rPr lang="en-US" sz="1800" noProof="1">
                <a:effectLst/>
              </a:rPr>
              <a:t>{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userManager.GetUserAsync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this</a:t>
            </a:r>
            <a:r>
              <a:rPr lang="en-US" sz="1800" noProof="1"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1800" noProof="1">
                <a:effectLst/>
              </a:rPr>
              <a:t>);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roles</a:t>
            </a:r>
            <a:r>
              <a:rPr lang="en-US" sz="1800" noProof="1">
                <a:effectLst/>
              </a:rPr>
              <a:t> = await </a:t>
            </a:r>
            <a:r>
              <a:rPr lang="en-US" sz="1800" noProof="1">
                <a:solidFill>
                  <a:schemeClr val="bg1"/>
                </a:solidFill>
                <a:effectLst/>
              </a:rPr>
              <a:t>userManager.GetRolesAsync</a:t>
            </a:r>
            <a:r>
              <a:rPr lang="en-US" sz="1800" noProof="1">
                <a:effectLst/>
              </a:rPr>
              <a:t>(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);</a:t>
            </a:r>
          </a:p>
          <a:p>
            <a:r>
              <a:rPr lang="en-US" sz="1800" noProof="1">
                <a:effectLst/>
              </a:rPr>
              <a:t>    ...</a:t>
            </a:r>
          </a:p>
          <a:p>
            <a:r>
              <a:rPr lang="en-US" sz="1800" noProof="1"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FFD27A-5549-4326-ADE0-E1BBAA7F7219}"/>
              </a:ext>
            </a:extLst>
          </p:cNvPr>
          <p:cNvSpPr txBox="1">
            <a:spLocks/>
          </p:cNvSpPr>
          <p:nvPr/>
        </p:nvSpPr>
        <p:spPr>
          <a:xfrm>
            <a:off x="1508009" y="3930621"/>
            <a:ext cx="10615944" cy="2834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effectLst/>
              </a:rPr>
              <a:t>// GET: /Account/Data (for logged-in users only)</a:t>
            </a:r>
          </a:p>
          <a:p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sz="18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800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sz="1800" noProof="1">
                <a:effectLst/>
              </a:rPr>
              <a:t>public ActionResult Data()</a:t>
            </a:r>
          </a:p>
          <a:p>
            <a:r>
              <a:rPr lang="en-US" sz="1800" noProof="1">
                <a:effectLst/>
              </a:rPr>
              <a:t>{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</a:t>
            </a:r>
            <a:r>
              <a:rPr lang="en-US" sz="1800" noProof="1">
                <a:effectLst/>
              </a:rPr>
              <a:t> = await userManager.</a:t>
            </a:r>
            <a:r>
              <a:rPr lang="en-US" sz="1800" noProof="1">
                <a:solidFill>
                  <a:schemeClr val="bg1"/>
                </a:solidFill>
                <a:effectLst/>
              </a:rPr>
              <a:t>GetUserAsync</a:t>
            </a:r>
            <a:r>
              <a:rPr lang="en-US" sz="1800" noProof="1">
                <a:effectLst/>
              </a:rPr>
              <a:t>(this.User);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currentUserUsername</a:t>
            </a:r>
            <a:r>
              <a:rPr lang="en-US" sz="1800" noProof="1">
                <a:effectLst/>
              </a:rPr>
              <a:t> = await userManager.</a:t>
            </a:r>
            <a:r>
              <a:rPr lang="en-US" sz="1800" noProof="1">
                <a:solidFill>
                  <a:schemeClr val="bg1"/>
                </a:solidFill>
                <a:effectLst/>
              </a:rPr>
              <a:t>GetUserNameAsync</a:t>
            </a:r>
            <a:r>
              <a:rPr lang="en-US" sz="1800" noProof="1">
                <a:effectLst/>
              </a:rPr>
              <a:t>(currentUser); </a:t>
            </a:r>
          </a:p>
          <a:p>
            <a:r>
              <a:rPr lang="en-US" sz="1800" noProof="1">
                <a:effectLst/>
              </a:rPr>
              <a:t>    var </a:t>
            </a:r>
            <a:r>
              <a:rPr lang="en-US" sz="1800" noProof="1">
                <a:solidFill>
                  <a:schemeClr val="bg1"/>
                </a:solidFill>
                <a:effectLst/>
              </a:rPr>
              <a:t>currentUserId</a:t>
            </a:r>
            <a:r>
              <a:rPr lang="en-US" sz="1800" noProof="1">
                <a:effectLst/>
              </a:rPr>
              <a:t> = await userManager.</a:t>
            </a:r>
            <a:r>
              <a:rPr lang="en-US" sz="1800" noProof="1">
                <a:solidFill>
                  <a:schemeClr val="bg1"/>
                </a:solidFill>
                <a:effectLst/>
              </a:rPr>
              <a:t>GetUserIdAsync</a:t>
            </a:r>
            <a:r>
              <a:rPr lang="en-US" sz="1800" noProof="1">
                <a:effectLst/>
              </a:rPr>
              <a:t>(currentUser);   </a:t>
            </a:r>
            <a:br>
              <a:rPr lang="en-US" sz="1800" noProof="1">
                <a:effectLst/>
              </a:rPr>
            </a:br>
            <a:r>
              <a:rPr lang="en-US" sz="1800" noProof="1">
                <a:effectLst/>
              </a:rPr>
              <a:t>    ...</a:t>
            </a:r>
          </a:p>
          <a:p>
            <a:r>
              <a:rPr lang="en-US" sz="1800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63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noProof="1"/>
              <a:t>Adding a User to existing role: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Add User to a Role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8200" y="2057401"/>
            <a:ext cx="10515600" cy="418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var roleName = "Administrator";</a:t>
            </a:r>
          </a:p>
          <a:p>
            <a:r>
              <a:rPr lang="en-US" noProof="1">
                <a:effectLst/>
              </a:rPr>
              <a:t>var roleExists = await roleManager.RoleExistsAsync(roleName);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if (roleExists)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 var user = await userManager.GetUserAsync(User);</a:t>
            </a:r>
          </a:p>
          <a:p>
            <a:r>
              <a:rPr lang="en-US" noProof="1">
                <a:effectLst/>
              </a:rPr>
              <a:t>    var result = </a:t>
            </a:r>
            <a:r>
              <a:rPr lang="en-US" noProof="1">
                <a:solidFill>
                  <a:schemeClr val="bg1"/>
                </a:solidFill>
                <a:effectLst/>
              </a:rPr>
              <a:t>await userManager.AddToRoleAsync</a:t>
            </a:r>
            <a:r>
              <a:rPr lang="en-US" noProof="1">
                <a:effectLst/>
              </a:rPr>
              <a:t>(user, roleName);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    if (result.Succeeded) </a:t>
            </a:r>
          </a:p>
          <a:p>
            <a:r>
              <a:rPr lang="en-US" noProof="1">
                <a:effectLst/>
              </a:rPr>
              <a:t>        // The user is now Administrator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6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Give access only to Users in Role "</a:t>
            </a:r>
            <a:r>
              <a:rPr lang="en-US" b="1" dirty="0">
                <a:solidFill>
                  <a:schemeClr val="bg1"/>
                </a:solidFill>
              </a:rPr>
              <a:t>Administrator</a:t>
            </a:r>
            <a:r>
              <a:rPr lang="en-US" dirty="0"/>
              <a:t>":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 access if User</a:t>
            </a:r>
            <a:r>
              <a:rPr lang="bg-BG" dirty="0"/>
              <a:t>'</a:t>
            </a:r>
            <a:r>
              <a:rPr lang="en-US" dirty="0"/>
              <a:t>s Role is "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Trainer</a:t>
            </a:r>
            <a:r>
              <a:rPr lang="en-US" dirty="0"/>
              <a:t>":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 Logged-In User in Certain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8200" y="1981200"/>
            <a:ext cx="105156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[Authorize(Roles="Administrator")]</a:t>
            </a:r>
          </a:p>
          <a:p>
            <a:r>
              <a:rPr lang="en-US" noProof="1">
                <a:effectLst/>
              </a:rPr>
              <a:t>public class AdminController : Controller</a:t>
            </a:r>
          </a:p>
          <a:p>
            <a:r>
              <a:rPr lang="en-US" noProof="1">
                <a:effectLst/>
              </a:rPr>
              <a:t>{ … }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0" y="4128797"/>
            <a:ext cx="105156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bg1"/>
                </a:solidFill>
                <a:effectLst/>
              </a:rPr>
              <a:t>[Authorize(Roles="User, Student, Trainer")]</a:t>
            </a:r>
          </a:p>
          <a:p>
            <a:r>
              <a:rPr lang="en-US" noProof="1">
                <a:effectLst/>
              </a:rPr>
              <a:t>public ActionResult Roles()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…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6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Currently Logged-In User's Role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4400" y="1495486"/>
            <a:ext cx="10363200" cy="4540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effectLst/>
              </a:rPr>
              <a:t>// GET: /Home/Admin (for logged-in admins only)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[</a:t>
            </a:r>
            <a:r>
              <a:rPr lang="en-US" noProof="1">
                <a:solidFill>
                  <a:schemeClr val="bg1"/>
                </a:solidFill>
                <a:effectLst/>
              </a:rPr>
              <a:t>Authorize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/>
              </a:rPr>
              <a:t>]</a:t>
            </a:r>
          </a:p>
          <a:p>
            <a:r>
              <a:rPr lang="en-US" noProof="1">
                <a:effectLst/>
              </a:rPr>
              <a:t>public ActionResult Admin()</a:t>
            </a:r>
          </a:p>
          <a:p>
            <a:r>
              <a:rPr lang="en-US" noProof="1">
                <a:effectLst/>
              </a:rPr>
              <a:t>{</a:t>
            </a:r>
          </a:p>
          <a:p>
            <a:r>
              <a:rPr lang="en-US" noProof="1">
                <a:effectLst/>
              </a:rPr>
              <a:t>    if (</a:t>
            </a:r>
            <a:r>
              <a:rPr lang="en-US" noProof="1">
                <a:solidFill>
                  <a:schemeClr val="bg1"/>
                </a:solidFill>
                <a:effectLst/>
              </a:rPr>
              <a:t>this.User.IsInRole("Administrator")</a:t>
            </a:r>
            <a:r>
              <a:rPr lang="en-US" noProof="1">
                <a:effectLst/>
              </a:rPr>
              <a:t>)</a:t>
            </a:r>
          </a:p>
          <a:p>
            <a:r>
              <a:rPr lang="en-US" noProof="1">
                <a:effectLst/>
              </a:rPr>
              <a:t>    {</a:t>
            </a:r>
          </a:p>
          <a:p>
            <a:r>
              <a:rPr lang="en-US" noProof="1">
                <a:effectLst/>
              </a:rPr>
              <a:t>        ViewBag.Message = "Welcome to the admin area!";</a:t>
            </a:r>
          </a:p>
          <a:p>
            <a:r>
              <a:rPr lang="en-US" noProof="1">
                <a:effectLst/>
              </a:rPr>
              <a:t>        return View();</a:t>
            </a:r>
          </a:p>
          <a:p>
            <a:r>
              <a:rPr lang="en-US" noProof="1">
                <a:effectLst/>
              </a:rPr>
              <a:t>    }</a:t>
            </a:r>
          </a:p>
          <a:p>
            <a:endParaRPr lang="en-US" noProof="1">
              <a:effectLst/>
            </a:endParaRPr>
          </a:p>
          <a:p>
            <a:r>
              <a:rPr lang="en-US" noProof="1">
                <a:effectLst/>
              </a:rPr>
              <a:t>    return this.View("Unauthorized");</a:t>
            </a:r>
          </a:p>
          <a:p>
            <a:r>
              <a:rPr lang="en-US" noProof="1"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7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5D055-ABDF-400C-9EB4-041304A40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UserManager&lt;TUser&gt; </a:t>
            </a:r>
            <a:r>
              <a:rPr lang="en-US" sz="3000" noProof="1"/>
              <a:t>- APIs </a:t>
            </a:r>
            <a:r>
              <a:rPr lang="en-US" sz="3000" dirty="0"/>
              <a:t>for managing users in a persistence store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2578DC-39C0-4DC9-82AF-813906DD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User Manager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7C5A-C09A-489A-A406-6692F6820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13223"/>
              </p:ext>
            </p:extLst>
          </p:nvPr>
        </p:nvGraphicFramePr>
        <p:xfrm>
          <a:off x="360066" y="1951453"/>
          <a:ext cx="11471867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14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3072189">
                  <a:extLst>
                    <a:ext uri="{9D8B030D-6E8A-4147-A177-3AD203B41FA5}">
                      <a16:colId xmlns:a16="http://schemas.microsoft.com/office/drawing/2014/main" val="673176494"/>
                    </a:ext>
                  </a:extLst>
                </a:gridCol>
                <a:gridCol w="5565531">
                  <a:extLst>
                    <a:ext uri="{9D8B030D-6E8A-4147-A177-3AD203B41FA5}">
                      <a16:colId xmlns:a16="http://schemas.microsoft.com/office/drawing/2014/main" val="2411368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2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AddClaimsAsync(…)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GenerateChangeEmailTokenAsync(…)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AddToRoleAsync(…)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FindByIdAsync(…)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GenerateEmailConfirmationTokenAsync(…)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IsInRoleAsync(…)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FindByNameAsync(…)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GeneratePasswordResetTokenAsync(…)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GetUserId(…)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GetAuthenticationTokenAsync(…)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ConfirmEmailAsync(…)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IsEmailConfirmedAsync(…)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ChangeEmailAsync(…)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GetRolesAsync(…)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CreateSecurityTokenAsync(…)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CreateAsync(…)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GetUserAsync(…)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ResetPasswordAsync(…)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107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DeleteAsync(…)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CheckPasswordAsync(…)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RemoveFromRoleAsync(…)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56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Dispose(…)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UpdateAsync(…)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bg1"/>
                          </a:solidFill>
                        </a:rPr>
                        <a:t>RemoveClaimsAsync(…)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87903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2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Identity</a:t>
            </a:r>
            <a:r>
              <a:rPr lang="en-US" dirty="0"/>
              <a:t> Claims</a:t>
            </a:r>
            <a:endParaRPr lang="bg-BG" dirty="0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AF266BA-3368-4D0A-9835-B8AC389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4A54EA32-1733-4AF4-801F-9CBB7B7D2C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964" y="1861341"/>
            <a:ext cx="1047749" cy="1047749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CD94B703-D0F9-4E83-948B-83BE02D2873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289" y="1861341"/>
            <a:ext cx="1047749" cy="1047749"/>
          </a:xfrm>
          <a:prstGeom prst="rect">
            <a:avLst/>
          </a:prstGeom>
        </p:spPr>
      </p:pic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CD815154-1DCC-458A-ACAA-1C63DC1CC5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96">
            <a:off x="4240085" y="2411679"/>
            <a:ext cx="1047749" cy="1047749"/>
          </a:xfrm>
          <a:prstGeom prst="rect">
            <a:avLst/>
          </a:prstGeom>
        </p:spPr>
      </p:pic>
      <p:pic>
        <p:nvPicPr>
          <p:cNvPr id="13" name="Graphic 12" descr="Single gear">
            <a:extLst>
              <a:ext uri="{FF2B5EF4-FFF2-40B4-BE49-F238E27FC236}">
                <a16:creationId xmlns:a16="http://schemas.microsoft.com/office/drawing/2014/main" id="{B61D8415-4C67-4837-AE81-E982D1AF18D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9982">
            <a:off x="6879351" y="2411678"/>
            <a:ext cx="1047749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3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C0393-EB76-4AC4-8136-59CFA8526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identity is a common technique used in applications</a:t>
            </a:r>
          </a:p>
          <a:p>
            <a:pPr lvl="1"/>
            <a:r>
              <a:rPr lang="en-US" sz="3000" dirty="0"/>
              <a:t>Applications acquire identity info about their users through </a:t>
            </a:r>
            <a:r>
              <a:rPr lang="en-US" sz="3000" b="1" dirty="0">
                <a:solidFill>
                  <a:schemeClr val="bg1"/>
                </a:solidFill>
              </a:rPr>
              <a:t>Claims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 is a statement that one subject makes about itself</a:t>
            </a:r>
          </a:p>
          <a:p>
            <a:pPr lvl="1"/>
            <a:r>
              <a:rPr lang="en-US" sz="3000" dirty="0"/>
              <a:t>It can be about a name, group, ethnicity, privilege, association etc.</a:t>
            </a:r>
          </a:p>
          <a:p>
            <a:pPr lvl="1"/>
            <a:r>
              <a:rPr lang="en-US" sz="3000" dirty="0"/>
              <a:t>The subject making the claim is a </a:t>
            </a:r>
            <a:r>
              <a:rPr lang="en-US" sz="3000" b="1" dirty="0">
                <a:solidFill>
                  <a:schemeClr val="bg1"/>
                </a:solidFill>
              </a:rPr>
              <a:t>provider</a:t>
            </a:r>
            <a:endParaRPr lang="en-US" sz="3000" dirty="0"/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identity </a:t>
            </a:r>
            <a:r>
              <a:rPr lang="en-US" sz="3200" b="1" dirty="0">
                <a:solidFill>
                  <a:schemeClr val="bg1"/>
                </a:solidFill>
              </a:rPr>
              <a:t>simplifies</a:t>
            </a:r>
            <a:r>
              <a:rPr lang="en-US" sz="3200" dirty="0"/>
              <a:t> authentication logic</a:t>
            </a:r>
          </a:p>
          <a:p>
            <a:pPr lvl="1"/>
            <a:r>
              <a:rPr lang="en-US" sz="3000" dirty="0"/>
              <a:t>Commonly used in individual application parts, or micro-apps</a:t>
            </a:r>
          </a:p>
          <a:p>
            <a:pPr lvl="1"/>
            <a:r>
              <a:rPr lang="en-US" sz="3000" dirty="0"/>
              <a:t>Claims data is usually represented as key-value pairs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ABB0E-7DB1-40E0-829A-F3C2510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02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A46EB-698C-4FCF-85D7-85B22510D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Claim</a:t>
            </a:r>
            <a:r>
              <a:rPr lang="en-US" sz="3200" dirty="0"/>
              <a:t>-based </a:t>
            </a:r>
            <a:r>
              <a:rPr lang="en-US" sz="3200" noProof="1"/>
              <a:t>auth</a:t>
            </a:r>
            <a:r>
              <a:rPr lang="en-US" sz="3200" dirty="0"/>
              <a:t> checks are </a:t>
            </a:r>
            <a:r>
              <a:rPr lang="en-US" sz="3200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sz="3000" dirty="0"/>
              <a:t>The developer embeds them against a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or an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</a:p>
          <a:p>
            <a:pPr lvl="1"/>
            <a:r>
              <a:rPr lang="en-US" sz="3000" dirty="0"/>
              <a:t>The developer specifies </a:t>
            </a:r>
            <a:r>
              <a:rPr lang="en-US" sz="3000" b="1" dirty="0">
                <a:solidFill>
                  <a:schemeClr val="bg1"/>
                </a:solidFill>
              </a:rPr>
              <a:t>required claims </a:t>
            </a:r>
            <a:r>
              <a:rPr lang="en-US" sz="3000" dirty="0"/>
              <a:t>to access the functionality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requirements</a:t>
            </a:r>
            <a:r>
              <a:rPr lang="en-US" sz="3200" dirty="0"/>
              <a:t> are policy based</a:t>
            </a:r>
          </a:p>
          <a:p>
            <a:pPr lvl="1"/>
            <a:r>
              <a:rPr lang="en-US" sz="3000" dirty="0"/>
              <a:t>The developer must register a policy expressing claims requirements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Claims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name-value</a:t>
            </a:r>
            <a:r>
              <a:rPr lang="en-US" sz="3200" dirty="0"/>
              <a:t> pairs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BB8F5-0E51-40F9-9520-F1C66D85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B0B4D-F429-465D-9FBB-568F0121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62" y="4404399"/>
            <a:ext cx="6392167" cy="251495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7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3A620-9D8C-4935-800C-91ADCF39B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simplest type of </a:t>
            </a:r>
            <a:r>
              <a:rPr lang="en-US" sz="3000" b="1" dirty="0">
                <a:solidFill>
                  <a:schemeClr val="bg1"/>
                </a:solidFill>
              </a:rPr>
              <a:t>claim</a:t>
            </a:r>
            <a:r>
              <a:rPr lang="en-US" sz="3000" dirty="0"/>
              <a:t> policy checks only for the </a:t>
            </a:r>
            <a:r>
              <a:rPr lang="en-US" sz="3000" b="1" dirty="0">
                <a:solidFill>
                  <a:schemeClr val="bg1"/>
                </a:solidFill>
              </a:rPr>
              <a:t>presence</a:t>
            </a:r>
            <a:r>
              <a:rPr lang="en-US" sz="3000" dirty="0"/>
              <a:t> of a claim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value</a:t>
            </a:r>
            <a:r>
              <a:rPr lang="en-US" sz="2800" dirty="0"/>
              <a:t> of the </a:t>
            </a:r>
            <a:r>
              <a:rPr lang="en-US" sz="2800" b="1" dirty="0">
                <a:solidFill>
                  <a:schemeClr val="bg1"/>
                </a:solidFill>
              </a:rPr>
              <a:t>claim</a:t>
            </a:r>
            <a:r>
              <a:rPr lang="en-US" sz="2800" dirty="0"/>
              <a:t> is not checked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9AF33A-0265-474E-9D33-D05DB9D2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597A67-9D35-42D2-A263-9DCCFD71E092}"/>
              </a:ext>
            </a:extLst>
          </p:cNvPr>
          <p:cNvSpPr txBox="1">
            <a:spLocks/>
          </p:cNvSpPr>
          <p:nvPr/>
        </p:nvSpPr>
        <p:spPr>
          <a:xfrm>
            <a:off x="914400" y="2369918"/>
            <a:ext cx="10363200" cy="224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600" noProof="1">
                <a:effectLst/>
              </a:rPr>
              <a:t>public void </a:t>
            </a:r>
            <a:r>
              <a:rPr lang="en-US" sz="1600" noProof="1"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noProof="1">
                <a:effectLst/>
              </a:rPr>
              <a:t>(IServiceCollection services)</a:t>
            </a:r>
          </a:p>
          <a:p>
            <a:r>
              <a:rPr lang="en-US" sz="1600" noProof="1">
                <a:effectLst/>
              </a:rPr>
              <a:t>{</a:t>
            </a:r>
          </a:p>
          <a:p>
            <a:r>
              <a:rPr lang="en-US" sz="1600" noProof="1">
                <a:effectLst/>
              </a:rPr>
              <a:t>    ...</a:t>
            </a:r>
          </a:p>
          <a:p>
            <a:r>
              <a:rPr lang="en-US" sz="1600" noProof="1">
                <a:effectLst/>
              </a:rPr>
              <a:t>    services.</a:t>
            </a:r>
            <a:r>
              <a:rPr lang="en-US" sz="1600" noProof="1">
                <a:solidFill>
                  <a:schemeClr val="bg1"/>
                </a:solidFill>
                <a:effectLst/>
              </a:rPr>
              <a:t>AddAuthorization</a:t>
            </a:r>
            <a:r>
              <a:rPr lang="en-US" sz="1600" noProof="1">
                <a:effectLst/>
              </a:rPr>
              <a:t>(options =&gt;</a:t>
            </a:r>
          </a:p>
          <a:p>
            <a:r>
              <a:rPr lang="en-US" sz="1600" noProof="1">
                <a:effectLst/>
              </a:rPr>
              <a:t>    {</a:t>
            </a:r>
          </a:p>
          <a:p>
            <a:r>
              <a:rPr lang="en-US" sz="1600" noProof="1">
                <a:effectLst/>
              </a:rPr>
              <a:t>        options.</a:t>
            </a:r>
            <a:r>
              <a:rPr lang="en-US" sz="1600" noProof="1">
                <a:solidFill>
                  <a:schemeClr val="bg1"/>
                </a:solidFill>
                <a:effectLst/>
              </a:rPr>
              <a:t>AddPolicy</a:t>
            </a:r>
            <a:r>
              <a:rPr lang="en-US" sz="1600" noProof="1">
                <a:effectLst/>
              </a:rPr>
              <a:t>("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EmployeeOnly</a:t>
            </a:r>
            <a:r>
              <a:rPr lang="en-US" sz="1600" noProof="1">
                <a:effectLst/>
              </a:rPr>
              <a:t>", </a:t>
            </a:r>
            <a:r>
              <a:rPr lang="en-US" sz="1600" noProof="1">
                <a:solidFill>
                  <a:schemeClr val="bg1"/>
                </a:solidFill>
                <a:effectLst/>
              </a:rPr>
              <a:t>policy</a:t>
            </a:r>
            <a:r>
              <a:rPr lang="en-US" sz="1600" noProof="1">
                <a:effectLst/>
              </a:rPr>
              <a:t> =&gt; policy.</a:t>
            </a:r>
            <a:r>
              <a:rPr lang="en-US" sz="1600" noProof="1">
                <a:solidFill>
                  <a:schemeClr val="bg1"/>
                </a:solidFill>
                <a:effectLst/>
              </a:rPr>
              <a:t>RequireClaim</a:t>
            </a:r>
            <a:r>
              <a:rPr lang="en-US" sz="1600" noProof="1">
                <a:effectLst/>
              </a:rPr>
              <a:t>("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EmployeeNumber</a:t>
            </a:r>
            <a:r>
              <a:rPr lang="en-US" sz="1600" noProof="1">
                <a:effectLst/>
              </a:rPr>
              <a:t>"));</a:t>
            </a:r>
          </a:p>
          <a:p>
            <a:r>
              <a:rPr lang="en-US" sz="1600" noProof="1">
                <a:effectLst/>
              </a:rPr>
              <a:t>    });</a:t>
            </a:r>
          </a:p>
          <a:p>
            <a:r>
              <a:rPr lang="en-US" sz="1600" noProof="1"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D4C5D52-4270-42F7-B47F-2808A50F6EF7}"/>
              </a:ext>
            </a:extLst>
          </p:cNvPr>
          <p:cNvSpPr txBox="1">
            <a:spLocks/>
          </p:cNvSpPr>
          <p:nvPr/>
        </p:nvSpPr>
        <p:spPr>
          <a:xfrm>
            <a:off x="914400" y="4826779"/>
            <a:ext cx="10363200" cy="17024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600" noProof="1">
                <a:effectLst/>
              </a:rPr>
              <a:t>[</a:t>
            </a:r>
            <a:r>
              <a:rPr lang="en-US" sz="1600" noProof="1">
                <a:solidFill>
                  <a:schemeClr val="bg1"/>
                </a:solidFill>
                <a:effectLst/>
              </a:rPr>
              <a:t>Authorize</a:t>
            </a:r>
            <a:r>
              <a:rPr lang="en-US" sz="1600" noProof="1">
                <a:effectLst/>
              </a:rPr>
              <a:t>(</a:t>
            </a:r>
            <a:r>
              <a:rPr lang="en-US" sz="1600" noProof="1">
                <a:solidFill>
                  <a:schemeClr val="bg1"/>
                </a:solidFill>
                <a:effectLst/>
              </a:rPr>
              <a:t>Policy</a:t>
            </a:r>
            <a:r>
              <a:rPr lang="en-US" sz="1600" noProof="1">
                <a:effectLst/>
              </a:rPr>
              <a:t> = "</a:t>
            </a:r>
            <a:r>
              <a:rPr lang="en-US" sz="1600" noProof="1">
                <a:solidFill>
                  <a:schemeClr val="bg1"/>
                </a:solidFill>
                <a:effectLst/>
              </a:rPr>
              <a:t>EmployeeOnly</a:t>
            </a:r>
            <a:r>
              <a:rPr lang="en-US" sz="1600" noProof="1">
                <a:effectLst/>
              </a:rPr>
              <a:t>")]</a:t>
            </a:r>
          </a:p>
          <a:p>
            <a:r>
              <a:rPr lang="en-US" sz="1600" noProof="1">
                <a:effectLst/>
              </a:rPr>
              <a:t>public IActionResult VacationBalance()</a:t>
            </a:r>
          </a:p>
          <a:p>
            <a:r>
              <a:rPr lang="en-US" sz="1600" noProof="1">
                <a:effectLst/>
              </a:rPr>
              <a:t>{</a:t>
            </a:r>
          </a:p>
          <a:p>
            <a:r>
              <a:rPr lang="en-US" sz="1600" noProof="1">
                <a:solidFill>
                  <a:schemeClr val="accent2"/>
                </a:solidFill>
                <a:effectLst/>
              </a:rPr>
              <a:t>    //This action is accessible only by Identities with the "EmployeeOnly" Claim...</a:t>
            </a:r>
          </a:p>
          <a:p>
            <a:r>
              <a:rPr lang="en-US" sz="1600" noProof="1">
                <a:effectLst/>
              </a:rPr>
              <a:t>    return View(); </a:t>
            </a:r>
          </a:p>
          <a:p>
            <a:r>
              <a:rPr lang="en-US" sz="1600" noProof="1"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48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FAD76C-A732-4825-84AF-BA65DC58F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5"/>
            <a:ext cx="11818096" cy="556112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Injection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Cross-site Scripting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XSS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URL/HTTP manipulation attacks (</a:t>
            </a:r>
            <a:r>
              <a:rPr lang="en-US" sz="3000" b="1" dirty="0">
                <a:solidFill>
                  <a:schemeClr val="bg1"/>
                </a:solidFill>
              </a:rPr>
              <a:t>Parameter Tampering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/>
              <a:t>Cross-site Request Forgery 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Brute Force Attacks (also </a:t>
            </a:r>
            <a:r>
              <a:rPr lang="en-US" sz="3000" b="1" dirty="0">
                <a:solidFill>
                  <a:schemeClr val="bg1"/>
                </a:solidFill>
              </a:rPr>
              <a:t>DDoS</a:t>
            </a:r>
            <a:r>
              <a:rPr lang="en-US" sz="30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Insufficient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Control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Too much </a:t>
            </a:r>
            <a:r>
              <a:rPr lang="en-US" sz="3000" b="1" dirty="0">
                <a:solidFill>
                  <a:schemeClr val="bg1"/>
                </a:solidFill>
              </a:rPr>
              <a:t>information</a:t>
            </a:r>
            <a:r>
              <a:rPr lang="en-US" sz="3000" dirty="0"/>
              <a:t> in Errors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Missing </a:t>
            </a:r>
            <a:r>
              <a:rPr lang="en-US" sz="3000" b="1" dirty="0">
                <a:solidFill>
                  <a:schemeClr val="bg1"/>
                </a:solidFill>
              </a:rPr>
              <a:t>SSL</a:t>
            </a:r>
            <a:r>
              <a:rPr lang="en-US" sz="3000" dirty="0"/>
              <a:t> (HTTPS) / </a:t>
            </a:r>
            <a:r>
              <a:rPr lang="en-US" sz="3000" b="1" dirty="0">
                <a:solidFill>
                  <a:schemeClr val="bg1"/>
                </a:solidFill>
              </a:rPr>
              <a:t>MITM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Phishing/Social Engineering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Security flows in other software we use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8C6C4-C51D-4336-B527-FD873271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Web Security Problems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5876B-4056-4F3F-962D-1B5E43722BEF}"/>
              </a:ext>
            </a:extLst>
          </p:cNvPr>
          <p:cNvGrpSpPr/>
          <p:nvPr/>
        </p:nvGrpSpPr>
        <p:grpSpPr>
          <a:xfrm>
            <a:off x="8608452" y="1312129"/>
            <a:ext cx="3797842" cy="3526358"/>
            <a:chOff x="8227265" y="2398834"/>
            <a:chExt cx="3889431" cy="355355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F6A0AA-41A0-47D7-9B11-C95B057943B3}"/>
                </a:ext>
              </a:extLst>
            </p:cNvPr>
            <p:cNvGrpSpPr/>
            <p:nvPr/>
          </p:nvGrpSpPr>
          <p:grpSpPr>
            <a:xfrm>
              <a:off x="8227265" y="2398834"/>
              <a:ext cx="3889431" cy="3553556"/>
              <a:chOff x="8227265" y="2398834"/>
              <a:chExt cx="3889431" cy="355355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20B0442-2192-431C-B96A-7541E3316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5416">
                <a:off x="10339158" y="3270737"/>
                <a:ext cx="1777538" cy="1414624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4ED78A-149B-4040-8227-35B091A079F2}"/>
                  </a:ext>
                </a:extLst>
              </p:cNvPr>
              <p:cNvGrpSpPr/>
              <p:nvPr/>
            </p:nvGrpSpPr>
            <p:grpSpPr>
              <a:xfrm>
                <a:off x="8227265" y="2398834"/>
                <a:ext cx="3668727" cy="3553556"/>
                <a:chOff x="8227264" y="2398834"/>
                <a:chExt cx="3713556" cy="3553556"/>
              </a:xfrm>
            </p:grpSpPr>
            <p:pic>
              <p:nvPicPr>
                <p:cNvPr id="8" name="Graphic 7" descr="Man">
                  <a:extLst>
                    <a:ext uri="{FF2B5EF4-FFF2-40B4-BE49-F238E27FC236}">
                      <a16:creationId xmlns:a16="http://schemas.microsoft.com/office/drawing/2014/main" id="{2E937178-0A01-47C9-BF56-66228FD10C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7264" y="2398834"/>
                  <a:ext cx="3553556" cy="3553556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0045DBB0-C9D5-400A-AE8D-654919C45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27880">
                  <a:off x="8471068" y="3595728"/>
                  <a:ext cx="1609282" cy="1609282"/>
                </a:xfrm>
                <a:prstGeom prst="rect">
                  <a:avLst/>
                </a:prstGeom>
              </p:spPr>
            </p:pic>
            <p:pic>
              <p:nvPicPr>
                <p:cNvPr id="14" name="Graphic 13" descr="Lock">
                  <a:extLst>
                    <a:ext uri="{FF2B5EF4-FFF2-40B4-BE49-F238E27FC236}">
                      <a16:creationId xmlns:a16="http://schemas.microsoft.com/office/drawing/2014/main" id="{7ABC87D2-8119-4080-9982-641D0C2636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21062043">
                  <a:off x="8793835" y="38623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Glasses">
                  <a:extLst>
                    <a:ext uri="{FF2B5EF4-FFF2-40B4-BE49-F238E27FC236}">
                      <a16:creationId xmlns:a16="http://schemas.microsoft.com/office/drawing/2014/main" id="{191B7580-C3D7-48D2-9EA7-EE77077299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96452" y="2439658"/>
                  <a:ext cx="635242" cy="635242"/>
                </a:xfrm>
                <a:prstGeom prst="rect">
                  <a:avLst/>
                </a:prstGeom>
              </p:spPr>
            </p:pic>
            <p:pic>
              <p:nvPicPr>
                <p:cNvPr id="18" name="Graphic 17" descr="Atom">
                  <a:extLst>
                    <a:ext uri="{FF2B5EF4-FFF2-40B4-BE49-F238E27FC236}">
                      <a16:creationId xmlns:a16="http://schemas.microsoft.com/office/drawing/2014/main" id="{A4F1240F-C60D-4BDB-842D-65EA71BFD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0904889" y="389272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19" name="Graphic 18" descr="Atom">
                  <a:extLst>
                    <a:ext uri="{FF2B5EF4-FFF2-40B4-BE49-F238E27FC236}">
                      <a16:creationId xmlns:a16="http://schemas.microsoft.com/office/drawing/2014/main" id="{68A8379F-CDB4-4B92-B9B2-674CBBE8CF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078188" y="3750308"/>
                  <a:ext cx="326987" cy="326987"/>
                </a:xfrm>
                <a:prstGeom prst="rect">
                  <a:avLst/>
                </a:prstGeom>
              </p:spPr>
            </p:pic>
            <p:pic>
              <p:nvPicPr>
                <p:cNvPr id="20" name="Graphic 19" descr="Atom">
                  <a:extLst>
                    <a:ext uri="{FF2B5EF4-FFF2-40B4-BE49-F238E27FC236}">
                      <a16:creationId xmlns:a16="http://schemas.microsoft.com/office/drawing/2014/main" id="{8F342C15-DEEB-41DF-8D31-971D4E2759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248379" y="3570564"/>
                  <a:ext cx="358020" cy="35802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Atom">
                  <a:extLst>
                    <a:ext uri="{FF2B5EF4-FFF2-40B4-BE49-F238E27FC236}">
                      <a16:creationId xmlns:a16="http://schemas.microsoft.com/office/drawing/2014/main" id="{0DEBCEE1-D1B1-4640-88E3-548009BA4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419998" y="3400256"/>
                  <a:ext cx="388922" cy="388922"/>
                </a:xfrm>
                <a:prstGeom prst="rect">
                  <a:avLst/>
                </a:prstGeom>
              </p:spPr>
            </p:pic>
            <p:pic>
              <p:nvPicPr>
                <p:cNvPr id="22" name="Graphic 21" descr="Atom">
                  <a:extLst>
                    <a:ext uri="{FF2B5EF4-FFF2-40B4-BE49-F238E27FC236}">
                      <a16:creationId xmlns:a16="http://schemas.microsoft.com/office/drawing/2014/main" id="{2FD3C23E-E3ED-4368-89B4-6DE335407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613833" y="3283738"/>
                  <a:ext cx="326987" cy="326987"/>
                </a:xfrm>
                <a:prstGeom prst="rect">
                  <a:avLst/>
                </a:prstGeom>
              </p:spPr>
            </p:pic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30289-2AF9-440C-AE4D-C41C6468C57A}"/>
                </a:ext>
              </a:extLst>
            </p:cNvPr>
            <p:cNvSpPr txBox="1"/>
            <p:nvPr/>
          </p:nvSpPr>
          <p:spPr>
            <a:xfrm>
              <a:off x="9618040" y="3351275"/>
              <a:ext cx="850407" cy="56252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</a:rPr>
                <a:t>Dev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21AF17D-540F-4878-B7BE-D5275A19C9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08" y="4714966"/>
            <a:ext cx="6263226" cy="1233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857E9C-E3D9-4DF7-8695-DD958088AA1A}"/>
              </a:ext>
            </a:extLst>
          </p:cNvPr>
          <p:cNvSpPr txBox="1"/>
          <p:nvPr/>
        </p:nvSpPr>
        <p:spPr>
          <a:xfrm>
            <a:off x="7712978" y="6043961"/>
            <a:ext cx="396694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hlinkClick r:id="rId15"/>
              </a:rPr>
              <a:t>https://www.exploit-db.com/</a:t>
            </a:r>
            <a:endParaRPr lang="en-US" sz="24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0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Identity – Extending &amp; Scaffolding</a:t>
            </a:r>
            <a:endParaRPr lang="bg-BG" dirty="0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AF266BA-3368-4D0A-9835-B8AC389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3964" y="1215105"/>
            <a:ext cx="2664070" cy="2664070"/>
          </a:xfrm>
          <a:prstGeom prst="rect">
            <a:avLst/>
          </a:prstGeom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4A54EA32-1733-4AF4-801F-9CBB7B7D2C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964" y="1861341"/>
            <a:ext cx="1047749" cy="1047749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CD94B703-D0F9-4E83-948B-83BE02D2873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289" y="1861341"/>
            <a:ext cx="1047749" cy="1047749"/>
          </a:xfrm>
          <a:prstGeom prst="rect">
            <a:avLst/>
          </a:prstGeom>
        </p:spPr>
      </p:pic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CD815154-1DCC-458A-ACAA-1C63DC1CC53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96">
            <a:off x="4240085" y="2411679"/>
            <a:ext cx="1047749" cy="1047749"/>
          </a:xfrm>
          <a:prstGeom prst="rect">
            <a:avLst/>
          </a:prstGeom>
        </p:spPr>
      </p:pic>
      <p:pic>
        <p:nvPicPr>
          <p:cNvPr id="13" name="Graphic 12" descr="Single gear">
            <a:extLst>
              <a:ext uri="{FF2B5EF4-FFF2-40B4-BE49-F238E27FC236}">
                <a16:creationId xmlns:a16="http://schemas.microsoft.com/office/drawing/2014/main" id="{B61D8415-4C67-4837-AE81-E982D1AF18D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9982">
            <a:off x="6879351" y="2411678"/>
            <a:ext cx="1047749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2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F5120-63B2-4C5E-BE7E-79A5FBF7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81436" cy="5561125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Identity</a:t>
            </a:r>
            <a:r>
              <a:rPr lang="en-US" sz="3200" dirty="0"/>
              <a:t> is provided as a </a:t>
            </a:r>
            <a:r>
              <a:rPr lang="en-US" sz="3200" b="1" dirty="0">
                <a:solidFill>
                  <a:schemeClr val="bg1"/>
                </a:solidFill>
              </a:rPr>
              <a:t>Razor Class Library</a:t>
            </a:r>
            <a:r>
              <a:rPr lang="en-US" sz="3200" dirty="0"/>
              <a:t> using </a:t>
            </a:r>
            <a:r>
              <a:rPr lang="en-US" sz="3200" b="1" dirty="0">
                <a:solidFill>
                  <a:schemeClr val="bg1"/>
                </a:solidFill>
              </a:rPr>
              <a:t>Razor Pages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  <a:r>
              <a:rPr lang="en-US" sz="3200" dirty="0"/>
              <a:t> can be configured to generate source code</a:t>
            </a:r>
          </a:p>
          <a:p>
            <a:pPr lvl="1"/>
            <a:r>
              <a:rPr lang="en-US" dirty="0"/>
              <a:t>If you need to modify the code and change the behavior</a:t>
            </a:r>
          </a:p>
          <a:p>
            <a:r>
              <a:rPr lang="en-US" sz="3200" dirty="0"/>
              <a:t>Most of the necessary code is generated by 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</a:p>
          <a:p>
            <a:pPr lvl="1"/>
            <a:r>
              <a:rPr lang="en-US" dirty="0"/>
              <a:t>Your project will need 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, before the process is complete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scaffolder</a:t>
            </a:r>
            <a:r>
              <a:rPr lang="en-US" sz="3200" dirty="0"/>
              <a:t> generates a helpful </a:t>
            </a:r>
            <a:r>
              <a:rPr lang="en-US" sz="3200" b="1" i="1" dirty="0">
                <a:solidFill>
                  <a:schemeClr val="bg1"/>
                </a:solidFill>
              </a:rPr>
              <a:t>ScaffoldingReadme.txt </a:t>
            </a:r>
            <a:r>
              <a:rPr lang="en-US" sz="3200" dirty="0"/>
              <a:t>file</a:t>
            </a:r>
          </a:p>
          <a:p>
            <a:pPr lvl="1"/>
            <a:r>
              <a:rPr lang="en-US" sz="3000" dirty="0"/>
              <a:t>Contains instructions on what's needed to complete the scaffolding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Source control </a:t>
            </a:r>
            <a:r>
              <a:rPr lang="en-US" sz="3200" dirty="0"/>
              <a:t>is suggested, before attempting </a:t>
            </a:r>
            <a:r>
              <a:rPr lang="en-US" sz="3200" b="1" dirty="0">
                <a:solidFill>
                  <a:schemeClr val="bg1"/>
                </a:solidFill>
              </a:rPr>
              <a:t>scaffolding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252148-19E3-4B22-B097-0B5BF996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ASP.NET Core Identity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3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ApplicationUser.cs</a:t>
            </a:r>
            <a:r>
              <a:rPr lang="en-US" dirty="0"/>
              <a:t> – can add user functionality</a:t>
            </a:r>
            <a:endParaRPr lang="en-US" noProof="1"/>
          </a:p>
          <a:p>
            <a:r>
              <a:rPr lang="en-US" dirty="0"/>
              <a:t>Extends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information for the ASP.NET Core application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derived from </a:t>
            </a:r>
            <a:r>
              <a:rPr lang="en-US" b="1" noProof="1">
                <a:solidFill>
                  <a:schemeClr val="bg1"/>
                </a:solidFill>
              </a:rPr>
              <a:t>IdentityUser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Id</a:t>
            </a:r>
            <a:r>
              <a:rPr lang="en-US" dirty="0"/>
              <a:t> (unique User Id, string holding a </a:t>
            </a:r>
            <a:r>
              <a:rPr lang="en-US" b="1" dirty="0">
                <a:solidFill>
                  <a:schemeClr val="bg1"/>
                </a:solidFill>
              </a:rPr>
              <a:t>GUID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313c241a-29ed-4398-b185-9a143bbd03ef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Username</a:t>
            </a:r>
            <a:r>
              <a:rPr lang="en-US" dirty="0"/>
              <a:t> (unique username), e.g. </a:t>
            </a:r>
            <a:r>
              <a:rPr lang="en-US" b="1" noProof="1">
                <a:solidFill>
                  <a:schemeClr val="bg1"/>
                </a:solidFill>
              </a:rPr>
              <a:t>maria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Email</a:t>
            </a:r>
            <a:r>
              <a:rPr lang="en-US" dirty="0"/>
              <a:t> (email address – can be unique), e.g. </a:t>
            </a:r>
            <a:r>
              <a:rPr lang="en-US" b="1" dirty="0">
                <a:solidFill>
                  <a:schemeClr val="bg1"/>
                </a:solidFill>
              </a:rPr>
              <a:t>mm@gmail.com</a:t>
            </a:r>
          </a:p>
          <a:p>
            <a:r>
              <a:rPr lang="en-US" dirty="0"/>
              <a:t>May hold </a:t>
            </a:r>
            <a:r>
              <a:rPr lang="en-US" b="1" dirty="0">
                <a:solidFill>
                  <a:schemeClr val="bg1"/>
                </a:solidFill>
              </a:rPr>
              <a:t>additional fields</a:t>
            </a:r>
            <a:r>
              <a:rPr lang="en-US" dirty="0"/>
              <a:t>, e.g. first name, last name,</a:t>
            </a:r>
            <a:br>
              <a:rPr lang="en-US" dirty="0"/>
            </a:br>
            <a:r>
              <a:rPr lang="en-US" dirty="0"/>
              <a:t>date of birth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Extending ASP.NET Core Identity</a:t>
            </a:r>
          </a:p>
        </p:txBody>
      </p:sp>
      <p:pic>
        <p:nvPicPr>
          <p:cNvPr id="1027" name="Picture 3" descr="C:\Users\Roy Jones Jr\Desktop\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2395635"/>
            <a:ext cx="2066730" cy="20667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Authentication Types</a:t>
            </a:r>
            <a:endParaRPr lang="bg-BG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565" y="1727982"/>
            <a:ext cx="1950868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A1698-881F-4205-B3F0-F551C5174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many types of </a:t>
            </a:r>
            <a:r>
              <a:rPr lang="en-US" noProof="1"/>
              <a:t>auth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Authentication &amp; Authorization (Identity)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Authentication &amp; Authorization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Cloud-based</a:t>
            </a:r>
            <a:r>
              <a:rPr lang="en-US" dirty="0"/>
              <a:t> Authentication &amp; Authorization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JSON Web Tokens </a:t>
            </a:r>
            <a:r>
              <a:rPr lang="en-US" dirty="0"/>
              <a:t>(JWT) Authentication &amp; Authorization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2110B-F3ED-4CD8-B7B4-E62B94B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Types</a:t>
            </a:r>
          </a:p>
        </p:txBody>
      </p:sp>
      <p:pic>
        <p:nvPicPr>
          <p:cNvPr id="6" name="Graphic 5" descr="Download from cloud">
            <a:extLst>
              <a:ext uri="{FF2B5EF4-FFF2-40B4-BE49-F238E27FC236}">
                <a16:creationId xmlns:a16="http://schemas.microsoft.com/office/drawing/2014/main" id="{B7344F0D-EA87-4C58-AC5A-F77C473CC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9538" y="4489567"/>
            <a:ext cx="2344616" cy="2344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E37017-9DEB-45C3-8EC1-EA7E1DD8A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36" y="4006475"/>
            <a:ext cx="3310796" cy="3310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13B88-A800-45DF-8B6F-B80FD45A7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76" y="4728201"/>
            <a:ext cx="1867347" cy="1867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FD022-0ABC-4932-BADF-27847BDE0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02" y="4875145"/>
            <a:ext cx="1573457" cy="1573457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3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Cookie-Based</a:t>
            </a:r>
            <a:r>
              <a:rPr lang="en-US" dirty="0"/>
              <a:t> </a:t>
            </a:r>
            <a:r>
              <a:rPr lang="en-US" noProof="1"/>
              <a:t>auth is the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noProof="1"/>
              <a:t>app auth mechanism</a:t>
            </a:r>
          </a:p>
          <a:p>
            <a:pPr lvl="1"/>
            <a:r>
              <a:rPr lang="en-US" dirty="0"/>
              <a:t>Authentication is entirely </a:t>
            </a:r>
            <a:r>
              <a:rPr lang="en-US" b="1" dirty="0">
                <a:solidFill>
                  <a:schemeClr val="bg1"/>
                </a:solidFill>
              </a:rPr>
              <a:t>Cookie-based</a:t>
            </a:r>
          </a:p>
          <a:p>
            <a:pPr lvl="1"/>
            <a:r>
              <a:rPr lang="en-US" dirty="0"/>
              <a:t>This is a major difference from </a:t>
            </a:r>
            <a:r>
              <a:rPr lang="en-US" b="1" dirty="0">
                <a:solidFill>
                  <a:schemeClr val="bg1"/>
                </a:solidFill>
              </a:rPr>
              <a:t>ASP.NET MVC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Principal</a:t>
            </a:r>
            <a:r>
              <a:rPr lang="en-US" dirty="0"/>
              <a:t> is based on </a:t>
            </a:r>
            <a:r>
              <a:rPr lang="en-US" b="1" dirty="0">
                <a:solidFill>
                  <a:schemeClr val="bg1"/>
                </a:solidFill>
              </a:rPr>
              <a:t>claims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Cookie-Based Authentication &amp; Authorization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69E28-ADD0-4F0D-9E6D-36D4FB4A5D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22" y="5153224"/>
            <a:ext cx="1023567" cy="1017301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A566EFCE-54E5-4A29-A149-F55BF235B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585" y="4107942"/>
            <a:ext cx="1970940" cy="197094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86B4577F-5C30-4CF4-8B0C-DE54840FD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0776" y="3755166"/>
            <a:ext cx="1398058" cy="1398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6B60E2-D240-477C-BE0F-4F4DB30754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39" y="3215278"/>
            <a:ext cx="4374409" cy="3253804"/>
          </a:xfrm>
          <a:prstGeom prst="rect">
            <a:avLst/>
          </a:prstGeom>
        </p:spPr>
      </p:pic>
      <p:pic>
        <p:nvPicPr>
          <p:cNvPr id="14" name="Graphic 13" descr="Plug">
            <a:extLst>
              <a:ext uri="{FF2B5EF4-FFF2-40B4-BE49-F238E27FC236}">
                <a16:creationId xmlns:a16="http://schemas.microsoft.com/office/drawing/2014/main" id="{62CEC62C-A5DC-4931-A212-A5DEF6897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309196" y="4158209"/>
            <a:ext cx="1398058" cy="1870406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2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6560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</a:t>
            </a:r>
            <a:r>
              <a:rPr lang="en-US" noProof="1"/>
              <a:t>auth is a more complex auth mechanism</a:t>
            </a:r>
          </a:p>
          <a:p>
            <a:pPr lvl="1"/>
            <a:r>
              <a:rPr lang="en-US" dirty="0"/>
              <a:t>Relies on the operating system to authenticate users</a:t>
            </a:r>
          </a:p>
          <a:p>
            <a:pPr lvl="1"/>
            <a:r>
              <a:rPr lang="en-US" dirty="0"/>
              <a:t>Credentials are hashed before sent across the network</a:t>
            </a:r>
          </a:p>
          <a:p>
            <a:pPr lvl="1"/>
            <a:r>
              <a:rPr lang="en-US" dirty="0"/>
              <a:t>Best suited for intranet environments</a:t>
            </a:r>
          </a:p>
          <a:p>
            <a:pPr lvl="2"/>
            <a:r>
              <a:rPr lang="en-US" dirty="0"/>
              <a:t>Clients, Users, Servers belong to the same Windows domain (AD)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Authentication &amp; Authorization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4D2F10-6D54-4183-9FDE-BE0191D98B8E}"/>
              </a:ext>
            </a:extLst>
          </p:cNvPr>
          <p:cNvGrpSpPr/>
          <p:nvPr/>
        </p:nvGrpSpPr>
        <p:grpSpPr>
          <a:xfrm>
            <a:off x="1659527" y="4236636"/>
            <a:ext cx="8872945" cy="2850477"/>
            <a:chOff x="1730395" y="4287650"/>
            <a:chExt cx="8872945" cy="28504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EAC8FA-3AD5-4833-9E82-76D384D15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395" y="5391920"/>
              <a:ext cx="1746207" cy="1746207"/>
            </a:xfrm>
            <a:prstGeom prst="rect">
              <a:avLst/>
            </a:prstGeom>
          </p:spPr>
        </p:pic>
        <p:pic>
          <p:nvPicPr>
            <p:cNvPr id="12" name="Graphic 11" descr="Plug">
              <a:extLst>
                <a:ext uri="{FF2B5EF4-FFF2-40B4-BE49-F238E27FC236}">
                  <a16:creationId xmlns:a16="http://schemas.microsoft.com/office/drawing/2014/main" id="{88DD1709-0EE7-4480-B57D-DB5B9A7D0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545055" y="4287650"/>
              <a:ext cx="2570350" cy="2570350"/>
            </a:xfrm>
            <a:prstGeom prst="rect">
              <a:avLst/>
            </a:prstGeom>
          </p:spPr>
        </p:pic>
        <p:pic>
          <p:nvPicPr>
            <p:cNvPr id="14" name="Graphic 13" descr="User">
              <a:extLst>
                <a:ext uri="{FF2B5EF4-FFF2-40B4-BE49-F238E27FC236}">
                  <a16:creationId xmlns:a16="http://schemas.microsoft.com/office/drawing/2014/main" id="{07B63949-F082-4A26-BA50-D0BB95DF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7470" y="4614704"/>
              <a:ext cx="1352059" cy="1352059"/>
            </a:xfrm>
            <a:prstGeom prst="rect">
              <a:avLst/>
            </a:prstGeom>
          </p:spPr>
        </p:pic>
        <p:pic>
          <p:nvPicPr>
            <p:cNvPr id="16" name="Graphic 15" descr="Computer">
              <a:extLst>
                <a:ext uri="{FF2B5EF4-FFF2-40B4-BE49-F238E27FC236}">
                  <a16:creationId xmlns:a16="http://schemas.microsoft.com/office/drawing/2014/main" id="{BA1EB5CA-4548-404B-A190-A7949896E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83858" y="4368367"/>
              <a:ext cx="2419482" cy="2419482"/>
            </a:xfrm>
            <a:prstGeom prst="rect">
              <a:avLst/>
            </a:prstGeom>
          </p:spPr>
        </p:pic>
        <p:pic>
          <p:nvPicPr>
            <p:cNvPr id="18" name="Graphic 17" descr="Checkmark">
              <a:extLst>
                <a:ext uri="{FF2B5EF4-FFF2-40B4-BE49-F238E27FC236}">
                  <a16:creationId xmlns:a16="http://schemas.microsoft.com/office/drawing/2014/main" id="{400BB0ED-3B4A-479A-AA39-6A08BF993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557846" y="4934720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0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Cloud-based</a:t>
            </a:r>
            <a:r>
              <a:rPr lang="en-US" noProof="1"/>
              <a:t> auth is a more modern authentication approach</a:t>
            </a:r>
          </a:p>
          <a:p>
            <a:pPr lvl="1"/>
            <a:r>
              <a:rPr lang="en-US" noProof="1"/>
              <a:t>Authentication &amp; Authorization work is outsourced</a:t>
            </a:r>
          </a:p>
          <a:p>
            <a:pPr lvl="1"/>
            <a:r>
              <a:rPr lang="en-US" noProof="1"/>
              <a:t>An </a:t>
            </a:r>
            <a:r>
              <a:rPr lang="en-US" b="1" noProof="1">
                <a:solidFill>
                  <a:schemeClr val="bg1"/>
                </a:solidFill>
              </a:rPr>
              <a:t>external platform </a:t>
            </a:r>
            <a:r>
              <a:rPr lang="en-US" noProof="1"/>
              <a:t>handles the User functionality</a:t>
            </a:r>
          </a:p>
          <a:p>
            <a:pPr lvl="1"/>
            <a:r>
              <a:rPr lang="en-US" noProof="1"/>
              <a:t>Ensures flexibility and speed</a:t>
            </a:r>
          </a:p>
          <a:p>
            <a:pPr lvl="1"/>
            <a:r>
              <a:rPr lang="en-US" noProof="1"/>
              <a:t>Greatly decouples the auth functionality from the others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Cloud-based Authentication &amp; Authorization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A1581B-9ACF-40AB-8ACF-A03AD25F3688}"/>
              </a:ext>
            </a:extLst>
          </p:cNvPr>
          <p:cNvGrpSpPr/>
          <p:nvPr/>
        </p:nvGrpSpPr>
        <p:grpSpPr>
          <a:xfrm>
            <a:off x="1782839" y="4236636"/>
            <a:ext cx="8636628" cy="2570350"/>
            <a:chOff x="1782839" y="4236636"/>
            <a:chExt cx="8636628" cy="2570350"/>
          </a:xfrm>
        </p:grpSpPr>
        <p:pic>
          <p:nvPicPr>
            <p:cNvPr id="7" name="Graphic 6" descr="Plug">
              <a:extLst>
                <a:ext uri="{FF2B5EF4-FFF2-40B4-BE49-F238E27FC236}">
                  <a16:creationId xmlns:a16="http://schemas.microsoft.com/office/drawing/2014/main" id="{D29D4C47-BDAC-4C7A-8C3D-B77CF5422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474187" y="4236636"/>
              <a:ext cx="2570350" cy="2570350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0414BC7A-3098-4689-A173-4885B85D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2839" y="4517118"/>
              <a:ext cx="2015565" cy="201556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20BA46-00A4-4CDB-8371-CFFD1FD028F0}"/>
                </a:ext>
              </a:extLst>
            </p:cNvPr>
            <p:cNvGrpSpPr/>
            <p:nvPr/>
          </p:nvGrpSpPr>
          <p:grpSpPr>
            <a:xfrm>
              <a:off x="8191481" y="4323632"/>
              <a:ext cx="2227986" cy="2227986"/>
              <a:chOff x="8082189" y="4064675"/>
              <a:chExt cx="2227986" cy="2227986"/>
            </a:xfrm>
          </p:grpSpPr>
          <p:pic>
            <p:nvPicPr>
              <p:cNvPr id="12" name="Graphic 11" descr="Cloud Computing">
                <a:extLst>
                  <a:ext uri="{FF2B5EF4-FFF2-40B4-BE49-F238E27FC236}">
                    <a16:creationId xmlns:a16="http://schemas.microsoft.com/office/drawing/2014/main" id="{BF1FCE27-1AF4-4523-928C-EFC9341E8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082189" y="4064675"/>
                <a:ext cx="2227986" cy="2227986"/>
              </a:xfrm>
              <a:prstGeom prst="rect">
                <a:avLst/>
              </a:prstGeom>
            </p:spPr>
          </p:pic>
          <p:pic>
            <p:nvPicPr>
              <p:cNvPr id="10" name="Graphic 9" descr="Checkmark">
                <a:extLst>
                  <a:ext uri="{FF2B5EF4-FFF2-40B4-BE49-F238E27FC236}">
                    <a16:creationId xmlns:a16="http://schemas.microsoft.com/office/drawing/2014/main" id="{E6381620-C353-460B-93CF-AFDE10E62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486978" y="5178668"/>
                <a:ext cx="619437" cy="619437"/>
              </a:xfrm>
              <a:prstGeom prst="rect">
                <a:avLst/>
              </a:prstGeom>
            </p:spPr>
          </p:pic>
        </p:grp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1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433275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300" b="1" noProof="1">
                <a:solidFill>
                  <a:schemeClr val="bg1"/>
                </a:solidFill>
              </a:rPr>
              <a:t>JSON Web Tokens </a:t>
            </a:r>
            <a:r>
              <a:rPr lang="en-US" sz="3300" noProof="1"/>
              <a:t>is a modern JavaScript-based auth mechanism</a:t>
            </a:r>
          </a:p>
          <a:p>
            <a:pPr lvl="1"/>
            <a:r>
              <a:rPr lang="en-US" noProof="1"/>
              <a:t>Compact and self-contained</a:t>
            </a:r>
          </a:p>
          <a:p>
            <a:pPr lvl="1"/>
            <a:r>
              <a:rPr lang="en-US" noProof="1"/>
              <a:t>Focused on signed tokens</a:t>
            </a:r>
          </a:p>
          <a:p>
            <a:pPr lvl="2"/>
            <a:r>
              <a:rPr lang="en-US" noProof="1"/>
              <a:t>Work with claims</a:t>
            </a:r>
          </a:p>
          <a:p>
            <a:pPr lvl="2"/>
            <a:r>
              <a:rPr lang="en-US" noProof="1"/>
              <a:t>Data is encrypted</a:t>
            </a:r>
          </a:p>
          <a:p>
            <a:pPr lvl="1"/>
            <a:r>
              <a:rPr lang="en-US" noProof="1"/>
              <a:t>Used for auth &amp; information exchange</a:t>
            </a:r>
          </a:p>
          <a:p>
            <a:pPr lvl="1"/>
            <a:r>
              <a:rPr lang="en-US" noProof="1"/>
              <a:t>Commonly used, when developing </a:t>
            </a:r>
            <a:r>
              <a:rPr lang="en-US" b="1" noProof="1">
                <a:solidFill>
                  <a:schemeClr val="bg1"/>
                </a:solidFill>
              </a:rPr>
              <a:t>REST</a:t>
            </a:r>
          </a:p>
          <a:p>
            <a:pPr lvl="1"/>
            <a:r>
              <a:rPr lang="en-US" noProof="1"/>
              <a:t>Extremely simple to comprehend</a:t>
            </a:r>
          </a:p>
          <a:p>
            <a:pPr lvl="1"/>
            <a:r>
              <a:rPr lang="en-US" noProof="1"/>
              <a:t>Used in Angular/React/Vue.js/Blazor applications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JWT Authentication &amp; Authorization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B99AF-B4FB-45D8-94BD-ED82D184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92" y="4565666"/>
            <a:ext cx="1906820" cy="190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F2BB3-253D-4567-B398-3D9C98B97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39" y="2769576"/>
            <a:ext cx="2788615" cy="2268415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244583F6-36E2-452A-AE17-C2C3EE673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6619" y="2138882"/>
            <a:ext cx="2580235" cy="2580235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855E9256-6619-42F1-B478-F4E4F0A71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9465" y="1780202"/>
            <a:ext cx="1553308" cy="155330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65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Social Accounts</a:t>
            </a:r>
            <a:endParaRPr lang="bg-BG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565" y="1727982"/>
            <a:ext cx="1950868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Cross Site Scripting (XSS)</a:t>
            </a:r>
            <a:endParaRPr lang="bg-B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DC5D4-E332-4F1A-BD80-FC2F66D27682}"/>
              </a:ext>
            </a:extLst>
          </p:cNvPr>
          <p:cNvSpPr txBox="1"/>
          <p:nvPr/>
        </p:nvSpPr>
        <p:spPr>
          <a:xfrm>
            <a:off x="4939616" y="1734923"/>
            <a:ext cx="2312765" cy="18262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0" b="1" dirty="0">
                <a:solidFill>
                  <a:schemeClr val="bg2"/>
                </a:solidFill>
              </a:rPr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7906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43F53F-0C72-491D-9C67-495DFB72B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Enabling users to sign in with their existing credentials is convenient</a:t>
            </a:r>
          </a:p>
          <a:p>
            <a:pPr lvl="1"/>
            <a:r>
              <a:rPr lang="en-US" sz="3000" noProof="1"/>
              <a:t>Shifts the complexities of managing the sign-in process to third party</a:t>
            </a:r>
          </a:p>
          <a:p>
            <a:pPr lvl="1"/>
            <a:r>
              <a:rPr lang="en-US" sz="3000" noProof="1"/>
              <a:t>Enhances user experience by minimizing their auth activities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ASP.NET Core </a:t>
            </a:r>
            <a:r>
              <a:rPr lang="en-US" sz="3200" noProof="1"/>
              <a:t>supports </a:t>
            </a:r>
            <a:r>
              <a:rPr lang="en-US" noProof="1"/>
              <a:t>built-in external</a:t>
            </a:r>
            <a:r>
              <a:rPr lang="en-US" sz="3200" noProof="1"/>
              <a:t> login providers for:</a:t>
            </a:r>
          </a:p>
          <a:p>
            <a:pPr lvl="1"/>
            <a:r>
              <a:rPr lang="en-US" sz="3000" noProof="1"/>
              <a:t>Google</a:t>
            </a:r>
          </a:p>
          <a:p>
            <a:pPr lvl="1"/>
            <a:r>
              <a:rPr lang="en-US" sz="3000" noProof="1"/>
              <a:t>Facebook</a:t>
            </a:r>
          </a:p>
          <a:p>
            <a:pPr lvl="1"/>
            <a:r>
              <a:rPr lang="en-US" sz="3000" noProof="1"/>
              <a:t>Twitter</a:t>
            </a:r>
          </a:p>
          <a:p>
            <a:pPr lvl="1"/>
            <a:r>
              <a:rPr lang="en-US" sz="3000" noProof="1"/>
              <a:t>Microsoft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56518-42E6-4C3D-BDBC-0DB37907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C066C-BA50-45E2-9D12-6822FB37B615}"/>
              </a:ext>
            </a:extLst>
          </p:cNvPr>
          <p:cNvSpPr txBox="1">
            <a:spLocks/>
          </p:cNvSpPr>
          <p:nvPr/>
        </p:nvSpPr>
        <p:spPr>
          <a:xfrm>
            <a:off x="3618068" y="3796658"/>
            <a:ext cx="698545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AddGoogle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(googleOptions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AddTwitter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(twitterOptions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AddMicrosoftAccount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(microsoftOptions =&gt; { ...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62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BF2BD-A5E0-4875-A575-A67387F60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926" y="1204007"/>
            <a:ext cx="11818096" cy="5433275"/>
          </a:xfrm>
        </p:spPr>
        <p:txBody>
          <a:bodyPr/>
          <a:lstStyle/>
          <a:p>
            <a:r>
              <a:rPr lang="en-US" dirty="0"/>
              <a:t>Each External Login provider has some Developer API</a:t>
            </a:r>
          </a:p>
          <a:p>
            <a:pPr lvl="1"/>
            <a:r>
              <a:rPr lang="en-US" dirty="0"/>
              <a:t>You have to configure an application there before using it</a:t>
            </a:r>
          </a:p>
          <a:p>
            <a:pPr lvl="1"/>
            <a:r>
              <a:rPr lang="en-US" dirty="0"/>
              <a:t>That application will provide you with credentials</a:t>
            </a:r>
          </a:p>
          <a:p>
            <a:pPr lvl="2"/>
            <a:r>
              <a:rPr lang="en-US" dirty="0"/>
              <a:t>Application ID</a:t>
            </a:r>
          </a:p>
          <a:p>
            <a:pPr lvl="2"/>
            <a:r>
              <a:rPr lang="en-US" dirty="0"/>
              <a:t>Application Secret</a:t>
            </a:r>
          </a:p>
          <a:p>
            <a:pPr lvl="1"/>
            <a:r>
              <a:rPr lang="en-US" dirty="0"/>
              <a:t>These credentials will be used by the external provider API</a:t>
            </a:r>
          </a:p>
          <a:p>
            <a:pPr lvl="2"/>
            <a:r>
              <a:rPr lang="en-US" dirty="0"/>
              <a:t>You authenticate yourself with them, when sending a request</a:t>
            </a:r>
          </a:p>
          <a:p>
            <a:pPr lvl="1"/>
            <a:r>
              <a:rPr lang="en-US" dirty="0"/>
              <a:t>These credentials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stored in the </a:t>
            </a:r>
            <a:r>
              <a:rPr lang="en-US" b="1" dirty="0">
                <a:solidFill>
                  <a:schemeClr val="bg1"/>
                </a:solidFill>
              </a:rPr>
              <a:t>open world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677CE8-5B67-4A69-B0FF-829EADB5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pic>
        <p:nvPicPr>
          <p:cNvPr id="1026" name="Picture 2" descr="Ð ÐµÐ·ÑÐ»ÑÐ°Ñ Ñ Ð¸Ð·Ð¾Ð±ÑÐ°Ð¶ÐµÐ½Ð¸Ðµ Ð·Ð° facebook developer page">
            <a:extLst>
              <a:ext uri="{FF2B5EF4-FFF2-40B4-BE49-F238E27FC236}">
                <a16:creationId xmlns:a16="http://schemas.microsoft.com/office/drawing/2014/main" id="{191F9836-3109-4676-970B-D6552101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16" y="1435935"/>
            <a:ext cx="7609074" cy="47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65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18D6E-7130-4D61-AFDF-E01E82E74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dirty="0"/>
              <a:t>On the back-end, it is quite simple, and quite clean</a:t>
            </a:r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If you use the </a:t>
            </a:r>
            <a:r>
              <a:rPr lang="en-US" sz="3200" b="1" dirty="0">
                <a:solidFill>
                  <a:schemeClr val="bg1"/>
                </a:solidFill>
              </a:rPr>
              <a:t>default ASP.NET Core Login</a:t>
            </a:r>
            <a:r>
              <a:rPr lang="en-US" sz="3200" dirty="0"/>
              <a:t> page, this will add a </a:t>
            </a:r>
            <a:r>
              <a:rPr lang="en-US" sz="3200" b="1" dirty="0">
                <a:solidFill>
                  <a:schemeClr val="bg1"/>
                </a:solidFill>
              </a:rPr>
              <a:t>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385C4-9EBC-4C69-874F-B10DCEA5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8B0D485-C555-4C58-B6C2-4D06016E6989}"/>
              </a:ext>
            </a:extLst>
          </p:cNvPr>
          <p:cNvSpPr txBox="1">
            <a:spLocks/>
          </p:cNvSpPr>
          <p:nvPr/>
        </p:nvSpPr>
        <p:spPr>
          <a:xfrm>
            <a:off x="794866" y="2638011"/>
            <a:ext cx="1041532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AddAuthentication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AddFacebook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(facebookOptions =&gt;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["Authentication:Facebook: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facebookOptions.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["Authentication:Facebook: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AppSecret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4C769-A224-46A7-9A7D-B3636CC7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Accounts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8DC20-6D5D-4CF0-9F39-2BE3ADC0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8" y="1281681"/>
            <a:ext cx="8441945" cy="4773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375063-A61C-433F-BA4A-F6D25CA1F7AE}"/>
              </a:ext>
            </a:extLst>
          </p:cNvPr>
          <p:cNvSpPr/>
          <p:nvPr/>
        </p:nvSpPr>
        <p:spPr bwMode="auto">
          <a:xfrm>
            <a:off x="6418385" y="2980592"/>
            <a:ext cx="1160584" cy="597877"/>
          </a:xfrm>
          <a:prstGeom prst="rect">
            <a:avLst/>
          </a:prstGeom>
          <a:noFill/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3B75A77-54B4-477E-8450-4FE08C82E288}"/>
              </a:ext>
            </a:extLst>
          </p:cNvPr>
          <p:cNvSpPr/>
          <p:nvPr/>
        </p:nvSpPr>
        <p:spPr bwMode="auto">
          <a:xfrm>
            <a:off x="8209924" y="2825322"/>
            <a:ext cx="3722644" cy="643984"/>
          </a:xfrm>
          <a:prstGeom prst="wedgeRectCallout">
            <a:avLst>
              <a:gd name="adj1" fmla="val -63895"/>
              <a:gd name="adj2" fmla="val 1559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</a:rPr>
              <a:t>Sends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POST</a:t>
            </a:r>
            <a:r>
              <a:rPr lang="en-US" sz="2000" b="1" noProof="1">
                <a:solidFill>
                  <a:srgbClr val="FFFFFF"/>
                </a:solidFill>
              </a:rPr>
              <a:t> request to /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000" b="1" noProof="1">
                <a:solidFill>
                  <a:srgbClr val="FFFFFF"/>
                </a:solidFill>
              </a:rPr>
              <a:t>/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Account</a:t>
            </a:r>
            <a:r>
              <a:rPr lang="en-US" sz="2000" b="1" noProof="1">
                <a:solidFill>
                  <a:srgbClr val="FFFFFF"/>
                </a:solidFill>
              </a:rPr>
              <a:t>/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ExternalLogin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A021893-ADC2-4BDD-86FF-2786373D38A2}"/>
              </a:ext>
            </a:extLst>
          </p:cNvPr>
          <p:cNvSpPr/>
          <p:nvPr/>
        </p:nvSpPr>
        <p:spPr bwMode="auto">
          <a:xfrm>
            <a:off x="8212016" y="3632828"/>
            <a:ext cx="3722645" cy="847373"/>
          </a:xfrm>
          <a:prstGeom prst="wedgeRectCallout">
            <a:avLst>
              <a:gd name="adj1" fmla="val -71146"/>
              <a:gd name="adj2" fmla="val -5138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2000" b="1" noProof="1">
                <a:solidFill>
                  <a:srgbClr val="FFFFFF"/>
                </a:solidFill>
              </a:rPr>
              <a:t> submits a parameter:</a:t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name: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provider</a:t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value: {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externalLogin</a:t>
            </a:r>
            <a:r>
              <a:rPr lang="en-US" sz="2000" b="1" noProof="1">
                <a:solidFill>
                  <a:srgbClr val="FFFFFF"/>
                </a:solidFill>
              </a:rPr>
              <a:t>}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8FC2E-E9DF-4340-80BC-A09FB9604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74" y="4840686"/>
            <a:ext cx="9350985" cy="1191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6E9223-7F20-4257-91C0-14E535B80A38}"/>
              </a:ext>
            </a:extLst>
          </p:cNvPr>
          <p:cNvSpPr/>
          <p:nvPr/>
        </p:nvSpPr>
        <p:spPr bwMode="auto">
          <a:xfrm>
            <a:off x="8343900" y="5811715"/>
            <a:ext cx="3590759" cy="1582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5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JSON Web Tokens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204546"/>
            <a:ext cx="2895600" cy="2914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JWT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51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JWT</a:t>
            </a:r>
            <a:r>
              <a:rPr lang="en-US" sz="3000" dirty="0"/>
              <a:t> is a method for representing claims between two parties</a:t>
            </a:r>
          </a:p>
          <a:p>
            <a:pPr lvl="1"/>
            <a:r>
              <a:rPr lang="en-US" sz="2800" dirty="0"/>
              <a:t>An open, industry standard – RFC 7519</a:t>
            </a:r>
          </a:p>
          <a:p>
            <a:pPr lvl="1"/>
            <a:r>
              <a:rPr lang="en-US" sz="2800" dirty="0"/>
              <a:t>Easy to use, and at the same time – absolutely secured</a:t>
            </a:r>
          </a:p>
          <a:p>
            <a:r>
              <a:rPr lang="en-US" sz="3000" dirty="0"/>
              <a:t>When the user successfully </a:t>
            </a:r>
            <a:r>
              <a:rPr lang="en-US" sz="3000" b="1" dirty="0">
                <a:solidFill>
                  <a:schemeClr val="bg1"/>
                </a:solidFill>
              </a:rPr>
              <a:t>authenticates</a:t>
            </a:r>
            <a:r>
              <a:rPr lang="en-US" sz="3000" dirty="0"/>
              <a:t> (login) using their credentials: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2"/>
            <a:r>
              <a:rPr lang="en-US" sz="2600" dirty="0"/>
              <a:t>It must be stored (in </a:t>
            </a:r>
            <a:r>
              <a:rPr lang="en-US" sz="2600" b="1" dirty="0">
                <a:solidFill>
                  <a:schemeClr val="bg1"/>
                </a:solidFill>
              </a:rPr>
              <a:t>local</a:t>
            </a:r>
            <a:r>
              <a:rPr lang="en-US" sz="2600" dirty="0"/>
              <a:t> / </a:t>
            </a:r>
            <a:r>
              <a:rPr lang="en-US" sz="2600" b="1" dirty="0">
                <a:solidFill>
                  <a:schemeClr val="bg1"/>
                </a:solidFill>
              </a:rPr>
              <a:t>session</a:t>
            </a:r>
            <a:r>
              <a:rPr lang="en-US" sz="2600" dirty="0"/>
              <a:t> storage, </a:t>
            </a:r>
            <a:r>
              <a:rPr lang="en-US" sz="2600" b="1" dirty="0">
                <a:solidFill>
                  <a:schemeClr val="bg1"/>
                </a:solidFill>
              </a:rPr>
              <a:t>cookies</a:t>
            </a:r>
            <a:r>
              <a:rPr lang="en-US" sz="2600" dirty="0"/>
              <a:t> are also an option)</a:t>
            </a:r>
          </a:p>
          <a:p>
            <a:r>
              <a:rPr lang="en-US" sz="3000" dirty="0"/>
              <a:t>Whenever a protected route is accessed, the user agent sends the </a:t>
            </a:r>
            <a:r>
              <a:rPr lang="en-US" sz="30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03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absolutely </a:t>
            </a:r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/>
              <a:t>, </a:t>
            </a:r>
            <a:r>
              <a:rPr lang="en-US" sz="2600" dirty="0"/>
              <a:t>nothing is stored on the server</a:t>
            </a:r>
          </a:p>
          <a:p>
            <a:r>
              <a:rPr lang="en-US" sz="2800" dirty="0"/>
              <a:t>Here is an example of an encoded and decoded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5089" y="3903013"/>
            <a:ext cx="4320911" cy="1557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980" y="3429000"/>
            <a:ext cx="1179127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8148" y="1884561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7347" y="1408006"/>
            <a:ext cx="1295055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8148" y="2350822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8147" y="3637365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8147" y="4102126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8147" y="5379417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8146" y="5862097"/>
            <a:ext cx="4153450" cy="74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2802579"/>
            <a:ext cx="2991398" cy="994073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separated by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5550678"/>
            <a:ext cx="2991398" cy="994073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token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are in a strict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01" y="5539599"/>
            <a:ext cx="2991398" cy="994073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token data does not change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7" y="2802578"/>
            <a:ext cx="2991398" cy="994073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As any normal auth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JWT</a:t>
            </a: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also has an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expiration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1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48827"/>
            <a:ext cx="11818096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configured in </a:t>
            </a:r>
            <a:r>
              <a:rPr lang="en-US" sz="3200" b="1" noProof="1">
                <a:solidFill>
                  <a:schemeClr val="bg1"/>
                </a:solidFill>
              </a:rPr>
              <a:t>ConfigureServices()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Install </a:t>
            </a:r>
            <a:r>
              <a:rPr lang="en-US" sz="3000" b="1" dirty="0" err="1">
                <a:solidFill>
                  <a:schemeClr val="bg1"/>
                </a:solidFill>
              </a:rPr>
              <a:t>Microsoft.AspNetCore.Authentication.JwtBearer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351327" y="2358012"/>
            <a:ext cx="4525474" cy="12197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17AF55C-811A-4734-9336-C3EFED4380CB}"/>
              </a:ext>
            </a:extLst>
          </p:cNvPr>
          <p:cNvSpPr txBox="1">
            <a:spLocks/>
          </p:cNvSpPr>
          <p:nvPr/>
        </p:nvSpPr>
        <p:spPr>
          <a:xfrm>
            <a:off x="351327" y="3664351"/>
            <a:ext cx="4525474" cy="2997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": "super-secret"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"Logging":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"LogLevel":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"Default": "Warning"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"AllowedHosts": "*"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0BDC0D8-41E1-4E5F-8C45-ABA83DE8461F}"/>
              </a:ext>
            </a:extLst>
          </p:cNvPr>
          <p:cNvSpPr txBox="1">
            <a:spLocks/>
          </p:cNvSpPr>
          <p:nvPr/>
        </p:nvSpPr>
        <p:spPr>
          <a:xfrm>
            <a:off x="2891328" y="3664351"/>
            <a:ext cx="1985473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appsettings.json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5B2221-375C-4E84-AC54-4A9C1FC9FF33}"/>
              </a:ext>
            </a:extLst>
          </p:cNvPr>
          <p:cNvSpPr txBox="1">
            <a:spLocks/>
          </p:cNvSpPr>
          <p:nvPr/>
        </p:nvSpPr>
        <p:spPr>
          <a:xfrm>
            <a:off x="5052464" y="2358012"/>
            <a:ext cx="6611216" cy="4266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public void ConfigureServices(IServiceCollection services)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strongly typed settings objects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jwtSettingsSection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        Configuration.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GetSection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Configure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&gt;(jwtSettingsSection);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JWT authentication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= jwtSettingsSection.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 = Encoding.ASCII.GetBytes(jwtSettings.</a:t>
            </a:r>
            <a:r>
              <a:rPr lang="en-US" sz="1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5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services.AddAuthentication(...)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        .AddJwtBearer(...);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5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Configure DI for application services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    services.AddScoped&lt;IUserService, UserService&gt;();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944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32316" y="1860530"/>
            <a:ext cx="9127368" cy="453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services.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AddAuthentication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(options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DefaultAuthenticateScheme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JwtBearerDefaults.AuthenticationScheme;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DefaultChallengeScheme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JwtBearerDefaults.AuthenticationScheme;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}).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AddJwtBearer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(options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RequireHttpsMetadata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options.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TokenValidationParameters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TokenValidationParameters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ValidateIssuerSigningKey = true,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IssuerSigningKey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SymmetricSecurityKey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ValidateIssuer = false,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ValidateAudience = false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};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// Don't forget to add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app.UseAuthentication();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and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app.UseAuthorization();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1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798366" y="1744111"/>
            <a:ext cx="10595267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ApiController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[Route("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api/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[controller]")]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UsersController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 : ControllerBase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private IUserService _userService;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public UsersController(IUserService userService)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userService = userService;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bg-BG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HttpPost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public IActionResult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Login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([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FromBody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]LoginUserBindingModel loginUser)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6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23E3D-F242-46EA-8703-C594B59FD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6981"/>
            <a:ext cx="11897966" cy="575015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The Razor view engine </a:t>
            </a:r>
            <a:r>
              <a:rPr lang="en-US" dirty="0"/>
              <a:t>secures you against </a:t>
            </a:r>
            <a:r>
              <a:rPr lang="en-US" b="1" dirty="0">
                <a:solidFill>
                  <a:schemeClr val="bg1"/>
                </a:solidFill>
              </a:rPr>
              <a:t>XSS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If you decide to break it – 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Html.Raw</a:t>
            </a:r>
            <a:r>
              <a:rPr lang="en-US" dirty="0">
                <a:solidFill>
                  <a:schemeClr val="bg1"/>
                </a:solidFill>
              </a:rPr>
              <a:t>(…)</a:t>
            </a:r>
          </a:p>
          <a:p>
            <a:r>
              <a:rPr lang="en-US" dirty="0"/>
              <a:t>There are several rules you must follow to be secured:</a:t>
            </a:r>
          </a:p>
          <a:p>
            <a:pPr lvl="1"/>
            <a:r>
              <a:rPr lang="en-US" dirty="0"/>
              <a:t>Never put untrusted data into your HTML output</a:t>
            </a:r>
          </a:p>
          <a:p>
            <a:pPr lvl="1"/>
            <a:r>
              <a:rPr lang="en-US" dirty="0"/>
              <a:t>Before putting untrusted data somewhere, ensure it is secured</a:t>
            </a:r>
          </a:p>
          <a:p>
            <a:pPr lvl="2"/>
            <a:r>
              <a:rPr lang="en-US" dirty="0"/>
              <a:t>Encoded, Parsed, Validated, Checked for malicious contents</a:t>
            </a:r>
          </a:p>
          <a:p>
            <a:pPr lvl="1"/>
            <a:r>
              <a:rPr lang="en-US" dirty="0"/>
              <a:t>Untrusted data can be inputted anywhere in the application</a:t>
            </a:r>
          </a:p>
          <a:p>
            <a:pPr lvl="2"/>
            <a:r>
              <a:rPr lang="en-US" dirty="0"/>
              <a:t>URLs, HTML Elements, HTML Attributes, JavaScript code etc.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D56DA5-5389-4D6A-866A-5BBDA703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0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  <a:p>
            <a:pPr lvl="1"/>
            <a:r>
              <a:rPr lang="en-US" sz="3000" dirty="0"/>
              <a:t>The Controller Action (</a:t>
            </a:r>
            <a:r>
              <a:rPr lang="en-US" sz="3000" b="1" dirty="0">
                <a:solidFill>
                  <a:schemeClr val="bg1"/>
                </a:solidFill>
              </a:rPr>
              <a:t>Endpoint</a:t>
            </a:r>
            <a:r>
              <a:rPr lang="en-US" sz="3000" dirty="0"/>
              <a:t>) is kept "</a:t>
            </a:r>
            <a:r>
              <a:rPr lang="en-US" sz="3000" b="1" dirty="0">
                <a:solidFill>
                  <a:schemeClr val="bg1"/>
                </a:solidFill>
              </a:rPr>
              <a:t>thin</a:t>
            </a:r>
            <a:r>
              <a:rPr lang="en-US" sz="3000" dirty="0"/>
              <a:t>" to a maximum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FE5196C-B56F-45BB-978E-18B3C2CE2212}"/>
              </a:ext>
            </a:extLst>
          </p:cNvPr>
          <p:cNvSpPr txBox="1">
            <a:spLocks/>
          </p:cNvSpPr>
          <p:nvPr/>
        </p:nvSpPr>
        <p:spPr>
          <a:xfrm>
            <a:off x="798366" y="2673057"/>
            <a:ext cx="10595267" cy="3724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[HttpPost("login")]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public IActionResult Login([FromBody]LoginUserBindingModel loginUser)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var user = this.userService.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(loginUser.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, loginUser.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if (user ==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BadRequest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(new { message = "Username or password is incorrect" 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Ok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21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53558" y="1802405"/>
            <a:ext cx="9084884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class UserService : IUserService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private readonly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AppDbContext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context;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private readonly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jwtSettings;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public UserService(AppDbContext context,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IOptions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&gt; jwtSettings)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this.context = context;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jwtSettings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jwtSettings.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public User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Authenticate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10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543398" y="1802405"/>
            <a:ext cx="9105204" cy="48075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User Authenticate(string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user = this.context.Users.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SingleOrDefault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(x =&gt; x.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                   &amp;&amp; x.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if (user == null) return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Return null if user not found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Authentication successful so generate jwt token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tokenHandler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JwtSecurityTokenHandler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Encoding.ASCII.GetBytes(this.jwtSettings.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Secret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tokenDescriptor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SecurityTokenDescriptor{...};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token = tokenHandler.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(tokenDescriptor);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tokenHandler.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WriteToken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(token);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Return user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3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2E4CA-A453-4444-87C8-104648D37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implemented using a 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8A65-274E-4D08-A80E-AB6D3D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in ASP.NET Core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EA88D42-6D0C-4AA5-AAC9-CA6F3A3CCC9A}"/>
              </a:ext>
            </a:extLst>
          </p:cNvPr>
          <p:cNvSpPr txBox="1">
            <a:spLocks/>
          </p:cNvSpPr>
          <p:nvPr/>
        </p:nvSpPr>
        <p:spPr>
          <a:xfrm>
            <a:off x="1914699" y="1678899"/>
            <a:ext cx="8362602" cy="50783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public User Authenticate(string username, string password)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...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tokenDescriptor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SecurityTokenDescriptor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Subject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ClaimsIdentity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(new Claim[]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(ClaimTypes.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, user.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.ToString()),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Claim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(ClaimTypes.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UserIdentifier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, user.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.ToString()),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}),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Expires = DateTime.UtcNow.AddDays(7),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SigningCredentials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new SigningCredentials(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new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SymmetricSecurityKey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),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                         SecurityAlgorithms.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HmacSha256Signature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...</a:t>
            </a:r>
            <a:endParaRPr lang="en-US" sz="1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9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409350"/>
            <a:ext cx="7766664" cy="498784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Security in ASP.NET Core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Common security problems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SQL Injection, XSS, CSRF, Parameter Tampering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ASP.NET Core Identity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Extending &amp; Scaffolding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Authentication Types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Social Accounts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JWT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A8A2B-CC09-4C56-A4DB-1A46B12AA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provides you with anything needed to secure your app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Razor</a:t>
            </a:r>
            <a:r>
              <a:rPr lang="en-US" sz="2800" dirty="0"/>
              <a:t> automatically encodes all output sourced from variables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You can inject Encoders directly to your Views and use them.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F2FBC-1880-4333-B4D0-CFD74591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E782B34-18E5-4CBB-8D6D-90C64A48ED53}"/>
              </a:ext>
            </a:extLst>
          </p:cNvPr>
          <p:cNvSpPr>
            <a:spLocks noGrp="1"/>
          </p:cNvSpPr>
          <p:nvPr/>
        </p:nvSpPr>
        <p:spPr>
          <a:xfrm>
            <a:off x="519206" y="2505670"/>
            <a:ext cx="513470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@{ var untrustedInput = 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&lt;\"</a:t>
            </a:r>
            <a:r>
              <a:rPr lang="en-US" sz="1800" noProof="1">
                <a:solidFill>
                  <a:schemeClr val="tx1"/>
                </a:solidFill>
                <a:effectLst/>
              </a:rPr>
              <a:t>123</a:t>
            </a:r>
            <a:r>
              <a:rPr lang="en-US" sz="1800" noProof="1">
                <a:solidFill>
                  <a:schemeClr val="bg1"/>
                </a:solidFill>
                <a:effectLst/>
              </a:rPr>
              <a:t>\"&gt;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 }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@untrustedInput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DD44B0-B77D-4CC2-BF05-6F587CCBB237}"/>
              </a:ext>
            </a:extLst>
          </p:cNvPr>
          <p:cNvSpPr>
            <a:spLocks noGrp="1"/>
          </p:cNvSpPr>
          <p:nvPr/>
        </p:nvSpPr>
        <p:spPr>
          <a:xfrm>
            <a:off x="7578969" y="2782669"/>
            <a:ext cx="308406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noProof="1">
                <a:solidFill>
                  <a:schemeClr val="bg1"/>
                </a:solidFill>
                <a:effectLst/>
              </a:rPr>
              <a:t>&amp;lt;&amp;quot;</a:t>
            </a:r>
            <a:r>
              <a:rPr lang="fr-FR" sz="1800" noProof="1">
                <a:solidFill>
                  <a:schemeClr val="tx1"/>
                </a:solidFill>
                <a:effectLst/>
              </a:rPr>
              <a:t>123</a:t>
            </a:r>
            <a:r>
              <a:rPr lang="fr-FR" sz="1800" noProof="1">
                <a:solidFill>
                  <a:schemeClr val="bg1"/>
                </a:solidFill>
                <a:effectLst/>
              </a:rPr>
              <a:t>&amp;quot;&amp;gt;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E4AF40C-9E5F-4F74-B67B-8FDF7D259BA2}"/>
              </a:ext>
            </a:extLst>
          </p:cNvPr>
          <p:cNvSpPr>
            <a:spLocks noGrp="1"/>
          </p:cNvSpPr>
          <p:nvPr/>
        </p:nvSpPr>
        <p:spPr>
          <a:xfrm>
            <a:off x="519206" y="4146868"/>
            <a:ext cx="696057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@using System.Text.Encodings.Web;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</a:t>
            </a:r>
            <a:r>
              <a:rPr lang="en-US" sz="1800" noProof="1">
                <a:solidFill>
                  <a:schemeClr val="bg1"/>
                </a:solidFill>
                <a:effectLst/>
              </a:rPr>
              <a:t>inject</a:t>
            </a:r>
            <a:r>
              <a:rPr lang="en-US" sz="1800" noProof="1">
                <a:solidFill>
                  <a:schemeClr val="tx1"/>
                </a:solidFill>
                <a:effectLst/>
              </a:rPr>
              <a:t> </a:t>
            </a:r>
            <a:r>
              <a:rPr lang="en-US" sz="1800" noProof="1">
                <a:solidFill>
                  <a:schemeClr val="bg1"/>
                </a:solidFill>
                <a:effectLst/>
              </a:rPr>
              <a:t>JavaScriptEncoder</a:t>
            </a:r>
            <a:r>
              <a:rPr lang="en-US" sz="1800" noProof="1">
                <a:solidFill>
                  <a:schemeClr val="tx1"/>
                </a:solidFill>
                <a:effectLst/>
              </a:rPr>
              <a:t> encoder;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@{ var untrustedInput = 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&lt;\"</a:t>
            </a:r>
            <a:r>
              <a:rPr lang="en-US" sz="1800" noProof="1">
                <a:solidFill>
                  <a:schemeClr val="tx1"/>
                </a:solidFill>
                <a:effectLst/>
              </a:rPr>
              <a:t>123</a:t>
            </a:r>
            <a:r>
              <a:rPr lang="en-US" sz="1800" noProof="1">
                <a:solidFill>
                  <a:schemeClr val="bg1"/>
                </a:solidFill>
                <a:effectLst/>
              </a:rPr>
              <a:t>\"&gt;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 }</a:t>
            </a:r>
          </a:p>
          <a:p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document.write("@</a:t>
            </a:r>
            <a:r>
              <a:rPr lang="en-US" sz="1800" noProof="1">
                <a:solidFill>
                  <a:schemeClr val="bg1"/>
                </a:solidFill>
                <a:effectLst/>
              </a:rPr>
              <a:t>encoder</a:t>
            </a:r>
            <a:r>
              <a:rPr lang="en-US" sz="1800" noProof="1">
                <a:solidFill>
                  <a:schemeClr val="tx1"/>
                </a:solidFill>
                <a:effectLst/>
              </a:rPr>
              <a:t>.</a:t>
            </a:r>
            <a:r>
              <a:rPr lang="en-US" sz="1800" noProof="1">
                <a:solidFill>
                  <a:schemeClr val="bg1"/>
                </a:solidFill>
                <a:effectLst/>
              </a:rPr>
              <a:t>Encode</a:t>
            </a:r>
            <a:r>
              <a:rPr lang="en-US" sz="1800" noProof="1">
                <a:solidFill>
                  <a:schemeClr val="tx1"/>
                </a:solidFill>
                <a:effectLst/>
              </a:rPr>
              <a:t>(untrustedInput)");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818A0CD-CA61-41AB-8B23-1250BD9AB9B9}"/>
              </a:ext>
            </a:extLst>
          </p:cNvPr>
          <p:cNvSpPr>
            <a:spLocks noGrp="1"/>
          </p:cNvSpPr>
          <p:nvPr/>
        </p:nvSpPr>
        <p:spPr>
          <a:xfrm>
            <a:off x="7578969" y="4154347"/>
            <a:ext cx="409382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noProof="1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nl-NL" sz="1800" noProof="1">
                <a:solidFill>
                  <a:schemeClr val="tx1"/>
                </a:solidFill>
                <a:effectLst/>
              </a:rPr>
              <a:t>document.write("</a:t>
            </a:r>
            <a:r>
              <a:rPr lang="nl-NL" sz="1800" noProof="1">
                <a:solidFill>
                  <a:schemeClr val="bg1"/>
                </a:solidFill>
                <a:effectLst/>
              </a:rPr>
              <a:t>\u003C\u0022</a:t>
            </a:r>
            <a:r>
              <a:rPr lang="nl-NL" sz="1800" noProof="1">
                <a:solidFill>
                  <a:schemeClr val="tx1"/>
                </a:solidFill>
                <a:effectLst/>
              </a:rPr>
              <a:t>123</a:t>
            </a:r>
            <a:r>
              <a:rPr lang="nl-NL" sz="1800" noProof="1">
                <a:solidFill>
                  <a:schemeClr val="bg1"/>
                </a:solidFill>
                <a:effectLst/>
              </a:rPr>
              <a:t>\u0022\u003E</a:t>
            </a:r>
            <a:r>
              <a:rPr lang="nl-NL" sz="1800" noProof="1"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nl-NL" sz="1800" noProof="1">
                <a:solidFill>
                  <a:schemeClr val="tx1"/>
                </a:solidFill>
                <a:effectLst/>
              </a:rPr>
              <a:t>   &lt;/script&gt;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9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05ED3-993C-46EC-AB27-382772F5D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7956"/>
          </a:xfrm>
        </p:spPr>
        <p:txBody>
          <a:bodyPr>
            <a:normAutofit/>
          </a:bodyPr>
          <a:lstStyle/>
          <a:p>
            <a:r>
              <a:rPr lang="en-US" dirty="0"/>
              <a:t>You can also use ASP.NET Core </a:t>
            </a:r>
            <a:r>
              <a:rPr lang="en-US" b="1" dirty="0">
                <a:solidFill>
                  <a:schemeClr val="bg1"/>
                </a:solidFill>
              </a:rPr>
              <a:t>Encoder Services</a:t>
            </a:r>
          </a:p>
          <a:p>
            <a:pPr lvl="1"/>
            <a:r>
              <a:rPr lang="en-US" b="1" noProof="1">
                <a:solidFill>
                  <a:schemeClr val="bg1"/>
                </a:solidFill>
              </a:rPr>
              <a:t>HtmlEncoder</a:t>
            </a:r>
          </a:p>
          <a:p>
            <a:pPr lvl="1"/>
            <a:r>
              <a:rPr lang="en-US" b="1" noProof="1">
                <a:solidFill>
                  <a:schemeClr val="bg1"/>
                </a:solidFill>
              </a:rPr>
              <a:t>JavaScriptEncoder</a:t>
            </a:r>
          </a:p>
          <a:p>
            <a:pPr lvl="1"/>
            <a:r>
              <a:rPr lang="en-US" b="1" noProof="1">
                <a:solidFill>
                  <a:schemeClr val="bg1"/>
                </a:solidFill>
              </a:rPr>
              <a:t>UrlEncoder</a:t>
            </a:r>
          </a:p>
          <a:p>
            <a:r>
              <a:rPr lang="en-US" dirty="0"/>
              <a:t>Alternatively you can use the static methods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WebUtility.HtmlEncode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WebUtility.HtmlDecode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WebUtility.UrlEncode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WebUtility.UrlDecode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2E498-A6E4-48DC-BC3F-837C8E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98708-5333-403E-AEC1-6524AFC34A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3" b="27067"/>
          <a:stretch/>
        </p:blipFill>
        <p:spPr>
          <a:xfrm rot="5400000">
            <a:off x="8876809" y="3122444"/>
            <a:ext cx="4594213" cy="134842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44E3AE9-7ED5-4FDA-AD9E-14190B097E89}"/>
              </a:ext>
            </a:extLst>
          </p:cNvPr>
          <p:cNvSpPr>
            <a:spLocks noGrp="1"/>
          </p:cNvSpPr>
          <p:nvPr/>
        </p:nvSpPr>
        <p:spPr>
          <a:xfrm>
            <a:off x="4444771" y="3339000"/>
            <a:ext cx="12068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/>
                </a:solidFill>
                <a:effectLst/>
              </a:rPr>
              <a:t>&lt;"123"&gt;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563D435-A041-4A50-A4E5-D98DF71BA127}"/>
              </a:ext>
            </a:extLst>
          </p:cNvPr>
          <p:cNvSpPr>
            <a:spLocks noGrp="1"/>
          </p:cNvSpPr>
          <p:nvPr/>
        </p:nvSpPr>
        <p:spPr>
          <a:xfrm>
            <a:off x="5871000" y="3339000"/>
            <a:ext cx="403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1800" noProof="1">
                <a:solidFill>
                  <a:schemeClr val="tx1"/>
                </a:solidFill>
                <a:effectLst/>
              </a:rPr>
              <a:t>%3C%22</a:t>
            </a:r>
            <a:r>
              <a:rPr lang="pl-PL" sz="1800" noProof="1">
                <a:solidFill>
                  <a:schemeClr val="bg1"/>
                </a:solidFill>
                <a:effectLst/>
              </a:rPr>
              <a:t>123</a:t>
            </a:r>
            <a:r>
              <a:rPr lang="pl-PL" sz="1800" noProof="1">
                <a:solidFill>
                  <a:schemeClr val="tx1"/>
                </a:solidFill>
                <a:effectLst/>
              </a:rPr>
              <a:t>%22%3E</a:t>
            </a:r>
            <a:endParaRPr lang="en-US" sz="1800" noProof="1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95F96BB-B8E0-4627-A128-44594390A3D6}"/>
              </a:ext>
            </a:extLst>
          </p:cNvPr>
          <p:cNvSpPr>
            <a:spLocks noGrp="1"/>
          </p:cNvSpPr>
          <p:nvPr/>
        </p:nvSpPr>
        <p:spPr>
          <a:xfrm>
            <a:off x="4444770" y="2678642"/>
            <a:ext cx="12068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/>
                </a:solidFill>
                <a:effectLst/>
              </a:rPr>
              <a:t>&lt;"123"&gt;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2BD6710-F92D-416E-BD10-7DA860DD0B09}"/>
              </a:ext>
            </a:extLst>
          </p:cNvPr>
          <p:cNvSpPr>
            <a:spLocks noGrp="1"/>
          </p:cNvSpPr>
          <p:nvPr/>
        </p:nvSpPr>
        <p:spPr>
          <a:xfrm>
            <a:off x="5871000" y="2681635"/>
            <a:ext cx="403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800" noProof="1">
                <a:solidFill>
                  <a:schemeClr val="tx1"/>
                </a:solidFill>
                <a:effectLst/>
              </a:rPr>
              <a:t>u003C\u0022</a:t>
            </a:r>
            <a:r>
              <a:rPr lang="nl-NL" sz="1800" noProof="1">
                <a:solidFill>
                  <a:schemeClr val="bg1"/>
                </a:solidFill>
                <a:effectLst/>
              </a:rPr>
              <a:t>123</a:t>
            </a:r>
            <a:r>
              <a:rPr lang="nl-NL" sz="1800" noProof="1">
                <a:solidFill>
                  <a:schemeClr val="tx1"/>
                </a:solidFill>
                <a:effectLst/>
              </a:rPr>
              <a:t>\u0022\u003E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5EBDA3-0520-4701-B7D4-5E8F2D71601F}"/>
              </a:ext>
            </a:extLst>
          </p:cNvPr>
          <p:cNvSpPr>
            <a:spLocks noGrp="1"/>
          </p:cNvSpPr>
          <p:nvPr/>
        </p:nvSpPr>
        <p:spPr>
          <a:xfrm>
            <a:off x="4444770" y="2018284"/>
            <a:ext cx="12068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/>
                </a:solidFill>
                <a:effectLst/>
              </a:rPr>
              <a:t>&lt;"123"&gt;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F3919C3-A037-4A6F-B912-E555CB45D724}"/>
              </a:ext>
            </a:extLst>
          </p:cNvPr>
          <p:cNvSpPr>
            <a:spLocks noGrp="1"/>
          </p:cNvSpPr>
          <p:nvPr/>
        </p:nvSpPr>
        <p:spPr>
          <a:xfrm>
            <a:off x="5871000" y="2018284"/>
            <a:ext cx="403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800" noProof="1">
                <a:solidFill>
                  <a:schemeClr val="tx1"/>
                </a:solidFill>
                <a:effectLst/>
              </a:rPr>
              <a:t>&amp;#x3C;&amp;#x22;</a:t>
            </a:r>
            <a:r>
              <a:rPr lang="nl-NL" sz="1800" noProof="1">
                <a:solidFill>
                  <a:schemeClr val="bg1"/>
                </a:solidFill>
                <a:effectLst/>
              </a:rPr>
              <a:t>123</a:t>
            </a:r>
            <a:r>
              <a:rPr lang="nl-NL" sz="1800" noProof="1">
                <a:solidFill>
                  <a:schemeClr val="tx1"/>
                </a:solidFill>
                <a:effectLst/>
              </a:rPr>
              <a:t>&amp;#x22;&amp;#x3E;</a:t>
            </a:r>
            <a:endParaRPr lang="en-US" sz="1800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906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BFF43-5EA9-4A47-BE70-091411D5C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HtmlSanitizer is a .NET library for cleaning HTML fragments and documents from constructs that can lead to XSS attacks</a:t>
            </a:r>
          </a:p>
          <a:p>
            <a:r>
              <a:rPr lang="en-US" b="1" dirty="0">
                <a:hlinkClick r:id="rId2"/>
              </a:rPr>
              <a:t>https://github.com/mganss/HtmlSanitizer</a:t>
            </a:r>
            <a:endParaRPr lang="en-US" b="1" dirty="0"/>
          </a:p>
          <a:p>
            <a:r>
              <a:rPr lang="en-US" dirty="0"/>
              <a:t>Install the </a:t>
            </a:r>
            <a:r>
              <a:rPr lang="en-US" b="1" dirty="0">
                <a:solidFill>
                  <a:schemeClr val="bg1"/>
                </a:solidFill>
              </a:rPr>
              <a:t>HtmlSanitizer</a:t>
            </a:r>
            <a:r>
              <a:rPr lang="en-US" dirty="0"/>
              <a:t> NuGet package, then: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D126D-2D6B-4F88-A7AA-EB862A54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HtmlSanitizer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EE5AF-68C0-4266-80D0-E5B35457B90C}"/>
              </a:ext>
            </a:extLst>
          </p:cNvPr>
          <p:cNvSpPr>
            <a:spLocks noGrp="1"/>
          </p:cNvSpPr>
          <p:nvPr/>
        </p:nvSpPr>
        <p:spPr>
          <a:xfrm>
            <a:off x="518900" y="3964198"/>
            <a:ext cx="111542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var sanitizer = new HtmlSanitizer();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var html =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&lt;script&gt;alert('xss')&lt;/script&gt;&lt;div onload=""alert('xss')""</a:t>
            </a:r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    </a:t>
            </a:r>
            <a:r>
              <a:rPr lang="en-US" sz="1800" noProof="1">
                <a:solidFill>
                  <a:schemeClr val="bg1"/>
                </a:solidFill>
                <a:effectLst/>
              </a:rPr>
              <a:t>style=""background-color: test""&gt;Test&lt;img src=""test.gif""</a:t>
            </a:r>
            <a:endParaRPr lang="en-US" sz="1800" noProof="1">
              <a:solidFill>
                <a:schemeClr val="tx1"/>
              </a:solidFill>
              <a:effectLst/>
            </a:endParaRP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    </a:t>
            </a:r>
            <a:r>
              <a:rPr lang="en-US" sz="1800" noProof="1">
                <a:solidFill>
                  <a:schemeClr val="bg1"/>
                </a:solidFill>
                <a:effectLst/>
              </a:rPr>
              <a:t>style=""background-image: url(javascript:alert('xss')); margin: 10px""&gt;&lt;/div&gt;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var sanitized = sanitizer.Sanitize(html, "http://www.example.com");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Debug.Assert(sanitized == @"</a:t>
            </a:r>
            <a:r>
              <a:rPr lang="en-US" sz="1800" noProof="1">
                <a:solidFill>
                  <a:schemeClr val="bg1"/>
                </a:solidFill>
                <a:effectLst/>
              </a:rPr>
              <a:t>&lt;div style=""background-color: test""&gt;Test</a:t>
            </a:r>
          </a:p>
          <a:p>
            <a:r>
              <a:rPr lang="en-US" sz="1800" noProof="1">
                <a:solidFill>
                  <a:schemeClr val="bg1"/>
                </a:solidFill>
                <a:effectLst/>
              </a:rPr>
              <a:t>        &lt;img style=""margin: 10px"" src=""http://www.example.com/test.gif""&gt;&lt;/div&gt;</a:t>
            </a:r>
            <a:r>
              <a:rPr lang="en-US" sz="1800" noProof="1">
                <a:solidFill>
                  <a:schemeClr val="tx1"/>
                </a:solidFill>
                <a:effectLst/>
              </a:rPr>
              <a:t>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3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3567</TotalTime>
  <Words>4186</Words>
  <Application>Microsoft Office PowerPoint</Application>
  <PresentationFormat>Widescreen</PresentationFormat>
  <Paragraphs>780</Paragraphs>
  <Slides>67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Security &amp; Identity</vt:lpstr>
      <vt:lpstr>Table of Contents</vt:lpstr>
      <vt:lpstr>Have a Question?</vt:lpstr>
      <vt:lpstr>Most Common Web Security Problems</vt:lpstr>
      <vt:lpstr>Cross Site Scripting (XSS)</vt:lpstr>
      <vt:lpstr>XSS</vt:lpstr>
      <vt:lpstr>XSS</vt:lpstr>
      <vt:lpstr>XSS</vt:lpstr>
      <vt:lpstr>HtmlSanitizer</vt:lpstr>
      <vt:lpstr>PowerPoint Presentation</vt:lpstr>
      <vt:lpstr>SQL Injection</vt:lpstr>
      <vt:lpstr>SQL Injection</vt:lpstr>
      <vt:lpstr>Prevent SQL Injection in EF Core</vt:lpstr>
      <vt:lpstr>PowerPoint Presentation</vt:lpstr>
      <vt:lpstr>Parameter Tampering</vt:lpstr>
      <vt:lpstr>Cross-Site Request Forgery</vt:lpstr>
      <vt:lpstr>Cross-Site Request Forgery</vt:lpstr>
      <vt:lpstr>Cross-Site Request Forgery</vt:lpstr>
      <vt:lpstr>AutoValidateAntiforgeryToken</vt:lpstr>
      <vt:lpstr>ASP.NET Core Identity</vt:lpstr>
      <vt:lpstr>Authentication vs. Authorization</vt:lpstr>
      <vt:lpstr>ASP.NET Identity</vt:lpstr>
      <vt:lpstr>ASP.NET Core Identity</vt:lpstr>
      <vt:lpstr>ASP.NET Identity System Setup</vt:lpstr>
      <vt:lpstr>ASP.NET Core Project Template Authentication </vt:lpstr>
      <vt:lpstr>ASP.NET Core Identity Settings</vt:lpstr>
      <vt:lpstr>ASP.NET Core Identity</vt:lpstr>
      <vt:lpstr>User Registration</vt:lpstr>
      <vt:lpstr>User Login / Logout</vt:lpstr>
      <vt:lpstr>ASP.NET Authorization Attributes</vt:lpstr>
      <vt:lpstr>Check the Currently Logged-In User</vt:lpstr>
      <vt:lpstr>Add User to a Role</vt:lpstr>
      <vt:lpstr>Require Logged-In User in Certain Role</vt:lpstr>
      <vt:lpstr>Check the Currently Logged-In User's Role</vt:lpstr>
      <vt:lpstr>ASP.NET Core User Manager</vt:lpstr>
      <vt:lpstr>Identity Claims</vt:lpstr>
      <vt:lpstr>Claims</vt:lpstr>
      <vt:lpstr>Claims</vt:lpstr>
      <vt:lpstr>Policies</vt:lpstr>
      <vt:lpstr>Identity – Extending &amp; Scaffolding</vt:lpstr>
      <vt:lpstr>Scaffolding ASP.NET Core Identity</vt:lpstr>
      <vt:lpstr>Extending ASP.NET Core Identity</vt:lpstr>
      <vt:lpstr>Authentication Types</vt:lpstr>
      <vt:lpstr>Authentication Types</vt:lpstr>
      <vt:lpstr>Cookie-Based Authentication &amp; Authorization</vt:lpstr>
      <vt:lpstr>Windows Authentication &amp; Authorization</vt:lpstr>
      <vt:lpstr>Cloud-based Authentication &amp; Authorization</vt:lpstr>
      <vt:lpstr>JWT Authentication &amp; Authorization</vt:lpstr>
      <vt:lpstr>Social Accounts</vt:lpstr>
      <vt:lpstr>Social Accounts</vt:lpstr>
      <vt:lpstr>Social Accounts</vt:lpstr>
      <vt:lpstr>Social Accounts</vt:lpstr>
      <vt:lpstr>Social Accounts</vt:lpstr>
      <vt:lpstr>JSON Web Tokens</vt:lpstr>
      <vt:lpstr>JSON Web Tokens</vt:lpstr>
      <vt:lpstr>JSON Web Tokens</vt:lpstr>
      <vt:lpstr>JWT in ASP.NET Core</vt:lpstr>
      <vt:lpstr>JWT in ASP.NET Core</vt:lpstr>
      <vt:lpstr>JWT in ASP.NET Core</vt:lpstr>
      <vt:lpstr>JWT in ASP.NET Core</vt:lpstr>
      <vt:lpstr>JWT in ASP.NET Core</vt:lpstr>
      <vt:lpstr>JWT in ASP.NET Core</vt:lpstr>
      <vt:lpstr>JWT in ASP.NET Core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58</cp:revision>
  <dcterms:created xsi:type="dcterms:W3CDTF">2018-05-23T13:08:44Z</dcterms:created>
  <dcterms:modified xsi:type="dcterms:W3CDTF">2020-11-17T15:25:17Z</dcterms:modified>
  <cp:category>computer programming;programming;software development;software engineering</cp:category>
</cp:coreProperties>
</file>