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7BB937-E257-48D1-9A03-54AC6DFDBFE6}">
          <p14:sldIdLst>
            <p14:sldId id="256"/>
            <p14:sldId id="257"/>
            <p14:sldId id="258"/>
          </p14:sldIdLst>
        </p14:section>
        <p14:section name="Web Application Designs" id="{B654FE2F-7DBA-4E27-9B0D-ACAEE4FCB3B6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eb Application Architectures" id="{ACF29859-4A93-4050-B5DE-58EDD81AC4DA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P.NET Core MVC vs Razor Pages" id="{3F83A678-3494-4751-877F-C0843E45CBD2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utoMapper" id="{970F7DF8-B1A1-42C5-896D-87299B029571}">
          <p14:sldIdLst>
            <p14:sldId id="278"/>
            <p14:sldId id="279"/>
            <p14:sldId id="280"/>
            <p14:sldId id="281"/>
            <p14:sldId id="282"/>
          </p14:sldIdLst>
        </p14:section>
        <p14:section name="Repository Pattern" id="{58722CD2-75F1-4962-A13B-BC57986A3F19}">
          <p14:sldIdLst>
            <p14:sldId id="283"/>
            <p14:sldId id="284"/>
            <p14:sldId id="285"/>
          </p14:sldIdLst>
        </p14:section>
        <p14:section name="Databases &amp; ORMs" id="{22481E60-A51B-4153-90F8-B2B56A57DF39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970FD944-0340-4364-B02B-A2EC74EBE253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6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sz="3200" noProof="1"/>
              <a:t>Web Applications Architectures, Repository Pattern, Automapper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/>
              <a:t>Advanced Topics – Architecture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28EB-5B12-4A7D-B682-FFC7830A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7" y="2288070"/>
            <a:ext cx="3043321" cy="2299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78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Single-Page Applications</a:t>
            </a:r>
          </a:p>
          <a:p>
            <a:pPr lvl="1"/>
            <a:r>
              <a:rPr lang="en-US" sz="3000" dirty="0"/>
              <a:t>Animated, east-to-navigate and more user-friendly</a:t>
            </a:r>
          </a:p>
          <a:p>
            <a:pPr lvl="1"/>
            <a:r>
              <a:rPr lang="en-US" sz="3000" dirty="0"/>
              <a:t>SPAs are fast, most resources are loaded only once</a:t>
            </a:r>
          </a:p>
          <a:p>
            <a:pPr lvl="1"/>
            <a:r>
              <a:rPr lang="en-US" sz="3000" dirty="0"/>
              <a:t>Easy to make a corresponding mobile application</a:t>
            </a:r>
          </a:p>
          <a:p>
            <a:pPr lvl="2"/>
            <a:r>
              <a:rPr lang="en-US" sz="2600" dirty="0"/>
              <a:t>Reusing the same Back-End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</a:t>
            </a:r>
            <a:r>
              <a:rPr lang="en-US" sz="3200" dirty="0"/>
              <a:t>s of Single-Page Applications</a:t>
            </a:r>
          </a:p>
          <a:p>
            <a:pPr lvl="1"/>
            <a:r>
              <a:rPr lang="en-US" sz="3000" dirty="0"/>
              <a:t>Quite tricky, and not easy to make SEO of the app</a:t>
            </a:r>
          </a:p>
          <a:p>
            <a:pPr lvl="1"/>
            <a:r>
              <a:rPr lang="en-US" sz="3000" dirty="0"/>
              <a:t>Slow to download, because of heavy Front-End frameworks</a:t>
            </a:r>
          </a:p>
          <a:p>
            <a:pPr lvl="1"/>
            <a:r>
              <a:rPr lang="en-US" sz="3000" dirty="0"/>
              <a:t>Compared to "traditional" apps, SPAs are less secure</a:t>
            </a:r>
          </a:p>
          <a:p>
            <a:pPr lvl="1"/>
            <a:r>
              <a:rPr lang="en-US" sz="3000" dirty="0"/>
              <a:t>In most cases, require the use of 2 completely different technologies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 Application Architectures</a:t>
            </a:r>
            <a:endParaRPr lang="bg-BG"/>
          </a:p>
        </p:txBody>
      </p:sp>
      <p:pic>
        <p:nvPicPr>
          <p:cNvPr id="3" name="Graphic 2" descr="Hierarchy">
            <a:extLst>
              <a:ext uri="{FF2B5EF4-FFF2-40B4-BE49-F238E27FC236}">
                <a16:creationId xmlns:a16="http://schemas.microsoft.com/office/drawing/2014/main" id="{8B2D28ED-19E4-44AC-A357-11CDA737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0" y="11781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4D94C-9C0A-48DC-BD9A-89AFC3840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2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Monolithic applications </a:t>
            </a:r>
            <a:r>
              <a:rPr lang="en-US" sz="3200" dirty="0"/>
              <a:t>are single-tiered applications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interface and data access code are combined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simplest form of architecture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Deployment and maintenance is quite easy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This is achieved due to lack of modularity and complexity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Monolith apps </a:t>
            </a:r>
            <a:r>
              <a:rPr lang="en-US" sz="3200" dirty="0"/>
              <a:t>are recommended for small and mid-sized projects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Where the scope of functionality does not require abstractions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In most cases, monolith apps are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ACE-AF33-4873-B113-27D8972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Monolithic Applications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242E9-A142-4EED-82D3-D4A2AA76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43" y="1601641"/>
            <a:ext cx="2881755" cy="229847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0C091-3399-47BE-A8B7-83851F97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16606" cy="540689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Service-Oriented Architectures (SOA)</a:t>
            </a:r>
            <a:endParaRPr lang="en-US" sz="3200" dirty="0"/>
          </a:p>
          <a:p>
            <a:pPr lvl="1"/>
            <a:r>
              <a:rPr lang="en-US" sz="3000" dirty="0"/>
              <a:t>Usually incorporate functions into smaller apps (services)</a:t>
            </a:r>
          </a:p>
          <a:p>
            <a:pPr lvl="1"/>
            <a:r>
              <a:rPr lang="en-US" sz="3000" dirty="0"/>
              <a:t>Communication is established over SOAP/XML, WS</a:t>
            </a:r>
          </a:p>
          <a:p>
            <a:pPr lvl="2"/>
            <a:r>
              <a:rPr lang="en-US" sz="2800" dirty="0"/>
              <a:t>Services communicate using</a:t>
            </a:r>
            <a:br>
              <a:rPr lang="en-US" sz="2800" dirty="0"/>
            </a:br>
            <a:r>
              <a:rPr lang="en-US" sz="2800" dirty="0"/>
              <a:t>Enterprise Service Bus</a:t>
            </a:r>
          </a:p>
          <a:p>
            <a:pPr lvl="1"/>
            <a:r>
              <a:rPr lang="en-US" sz="3000" dirty="0"/>
              <a:t>All services share the same data store</a:t>
            </a:r>
          </a:p>
          <a:p>
            <a:pPr lvl="1"/>
            <a:r>
              <a:rPr lang="en-US" sz="3000" dirty="0"/>
              <a:t>Services do multiple activities</a:t>
            </a:r>
            <a:br>
              <a:rPr lang="en-US" sz="3000" dirty="0"/>
            </a:br>
            <a:r>
              <a:rPr lang="en-US" sz="3000" dirty="0"/>
              <a:t>over a single scope of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98AF9-66B6-45CE-B88A-A5824EB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Architectures (SOA)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5F9C1-1959-457A-920A-C968A7C1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96" y="3024000"/>
            <a:ext cx="4495602" cy="357902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6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436D-BDBC-4484-BDA2-8C685E3C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706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Microservices</a:t>
            </a:r>
            <a:r>
              <a:rPr lang="en-US" sz="3200" dirty="0"/>
              <a:t> is an architecture based on lots of small applications </a:t>
            </a:r>
          </a:p>
          <a:p>
            <a:pPr lvl="1"/>
            <a:r>
              <a:rPr lang="en-US" sz="3000" dirty="0"/>
              <a:t>Collection of loosely coupled services</a:t>
            </a:r>
          </a:p>
          <a:p>
            <a:pPr lvl="1"/>
            <a:r>
              <a:rPr lang="en-US" sz="3000" dirty="0"/>
              <a:t>The size should be minimal</a:t>
            </a:r>
            <a:endParaRPr lang="en-US" sz="3200" dirty="0"/>
          </a:p>
          <a:p>
            <a:r>
              <a:rPr lang="en-US" sz="3200" dirty="0"/>
              <a:t>Enables continuous deployment</a:t>
            </a:r>
          </a:p>
          <a:p>
            <a:pPr lvl="1"/>
            <a:r>
              <a:rPr lang="en-US" sz="3000" dirty="0"/>
              <a:t>Can be deployed independently</a:t>
            </a:r>
          </a:p>
          <a:p>
            <a:r>
              <a:rPr lang="en-US" sz="3200" dirty="0"/>
              <a:t>All services communicate directly</a:t>
            </a:r>
          </a:p>
          <a:p>
            <a:r>
              <a:rPr lang="en-US" sz="3200" dirty="0"/>
              <a:t>Every service has its own store</a:t>
            </a:r>
          </a:p>
          <a:p>
            <a:r>
              <a:rPr lang="en-US" sz="3200" dirty="0"/>
              <a:t>Communication: REST, Web API, HTTP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99F1A-1724-4914-9694-51A07FE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4098" name="Picture 2" descr="Ð ÐµÐ·ÑÐ»ÑÐ°Ñ Ñ Ð¸Ð·Ð¾Ð±ÑÐ°Ð¶ÐµÐ½Ð¸Ðµ Ð·Ð° Microservices">
            <a:extLst>
              <a:ext uri="{FF2B5EF4-FFF2-40B4-BE49-F238E27FC236}">
                <a16:creationId xmlns:a16="http://schemas.microsoft.com/office/drawing/2014/main" id="{4923D425-685C-40FF-B706-6A19288E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6" y="1833467"/>
            <a:ext cx="4795876" cy="475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79F0B-6CC6-4E0F-9323-1A95A60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vs 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25B85-FEAD-42D6-9673-AE0F3C40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5" y="1113741"/>
            <a:ext cx="10199869" cy="573232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5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1CF9C-7BB7-4495-81C9-0DEAC3D0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Microservices App in Azure</a:t>
            </a:r>
          </a:p>
        </p:txBody>
      </p:sp>
      <p:pic>
        <p:nvPicPr>
          <p:cNvPr id="5124" name="Picture 4" descr="http://devblogs.microsoft.com/cesardelatorre/wp-content/uploads/sites/32/2017/05/image_thumb126.png">
            <a:extLst>
              <a:ext uri="{FF2B5EF4-FFF2-40B4-BE49-F238E27FC236}">
                <a16:creationId xmlns:a16="http://schemas.microsoft.com/office/drawing/2014/main" id="{4ADAB3DC-C1B7-421D-A3D6-385CC2F6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63" y="1487852"/>
            <a:ext cx="9238273" cy="49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MVC vs </a:t>
            </a:r>
            <a:r>
              <a:rPr lang="fr-FR" dirty="0" err="1"/>
              <a:t>Razor</a:t>
            </a:r>
            <a:r>
              <a:rPr lang="fr-FR" dirty="0"/>
              <a:t> Pages</a:t>
            </a:r>
            <a:endParaRPr lang="bg-BG" dirty="0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E3EFA38C-9424-41FB-B695-3948202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0825" y="1269000"/>
            <a:ext cx="2650350" cy="26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77F7C-AB38-4FD0-B095-5337C1067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Apart from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another approach</a:t>
            </a:r>
          </a:p>
          <a:p>
            <a:pPr lvl="1"/>
            <a:r>
              <a:rPr lang="en-US" sz="3000" dirty="0"/>
              <a:t>Enter </a:t>
            </a:r>
            <a:r>
              <a:rPr lang="en-US" sz="3000" b="1" dirty="0">
                <a:solidFill>
                  <a:schemeClr val="bg1"/>
                </a:solidFill>
              </a:rPr>
              <a:t>Razor Pages</a:t>
            </a:r>
            <a:r>
              <a:rPr lang="en-US" sz="3000" dirty="0"/>
              <a:t>! A </a:t>
            </a:r>
            <a:r>
              <a:rPr lang="en-US" sz="3000" b="1" dirty="0">
                <a:solidFill>
                  <a:schemeClr val="bg1"/>
                </a:solidFill>
              </a:rPr>
              <a:t>Model-View-</a:t>
            </a:r>
            <a:r>
              <a:rPr lang="en-US" sz="3000" b="1" dirty="0" err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-like framework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 Pages </a:t>
            </a:r>
            <a:r>
              <a:rPr lang="en-US" sz="3200" dirty="0"/>
              <a:t>are similar to View Components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code is included in the </a:t>
            </a:r>
            <a:r>
              <a:rPr lang="en-US" sz="3000" b="1" dirty="0">
                <a:solidFill>
                  <a:schemeClr val="bg1"/>
                </a:solidFill>
              </a:rPr>
              <a:t>Page</a:t>
            </a:r>
            <a:r>
              <a:rPr lang="en-US" sz="3000" dirty="0"/>
              <a:t> itself</a:t>
            </a:r>
          </a:p>
          <a:p>
            <a:pPr lvl="1"/>
            <a:r>
              <a:rPr lang="en-US" sz="3000" dirty="0"/>
              <a:t>Enables two-way data binding and simpler development</a:t>
            </a:r>
          </a:p>
          <a:p>
            <a:pPr lvl="1"/>
            <a:r>
              <a:rPr lang="en-US" sz="3000" dirty="0"/>
              <a:t>Perfect for simple applications</a:t>
            </a:r>
          </a:p>
          <a:p>
            <a:pPr lvl="2"/>
            <a:r>
              <a:rPr lang="en-US" sz="2800" dirty="0"/>
              <a:t>With read-only functionality, or simple data input</a:t>
            </a:r>
          </a:p>
          <a:p>
            <a:pPr lvl="1"/>
            <a:r>
              <a:rPr lang="en-US" sz="3000" dirty="0"/>
              <a:t>The Single Responsibility is strong in this 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7FBF-F3DB-4C5E-AA1C-1D14B6D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vs Razor Pages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9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75B306-E71F-4DFD-937D-003A922E49FE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492671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2" y="2978210"/>
            <a:ext cx="7072041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model = new UserProfile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FirstName = "Jon",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LastName = "Hilton"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base.View(model);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8143140" y="1383751"/>
            <a:ext cx="3410047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C1957-9658-4A88-9FE2-0ED6014F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40" y="2978210"/>
            <a:ext cx="3003616" cy="3665206"/>
          </a:xfrm>
          <a:prstGeom prst="rect">
            <a:avLst/>
          </a:prstGeom>
        </p:spPr>
      </p:pic>
      <p:pic>
        <p:nvPicPr>
          <p:cNvPr id="12" name="Graphic 11" descr="Plug">
            <a:extLst>
              <a:ext uri="{FF2B5EF4-FFF2-40B4-BE49-F238E27FC236}">
                <a16:creationId xmlns:a16="http://schemas.microsoft.com/office/drawing/2014/main" id="{5485CC58-4CAF-4171-B53E-20BAFA616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63052" y="1557373"/>
            <a:ext cx="1104901" cy="110490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3F66873-B5CB-4F55-9208-608F50E145A5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099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Web Application Designs</a:t>
            </a:r>
          </a:p>
          <a:p>
            <a:pPr lvl="1"/>
            <a:r>
              <a:rPr lang="en-US" sz="3200" dirty="0"/>
              <a:t>Multi-Page applications vs SPA</a:t>
            </a:r>
          </a:p>
          <a:p>
            <a:r>
              <a:rPr lang="en-US" sz="3600" dirty="0"/>
              <a:t>Web Application Architectures</a:t>
            </a:r>
          </a:p>
          <a:p>
            <a:pPr lvl="1"/>
            <a:r>
              <a:rPr lang="en-US" sz="3400" dirty="0"/>
              <a:t>Monolith vs SOA vs Microservices</a:t>
            </a:r>
          </a:p>
          <a:p>
            <a:r>
              <a:rPr lang="fr-FR" sz="3600" dirty="0"/>
              <a:t>ASP.NET </a:t>
            </a:r>
            <a:r>
              <a:rPr lang="fr-FR" sz="3600" dirty="0" err="1"/>
              <a:t>Core</a:t>
            </a:r>
            <a:r>
              <a:rPr lang="fr-FR" sz="3600" dirty="0"/>
              <a:t> MVC vs </a:t>
            </a:r>
            <a:r>
              <a:rPr lang="fr-FR" sz="3600" dirty="0" err="1"/>
              <a:t>Razor</a:t>
            </a:r>
            <a:r>
              <a:rPr lang="fr-FR" sz="3600" dirty="0"/>
              <a:t> Pages</a:t>
            </a:r>
          </a:p>
          <a:p>
            <a:r>
              <a:rPr lang="en-US" sz="3600" dirty="0" err="1"/>
              <a:t>AutoMapper</a:t>
            </a:r>
            <a:endParaRPr lang="en-US" sz="3600" dirty="0"/>
          </a:p>
          <a:p>
            <a:r>
              <a:rPr lang="en-US" sz="3600" dirty="0"/>
              <a:t>Repository Pattern</a:t>
            </a:r>
          </a:p>
          <a:p>
            <a:r>
              <a:rPr lang="en-US" sz="3600" dirty="0"/>
              <a:t>Databases &amp; ORMs</a:t>
            </a:r>
          </a:p>
          <a:p>
            <a:pPr lvl="1"/>
            <a:r>
              <a:rPr lang="en-US" sz="3200" dirty="0"/>
              <a:t>ORM vs Micro-ORM</a:t>
            </a:r>
          </a:p>
          <a:p>
            <a:pPr lvl="1"/>
            <a:r>
              <a:rPr lang="en-US" sz="3200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Controller/Action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GET- Index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- Profile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StaffController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controllers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28" t="29137" r="8991" b="51740"/>
          <a:stretch/>
        </p:blipFill>
        <p:spPr>
          <a:xfrm>
            <a:off x="10238008" y="3024136"/>
            <a:ext cx="1473355" cy="922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5788383" y="2889479"/>
            <a:ext cx="125643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Staff/Index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94045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4045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Views\Staff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72" t="55430" r="9247" b="24590"/>
          <a:stretch/>
        </p:blipFill>
        <p:spPr>
          <a:xfrm>
            <a:off x="10238007" y="4974325"/>
            <a:ext cx="1473355" cy="906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4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6" grpId="0" animBg="1"/>
      <p:bldP spid="47" grpId="0"/>
      <p:bldP spid="48" grpId="0"/>
      <p:bldP spid="49" grpId="0"/>
      <p:bldP spid="50" grpId="0"/>
      <p:bldP spid="30" grpId="0"/>
      <p:bldP spid="31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3A1F0-EB3F-46B0-A127-01C8BB9BE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4701752"/>
            <a:ext cx="11818096" cy="1918855"/>
          </a:xfrm>
        </p:spPr>
        <p:txBody>
          <a:bodyPr>
            <a:normAutofit/>
          </a:bodyPr>
          <a:lstStyle/>
          <a:p>
            <a:r>
              <a:rPr lang="en-US" sz="3200" dirty="0"/>
              <a:t>Every Razor Page consists of:</a:t>
            </a:r>
          </a:p>
          <a:p>
            <a:pPr lvl="1"/>
            <a:r>
              <a:rPr lang="en-US" sz="3000" dirty="0"/>
              <a:t>A view template (.cshtml), which acts as a view</a:t>
            </a:r>
          </a:p>
          <a:p>
            <a:pPr lvl="1"/>
            <a:r>
              <a:rPr lang="en-US" sz="3000" dirty="0"/>
              <a:t>A functional (.cs) file, which acts as its controller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707204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UserProfileModel : PageModel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OnGet()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FirstName = "Jon";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LastName = "Hilton";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7991428" y="1383751"/>
            <a:ext cx="341004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@page</a:t>
            </a: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UserProfileModel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4CBE2-4599-45DC-8973-BAD91829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28" y="3197788"/>
            <a:ext cx="3410046" cy="135872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4" t="9515" r="55038" b="50061"/>
          <a:stretch/>
        </p:blipFill>
        <p:spPr>
          <a:xfrm>
            <a:off x="603113" y="1975403"/>
            <a:ext cx="1889760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9841" r="13890" b="49734"/>
          <a:stretch/>
        </p:blipFill>
        <p:spPr>
          <a:xfrm>
            <a:off x="3679416" y="1974932"/>
            <a:ext cx="1898469" cy="129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249027" y="4221838"/>
            <a:ext cx="293040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Routing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1378929" y="5448462"/>
            <a:ext cx="3444240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 Pages (acts as a action) 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3436329" y="4216019"/>
            <a:ext cx="2930435" cy="44413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ViewEngine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123" t="24708" r="6267" b="53154"/>
          <a:stretch/>
        </p:blipFill>
        <p:spPr>
          <a:xfrm>
            <a:off x="9939027" y="2734004"/>
            <a:ext cx="2056208" cy="1360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328" t="55936" r="6455" b="22718"/>
          <a:stretch/>
        </p:blipFill>
        <p:spPr>
          <a:xfrm>
            <a:off x="9939025" y="4911486"/>
            <a:ext cx="2056209" cy="1343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Down Arrow 31"/>
          <p:cNvSpPr/>
          <p:nvPr/>
        </p:nvSpPr>
        <p:spPr bwMode="auto">
          <a:xfrm rot="19738755">
            <a:off x="1303170" y="3348328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2899120">
            <a:off x="3820262" y="471846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2684669">
            <a:off x="4327764" y="3363847"/>
            <a:ext cx="291267" cy="7981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9738755">
            <a:off x="1924492" y="4754241"/>
            <a:ext cx="291267" cy="6444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6200000">
            <a:off x="6631052" y="3085417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6200000">
            <a:off x="6631053" y="5253924"/>
            <a:ext cx="291267" cy="64552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277103" y="3218172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7642195" y="3673791"/>
            <a:ext cx="1611323" cy="2967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Index.cshtml.cs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9499339" y="3277431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6200000">
            <a:off x="9499339" y="5378646"/>
            <a:ext cx="291267" cy="4088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284394" y="5241601"/>
            <a:ext cx="1976415" cy="3414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7642195" y="5697220"/>
            <a:ext cx="1619310" cy="295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Profile.cshtml.cs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172725" y="2793376"/>
            <a:ext cx="2195320" cy="345779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72725" y="2125279"/>
            <a:ext cx="219532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Staff Folder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383" y="5066691"/>
            <a:ext cx="135819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Staff/Profile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7206" y="1613037"/>
            <a:ext cx="95776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Request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61517" y="1593632"/>
            <a:ext cx="1401602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Render View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00" y="4754361"/>
            <a:ext cx="165695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ASP.NET routes request to razor page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4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AutoMapper</a:t>
            </a:r>
            <a:endParaRPr lang="bg-BG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Simplify Object Mapping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(Data &amp; Presentation)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(Business Logic)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Repository Pattern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Abstracting the Data Access Logic</a:t>
            </a:r>
            <a:endParaRPr lang="bg-BG" dirty="0"/>
          </a:p>
        </p:txBody>
      </p:sp>
      <p:pic>
        <p:nvPicPr>
          <p:cNvPr id="5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00" y="1269000"/>
            <a:ext cx="2610600" cy="2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Databases &amp; ORMs</a:t>
            </a:r>
            <a:endParaRPr lang="bg-BG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C05ECE0-AAF6-4ED6-BA97-4E5167A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882" y="1224000"/>
            <a:ext cx="2692236" cy="26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10E3F-CAEE-4151-8230-288F8EA9E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300" b="1" dirty="0">
                <a:solidFill>
                  <a:schemeClr val="bg1"/>
                </a:solidFill>
              </a:rPr>
              <a:t>Entity Framework Core </a:t>
            </a:r>
            <a:r>
              <a:rPr lang="en-US" sz="3300" dirty="0"/>
              <a:t>is a </a:t>
            </a:r>
            <a:r>
              <a:rPr lang="en-US" sz="3300" b="1" dirty="0">
                <a:solidFill>
                  <a:schemeClr val="bg1"/>
                </a:solidFill>
              </a:rPr>
              <a:t>Object Relational Mapper </a:t>
            </a:r>
            <a:r>
              <a:rPr lang="en-US" sz="3300" dirty="0"/>
              <a:t>(ORM)</a:t>
            </a:r>
          </a:p>
          <a:p>
            <a:pPr lvl="1"/>
            <a:r>
              <a:rPr lang="en-US" sz="3100" dirty="0"/>
              <a:t>Creates a layer between your applications and data source</a:t>
            </a:r>
          </a:p>
          <a:p>
            <a:pPr lvl="1"/>
            <a:r>
              <a:rPr lang="en-US" sz="3100" dirty="0"/>
              <a:t>Maps the data to relational objects</a:t>
            </a:r>
          </a:p>
          <a:p>
            <a:r>
              <a:rPr lang="en-US" sz="3300" dirty="0"/>
              <a:t>EF Core has a lot of essential and convenient features</a:t>
            </a:r>
          </a:p>
          <a:p>
            <a:pPr lvl="1"/>
            <a:r>
              <a:rPr lang="en-US" sz="3100" dirty="0"/>
              <a:t>Generates complex, optimized queries for your convenience</a:t>
            </a:r>
          </a:p>
          <a:p>
            <a:pPr lvl="2"/>
            <a:r>
              <a:rPr lang="en-US" sz="2900" dirty="0"/>
              <a:t>Translated from LINQ expression and cached</a:t>
            </a:r>
          </a:p>
          <a:p>
            <a:pPr lvl="1"/>
            <a:r>
              <a:rPr lang="en-US" sz="3100" dirty="0"/>
              <a:t>Manages the unit of work for you</a:t>
            </a:r>
          </a:p>
          <a:p>
            <a:pPr lvl="1"/>
            <a:r>
              <a:rPr lang="en-US" sz="3100" dirty="0"/>
              <a:t>Tracks changes in the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DC6F-F3B2-47E4-A6CD-4E6D70D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Mapper (ORM)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2448-3FF3-41A2-B968-D9B2A05C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422"/>
          <a:stretch/>
        </p:blipFill>
        <p:spPr>
          <a:xfrm>
            <a:off x="9073661" y="4461994"/>
            <a:ext cx="2391508" cy="2244047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D08F400-AEB1-48B4-A655-533F17DB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8885" y="2292268"/>
            <a:ext cx="1658815" cy="16588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BE5C-B073-4CB4-9F97-AEAF48EB1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But EF Core pays a cost for all of its features...</a:t>
            </a:r>
          </a:p>
          <a:p>
            <a:pPr lvl="1"/>
            <a:r>
              <a:rPr lang="en-US"/>
              <a:t>And </a:t>
            </a:r>
            <a:r>
              <a:rPr lang="en-US" dirty="0"/>
              <a:t>that cost is performance</a:t>
            </a:r>
          </a:p>
          <a:p>
            <a:pPr lvl="1"/>
            <a:r>
              <a:rPr lang="en-US" dirty="0"/>
              <a:t>But there must be a faster alternative</a:t>
            </a:r>
          </a:p>
          <a:p>
            <a:r>
              <a:rPr lang="en-US" dirty="0"/>
              <a:t>Enter </a:t>
            </a:r>
            <a:r>
              <a:rPr lang="en-US" b="1" dirty="0">
                <a:solidFill>
                  <a:schemeClr val="bg1"/>
                </a:solidFill>
              </a:rPr>
              <a:t>Dapper</a:t>
            </a:r>
            <a:r>
              <a:rPr lang="en-US" dirty="0"/>
              <a:t>! The Open-source Micro ORM</a:t>
            </a:r>
            <a:endParaRPr lang="bg-BG" dirty="0"/>
          </a:p>
          <a:p>
            <a:pPr lvl="1"/>
            <a:r>
              <a:rPr lang="en-US" dirty="0"/>
              <a:t>A lightweight micro ORM, and a very fast performing one</a:t>
            </a:r>
          </a:p>
          <a:p>
            <a:pPr lvl="1"/>
            <a:r>
              <a:rPr lang="en-US" dirty="0"/>
              <a:t>Dapper is "Closer to the metal"</a:t>
            </a:r>
          </a:p>
          <a:p>
            <a:pPr lvl="1"/>
            <a:r>
              <a:rPr lang="en-US" dirty="0"/>
              <a:t>Complex querying might be exceptionally hard</a:t>
            </a:r>
          </a:p>
          <a:p>
            <a:pPr lvl="2"/>
            <a:r>
              <a:rPr lang="en-US" dirty="0"/>
              <a:t>Not suited for lazy developers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007B1-A1B2-45AD-98BB-50CDCC67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08DC-13FD-4B57-BBEC-E3B82927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84" y="865851"/>
            <a:ext cx="3489677" cy="34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9CC3-274D-41C6-97BA-43A7FFF7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9302" r="26593" b="9302"/>
          <a:stretch/>
        </p:blipFill>
        <p:spPr>
          <a:xfrm>
            <a:off x="9381350" y="4591309"/>
            <a:ext cx="2113799" cy="2088778"/>
          </a:xfrm>
          <a:prstGeom prst="round2DiagRect">
            <a:avLst>
              <a:gd name="adj1" fmla="val 3618"/>
              <a:gd name="adj2" fmla="val 4209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62937"/>
          </a:xfrm>
        </p:spPr>
        <p:txBody>
          <a:bodyPr/>
          <a:lstStyle/>
          <a:p>
            <a:r>
              <a:rPr lang="en-US" sz="3200" dirty="0"/>
              <a:t>Developing an application requires the choice of a database</a:t>
            </a:r>
          </a:p>
          <a:p>
            <a:pPr lvl="1"/>
            <a:r>
              <a:rPr lang="en-US" sz="3000" dirty="0"/>
              <a:t>One of the most important decisions in the development</a:t>
            </a:r>
          </a:p>
          <a:p>
            <a:pPr lvl="1"/>
            <a:r>
              <a:rPr lang="en-US" sz="3000" dirty="0"/>
              <a:t>There are 2 general choices that cycle around this question</a:t>
            </a:r>
          </a:p>
          <a:p>
            <a:pPr lvl="1"/>
            <a:r>
              <a:rPr lang="en-US" sz="3000" dirty="0"/>
              <a:t>Relational (SQL) or non-relational (NoSQL) data structure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databases use </a:t>
            </a:r>
            <a:r>
              <a:rPr lang="en-US" sz="3200" b="1" dirty="0">
                <a:solidFill>
                  <a:schemeClr val="bg1"/>
                </a:solidFill>
              </a:rPr>
              <a:t>Structured Query Language </a:t>
            </a:r>
            <a:r>
              <a:rPr lang="en-US" sz="3200" dirty="0"/>
              <a:t>(SQL)</a:t>
            </a:r>
          </a:p>
          <a:p>
            <a:pPr lvl="1"/>
            <a:r>
              <a:rPr lang="en-US" sz="3000" dirty="0"/>
              <a:t>Data definition, Data manipulation, Querying, Programmability etc.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databases use dynamic schema for unstructured data</a:t>
            </a:r>
          </a:p>
          <a:p>
            <a:pPr lvl="1"/>
            <a:r>
              <a:rPr lang="en-US" sz="3000" dirty="0"/>
              <a:t>Data can be stored as Columns, Documents, Graphs, Key-Value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3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81436" cy="5362937"/>
          </a:xfrm>
        </p:spPr>
        <p:txBody>
          <a:bodyPr>
            <a:normAutofit/>
          </a:bodyPr>
          <a:lstStyle/>
          <a:p>
            <a:r>
              <a:rPr lang="en-US" sz="3200" dirty="0"/>
              <a:t>On one hand SQL seems like the only right choice</a:t>
            </a:r>
          </a:p>
          <a:p>
            <a:pPr lvl="1"/>
            <a:r>
              <a:rPr lang="en-US" sz="3000" dirty="0"/>
              <a:t>Extremely powerful, Versatile, Widely used</a:t>
            </a:r>
          </a:p>
          <a:p>
            <a:pPr lvl="2"/>
            <a:r>
              <a:rPr lang="en-US" sz="2800" dirty="0"/>
              <a:t>A safe choice, especially for complex querying</a:t>
            </a:r>
          </a:p>
          <a:p>
            <a:pPr lvl="1"/>
            <a:r>
              <a:rPr lang="en-US" sz="3000" dirty="0"/>
              <a:t>Very fast performing, even with large sets of data</a:t>
            </a:r>
          </a:p>
          <a:p>
            <a:r>
              <a:rPr lang="en-US" sz="3200" dirty="0"/>
              <a:t>On the other hand, SQL can be restrictive</a:t>
            </a:r>
          </a:p>
          <a:p>
            <a:pPr lvl="1"/>
            <a:r>
              <a:rPr lang="en-US" sz="3000" dirty="0"/>
              <a:t>Predefined schemas are required to determine the data structure</a:t>
            </a:r>
          </a:p>
          <a:p>
            <a:pPr lvl="1"/>
            <a:r>
              <a:rPr lang="en-US" sz="3000" dirty="0"/>
              <a:t>All of the data must follow that predefined data structure</a:t>
            </a:r>
          </a:p>
          <a:p>
            <a:pPr lvl="1"/>
            <a:r>
              <a:rPr lang="en-US" sz="3000" dirty="0"/>
              <a:t>This requires significant up-front preparation and planning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759A5-7977-4F20-8891-3D87312B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13" y="1345594"/>
            <a:ext cx="2602621" cy="27305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4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362937"/>
          </a:xfrm>
        </p:spPr>
        <p:txBody>
          <a:bodyPr>
            <a:normAutofit/>
          </a:bodyPr>
          <a:lstStyle/>
          <a:p>
            <a:r>
              <a:rPr lang="en-US" sz="3200" dirty="0"/>
              <a:t>NoSQL databases have their advantages and disadvantages too</a:t>
            </a:r>
            <a:endParaRPr lang="en-US" sz="2800" dirty="0"/>
          </a:p>
          <a:p>
            <a:pPr lvl="1"/>
            <a:r>
              <a:rPr lang="en-US" sz="3000" dirty="0"/>
              <a:t>You can create documents without pre-defining their structure</a:t>
            </a:r>
          </a:p>
          <a:p>
            <a:pPr lvl="1"/>
            <a:r>
              <a:rPr lang="en-US" sz="3000" dirty="0"/>
              <a:t>Each document can have its own unique structure</a:t>
            </a:r>
          </a:p>
          <a:p>
            <a:pPr lvl="1"/>
            <a:r>
              <a:rPr lang="en-US" sz="3000" dirty="0"/>
              <a:t>You can add fields on the go</a:t>
            </a:r>
          </a:p>
          <a:p>
            <a:r>
              <a:rPr lang="en-US" sz="3200" dirty="0"/>
              <a:t>The drawbacks are also important to be noted</a:t>
            </a:r>
          </a:p>
          <a:p>
            <a:pPr lvl="1"/>
            <a:r>
              <a:rPr lang="en-US" sz="3000" dirty="0"/>
              <a:t>Lack of standardization – this affects the community too</a:t>
            </a:r>
          </a:p>
          <a:p>
            <a:pPr lvl="1"/>
            <a:r>
              <a:rPr lang="en-US" sz="3000" dirty="0"/>
              <a:t>Lack of data consistency</a:t>
            </a:r>
          </a:p>
          <a:p>
            <a:pPr lvl="1"/>
            <a:r>
              <a:rPr lang="en-US" sz="3000" dirty="0"/>
              <a:t>Lack of maturity – NoSQL is relatively new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BE36E-54CB-4243-B3E8-1926F11D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32" y="2372334"/>
            <a:ext cx="3139805" cy="211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2F844-2F52-4E30-94C0-70A9DF2B1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26"/>
          <a:stretch/>
        </p:blipFill>
        <p:spPr>
          <a:xfrm>
            <a:off x="9359750" y="4709252"/>
            <a:ext cx="2421073" cy="204799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1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49000"/>
            <a:ext cx="7766664" cy="497505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Designs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Multi-Page applications vs SPA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Application Architectures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Monolith vs SOA vs Microservices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MVC vs Razor Pages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AutoMapper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Repository Pattern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Databases &amp; ORMs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ORM vs Micro-ORM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SQL vs NoSQL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Web Application Designs</a:t>
            </a:r>
            <a:endParaRPr lang="bg-BG" dirty="0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6B4E082A-F084-47E4-8B7E-BB10A0B3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698" y="1269000"/>
            <a:ext cx="2668604" cy="26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57685-A628-49D5-8556-308623A41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99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Desktop Application</a:t>
            </a:r>
          </a:p>
          <a:p>
            <a:pPr marL="731520" lvl="1"/>
            <a:r>
              <a:rPr lang="en-US" dirty="0"/>
              <a:t>PRO: Can work offline, Has access to system resources</a:t>
            </a:r>
          </a:p>
          <a:p>
            <a:pPr marL="731520" lvl="1"/>
            <a:r>
              <a:rPr lang="en-US" dirty="0"/>
              <a:t>CON: Needs to be installed (updated) on each computer</a:t>
            </a:r>
          </a:p>
          <a:p>
            <a:r>
              <a:rPr lang="en-US" dirty="0"/>
              <a:t>Mobile Application</a:t>
            </a:r>
          </a:p>
          <a:p>
            <a:pPr marL="731520" lvl="1"/>
            <a:r>
              <a:rPr lang="en-US" sz="3100" dirty="0"/>
              <a:t>PRO: </a:t>
            </a:r>
            <a:r>
              <a:rPr lang="en-US" dirty="0"/>
              <a:t>App stores, Offline, Access to system resources</a:t>
            </a:r>
          </a:p>
          <a:p>
            <a:pPr marL="731520" lvl="1"/>
            <a:r>
              <a:rPr lang="en-US" sz="3100" dirty="0"/>
              <a:t>CON: Different platforms, Updates requires approval</a:t>
            </a:r>
          </a:p>
          <a:p>
            <a:r>
              <a:rPr lang="en-US" dirty="0"/>
              <a:t>Web Application</a:t>
            </a:r>
          </a:p>
          <a:p>
            <a:pPr marL="731520" lvl="1"/>
            <a:r>
              <a:rPr lang="en-US" sz="3100" dirty="0"/>
              <a:t>PRO: No need to be downloaded, installed or updated</a:t>
            </a:r>
          </a:p>
          <a:p>
            <a:pPr marL="731520" lvl="1"/>
            <a:r>
              <a:rPr lang="en-US" sz="3100" dirty="0"/>
              <a:t>CON: Require Internet, Limited system access</a:t>
            </a:r>
          </a:p>
          <a:p>
            <a:pPr marL="198454"/>
            <a:r>
              <a:rPr lang="en-US" dirty="0"/>
              <a:t>Internet-of-Things Application</a:t>
            </a:r>
          </a:p>
          <a:p>
            <a:pPr marL="731520" lvl="1"/>
            <a:r>
              <a:rPr lang="en-US" sz="3100" dirty="0"/>
              <a:t>Smart home, wearables, cars, farming, cities, etc.</a:t>
            </a:r>
          </a:p>
          <a:p>
            <a:pPr marL="731520" lvl="1"/>
            <a:r>
              <a:rPr lang="en-US" sz="3100" dirty="0"/>
              <a:t>They require web access to send their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EB51A-A00B-4F95-8337-D480D9B8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vs Desktop vs Mobile vs IoT</a:t>
            </a:r>
          </a:p>
        </p:txBody>
      </p:sp>
      <p:pic>
        <p:nvPicPr>
          <p:cNvPr id="1026" name="Picture 2" descr="Ð ÐµÐ·ÑÐ»ÑÐ°Ñ Ñ Ð¸Ð·Ð¾Ð±ÑÐ°Ð¶ÐµÐ½Ð¸Ðµ Ð·Ð° desktop vs mobile vs web">
            <a:extLst>
              <a:ext uri="{FF2B5EF4-FFF2-40B4-BE49-F238E27FC236}">
                <a16:creationId xmlns:a16="http://schemas.microsoft.com/office/drawing/2014/main" id="{8C5800E2-1C6E-4582-9E09-AC4DE792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00" y="1494000"/>
            <a:ext cx="4642508" cy="499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96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C3E23-5745-453E-95C3-5EC0B5F06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586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are the symbol of convenience and comfort</a:t>
            </a:r>
          </a:p>
          <a:p>
            <a:pPr lvl="1"/>
            <a:r>
              <a:rPr lang="en-US" dirty="0"/>
              <a:t>In most cases, they are the preferable over desktop apps</a:t>
            </a:r>
          </a:p>
          <a:p>
            <a:pPr lvl="1"/>
            <a:r>
              <a:rPr lang="en-US" dirty="0"/>
              <a:t>Easy to install, use, update and are not bound to one device</a:t>
            </a:r>
          </a:p>
          <a:p>
            <a:r>
              <a:rPr lang="en-US" dirty="0"/>
              <a:t>There are 2 participants in the web applications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– usually the web browser (HTML, CSS, JS, Media, Fonts, …)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– usually responding to HTTP requests, returning resources</a:t>
            </a:r>
          </a:p>
          <a:p>
            <a:r>
              <a:rPr lang="en-US" dirty="0"/>
              <a:t>There are two main designs for web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 </a:t>
            </a:r>
            <a:r>
              <a:rPr lang="en-US" dirty="0"/>
              <a:t>(MPA) – The "traditional" approach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 </a:t>
            </a:r>
            <a:r>
              <a:rPr lang="en-US" dirty="0"/>
              <a:t>(SPA) – The "modern"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BBD01-40E7-4379-8935-35A9D6A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8E90-D4ED-403C-B92C-FE335A563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Multi-Page Applications </a:t>
            </a:r>
            <a:r>
              <a:rPr lang="en-US" dirty="0"/>
              <a:t>work in a "</a:t>
            </a:r>
            <a:r>
              <a:rPr lang="en-US" b="1" dirty="0">
                <a:solidFill>
                  <a:schemeClr val="bg1"/>
                </a:solidFill>
              </a:rPr>
              <a:t>traditional</a:t>
            </a:r>
            <a:r>
              <a:rPr lang="en-US" dirty="0"/>
              <a:t>" way</a:t>
            </a:r>
          </a:p>
          <a:p>
            <a:pPr lvl="1"/>
            <a:r>
              <a:rPr lang="en-US" dirty="0"/>
              <a:t>Every change requests rendering of a new page in the browser</a:t>
            </a:r>
          </a:p>
          <a:p>
            <a:pPr lvl="2"/>
            <a:r>
              <a:rPr lang="en-US" dirty="0"/>
              <a:t>Displaying listed and formatted data</a:t>
            </a:r>
          </a:p>
          <a:p>
            <a:pPr lvl="2"/>
            <a:r>
              <a:rPr lang="en-US" dirty="0"/>
              <a:t>Submitting data from forms</a:t>
            </a:r>
          </a:p>
          <a:p>
            <a:r>
              <a:rPr lang="en-US" dirty="0"/>
              <a:t>Perform most of the application logic on the server</a:t>
            </a:r>
          </a:p>
          <a:p>
            <a:pPr lvl="1"/>
            <a:r>
              <a:rPr lang="en-US" dirty="0"/>
              <a:t>HTML is rendered on the server and returned as HTTP Response</a:t>
            </a:r>
          </a:p>
          <a:p>
            <a:pPr lvl="2"/>
            <a:r>
              <a:rPr lang="en-US" sz="3200" dirty="0"/>
              <a:t>AJAX and JavaScript may be used to add UI logic on the client</a:t>
            </a:r>
          </a:p>
          <a:p>
            <a:pPr lvl="1"/>
            <a:r>
              <a:rPr lang="en-US" dirty="0"/>
              <a:t>ASP.NET Core MVC and Razor Pages implement this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404D5-29AB-4653-9D06-D2F3CC8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118F7-B528-4FBE-8FC6-59F10F8DD8DB}"/>
              </a:ext>
            </a:extLst>
          </p:cNvPr>
          <p:cNvGrpSpPr/>
          <p:nvPr/>
        </p:nvGrpSpPr>
        <p:grpSpPr>
          <a:xfrm>
            <a:off x="9782421" y="2407166"/>
            <a:ext cx="2354957" cy="2356312"/>
            <a:chOff x="8781049" y="2296774"/>
            <a:chExt cx="2999774" cy="2999774"/>
          </a:xfrm>
        </p:grpSpPr>
        <p:pic>
          <p:nvPicPr>
            <p:cNvPr id="6" name="Graphic 5" descr="Monitor">
              <a:extLst>
                <a:ext uri="{FF2B5EF4-FFF2-40B4-BE49-F238E27FC236}">
                  <a16:creationId xmlns:a16="http://schemas.microsoft.com/office/drawing/2014/main" id="{23C9BB05-2DA0-43D9-A61C-ECCA9603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1049" y="2296774"/>
              <a:ext cx="2999774" cy="2999774"/>
            </a:xfrm>
            <a:prstGeom prst="rect">
              <a:avLst/>
            </a:prstGeom>
          </p:spPr>
        </p:pic>
        <p:pic>
          <p:nvPicPr>
            <p:cNvPr id="8" name="Graphic 7" descr="Daily Calendar">
              <a:extLst>
                <a:ext uri="{FF2B5EF4-FFF2-40B4-BE49-F238E27FC236}">
                  <a16:creationId xmlns:a16="http://schemas.microsoft.com/office/drawing/2014/main" id="{E58E37FB-2A4A-4068-B5A5-6AC486B0C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5391" r="12562"/>
            <a:stretch/>
          </p:blipFill>
          <p:spPr>
            <a:xfrm>
              <a:off x="8921727" y="2864148"/>
              <a:ext cx="2381206" cy="1759520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1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1A7C9-AE49-48D0-9F24-B753625F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Useful for almost every type of projects</a:t>
            </a:r>
          </a:p>
          <a:p>
            <a:pPr lvl="1"/>
            <a:r>
              <a:rPr lang="en-US" dirty="0"/>
              <a:t>Very good and easy for proper SEO management</a:t>
            </a:r>
          </a:p>
          <a:p>
            <a:pPr lvl="1"/>
            <a:r>
              <a:rPr lang="en-US" dirty="0"/>
              <a:t>Using consistent languages, tools and technologies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Front-end and back-end are tightly coupled</a:t>
            </a:r>
          </a:p>
          <a:p>
            <a:pPr lvl="1"/>
            <a:r>
              <a:rPr lang="en-US" dirty="0"/>
              <a:t>The development and maintenance is quite complex</a:t>
            </a:r>
          </a:p>
          <a:p>
            <a:pPr lvl="1"/>
            <a:r>
              <a:rPr lang="en-US" dirty="0"/>
              <a:t>Requires page (state) reload on user action (link, form submit)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CAE3F-89BA-4048-A8A2-8663AD1C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DF957-D45A-43C1-BFE1-D127250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99"/>
          <a:stretch/>
        </p:blipFill>
        <p:spPr>
          <a:xfrm>
            <a:off x="9777169" y="1882764"/>
            <a:ext cx="2098468" cy="150911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CE69-380B-4885-B82D-7F9AFF32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Single-Page Applications </a:t>
            </a:r>
            <a:r>
              <a:rPr lang="en-US" dirty="0"/>
              <a:t>perform most of the UI in the browser</a:t>
            </a:r>
          </a:p>
          <a:p>
            <a:pPr lvl="1"/>
            <a:r>
              <a:rPr lang="en-US" dirty="0"/>
              <a:t>Does not require page reload during use</a:t>
            </a:r>
          </a:p>
          <a:p>
            <a:pPr lvl="1"/>
            <a:r>
              <a:rPr lang="en-US" dirty="0"/>
              <a:t>Serve outstanding UI and design, and are quite elegant</a:t>
            </a:r>
          </a:p>
          <a:p>
            <a:pPr lvl="1"/>
            <a:r>
              <a:rPr lang="en-US" dirty="0"/>
              <a:t>The whole app is in one page – content is changed dynamically</a:t>
            </a:r>
          </a:p>
          <a:p>
            <a:pPr lvl="1"/>
            <a:r>
              <a:rPr lang="en-US" dirty="0"/>
              <a:t>Examples: Gmail, Google Maps, Facebook, Instagram etc. 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requests logic (JS, templates) and data independently</a:t>
            </a:r>
          </a:p>
          <a:p>
            <a:pPr lvl="1"/>
            <a:r>
              <a:rPr lang="en-US" noProof="1"/>
              <a:t>Back-end: ASP.NET Core Web API returning JSON data</a:t>
            </a:r>
          </a:p>
          <a:p>
            <a:pPr lvl="1"/>
            <a:r>
              <a:rPr lang="en-US" noProof="1"/>
              <a:t>Frond-end: Angular, React, Vue.js, Blazor,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18721-66D0-4354-B0F0-9849A73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1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Words>2541</Words>
  <Application>Microsoft Office PowerPoint</Application>
  <PresentationFormat>Widescreen</PresentationFormat>
  <Paragraphs>454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Advanced Topics – Architecture</vt:lpstr>
      <vt:lpstr>Table of Contents</vt:lpstr>
      <vt:lpstr>Have a Question?</vt:lpstr>
      <vt:lpstr>Web Application Designs</vt:lpstr>
      <vt:lpstr>Web vs Desktop vs Mobile vs IoT</vt:lpstr>
      <vt:lpstr>Web Application Designs</vt:lpstr>
      <vt:lpstr>Multi-Page Applications</vt:lpstr>
      <vt:lpstr>Multi-Page Applications</vt:lpstr>
      <vt:lpstr>Single-Page Applications</vt:lpstr>
      <vt:lpstr>Single-Page Applications</vt:lpstr>
      <vt:lpstr>Web Application Architectures</vt:lpstr>
      <vt:lpstr>Monolithic Applications</vt:lpstr>
      <vt:lpstr>Service-Oriented Architectures (SOA)</vt:lpstr>
      <vt:lpstr>Microservices</vt:lpstr>
      <vt:lpstr>SOA vs Microservices</vt:lpstr>
      <vt:lpstr>Example Microservices App in Azure</vt:lpstr>
      <vt:lpstr>ASP.NET Core MVC vs Razor Pages</vt:lpstr>
      <vt:lpstr>ASP.NET Core MVC vs Razor Pages</vt:lpstr>
      <vt:lpstr>The MVC Approach</vt:lpstr>
      <vt:lpstr>The MVC Approach</vt:lpstr>
      <vt:lpstr>The Razor Pages Approach</vt:lpstr>
      <vt:lpstr>The Razor Pages Approach</vt:lpstr>
      <vt:lpstr>AutoMapper</vt:lpstr>
      <vt:lpstr>Auto Mapper</vt:lpstr>
      <vt:lpstr>Auto Mapper</vt:lpstr>
      <vt:lpstr>Auto Mapper (Data &amp; Presentation)</vt:lpstr>
      <vt:lpstr>Auto Mapper (Business Logic)</vt:lpstr>
      <vt:lpstr>Repository Pattern</vt:lpstr>
      <vt:lpstr>Repository Pattern</vt:lpstr>
      <vt:lpstr>Repository Pattern</vt:lpstr>
      <vt:lpstr>Databases &amp; ORMs</vt:lpstr>
      <vt:lpstr>Object Relational Mapper (ORM)</vt:lpstr>
      <vt:lpstr>Dapper</vt:lpstr>
      <vt:lpstr>Databases</vt:lpstr>
      <vt:lpstr>SQL</vt:lpstr>
      <vt:lpstr>NoSQL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12</cp:revision>
  <dcterms:created xsi:type="dcterms:W3CDTF">2018-05-23T13:08:44Z</dcterms:created>
  <dcterms:modified xsi:type="dcterms:W3CDTF">2020-11-27T10:42:28Z</dcterms:modified>
  <cp:category>computer programming;programming;software development;software engineering</cp:category>
</cp:coreProperties>
</file>