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8"/>
  </p:notesMasterIdLst>
  <p:handoutMasterIdLst>
    <p:handoutMasterId r:id="rId39"/>
  </p:handoutMasterIdLst>
  <p:sldIdLst>
    <p:sldId id="798" r:id="rId2"/>
    <p:sldId id="799" r:id="rId3"/>
    <p:sldId id="800" r:id="rId4"/>
    <p:sldId id="841" r:id="rId5"/>
    <p:sldId id="842" r:id="rId6"/>
    <p:sldId id="843" r:id="rId7"/>
    <p:sldId id="844" r:id="rId8"/>
    <p:sldId id="845" r:id="rId9"/>
    <p:sldId id="846" r:id="rId10"/>
    <p:sldId id="847" r:id="rId11"/>
    <p:sldId id="848" r:id="rId12"/>
    <p:sldId id="808" r:id="rId13"/>
    <p:sldId id="809" r:id="rId14"/>
    <p:sldId id="810" r:id="rId15"/>
    <p:sldId id="811" r:id="rId16"/>
    <p:sldId id="812" r:id="rId17"/>
    <p:sldId id="813" r:id="rId18"/>
    <p:sldId id="814" r:id="rId19"/>
    <p:sldId id="815" r:id="rId20"/>
    <p:sldId id="816" r:id="rId21"/>
    <p:sldId id="817" r:id="rId22"/>
    <p:sldId id="818" r:id="rId23"/>
    <p:sldId id="819" r:id="rId24"/>
    <p:sldId id="820" r:id="rId25"/>
    <p:sldId id="821" r:id="rId26"/>
    <p:sldId id="822" r:id="rId27"/>
    <p:sldId id="823" r:id="rId28"/>
    <p:sldId id="833" r:id="rId29"/>
    <p:sldId id="824" r:id="rId30"/>
    <p:sldId id="825" r:id="rId31"/>
    <p:sldId id="826" r:id="rId32"/>
    <p:sldId id="827" r:id="rId33"/>
    <p:sldId id="801" r:id="rId34"/>
    <p:sldId id="401" r:id="rId35"/>
    <p:sldId id="405" r:id="rId36"/>
    <p:sldId id="49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934C148-F259-467D-9836-6916DE274F91}">
          <p14:sldIdLst>
            <p14:sldId id="798"/>
            <p14:sldId id="799"/>
            <p14:sldId id="800"/>
          </p14:sldIdLst>
        </p14:section>
        <p14:section name="Indices" id="{62853CB0-3067-41EA-8614-26F8B10D40E0}">
          <p14:sldIdLst>
            <p14:sldId id="841"/>
            <p14:sldId id="842"/>
            <p14:sldId id="843"/>
            <p14:sldId id="844"/>
            <p14:sldId id="845"/>
            <p14:sldId id="846"/>
            <p14:sldId id="847"/>
          </p14:sldIdLst>
        </p14:section>
        <p14:section name="Grouping" id="{E22AF63E-5A5B-4332-94F0-6A2B38B00584}">
          <p14:sldIdLst>
            <p14:sldId id="848"/>
            <p14:sldId id="808"/>
            <p14:sldId id="809"/>
            <p14:sldId id="810"/>
            <p14:sldId id="811"/>
          </p14:sldIdLst>
        </p14:section>
        <p14:section name="Aggregate Functions" id="{E3B4F457-947A-44C3-B5FD-70A903385D64}">
          <p14:sldIdLst>
            <p14:sldId id="812"/>
            <p14:sldId id="813"/>
            <p14:sldId id="814"/>
            <p14:sldId id="815"/>
            <p14:sldId id="816"/>
            <p14:sldId id="817"/>
            <p14:sldId id="818"/>
            <p14:sldId id="819"/>
            <p14:sldId id="820"/>
            <p14:sldId id="821"/>
            <p14:sldId id="822"/>
            <p14:sldId id="823"/>
            <p14:sldId id="833"/>
          </p14:sldIdLst>
        </p14:section>
        <p14:section name="Having" id="{3F705939-9B7F-4B54-A4D0-A7C9172378EE}">
          <p14:sldIdLst>
            <p14:sldId id="824"/>
            <p14:sldId id="825"/>
            <p14:sldId id="826"/>
            <p14:sldId id="827"/>
          </p14:sldIdLst>
        </p14:section>
        <p14:section name="Conclusion" id="{D27FFBCC-2DA0-48C9-BA6D-170B6C67C673}">
          <p14:sldIdLst>
            <p14:sldId id="801"/>
            <p14:sldId id="401"/>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5214" autoAdjust="0"/>
  </p:normalViewPr>
  <p:slideViewPr>
    <p:cSldViewPr showGuides="1">
      <p:cViewPr varScale="1">
        <p:scale>
          <a:sx n="116" d="100"/>
          <a:sy n="116" d="100"/>
        </p:scale>
        <p:origin x="456" y="66"/>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8.6.2020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6/8/2020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7" name="Footer Placeholder 7">
            <a:extLst>
              <a:ext uri="{FF2B5EF4-FFF2-40B4-BE49-F238E27FC236}">
                <a16:creationId xmlns:a16="http://schemas.microsoft.com/office/drawing/2014/main" id="{0B52D984-1D6C-4573-9A17-44BF13B05EB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64781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noProof="1"/>
              <a:t>Use grouping to aggregate</a:t>
            </a:r>
            <a:r>
              <a:rPr lang="en-US" baseline="0" noProof="1"/>
              <a:t> data.  In order to achieve aggregation you need columns that will define the groups. In the case above we will use DepartmentID for aggregation purposes. The column has 3 unique values: “</a:t>
            </a:r>
            <a:r>
              <a:rPr lang="en-US" noProof="1"/>
              <a:t>1</a:t>
            </a:r>
            <a:r>
              <a:rPr lang="en-US" baseline="0" noProof="1"/>
              <a:t>”, “</a:t>
            </a:r>
            <a:r>
              <a:rPr lang="en-US" noProof="1"/>
              <a:t>2</a:t>
            </a:r>
            <a:r>
              <a:rPr lang="en-US" baseline="0" noProof="1"/>
              <a:t>” and “</a:t>
            </a:r>
            <a:r>
              <a:rPr lang="en-US" noProof="1"/>
              <a:t>3</a:t>
            </a:r>
            <a:r>
              <a:rPr lang="en-US" baseline="0" noProof="1"/>
              <a:t>”. Therefore, we will have 3 groups. Moreover, we can sum the salaries of the employees in those departments. If we add the Employee column we will have 6 groups because we have 6 unique combinations of values.</a:t>
            </a:r>
            <a:endParaRPr lang="en-US" noProof="1"/>
          </a:p>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6" name="Footer Placeholder 7">
            <a:extLst>
              <a:ext uri="{FF2B5EF4-FFF2-40B4-BE49-F238E27FC236}">
                <a16:creationId xmlns:a16="http://schemas.microsoft.com/office/drawing/2014/main" id="{442FABA0-DFA9-494D-8005-33429131E60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94995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provides the functionality by the statement GROUP BY. It is mandatory to have all the columns from the SELECT part in the GROUP BY part. On the other hand, it is possible to have columns in GROUP BY part but not in SELECT part. In this case the groups will be the same as if it was in the SELECT part but the missing columns wouldn’t be visualized.</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
        <p:nvSpPr>
          <p:cNvPr id="6" name="Footer Placeholder 7">
            <a:extLst>
              <a:ext uri="{FF2B5EF4-FFF2-40B4-BE49-F238E27FC236}">
                <a16:creationId xmlns:a16="http://schemas.microsoft.com/office/drawing/2014/main" id="{6611CE28-2CED-48DB-833A-208A170A112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18713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17</a:t>
            </a:fld>
            <a:endParaRPr lang="en-US" dirty="0"/>
          </a:p>
        </p:txBody>
      </p:sp>
      <p:sp>
        <p:nvSpPr>
          <p:cNvPr id="6" name="Footer Placeholder 7">
            <a:extLst>
              <a:ext uri="{FF2B5EF4-FFF2-40B4-BE49-F238E27FC236}">
                <a16:creationId xmlns:a16="http://schemas.microsoft.com/office/drawing/2014/main" id="{C97D7DAD-4476-4997-A96F-BDA918593AB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50303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If any of the values are NULL they are ignored. For example, if one the values is NULL and the other is 5,000 the COUNT will return 1 because it will ignore the NULL value. On the other hand, we can count everything by writing COUNT(*). </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
        <p:nvSpPr>
          <p:cNvPr id="6" name="Footer Placeholder 7">
            <a:extLst>
              <a:ext uri="{FF2B5EF4-FFF2-40B4-BE49-F238E27FC236}">
                <a16:creationId xmlns:a16="http://schemas.microsoft.com/office/drawing/2014/main" id="{A275B31C-46FC-492B-BAEB-30B059D0C02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69962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
        <p:nvSpPr>
          <p:cNvPr id="6" name="Footer Placeholder 7">
            <a:extLst>
              <a:ext uri="{FF2B5EF4-FFF2-40B4-BE49-F238E27FC236}">
                <a16:creationId xmlns:a16="http://schemas.microsoft.com/office/drawing/2014/main" id="{1F44B4E7-82BB-452A-9A97-96E40FCAF03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75479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
        <p:nvSpPr>
          <p:cNvPr id="6" name="Footer Placeholder 7">
            <a:extLst>
              <a:ext uri="{FF2B5EF4-FFF2-40B4-BE49-F238E27FC236}">
                <a16:creationId xmlns:a16="http://schemas.microsoft.com/office/drawing/2014/main" id="{9322CA38-C7E2-4F25-BDB3-AC948F416BE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47965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
        <p:nvSpPr>
          <p:cNvPr id="6" name="Footer Placeholder 7">
            <a:extLst>
              <a:ext uri="{FF2B5EF4-FFF2-40B4-BE49-F238E27FC236}">
                <a16:creationId xmlns:a16="http://schemas.microsoft.com/office/drawing/2014/main" id="{998D1CC9-80A3-4013-9622-19589D284B8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66789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NULLs are ignored again. </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
        <p:nvSpPr>
          <p:cNvPr id="6" name="Footer Placeholder 7">
            <a:extLst>
              <a:ext uri="{FF2B5EF4-FFF2-40B4-BE49-F238E27FC236}">
                <a16:creationId xmlns:a16="http://schemas.microsoft.com/office/drawing/2014/main" id="{9346B5C2-9481-4394-9E89-8656FBB3B1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48783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
        <p:nvSpPr>
          <p:cNvPr id="6" name="Footer Placeholder 7">
            <a:extLst>
              <a:ext uri="{FF2B5EF4-FFF2-40B4-BE49-F238E27FC236}">
                <a16:creationId xmlns:a16="http://schemas.microsoft.com/office/drawing/2014/main" id="{5F9AFDD7-66ED-478F-BCF5-8E7969A0562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91024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
        <p:nvSpPr>
          <p:cNvPr id="6" name="Footer Placeholder 7">
            <a:extLst>
              <a:ext uri="{FF2B5EF4-FFF2-40B4-BE49-F238E27FC236}">
                <a16:creationId xmlns:a16="http://schemas.microsoft.com/office/drawing/2014/main" id="{76AB6F90-33F9-4D32-8C1D-872FE1C0D99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70765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6" name="Footer Placeholder 7">
            <a:extLst>
              <a:ext uri="{FF2B5EF4-FFF2-40B4-BE49-F238E27FC236}">
                <a16:creationId xmlns:a16="http://schemas.microsoft.com/office/drawing/2014/main" id="{81243E04-67BB-452F-BE50-5B31E6F32B2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2084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
        <p:nvSpPr>
          <p:cNvPr id="6" name="Footer Placeholder 7">
            <a:extLst>
              <a:ext uri="{FF2B5EF4-FFF2-40B4-BE49-F238E27FC236}">
                <a16:creationId xmlns:a16="http://schemas.microsoft.com/office/drawing/2014/main" id="{9469C6BB-5551-4D54-B75E-7E3E1B8A5B3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82784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
        <p:nvSpPr>
          <p:cNvPr id="6" name="Footer Placeholder 7">
            <a:extLst>
              <a:ext uri="{FF2B5EF4-FFF2-40B4-BE49-F238E27FC236}">
                <a16:creationId xmlns:a16="http://schemas.microsoft.com/office/drawing/2014/main" id="{79D4E9A8-DC06-4CF6-99B3-9A73481D6E1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00679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27</a:t>
            </a:fld>
            <a:endParaRPr lang="en-US" dirty="0"/>
          </a:p>
        </p:txBody>
      </p:sp>
      <p:sp>
        <p:nvSpPr>
          <p:cNvPr id="6" name="Footer Placeholder 7">
            <a:extLst>
              <a:ext uri="{FF2B5EF4-FFF2-40B4-BE49-F238E27FC236}">
                <a16:creationId xmlns:a16="http://schemas.microsoft.com/office/drawing/2014/main" id="{8AEDE46F-F22B-4D50-8BCA-8F8C72EB8B1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94320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28</a:t>
            </a:fld>
            <a:endParaRPr lang="en-US" dirty="0"/>
          </a:p>
        </p:txBody>
      </p:sp>
      <p:sp>
        <p:nvSpPr>
          <p:cNvPr id="6" name="Footer Placeholder 7">
            <a:extLst>
              <a:ext uri="{FF2B5EF4-FFF2-40B4-BE49-F238E27FC236}">
                <a16:creationId xmlns:a16="http://schemas.microsoft.com/office/drawing/2014/main" id="{E57A5B1D-E9E3-441B-800A-EA008F7CC38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08381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HAVING clause is used to filter data based on aggregate values. This means that we cannot use it without grouping before that. Unlike HAVING, the WHERE clause filters rows before the aggregation happens.</a:t>
            </a:r>
            <a:endParaRPr lang="en-US" dirty="0"/>
          </a:p>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29</a:t>
            </a:fld>
            <a:endParaRPr lang="en-US" dirty="0"/>
          </a:p>
        </p:txBody>
      </p:sp>
      <p:sp>
        <p:nvSpPr>
          <p:cNvPr id="6" name="Footer Placeholder 7">
            <a:extLst>
              <a:ext uri="{FF2B5EF4-FFF2-40B4-BE49-F238E27FC236}">
                <a16:creationId xmlns:a16="http://schemas.microsoft.com/office/drawing/2014/main" id="{1BDE0815-E483-4D09-9757-C50198F2C6A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429949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
        <p:nvSpPr>
          <p:cNvPr id="6" name="Footer Placeholder 7">
            <a:extLst>
              <a:ext uri="{FF2B5EF4-FFF2-40B4-BE49-F238E27FC236}">
                <a16:creationId xmlns:a16="http://schemas.microsoft.com/office/drawing/2014/main" id="{636FB8BE-2DF6-4DD0-9823-F47514FA26D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145079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
        <p:nvSpPr>
          <p:cNvPr id="6" name="Footer Placeholder 7">
            <a:extLst>
              <a:ext uri="{FF2B5EF4-FFF2-40B4-BE49-F238E27FC236}">
                <a16:creationId xmlns:a16="http://schemas.microsoft.com/office/drawing/2014/main" id="{47E3CC55-DF2E-4210-B3ED-FA5E069EF79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768715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32</a:t>
            </a:fld>
            <a:endParaRPr lang="en-US" dirty="0"/>
          </a:p>
        </p:txBody>
      </p:sp>
      <p:sp>
        <p:nvSpPr>
          <p:cNvPr id="6" name="Footer Placeholder 7">
            <a:extLst>
              <a:ext uri="{FF2B5EF4-FFF2-40B4-BE49-F238E27FC236}">
                <a16:creationId xmlns:a16="http://schemas.microsoft.com/office/drawing/2014/main" id="{1DD92E64-EA1F-4A88-91F0-DD969AE0CF7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975277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7">
            <a:extLst>
              <a:ext uri="{FF2B5EF4-FFF2-40B4-BE49-F238E27FC236}">
                <a16:creationId xmlns:a16="http://schemas.microsoft.com/office/drawing/2014/main" id="{74BEC2B7-2F20-4DB4-A8FF-82D0A475FCD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085798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34</a:t>
            </a:fld>
            <a:endParaRPr lang="en-US" dirty="0"/>
          </a:p>
        </p:txBody>
      </p:sp>
      <p:sp>
        <p:nvSpPr>
          <p:cNvPr id="6" name="Footer Placeholder 7">
            <a:extLst>
              <a:ext uri="{FF2B5EF4-FFF2-40B4-BE49-F238E27FC236}">
                <a16:creationId xmlns:a16="http://schemas.microsoft.com/office/drawing/2014/main" id="{46E2483A-E5D4-4CF1-B234-B7E752C0B58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38486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4</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Every table can</a:t>
            </a:r>
            <a:r>
              <a:rPr lang="en-US" baseline="0" dirty="0"/>
              <a:t> have only one c</a:t>
            </a:r>
            <a:r>
              <a:rPr lang="en-US" dirty="0"/>
              <a:t>lustered indexes. They are stored on</a:t>
            </a:r>
            <a:r>
              <a:rPr lang="en-US" baseline="0" dirty="0"/>
              <a:t> the table.</a:t>
            </a:r>
            <a:r>
              <a:rPr lang="en-US" dirty="0"/>
              <a:t> Clustered</a:t>
            </a:r>
            <a:r>
              <a:rPr lang="en-US" baseline="0" dirty="0"/>
              <a:t> indexes sorts the data physically in the table so the reads are much faster. The most common index structure are the B-trees. However, when you have an index inserts and deletes it takes more time to accomplish because </a:t>
            </a:r>
            <a:r>
              <a:rPr lang="en-US" dirty="0"/>
              <a:t>indexes</a:t>
            </a:r>
            <a:r>
              <a:rPr lang="en-US" baseline="0" dirty="0"/>
              <a:t> has to be updated as well.</a:t>
            </a:r>
            <a:br>
              <a:rPr lang="en-US" dirty="0"/>
            </a:br>
            <a:br>
              <a:rPr lang="en-US" dirty="0"/>
            </a:br>
            <a:r>
              <a:rPr lang="en-US" dirty="0"/>
              <a:t>A non-clustered index has a duplicate of the data from the indexed columns kept ordered together with pointers to the actual data rows (pointers to the clustered index if there is one). This means that accessing data through a non-clustered index has to go through an extra layer of indirection. However, if you select only the data that's available in the indexed columns you can get the data back directly from the duplicated index data.</a:t>
            </a:r>
          </a:p>
          <a:p>
            <a:endParaRPr lang="bg-BG" dirty="0"/>
          </a:p>
        </p:txBody>
      </p:sp>
      <p:sp>
        <p:nvSpPr>
          <p:cNvPr id="6" name="Footer Placeholder 7">
            <a:extLst>
              <a:ext uri="{FF2B5EF4-FFF2-40B4-BE49-F238E27FC236}">
                <a16:creationId xmlns:a16="http://schemas.microsoft.com/office/drawing/2014/main" id="{D6062E2B-9DB7-4027-AA3F-B07911E54B1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75853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A9A7C335-AD03-4098-8DE5-9C890185A36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588909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36</a:t>
            </a:fld>
            <a:endParaRPr lang="en-US" dirty="0"/>
          </a:p>
        </p:txBody>
      </p:sp>
      <p:sp>
        <p:nvSpPr>
          <p:cNvPr id="7" name="Footer Placeholder 7">
            <a:extLst>
              <a:ext uri="{FF2B5EF4-FFF2-40B4-BE49-F238E27FC236}">
                <a16:creationId xmlns:a16="http://schemas.microsoft.com/office/drawing/2014/main" id="{B31FF646-1D2D-4FD7-A4DA-768920F02A9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81326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BF067CD-8E6B-4360-9AA8-C5DF2A48A6D1}" type="slidenum">
              <a:rPr lang="en-US" smtClean="0"/>
              <a:t>5</a:t>
            </a:fld>
            <a:endParaRPr lang="en-US" dirty="0"/>
          </a:p>
        </p:txBody>
      </p:sp>
      <p:sp>
        <p:nvSpPr>
          <p:cNvPr id="5" name="Footer Placeholder 7">
            <a:extLst>
              <a:ext uri="{FF2B5EF4-FFF2-40B4-BE49-F238E27FC236}">
                <a16:creationId xmlns:a16="http://schemas.microsoft.com/office/drawing/2014/main" id="{1356434D-CFD9-4577-903D-09A1E12EA9A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32929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8</a:t>
            </a:fld>
            <a:endParaRPr lang="en-US" dirty="0"/>
          </a:p>
        </p:txBody>
      </p:sp>
      <p:sp>
        <p:nvSpPr>
          <p:cNvPr id="6" name="Footer Placeholder 7">
            <a:extLst>
              <a:ext uri="{FF2B5EF4-FFF2-40B4-BE49-F238E27FC236}">
                <a16:creationId xmlns:a16="http://schemas.microsoft.com/office/drawing/2014/main" id="{CD213E49-EECC-4ED2-8AFB-779368481A8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73577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
        <p:nvSpPr>
          <p:cNvPr id="6" name="Footer Placeholder 7">
            <a:extLst>
              <a:ext uri="{FF2B5EF4-FFF2-40B4-BE49-F238E27FC236}">
                <a16:creationId xmlns:a16="http://schemas.microsoft.com/office/drawing/2014/main" id="{419C0AB8-09F8-48FF-9B55-80E51CAB9F8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790120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11</a:t>
            </a:fld>
            <a:endParaRPr lang="en-US" dirty="0"/>
          </a:p>
        </p:txBody>
      </p:sp>
      <p:sp>
        <p:nvSpPr>
          <p:cNvPr id="6" name="Footer Placeholder 7">
            <a:extLst>
              <a:ext uri="{FF2B5EF4-FFF2-40B4-BE49-F238E27FC236}">
                <a16:creationId xmlns:a16="http://schemas.microsoft.com/office/drawing/2014/main" id="{251A80AC-FE8D-4C84-850E-DA0EAECB274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28720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
        <p:nvSpPr>
          <p:cNvPr id="6" name="Footer Placeholder 7">
            <a:extLst>
              <a:ext uri="{FF2B5EF4-FFF2-40B4-BE49-F238E27FC236}">
                <a16:creationId xmlns:a16="http://schemas.microsoft.com/office/drawing/2014/main" id="{7D779037-2EAC-431A-8358-32C99F93A60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17359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When we use GROUP</a:t>
            </a:r>
            <a:r>
              <a:rPr lang="en-US" baseline="0" dirty="0"/>
              <a:t> BY we can easily achieve distinct values. Grouping leaves only the unique combination of values.</a:t>
            </a: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Using</a:t>
            </a:r>
            <a:r>
              <a:rPr lang="en-US" baseline="0" dirty="0"/>
              <a:t> the keyword DISTINCT is another way to eliminate the duplicate values. It simplifies the syntax because we don’t have to write down every single column in the GROUP BY part.</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6" name="Footer Placeholder 7">
            <a:extLst>
              <a:ext uri="{FF2B5EF4-FFF2-40B4-BE49-F238E27FC236}">
                <a16:creationId xmlns:a16="http://schemas.microsoft.com/office/drawing/2014/main" id="{65B01D13-882D-4C61-83BD-BB9961A58A4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942241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5453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judge.softuni.bg/Contests/Practice/Index/291#12"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microsoft.com/office/2007/relationships/hdphoto" Target="../media/hdphoto3.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a:t>How to Get Data Insights?</a:t>
            </a:r>
          </a:p>
          <a:p>
            <a:endParaRPr lang="en-US" dirty="0"/>
          </a:p>
        </p:txBody>
      </p:sp>
      <p:sp>
        <p:nvSpPr>
          <p:cNvPr id="5" name="Title 4"/>
          <p:cNvSpPr>
            <a:spLocks noGrp="1"/>
          </p:cNvSpPr>
          <p:nvPr>
            <p:ph type="title"/>
          </p:nvPr>
        </p:nvSpPr>
        <p:spPr/>
        <p:txBody>
          <a:bodyPr>
            <a:normAutofit/>
          </a:bodyPr>
          <a:lstStyle/>
          <a:p>
            <a:r>
              <a:rPr lang="en-US" dirty="0"/>
              <a:t>Indices and Data Aggregation</a:t>
            </a:r>
          </a:p>
        </p:txBody>
      </p:sp>
      <p:sp>
        <p:nvSpPr>
          <p:cNvPr id="11" name="Text Placeholder 10"/>
          <p:cNvSpPr>
            <a:spLocks noGrp="1"/>
          </p:cNvSpPr>
          <p:nvPr>
            <p:ph type="body" sz="quarter" idx="17"/>
          </p:nvPr>
        </p:nvSpPr>
        <p:spPr/>
        <p:txBody>
          <a:bodyPr/>
          <a:lstStyle/>
          <a:p>
            <a:r>
              <a:rPr lang="en-US"/>
              <a:t>Software University</a:t>
            </a:r>
            <a:endParaRPr lang="en-US" dirty="0"/>
          </a:p>
        </p:txBody>
      </p:sp>
      <p:sp>
        <p:nvSpPr>
          <p:cNvPr id="12" name="Text Placeholder 11"/>
          <p:cNvSpPr>
            <a:spLocks noGrp="1"/>
          </p:cNvSpPr>
          <p:nvPr>
            <p:ph type="body" sz="quarter" idx="18"/>
          </p:nvPr>
        </p:nvSpPr>
        <p:spPr/>
        <p:txBody>
          <a:bodyPr/>
          <a:lstStyle/>
          <a:p>
            <a:r>
              <a:rPr lang="en-US">
                <a:hlinkClick r:id="rId3"/>
              </a:rPr>
              <a:t>https://softuni.bg</a:t>
            </a:r>
            <a:endParaRPr lang="en-US" dirty="0"/>
          </a:p>
        </p:txBody>
      </p:sp>
      <p:sp>
        <p:nvSpPr>
          <p:cNvPr id="7" name="Text Placeholder 6"/>
          <p:cNvSpPr>
            <a:spLocks noGrp="1"/>
          </p:cNvSpPr>
          <p:nvPr>
            <p:ph type="body" sz="quarter" idx="19"/>
          </p:nvPr>
        </p:nvSpPr>
        <p:spPr/>
        <p:txBody>
          <a:bodyPr/>
          <a:lstStyle/>
          <a:p>
            <a:r>
              <a:rPr lang="en-US" noProof="1"/>
              <a:t>SoftUni</a:t>
            </a:r>
            <a:r>
              <a:rPr lang="en-US"/>
              <a:t> Team</a:t>
            </a:r>
            <a:endParaRPr lang="en-US" dirty="0"/>
          </a:p>
        </p:txBody>
      </p:sp>
      <p:sp>
        <p:nvSpPr>
          <p:cNvPr id="8" name="Text Placeholder 7"/>
          <p:cNvSpPr>
            <a:spLocks noGrp="1"/>
          </p:cNvSpPr>
          <p:nvPr>
            <p:ph type="body" sz="quarter" idx="20"/>
          </p:nvPr>
        </p:nvSpPr>
        <p:spPr/>
        <p:txBody>
          <a:bodyPr/>
          <a:lstStyle/>
          <a:p>
            <a:r>
              <a:rPr lang="en-US"/>
              <a:t>Technical Trainers</a:t>
            </a:r>
            <a:endParaRPr lang="en-US" dirty="0"/>
          </a:p>
        </p:txBody>
      </p:sp>
      <p:grpSp>
        <p:nvGrpSpPr>
          <p:cNvPr id="29" name="Group 28"/>
          <p:cNvGrpSpPr/>
          <p:nvPr/>
        </p:nvGrpSpPr>
        <p:grpSpPr>
          <a:xfrm>
            <a:off x="3841506" y="2032878"/>
            <a:ext cx="3767663" cy="3202350"/>
            <a:chOff x="4175334" y="2032878"/>
            <a:chExt cx="3767663" cy="3202350"/>
          </a:xfrm>
        </p:grpSpPr>
        <p:pic>
          <p:nvPicPr>
            <p:cNvPr id="14" name="Picture 2" descr="Image result for data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0854" y="2032878"/>
              <a:ext cx="3112143" cy="3112143"/>
            </a:xfrm>
            <a:prstGeom prst="rect">
              <a:avLst/>
            </a:prstGeom>
            <a:noFill/>
            <a:extLst>
              <a:ext uri="{909E8E84-426E-40DD-AFC4-6F175D3DCCD1}">
                <a14:hiddenFill xmlns:a14="http://schemas.microsoft.com/office/drawing/2010/main">
                  <a:solidFill>
                    <a:srgbClr val="FFFFFF"/>
                  </a:solidFill>
                </a14:hiddenFill>
              </a:ext>
            </a:extLst>
          </p:spPr>
        </p:pic>
        <p:pic>
          <p:nvPicPr>
            <p:cNvPr id="18" name="Картина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70751" y="3592197"/>
              <a:ext cx="1604719" cy="1604719"/>
            </a:xfrm>
            <a:prstGeom prst="rect">
              <a:avLst/>
            </a:prstGeom>
          </p:spPr>
        </p:pic>
        <p:pic>
          <p:nvPicPr>
            <p:cNvPr id="19" name="Картина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5334" y="4209992"/>
              <a:ext cx="920206" cy="920206"/>
            </a:xfrm>
            <a:prstGeom prst="rect">
              <a:avLst/>
            </a:prstGeom>
          </p:spPr>
        </p:pic>
        <p:pic>
          <p:nvPicPr>
            <p:cNvPr id="20" name="Картина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0020" y="4483017"/>
              <a:ext cx="752211" cy="752211"/>
            </a:xfrm>
            <a:prstGeom prst="rect">
              <a:avLst/>
            </a:prstGeom>
          </p:spPr>
        </p:pic>
      </p:grpSp>
    </p:spTree>
    <p:extLst>
      <p:ext uri="{BB962C8B-B14F-4D97-AF65-F5344CB8AC3E}">
        <p14:creationId xmlns:p14="http://schemas.microsoft.com/office/powerpoint/2010/main" val="143660458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93F06-B8D5-4B32-9A69-D3D07D56EB48}"/>
              </a:ext>
            </a:extLst>
          </p:cNvPr>
          <p:cNvSpPr>
            <a:spLocks noGrp="1"/>
          </p:cNvSpPr>
          <p:nvPr>
            <p:ph type="title" sz="quarter" idx="10"/>
          </p:nvPr>
        </p:nvSpPr>
        <p:spPr/>
        <p:txBody>
          <a:bodyPr/>
          <a:lstStyle/>
          <a:p>
            <a:r>
              <a:rPr lang="en-US"/>
              <a:t>Demo: Index Performance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7225" y="1106941"/>
            <a:ext cx="3257550" cy="3076575"/>
          </a:xfrm>
          <a:prstGeom prst="rect">
            <a:avLst/>
          </a:prstGeom>
        </p:spPr>
      </p:pic>
      <p:sp>
        <p:nvSpPr>
          <p:cNvPr id="4" name="Subtitle 3">
            <a:extLst>
              <a:ext uri="{FF2B5EF4-FFF2-40B4-BE49-F238E27FC236}">
                <a16:creationId xmlns:a16="http://schemas.microsoft.com/office/drawing/2014/main" id="{313656FD-9A73-425B-BE7E-716A79A3DEA5}"/>
              </a:ext>
            </a:extLst>
          </p:cNvPr>
          <p:cNvSpPr>
            <a:spLocks noGrp="1"/>
          </p:cNvSpPr>
          <p:nvPr>
            <p:ph type="subTitle" sz="quarter" idx="11"/>
          </p:nvPr>
        </p:nvSpPr>
        <p:spPr/>
        <p:txBody>
          <a:bodyPr/>
          <a:lstStyle/>
          <a:p>
            <a:r>
              <a:rPr lang="en-US" dirty="0"/>
              <a:t>Live Demo</a:t>
            </a:r>
          </a:p>
        </p:txBody>
      </p:sp>
    </p:spTree>
    <p:extLst>
      <p:ext uri="{BB962C8B-B14F-4D97-AF65-F5344CB8AC3E}">
        <p14:creationId xmlns:p14="http://schemas.microsoft.com/office/powerpoint/2010/main" val="39906070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6A8A2-1552-47FC-BAA6-2507D0EBD7BF}"/>
              </a:ext>
            </a:extLst>
          </p:cNvPr>
          <p:cNvSpPr>
            <a:spLocks noGrp="1"/>
          </p:cNvSpPr>
          <p:nvPr>
            <p:ph type="title" sz="quarter" idx="10"/>
          </p:nvPr>
        </p:nvSpPr>
        <p:spPr/>
        <p:txBody>
          <a:bodyPr/>
          <a:lstStyle/>
          <a:p>
            <a:r>
              <a:rPr lang="en-US"/>
              <a:t>Grouping</a:t>
            </a:r>
          </a:p>
        </p:txBody>
      </p:sp>
      <p:pic>
        <p:nvPicPr>
          <p:cNvPr id="9" name="Picture 8"/>
          <p:cNvPicPr>
            <a:picLocks noChangeAspect="1"/>
          </p:cNvPicPr>
          <p:nvPr/>
        </p:nvPicPr>
        <p:blipFill>
          <a:blip r:embed="rId3" cstate="hqprint">
            <a:extLst>
              <a:ext uri="{BEBA8EAE-BF5A-486C-A8C5-ECC9F3942E4B}">
                <a14:imgProps xmlns:a14="http://schemas.microsoft.com/office/drawing/2010/main">
                  <a14:imgLayer r:embed="rId4">
                    <a14:imgEffect>
                      <a14:brightnessContrast bright="100000" contrast="9000"/>
                    </a14:imgEffect>
                  </a14:imgLayer>
                </a14:imgProps>
              </a:ext>
              <a:ext uri="{28A0092B-C50C-407E-A947-70E740481C1C}">
                <a14:useLocalDpi xmlns:a14="http://schemas.microsoft.com/office/drawing/2010/main" val="0"/>
              </a:ext>
            </a:extLst>
          </a:blip>
          <a:stretch>
            <a:fillRect/>
          </a:stretch>
        </p:blipFill>
        <p:spPr>
          <a:xfrm>
            <a:off x="4682067" y="1049814"/>
            <a:ext cx="2887133" cy="2887133"/>
          </a:xfrm>
          <a:prstGeom prst="rect">
            <a:avLst/>
          </a:prstGeom>
        </p:spPr>
      </p:pic>
      <p:sp>
        <p:nvSpPr>
          <p:cNvPr id="4" name="Subtitle 3">
            <a:extLst>
              <a:ext uri="{FF2B5EF4-FFF2-40B4-BE49-F238E27FC236}">
                <a16:creationId xmlns:a16="http://schemas.microsoft.com/office/drawing/2014/main" id="{46A5DA3C-4A21-497C-8380-CC4B81906A45}"/>
              </a:ext>
            </a:extLst>
          </p:cNvPr>
          <p:cNvSpPr>
            <a:spLocks noGrp="1"/>
          </p:cNvSpPr>
          <p:nvPr>
            <p:ph type="subTitle" sz="quarter" idx="11"/>
          </p:nvPr>
        </p:nvSpPr>
        <p:spPr>
          <a:xfrm>
            <a:off x="615109" y="5796486"/>
            <a:ext cx="10961783" cy="768084"/>
          </a:xfrm>
        </p:spPr>
        <p:txBody>
          <a:bodyPr/>
          <a:lstStyle/>
          <a:p>
            <a:r>
              <a:rPr lang="en-US" dirty="0"/>
              <a:t>Consolidating Data Based On Criteria</a:t>
            </a:r>
          </a:p>
          <a:p>
            <a:endParaRPr lang="en-US" dirty="0"/>
          </a:p>
        </p:txBody>
      </p:sp>
    </p:spTree>
    <p:extLst>
      <p:ext uri="{BB962C8B-B14F-4D97-AF65-F5344CB8AC3E}">
        <p14:creationId xmlns:p14="http://schemas.microsoft.com/office/powerpoint/2010/main" val="148866568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0"/>
          </p:nvPr>
        </p:nvSpPr>
        <p:spPr>
          <a:xfrm>
            <a:off x="1807503" y="1004560"/>
            <a:ext cx="10129234" cy="5546589"/>
          </a:xfrm>
        </p:spPr>
        <p:txBody>
          <a:bodyPr/>
          <a:lstStyle/>
          <a:p>
            <a:pPr>
              <a:buClr>
                <a:schemeClr val="tx1"/>
              </a:buClr>
            </a:pPr>
            <a:r>
              <a:rPr lang="en-US" b="1" dirty="0">
                <a:solidFill>
                  <a:schemeClr val="bg1"/>
                </a:solidFill>
              </a:rPr>
              <a:t>Grouping </a:t>
            </a:r>
            <a:r>
              <a:rPr lang="en-US" dirty="0"/>
              <a:t>allows receiving data into separate groups </a:t>
            </a:r>
            <a:br>
              <a:rPr lang="en-US" dirty="0"/>
            </a:br>
            <a:r>
              <a:rPr lang="en-US" dirty="0"/>
              <a:t>based on a common property</a:t>
            </a:r>
          </a:p>
        </p:txBody>
      </p:sp>
      <p:sp>
        <p:nvSpPr>
          <p:cNvPr id="465922" name="Rectangle 2"/>
          <p:cNvSpPr>
            <a:spLocks noGrp="1" noChangeArrowheads="1"/>
          </p:cNvSpPr>
          <p:nvPr>
            <p:ph type="title"/>
          </p:nvPr>
        </p:nvSpPr>
        <p:spPr/>
        <p:txBody>
          <a:bodyPr/>
          <a:lstStyle/>
          <a:p>
            <a:r>
              <a:rPr lang="en-US" dirty="0"/>
              <a:t>Grouping</a:t>
            </a:r>
            <a:r>
              <a:rPr lang="bg-BG" dirty="0"/>
              <a:t> (1)</a:t>
            </a:r>
          </a:p>
        </p:txBody>
      </p:sp>
      <p:sp>
        <p:nvSpPr>
          <p:cNvPr id="49" name="Rectangle 48"/>
          <p:cNvSpPr/>
          <p:nvPr/>
        </p:nvSpPr>
        <p:spPr>
          <a:xfrm>
            <a:off x="5458275" y="3004362"/>
            <a:ext cx="3322637" cy="112871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0" name="Rectangle 49"/>
          <p:cNvSpPr/>
          <p:nvPr/>
        </p:nvSpPr>
        <p:spPr>
          <a:xfrm>
            <a:off x="5458275" y="4133075"/>
            <a:ext cx="3322637" cy="168592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1" name="Rectangle 50"/>
          <p:cNvSpPr/>
          <p:nvPr/>
        </p:nvSpPr>
        <p:spPr>
          <a:xfrm>
            <a:off x="5458275" y="5814238"/>
            <a:ext cx="3322637" cy="5715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aphicFrame>
        <p:nvGraphicFramePr>
          <p:cNvPr id="52" name="Table 51"/>
          <p:cNvGraphicFramePr>
            <a:graphicFrameLocks noGrp="1"/>
          </p:cNvGraphicFramePr>
          <p:nvPr>
            <p:extLst>
              <p:ext uri="{D42A27DB-BD31-4B8C-83A1-F6EECF244321}">
                <p14:modId xmlns:p14="http://schemas.microsoft.com/office/powerpoint/2010/main" val="2356526475"/>
              </p:ext>
            </p:extLst>
          </p:nvPr>
        </p:nvGraphicFramePr>
        <p:xfrm>
          <a:off x="3675512" y="2408335"/>
          <a:ext cx="6477000" cy="564066"/>
        </p:xfrm>
        <a:graphic>
          <a:graphicData uri="http://schemas.openxmlformats.org/drawingml/2006/table">
            <a:tbl>
              <a:tblPr firstRow="1" bandRow="1">
                <a:tableStyleId>{7DF18680-E054-41AD-8BC1-D1AEF772440D}</a:tableStyleId>
              </a:tblPr>
              <a:tblGrid>
                <a:gridCol w="1785687">
                  <a:extLst>
                    <a:ext uri="{9D8B030D-6E8A-4147-A177-3AD203B41FA5}">
                      <a16:colId xmlns:a16="http://schemas.microsoft.com/office/drawing/2014/main" val="3180040124"/>
                    </a:ext>
                  </a:extLst>
                </a:gridCol>
                <a:gridCol w="3319713">
                  <a:extLst>
                    <a:ext uri="{9D8B030D-6E8A-4147-A177-3AD203B41FA5}">
                      <a16:colId xmlns:a16="http://schemas.microsoft.com/office/drawing/2014/main" val="3141524875"/>
                    </a:ext>
                  </a:extLst>
                </a:gridCol>
                <a:gridCol w="1371600">
                  <a:extLst>
                    <a:ext uri="{9D8B030D-6E8A-4147-A177-3AD203B41FA5}">
                      <a16:colId xmlns:a16="http://schemas.microsoft.com/office/drawing/2014/main" val="1915661299"/>
                    </a:ext>
                  </a:extLst>
                </a:gridCol>
              </a:tblGrid>
              <a:tr h="564066">
                <a:tc>
                  <a:txBody>
                    <a:bodyPr/>
                    <a:lstStyle/>
                    <a:p>
                      <a:r>
                        <a:rPr lang="en-US" sz="2800" dirty="0">
                          <a:solidFill>
                            <a:schemeClr val="tx1"/>
                          </a:solidFill>
                          <a:effectLst/>
                        </a:rPr>
                        <a:t>Employee</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tc>
                  <a:txBody>
                    <a:bodyPr/>
                    <a:lstStyle/>
                    <a:p>
                      <a:r>
                        <a:rPr lang="en-US" sz="2800" dirty="0">
                          <a:solidFill>
                            <a:schemeClr val="tx1"/>
                          </a:solidFill>
                          <a:effectLst/>
                        </a:rPr>
                        <a:t>DepartmentName</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tc>
                  <a:txBody>
                    <a:bodyPr/>
                    <a:lstStyle/>
                    <a:p>
                      <a:r>
                        <a:rPr lang="en-US" sz="2800" dirty="0">
                          <a:solidFill>
                            <a:schemeClr val="tx1"/>
                          </a:solidFill>
                          <a:effectLst/>
                        </a:rPr>
                        <a:t>Salary</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extLst>
                  <a:ext uri="{0D108BD9-81ED-4DB2-BD59-A6C34878D82A}">
                    <a16:rowId xmlns:a16="http://schemas.microsoft.com/office/drawing/2014/main" val="247495740"/>
                  </a:ext>
                </a:extLst>
              </a:tr>
            </a:tbl>
          </a:graphicData>
        </a:graphic>
      </p:graphicFrame>
      <p:sp>
        <p:nvSpPr>
          <p:cNvPr id="53" name="Rectangle 52"/>
          <p:cNvSpPr/>
          <p:nvPr/>
        </p:nvSpPr>
        <p:spPr>
          <a:xfrm>
            <a:off x="3675512" y="2997212"/>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Adam</a:t>
            </a:r>
          </a:p>
        </p:txBody>
      </p:sp>
      <p:sp>
        <p:nvSpPr>
          <p:cNvPr id="54" name="Rectangle 53"/>
          <p:cNvSpPr/>
          <p:nvPr/>
        </p:nvSpPr>
        <p:spPr>
          <a:xfrm>
            <a:off x="3675512" y="4125928"/>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Jane</a:t>
            </a:r>
          </a:p>
        </p:txBody>
      </p:sp>
      <p:sp>
        <p:nvSpPr>
          <p:cNvPr id="55" name="Rectangle 54"/>
          <p:cNvSpPr/>
          <p:nvPr/>
        </p:nvSpPr>
        <p:spPr>
          <a:xfrm>
            <a:off x="8780312" y="2997212"/>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5,000</a:t>
            </a:r>
          </a:p>
        </p:txBody>
      </p:sp>
      <p:sp>
        <p:nvSpPr>
          <p:cNvPr id="56" name="Rectangle 55"/>
          <p:cNvSpPr/>
          <p:nvPr/>
        </p:nvSpPr>
        <p:spPr>
          <a:xfrm>
            <a:off x="8780312" y="4125928"/>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10,000</a:t>
            </a:r>
          </a:p>
        </p:txBody>
      </p:sp>
      <p:sp>
        <p:nvSpPr>
          <p:cNvPr id="57" name="Rectangle 56"/>
          <p:cNvSpPr/>
          <p:nvPr/>
        </p:nvSpPr>
        <p:spPr>
          <a:xfrm>
            <a:off x="5461112" y="2997212"/>
            <a:ext cx="3319200" cy="565200"/>
          </a:xfrm>
          <a:prstGeom prst="rect">
            <a:avLst/>
          </a:prstGeom>
          <a:solidFill>
            <a:schemeClr val="bg2">
              <a:alpha val="35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Database Support</a:t>
            </a:r>
          </a:p>
        </p:txBody>
      </p:sp>
      <p:sp>
        <p:nvSpPr>
          <p:cNvPr id="58" name="Rectangle 57"/>
          <p:cNvSpPr/>
          <p:nvPr/>
        </p:nvSpPr>
        <p:spPr>
          <a:xfrm>
            <a:off x="5461112" y="3561570"/>
            <a:ext cx="3319200" cy="565200"/>
          </a:xfrm>
          <a:prstGeom prst="rect">
            <a:avLst/>
          </a:prstGeom>
          <a:solidFill>
            <a:schemeClr val="bg2">
              <a:lumMod val="95000"/>
              <a:alpha val="35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Database</a:t>
            </a:r>
            <a:r>
              <a:rPr lang="en-US" sz="2800" dirty="0"/>
              <a:t> </a:t>
            </a:r>
            <a:r>
              <a:rPr lang="en-US" sz="2800" b="1" dirty="0">
                <a:solidFill>
                  <a:schemeClr val="tx1"/>
                </a:solidFill>
              </a:rPr>
              <a:t>Support</a:t>
            </a:r>
          </a:p>
        </p:txBody>
      </p:sp>
      <p:sp>
        <p:nvSpPr>
          <p:cNvPr id="59" name="Rectangle 58"/>
          <p:cNvSpPr/>
          <p:nvPr/>
        </p:nvSpPr>
        <p:spPr>
          <a:xfrm>
            <a:off x="5461112" y="4125928"/>
            <a:ext cx="3319200" cy="565200"/>
          </a:xfrm>
          <a:prstGeom prst="rect">
            <a:avLst/>
          </a:prstGeom>
          <a:solidFill>
            <a:schemeClr val="bg2">
              <a:alpha val="20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sp>
        <p:nvSpPr>
          <p:cNvPr id="60" name="Rectangle 59"/>
          <p:cNvSpPr/>
          <p:nvPr/>
        </p:nvSpPr>
        <p:spPr>
          <a:xfrm>
            <a:off x="5461112" y="4690286"/>
            <a:ext cx="3319200" cy="565200"/>
          </a:xfrm>
          <a:prstGeom prst="rect">
            <a:avLst/>
          </a:prstGeom>
          <a:solidFill>
            <a:schemeClr val="bg2">
              <a:alpha val="20000"/>
            </a:schemeClr>
          </a:solidFill>
          <a:ln>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sp>
        <p:nvSpPr>
          <p:cNvPr id="61" name="Rectangle 60"/>
          <p:cNvSpPr/>
          <p:nvPr/>
        </p:nvSpPr>
        <p:spPr>
          <a:xfrm>
            <a:off x="5461112" y="5254644"/>
            <a:ext cx="3319200" cy="565200"/>
          </a:xfrm>
          <a:prstGeom prst="rect">
            <a:avLst/>
          </a:prstGeom>
          <a:solidFill>
            <a:schemeClr val="bg2">
              <a:alpha val="20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grpSp>
        <p:nvGrpSpPr>
          <p:cNvPr id="62" name="Group 61"/>
          <p:cNvGrpSpPr/>
          <p:nvPr/>
        </p:nvGrpSpPr>
        <p:grpSpPr>
          <a:xfrm>
            <a:off x="3675512" y="5819002"/>
            <a:ext cx="6476400" cy="565200"/>
            <a:chOff x="2894012" y="5847507"/>
            <a:chExt cx="6476400" cy="565200"/>
          </a:xfrm>
          <a:noFill/>
        </p:grpSpPr>
        <p:sp>
          <p:nvSpPr>
            <p:cNvPr id="63" name="Rectangle 62"/>
            <p:cNvSpPr/>
            <p:nvPr/>
          </p:nvSpPr>
          <p:spPr>
            <a:xfrm>
              <a:off x="2894012" y="5847507"/>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Fred</a:t>
              </a:r>
            </a:p>
          </p:txBody>
        </p:sp>
        <p:sp>
          <p:nvSpPr>
            <p:cNvPr id="64" name="Rectangle 63"/>
            <p:cNvSpPr/>
            <p:nvPr/>
          </p:nvSpPr>
          <p:spPr>
            <a:xfrm>
              <a:off x="7998812" y="5847507"/>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sp>
          <p:nvSpPr>
            <p:cNvPr id="65" name="Rectangle 64"/>
            <p:cNvSpPr/>
            <p:nvPr/>
          </p:nvSpPr>
          <p:spPr>
            <a:xfrm>
              <a:off x="4679612" y="5847507"/>
              <a:ext cx="3319200" cy="565200"/>
            </a:xfrm>
            <a:prstGeom prst="rect">
              <a:avLst/>
            </a:prstGeom>
            <a:grpFill/>
            <a:ln w="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Software</a:t>
              </a:r>
              <a:r>
                <a:rPr lang="en-US" sz="2800" dirty="0"/>
                <a:t> </a:t>
              </a:r>
              <a:r>
                <a:rPr lang="en-US" sz="2800" b="1" dirty="0">
                  <a:solidFill>
                    <a:schemeClr val="tx1"/>
                  </a:solidFill>
                </a:rPr>
                <a:t>Support</a:t>
              </a:r>
            </a:p>
          </p:txBody>
        </p:sp>
      </p:grpSp>
      <p:grpSp>
        <p:nvGrpSpPr>
          <p:cNvPr id="66" name="Group 65"/>
          <p:cNvGrpSpPr/>
          <p:nvPr/>
        </p:nvGrpSpPr>
        <p:grpSpPr>
          <a:xfrm>
            <a:off x="3675512" y="3561570"/>
            <a:ext cx="6476400" cy="565200"/>
            <a:chOff x="2894012" y="3590075"/>
            <a:chExt cx="6476400" cy="565200"/>
          </a:xfrm>
        </p:grpSpPr>
        <p:sp>
          <p:nvSpPr>
            <p:cNvPr id="67" name="Rectangle 66"/>
            <p:cNvSpPr/>
            <p:nvPr/>
          </p:nvSpPr>
          <p:spPr>
            <a:xfrm>
              <a:off x="2894012" y="3590075"/>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John</a:t>
              </a:r>
            </a:p>
          </p:txBody>
        </p:sp>
        <p:sp>
          <p:nvSpPr>
            <p:cNvPr id="68" name="Rectangle 67"/>
            <p:cNvSpPr/>
            <p:nvPr/>
          </p:nvSpPr>
          <p:spPr>
            <a:xfrm>
              <a:off x="7998812" y="3590075"/>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grpSp>
      <p:grpSp>
        <p:nvGrpSpPr>
          <p:cNvPr id="69" name="Group 68"/>
          <p:cNvGrpSpPr/>
          <p:nvPr/>
        </p:nvGrpSpPr>
        <p:grpSpPr>
          <a:xfrm>
            <a:off x="3675512" y="4690286"/>
            <a:ext cx="6476400" cy="565200"/>
            <a:chOff x="2894012" y="4718791"/>
            <a:chExt cx="6476400" cy="565200"/>
          </a:xfrm>
          <a:noFill/>
        </p:grpSpPr>
        <p:sp>
          <p:nvSpPr>
            <p:cNvPr id="70" name="Rectangle 69"/>
            <p:cNvSpPr/>
            <p:nvPr/>
          </p:nvSpPr>
          <p:spPr>
            <a:xfrm>
              <a:off x="2894012" y="4718791"/>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George</a:t>
              </a:r>
            </a:p>
          </p:txBody>
        </p:sp>
        <p:sp>
          <p:nvSpPr>
            <p:cNvPr id="71" name="Rectangle 70"/>
            <p:cNvSpPr/>
            <p:nvPr/>
          </p:nvSpPr>
          <p:spPr>
            <a:xfrm>
              <a:off x="7998812" y="4718791"/>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grpSp>
      <p:grpSp>
        <p:nvGrpSpPr>
          <p:cNvPr id="72" name="Group 71"/>
          <p:cNvGrpSpPr/>
          <p:nvPr/>
        </p:nvGrpSpPr>
        <p:grpSpPr>
          <a:xfrm>
            <a:off x="3675512" y="5254644"/>
            <a:ext cx="6476400" cy="565200"/>
            <a:chOff x="2894012" y="5283149"/>
            <a:chExt cx="6476400" cy="565200"/>
          </a:xfrm>
          <a:noFill/>
        </p:grpSpPr>
        <p:sp>
          <p:nvSpPr>
            <p:cNvPr id="73" name="Rectangle 72"/>
            <p:cNvSpPr/>
            <p:nvPr/>
          </p:nvSpPr>
          <p:spPr>
            <a:xfrm>
              <a:off x="2894012" y="5283149"/>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Lila</a:t>
              </a:r>
            </a:p>
          </p:txBody>
        </p:sp>
        <p:sp>
          <p:nvSpPr>
            <p:cNvPr id="74" name="Rectangle 73"/>
            <p:cNvSpPr/>
            <p:nvPr/>
          </p:nvSpPr>
          <p:spPr>
            <a:xfrm>
              <a:off x="7998812" y="5283149"/>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5,000</a:t>
              </a:r>
            </a:p>
          </p:txBody>
        </p:sp>
      </p:grpSp>
      <p:sp>
        <p:nvSpPr>
          <p:cNvPr id="75" name="AutoShape 7"/>
          <p:cNvSpPr>
            <a:spLocks noChangeArrowheads="1"/>
          </p:cNvSpPr>
          <p:nvPr/>
        </p:nvSpPr>
        <p:spPr bwMode="auto">
          <a:xfrm>
            <a:off x="2040088" y="3573408"/>
            <a:ext cx="1600706" cy="552520"/>
          </a:xfrm>
          <a:prstGeom prst="wedgeRoundRectCallout">
            <a:avLst>
              <a:gd name="adj1" fmla="val 41203"/>
              <a:gd name="adj2" fmla="val 7583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noProof="1">
                <a:solidFill>
                  <a:srgbClr val="FFFFFF"/>
                </a:solidFill>
                <a:effectLst>
                  <a:outerShdw blurRad="38100" dist="38100" dir="2700000" algn="tl">
                    <a:srgbClr val="000000">
                      <a:alpha val="43137"/>
                    </a:srgbClr>
                  </a:outerShdw>
                </a:effectLst>
              </a:rPr>
              <a:t>Single row</a:t>
            </a:r>
          </a:p>
        </p:txBody>
      </p:sp>
      <p:sp>
        <p:nvSpPr>
          <p:cNvPr id="76" name="AutoShape 7"/>
          <p:cNvSpPr>
            <a:spLocks noChangeArrowheads="1"/>
          </p:cNvSpPr>
          <p:nvPr/>
        </p:nvSpPr>
        <p:spPr bwMode="auto">
          <a:xfrm>
            <a:off x="8196195" y="1989000"/>
            <a:ext cx="2624805" cy="431048"/>
          </a:xfrm>
          <a:prstGeom prst="wedgeRoundRectCallout">
            <a:avLst>
              <a:gd name="adj1" fmla="val -36521"/>
              <a:gd name="adj2" fmla="val 8039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noProof="1">
                <a:solidFill>
                  <a:srgbClr val="FFFFFF"/>
                </a:solidFill>
                <a:effectLst>
                  <a:outerShdw blurRad="38100" dist="38100" dir="2700000" algn="tl">
                    <a:srgbClr val="000000">
                      <a:alpha val="43137"/>
                    </a:srgbClr>
                  </a:outerShdw>
                </a:effectLst>
              </a:rPr>
              <a:t>Grouping column</a:t>
            </a:r>
          </a:p>
        </p:txBody>
      </p:sp>
      <p:sp>
        <p:nvSpPr>
          <p:cNvPr id="77" name="AutoShape 7"/>
          <p:cNvSpPr>
            <a:spLocks noChangeArrowheads="1"/>
          </p:cNvSpPr>
          <p:nvPr/>
        </p:nvSpPr>
        <p:spPr bwMode="auto">
          <a:xfrm>
            <a:off x="10201194" y="3698999"/>
            <a:ext cx="1735544" cy="847883"/>
          </a:xfrm>
          <a:prstGeom prst="wedgeRoundRectCallout">
            <a:avLst>
              <a:gd name="adj1" fmla="val -51089"/>
              <a:gd name="adj2" fmla="val 728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noProof="1">
                <a:solidFill>
                  <a:srgbClr val="FFFFFF"/>
                </a:solidFill>
                <a:effectLst>
                  <a:outerShdw blurRad="38100" dist="38100" dir="2700000" algn="tl">
                    <a:srgbClr val="000000">
                      <a:alpha val="43137"/>
                    </a:srgbClr>
                  </a:outerShdw>
                </a:effectLst>
              </a:rPr>
              <a:t>Can be aggregated</a:t>
            </a:r>
          </a:p>
        </p:txBody>
      </p:sp>
      <p:sp>
        <p:nvSpPr>
          <p:cNvPr id="34" name="Slide Number">
            <a:extLst>
              <a:ext uri="{FF2B5EF4-FFF2-40B4-BE49-F238E27FC236}">
                <a16:creationId xmlns:a16="http://schemas.microsoft.com/office/drawing/2014/main" id="{6CC28B9B-58FE-44CB-98D7-BCAD5E36C139}"/>
              </a:ext>
            </a:extLst>
          </p:cNvPr>
          <p:cNvSpPr txBox="1">
            <a:spLocks/>
          </p:cNvSpPr>
          <p:nvPr/>
        </p:nvSpPr>
        <p:spPr>
          <a:xfrm>
            <a:off x="11941274" y="6464819"/>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12</a:t>
            </a:fld>
            <a:endParaRPr lang="en-US" dirty="0"/>
          </a:p>
        </p:txBody>
      </p:sp>
    </p:spTree>
    <p:extLst>
      <p:ext uri="{BB962C8B-B14F-4D97-AF65-F5344CB8AC3E}">
        <p14:creationId xmlns:p14="http://schemas.microsoft.com/office/powerpoint/2010/main" val="28090456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3" grpId="0" animBg="1"/>
      <p:bldP spid="54" grpId="0" animBg="1"/>
      <p:bldP spid="55" grpId="0" animBg="1"/>
      <p:bldP spid="56" grpId="0" animBg="1"/>
      <p:bldP spid="57" grpId="0" animBg="1"/>
      <p:bldP spid="58" grpId="0" animBg="1"/>
      <p:bldP spid="59" grpId="0" animBg="1"/>
      <p:bldP spid="60" grpId="0" animBg="1"/>
      <p:bldP spid="61" grpId="0" animBg="1"/>
      <p:bldP spid="75" grpId="0" animBg="1"/>
      <p:bldP spid="76" grpId="0" animBg="1"/>
      <p:bldP spid="7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0"/>
          </p:nvPr>
        </p:nvSpPr>
        <p:spPr>
          <a:xfrm>
            <a:off x="80670" y="1196130"/>
            <a:ext cx="11818096" cy="5201066"/>
          </a:xfrm>
        </p:spPr>
        <p:txBody>
          <a:bodyPr/>
          <a:lstStyle/>
          <a:p>
            <a:pPr>
              <a:buClr>
                <a:schemeClr val="tx1"/>
              </a:buClr>
            </a:pPr>
            <a:r>
              <a:rPr lang="en-US" b="1" dirty="0">
                <a:solidFill>
                  <a:schemeClr val="bg1"/>
                </a:solidFill>
              </a:rPr>
              <a:t>GROUP BY</a:t>
            </a:r>
            <a:r>
              <a:rPr lang="en-US" dirty="0"/>
              <a:t> allows you to get each </a:t>
            </a:r>
            <a:r>
              <a:rPr lang="en-US" b="1" dirty="0">
                <a:solidFill>
                  <a:schemeClr val="bg1"/>
                </a:solidFill>
              </a:rPr>
              <a:t>separate group </a:t>
            </a:r>
            <a:r>
              <a:rPr lang="en-US" dirty="0"/>
              <a:t>and use </a:t>
            </a:r>
            <a:br>
              <a:rPr lang="en-US" dirty="0"/>
            </a:br>
            <a:r>
              <a:rPr lang="en-US" dirty="0"/>
              <a:t>an "</a:t>
            </a:r>
            <a:r>
              <a:rPr lang="en-US" b="1" dirty="0">
                <a:solidFill>
                  <a:schemeClr val="bg1"/>
                </a:solidFill>
              </a:rPr>
              <a:t>aggregate</a:t>
            </a:r>
            <a:r>
              <a:rPr lang="en-US" dirty="0"/>
              <a:t>" function over it (like </a:t>
            </a:r>
            <a:r>
              <a:rPr lang="en-US" b="1" dirty="0">
                <a:solidFill>
                  <a:schemeClr val="bg1"/>
                </a:solidFill>
              </a:rPr>
              <a:t>Average</a:t>
            </a:r>
            <a:r>
              <a:rPr lang="en-US" dirty="0"/>
              <a:t>, </a:t>
            </a:r>
            <a:r>
              <a:rPr lang="en-US" b="1" dirty="0">
                <a:solidFill>
                  <a:schemeClr val="bg1"/>
                </a:solidFill>
              </a:rPr>
              <a:t>Min</a:t>
            </a:r>
            <a:r>
              <a:rPr lang="en-US" dirty="0"/>
              <a:t> or </a:t>
            </a:r>
            <a:r>
              <a:rPr lang="en-US" b="1" dirty="0">
                <a:solidFill>
                  <a:schemeClr val="bg1"/>
                </a:solidFill>
              </a:rPr>
              <a:t>Max</a:t>
            </a:r>
            <a:r>
              <a:rPr lang="en-US" dirty="0"/>
              <a:t>):</a:t>
            </a:r>
          </a:p>
          <a:p>
            <a:endParaRPr lang="en-US" dirty="0"/>
          </a:p>
          <a:p>
            <a:endParaRPr lang="en-US" dirty="0"/>
          </a:p>
          <a:p>
            <a:endParaRPr lang="en-US" dirty="0"/>
          </a:p>
          <a:p>
            <a:pPr>
              <a:buClr>
                <a:schemeClr val="tx1"/>
              </a:buClr>
            </a:pPr>
            <a:r>
              <a:rPr lang="en-US" b="1" dirty="0">
                <a:solidFill>
                  <a:schemeClr val="bg1"/>
                </a:solidFill>
              </a:rPr>
              <a:t>DISTINCT</a:t>
            </a:r>
            <a:r>
              <a:rPr lang="en-US" dirty="0"/>
              <a:t> allows you to get </a:t>
            </a:r>
            <a:r>
              <a:rPr lang="en-US" b="1" dirty="0">
                <a:solidFill>
                  <a:schemeClr val="bg1"/>
                </a:solidFill>
              </a:rPr>
              <a:t>all unique </a:t>
            </a:r>
            <a:r>
              <a:rPr lang="en-US" dirty="0"/>
              <a:t>values:</a:t>
            </a:r>
          </a:p>
        </p:txBody>
      </p:sp>
      <p:sp>
        <p:nvSpPr>
          <p:cNvPr id="465922" name="Rectangle 2"/>
          <p:cNvSpPr>
            <a:spLocks noGrp="1" noChangeArrowheads="1"/>
          </p:cNvSpPr>
          <p:nvPr>
            <p:ph type="title"/>
          </p:nvPr>
        </p:nvSpPr>
        <p:spPr/>
        <p:txBody>
          <a:bodyPr/>
          <a:lstStyle/>
          <a:p>
            <a:r>
              <a:rPr lang="en-US"/>
              <a:t>Grouping (2)</a:t>
            </a:r>
            <a:endParaRPr lang="bg-BG" dirty="0"/>
          </a:p>
        </p:txBody>
      </p:sp>
      <p:sp>
        <p:nvSpPr>
          <p:cNvPr id="10" name="Rectangle 9"/>
          <p:cNvSpPr>
            <a:spLocks noChangeArrowheads="1"/>
          </p:cNvSpPr>
          <p:nvPr/>
        </p:nvSpPr>
        <p:spPr bwMode="auto">
          <a:xfrm>
            <a:off x="817593" y="2430722"/>
            <a:ext cx="6403478" cy="144962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a:latin typeface="Consolas" pitchFamily="49" charset="0"/>
                <a:cs typeface="Consolas" pitchFamily="49" charset="0"/>
              </a:rPr>
              <a:t>  SELECT e.</a:t>
            </a:r>
            <a:r>
              <a:rPr lang="en-US" sz="2800" b="1" noProof="1">
                <a:latin typeface="Consolas" pitchFamily="49" charset="0"/>
                <a:cs typeface="Consolas" pitchFamily="49" charset="0"/>
              </a:rPr>
              <a:t>DepartmentID</a:t>
            </a:r>
            <a:r>
              <a:rPr lang="en-US" sz="2800" b="1" dirty="0">
                <a:latin typeface="Consolas" pitchFamily="49" charset="0"/>
                <a:cs typeface="Consolas" pitchFamily="49" charset="0"/>
              </a:rPr>
              <a:t> </a:t>
            </a:r>
          </a:p>
          <a:p>
            <a:pPr>
              <a:lnSpc>
                <a:spcPct val="105000"/>
              </a:lnSpc>
            </a:pPr>
            <a:r>
              <a:rPr lang="en-US" sz="2800" b="1" dirty="0">
                <a:latin typeface="Consolas" pitchFamily="49" charset="0"/>
                <a:cs typeface="Consolas" pitchFamily="49" charset="0"/>
              </a:rPr>
              <a:t>    </a:t>
            </a:r>
            <a:r>
              <a:rPr lang="en-GB" sz="2800" b="1" dirty="0">
                <a:latin typeface="Consolas" pitchFamily="49" charset="0"/>
                <a:cs typeface="Consolas" pitchFamily="49" charset="0"/>
              </a:rPr>
              <a:t>FROM Employees AS e</a:t>
            </a:r>
          </a:p>
          <a:p>
            <a:pPr>
              <a:lnSpc>
                <a:spcPct val="105000"/>
              </a:lnSpc>
            </a:pPr>
            <a:r>
              <a:rPr lang="en-GB" sz="2800" b="1" dirty="0">
                <a:solidFill>
                  <a:schemeClr val="bg1"/>
                </a:solidFill>
                <a:latin typeface="Consolas" pitchFamily="49" charset="0"/>
                <a:cs typeface="Consolas" pitchFamily="49" charset="0"/>
              </a:rPr>
              <a:t>GROUP BY </a:t>
            </a:r>
            <a:r>
              <a:rPr lang="en-GB" sz="2800" b="1" dirty="0">
                <a:latin typeface="Consolas" pitchFamily="49" charset="0"/>
                <a:cs typeface="Consolas" pitchFamily="49" charset="0"/>
              </a:rPr>
              <a:t>e.</a:t>
            </a:r>
            <a:r>
              <a:rPr lang="en-US" sz="2800" b="1" noProof="1">
                <a:latin typeface="Consolas" pitchFamily="49" charset="0"/>
                <a:cs typeface="Consolas" pitchFamily="49" charset="0"/>
              </a:rPr>
              <a:t>DepartmentID</a:t>
            </a:r>
          </a:p>
        </p:txBody>
      </p:sp>
      <p:sp>
        <p:nvSpPr>
          <p:cNvPr id="13" name="Rectangle 9"/>
          <p:cNvSpPr>
            <a:spLocks noChangeArrowheads="1"/>
          </p:cNvSpPr>
          <p:nvPr/>
        </p:nvSpPr>
        <p:spPr bwMode="auto">
          <a:xfrm>
            <a:off x="816004" y="5173948"/>
            <a:ext cx="6405067" cy="99719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a:latin typeface="Consolas" pitchFamily="49" charset="0"/>
                <a:cs typeface="Consolas" pitchFamily="49" charset="0"/>
              </a:rPr>
              <a:t>SELECT </a:t>
            </a:r>
            <a:r>
              <a:rPr lang="en-US" sz="2800" b="1" dirty="0">
                <a:solidFill>
                  <a:schemeClr val="bg1"/>
                </a:solidFill>
                <a:latin typeface="Consolas" pitchFamily="49" charset="0"/>
                <a:cs typeface="Consolas" pitchFamily="49" charset="0"/>
              </a:rPr>
              <a:t>DISTINCT</a:t>
            </a:r>
            <a:r>
              <a:rPr lang="en-US" sz="2800" b="1" dirty="0">
                <a:latin typeface="Consolas" pitchFamily="49" charset="0"/>
                <a:cs typeface="Consolas" pitchFamily="49" charset="0"/>
              </a:rPr>
              <a:t> e.</a:t>
            </a:r>
            <a:r>
              <a:rPr lang="en-US" sz="2800" b="1" noProof="1">
                <a:latin typeface="Consolas" pitchFamily="49" charset="0"/>
                <a:cs typeface="Consolas" pitchFamily="49" charset="0"/>
              </a:rPr>
              <a:t>DepartmentID</a:t>
            </a:r>
            <a:r>
              <a:rPr lang="en-US" sz="2800" b="1" dirty="0">
                <a:latin typeface="Consolas" pitchFamily="49" charset="0"/>
                <a:cs typeface="Consolas" pitchFamily="49" charset="0"/>
              </a:rPr>
              <a:t> </a:t>
            </a:r>
            <a:br>
              <a:rPr lang="en-US" sz="2800" b="1" dirty="0">
                <a:latin typeface="Consolas" pitchFamily="49" charset="0"/>
                <a:cs typeface="Consolas" pitchFamily="49" charset="0"/>
              </a:rPr>
            </a:br>
            <a:r>
              <a:rPr lang="en-US" sz="2800" b="1" dirty="0">
                <a:latin typeface="Consolas" pitchFamily="49" charset="0"/>
                <a:cs typeface="Consolas" pitchFamily="49" charset="0"/>
              </a:rPr>
              <a:t>  </a:t>
            </a:r>
            <a:r>
              <a:rPr lang="en-GB" sz="2800" b="1" dirty="0">
                <a:latin typeface="Consolas" pitchFamily="49" charset="0"/>
                <a:cs typeface="Consolas" pitchFamily="49" charset="0"/>
              </a:rPr>
              <a:t>FROM Employees AS e</a:t>
            </a:r>
          </a:p>
        </p:txBody>
      </p:sp>
      <p:sp>
        <p:nvSpPr>
          <p:cNvPr id="14" name="AutoShape 7"/>
          <p:cNvSpPr>
            <a:spLocks noChangeArrowheads="1"/>
          </p:cNvSpPr>
          <p:nvPr/>
        </p:nvSpPr>
        <p:spPr bwMode="auto">
          <a:xfrm>
            <a:off x="7282462" y="5421037"/>
            <a:ext cx="1543257" cy="965779"/>
          </a:xfrm>
          <a:prstGeom prst="wedgeRoundRectCallout">
            <a:avLst>
              <a:gd name="adj1" fmla="val -74518"/>
              <a:gd name="adj2" fmla="val -3158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Unique Values</a:t>
            </a:r>
          </a:p>
        </p:txBody>
      </p:sp>
      <p:sp>
        <p:nvSpPr>
          <p:cNvPr id="15" name="AutoShape 7"/>
          <p:cNvSpPr>
            <a:spLocks noChangeArrowheads="1"/>
          </p:cNvSpPr>
          <p:nvPr/>
        </p:nvSpPr>
        <p:spPr bwMode="auto">
          <a:xfrm>
            <a:off x="4424919" y="3986951"/>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9" name="Slide Number">
            <a:extLst>
              <a:ext uri="{FF2B5EF4-FFF2-40B4-BE49-F238E27FC236}">
                <a16:creationId xmlns:a16="http://schemas.microsoft.com/office/drawing/2014/main" id="{FB98E2A0-A813-4CE8-985B-0B96684A629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41258797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0"/>
          </p:nvPr>
        </p:nvSpPr>
        <p:spPr/>
        <p:txBody>
          <a:bodyPr/>
          <a:lstStyle/>
          <a:p>
            <a:r>
              <a:rPr lang="en-US" dirty="0"/>
              <a:t>Use "</a:t>
            </a:r>
            <a:r>
              <a:rPr lang="en-US" b="1" noProof="1">
                <a:solidFill>
                  <a:schemeClr val="bg1"/>
                </a:solidFill>
              </a:rPr>
              <a:t>SoftUni</a:t>
            </a:r>
            <a:r>
              <a:rPr lang="en-US" dirty="0"/>
              <a:t>" </a:t>
            </a:r>
            <a:r>
              <a:rPr lang="en-US" b="1" dirty="0">
                <a:solidFill>
                  <a:schemeClr val="bg1"/>
                </a:solidFill>
              </a:rPr>
              <a:t>database</a:t>
            </a:r>
            <a:r>
              <a:rPr lang="en-US" dirty="0"/>
              <a:t> to create a query which prints the total sum of salaries for each department. </a:t>
            </a:r>
          </a:p>
          <a:p>
            <a:pPr lvl="1"/>
            <a:r>
              <a:rPr lang="en-US" dirty="0"/>
              <a:t>Order them by </a:t>
            </a:r>
            <a:r>
              <a:rPr lang="en-US" noProof="1"/>
              <a:t>DepartmentID (ascending).</a:t>
            </a:r>
          </a:p>
        </p:txBody>
      </p:sp>
      <p:sp>
        <p:nvSpPr>
          <p:cNvPr id="4" name="Title 3"/>
          <p:cNvSpPr>
            <a:spLocks noGrp="1"/>
          </p:cNvSpPr>
          <p:nvPr>
            <p:ph type="title"/>
          </p:nvPr>
        </p:nvSpPr>
        <p:spPr/>
        <p:txBody>
          <a:bodyPr/>
          <a:lstStyle/>
          <a:p>
            <a:r>
              <a:rPr lang="en-US"/>
              <a:t>Problem: Departments Total Salaries</a:t>
            </a:r>
            <a:endParaRPr lang="en-US" dirty="0"/>
          </a:p>
        </p:txBody>
      </p:sp>
      <p:graphicFrame>
        <p:nvGraphicFramePr>
          <p:cNvPr id="11" name="Table 2"/>
          <p:cNvGraphicFramePr>
            <a:graphicFrameLocks noGrp="1"/>
          </p:cNvGraphicFramePr>
          <p:nvPr/>
        </p:nvGraphicFramePr>
        <p:xfrm>
          <a:off x="533401" y="2987298"/>
          <a:ext cx="5867399" cy="3200400"/>
        </p:xfrm>
        <a:graphic>
          <a:graphicData uri="http://schemas.openxmlformats.org/drawingml/2006/table">
            <a:tbl>
              <a:tblPr firstRow="1" bandRow="1">
                <a:tableStyleId>{912C8C85-51F0-491E-9774-3900AFEF0FD7}</a:tableStyleId>
              </a:tblPr>
              <a:tblGrid>
                <a:gridCol w="1466850">
                  <a:extLst>
                    <a:ext uri="{9D8B030D-6E8A-4147-A177-3AD203B41FA5}">
                      <a16:colId xmlns:a16="http://schemas.microsoft.com/office/drawing/2014/main" val="3180040124"/>
                    </a:ext>
                  </a:extLst>
                </a:gridCol>
                <a:gridCol w="2566988">
                  <a:extLst>
                    <a:ext uri="{9D8B030D-6E8A-4147-A177-3AD203B41FA5}">
                      <a16:colId xmlns:a16="http://schemas.microsoft.com/office/drawing/2014/main" val="3141524875"/>
                    </a:ext>
                  </a:extLst>
                </a:gridCol>
                <a:gridCol w="1833561">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noProof="1">
                          <a:solidFill>
                            <a:schemeClr val="tx1"/>
                          </a:solidFill>
                          <a:effectLst/>
                        </a:rPr>
                        <a:t>DepartmentID</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1</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1</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2</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3</a:t>
                      </a:r>
                      <a:endParaRPr lang="en-US" dirty="0">
                        <a:solidFill>
                          <a:schemeClr val="tx1"/>
                        </a:solidFill>
                        <a:effectLst/>
                      </a:endParaRPr>
                    </a:p>
                  </a:txBody>
                  <a:tcPr>
                    <a:solidFill>
                      <a:schemeClr val="accent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12" name="Table 3"/>
          <p:cNvGraphicFramePr>
            <a:graphicFrameLocks noGrp="1"/>
          </p:cNvGraphicFramePr>
          <p:nvPr>
            <p:extLst>
              <p:ext uri="{D42A27DB-BD31-4B8C-83A1-F6EECF244321}">
                <p14:modId xmlns:p14="http://schemas.microsoft.com/office/powerpoint/2010/main" val="3523498303"/>
              </p:ext>
            </p:extLst>
          </p:nvPr>
        </p:nvGraphicFramePr>
        <p:xfrm>
          <a:off x="7427845" y="3988255"/>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noProof="1">
                          <a:solidFill>
                            <a:schemeClr val="tx1"/>
                          </a:solidFill>
                          <a:effectLst/>
                        </a:rPr>
                        <a:t>DepartmentID</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1</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tc>
                <a:tc>
                  <a:txBody>
                    <a:bodyPr/>
                    <a:lstStyle/>
                    <a:p>
                      <a:r>
                        <a:rPr lang="en-US" dirty="0">
                          <a:effectLst/>
                        </a:rPr>
                        <a:t>30,000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3</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3" name="Right Arrow 15"/>
          <p:cNvSpPr/>
          <p:nvPr/>
        </p:nvSpPr>
        <p:spPr>
          <a:xfrm rot="1884745">
            <a:off x="6588566" y="3969489"/>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TextBox 5"/>
          <p:cNvSpPr txBox="1"/>
          <p:nvPr/>
        </p:nvSpPr>
        <p:spPr>
          <a:xfrm>
            <a:off x="800100" y="6365743"/>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https://judge.softuni.bg/Contests/291/Data-Aggregation</a:t>
            </a:r>
          </a:p>
        </p:txBody>
      </p:sp>
      <p:sp>
        <p:nvSpPr>
          <p:cNvPr id="18" name="Right Arrow 15"/>
          <p:cNvSpPr/>
          <p:nvPr/>
        </p:nvSpPr>
        <p:spPr>
          <a:xfrm>
            <a:off x="6588565" y="471599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5"/>
          <p:cNvSpPr/>
          <p:nvPr/>
        </p:nvSpPr>
        <p:spPr>
          <a:xfrm rot="19680784">
            <a:off x="6570486" y="5397425"/>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Slide Number">
            <a:extLst>
              <a:ext uri="{FF2B5EF4-FFF2-40B4-BE49-F238E27FC236}">
                <a16:creationId xmlns:a16="http://schemas.microsoft.com/office/drawing/2014/main" id="{99ECFE31-8E37-448A-A4C6-8BE47B4D656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16343851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lstStyle/>
          <a:p>
            <a:r>
              <a:rPr lang="en-US" dirty="0"/>
              <a:t>After </a:t>
            </a:r>
            <a:r>
              <a:rPr lang="en-US" b="1" dirty="0">
                <a:solidFill>
                  <a:schemeClr val="bg1"/>
                </a:solidFill>
              </a:rPr>
              <a:t>grouping </a:t>
            </a:r>
            <a:r>
              <a:rPr lang="en-US" dirty="0"/>
              <a:t>every employee </a:t>
            </a:r>
            <a:r>
              <a:rPr lang="en-US" b="1" dirty="0">
                <a:solidFill>
                  <a:schemeClr val="bg1"/>
                </a:solidFill>
              </a:rPr>
              <a:t>by</a:t>
            </a:r>
            <a:r>
              <a:rPr lang="en-US" dirty="0"/>
              <a:t> it's </a:t>
            </a:r>
            <a:r>
              <a:rPr lang="en-US" b="1" dirty="0">
                <a:solidFill>
                  <a:schemeClr val="bg1"/>
                </a:solidFill>
              </a:rPr>
              <a:t>department</a:t>
            </a:r>
            <a:r>
              <a:rPr lang="en-US" dirty="0"/>
              <a:t> we can use </a:t>
            </a:r>
            <a:br>
              <a:rPr lang="en-US" dirty="0"/>
            </a:br>
            <a:r>
              <a:rPr lang="en-US" dirty="0"/>
              <a:t>an </a:t>
            </a:r>
            <a:r>
              <a:rPr lang="en-US" b="1" dirty="0">
                <a:solidFill>
                  <a:schemeClr val="bg1"/>
                </a:solidFill>
              </a:rPr>
              <a:t>aggregate</a:t>
            </a:r>
            <a:r>
              <a:rPr lang="en-US" dirty="0"/>
              <a:t> </a:t>
            </a:r>
            <a:r>
              <a:rPr lang="en-US" b="1" dirty="0">
                <a:solidFill>
                  <a:schemeClr val="bg1"/>
                </a:solidFill>
              </a:rPr>
              <a:t>function</a:t>
            </a:r>
            <a:r>
              <a:rPr lang="en-US" dirty="0"/>
              <a:t> to calculate the total amount of money </a:t>
            </a:r>
            <a:br>
              <a:rPr lang="en-US" dirty="0"/>
            </a:br>
            <a:r>
              <a:rPr lang="en-US" dirty="0"/>
              <a:t>per group.</a:t>
            </a:r>
          </a:p>
        </p:txBody>
      </p:sp>
      <p:sp>
        <p:nvSpPr>
          <p:cNvPr id="465922" name="Rectangle 2"/>
          <p:cNvSpPr>
            <a:spLocks noGrp="1" noChangeArrowheads="1"/>
          </p:cNvSpPr>
          <p:nvPr>
            <p:ph type="title"/>
          </p:nvPr>
        </p:nvSpPr>
        <p:spPr/>
        <p:txBody>
          <a:bodyPr/>
          <a:lstStyle/>
          <a:p>
            <a:r>
              <a:rPr lang="en-US"/>
              <a:t>Solution: Departments Total Salaries</a:t>
            </a:r>
            <a:endParaRPr lang="bg-BG" dirty="0"/>
          </a:p>
        </p:txBody>
      </p:sp>
      <p:sp>
        <p:nvSpPr>
          <p:cNvPr id="10" name="Rectangle 9"/>
          <p:cNvSpPr>
            <a:spLocks noChangeArrowheads="1"/>
          </p:cNvSpPr>
          <p:nvPr/>
        </p:nvSpPr>
        <p:spPr bwMode="auto">
          <a:xfrm>
            <a:off x="817593" y="3355734"/>
            <a:ext cx="10556816" cy="235449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noProof="1">
                <a:latin typeface="Consolas" pitchFamily="49" charset="0"/>
                <a:cs typeface="Consolas" pitchFamily="49" charset="0"/>
              </a:rPr>
              <a:t>SELECT e.DepartmentID, </a:t>
            </a:r>
          </a:p>
          <a:p>
            <a:pPr>
              <a:lnSpc>
                <a:spcPct val="105000"/>
              </a:lnSpc>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SUM</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e.Salary</a:t>
            </a:r>
            <a:r>
              <a:rPr lang="en-US" sz="2800" b="1" noProof="1">
                <a:latin typeface="Consolas" pitchFamily="49" charset="0"/>
                <a:cs typeface="Consolas" pitchFamily="49" charset="0"/>
              </a:rPr>
              <a:t>) AS </a:t>
            </a:r>
            <a:r>
              <a:rPr lang="en-US" sz="2800" b="1" noProof="1">
                <a:solidFill>
                  <a:schemeClr val="bg1"/>
                </a:solidFill>
                <a:latin typeface="Consolas" pitchFamily="49" charset="0"/>
                <a:cs typeface="Consolas" pitchFamily="49" charset="0"/>
              </a:rPr>
              <a:t>TotalSalary</a:t>
            </a:r>
          </a:p>
          <a:p>
            <a:pPr>
              <a:lnSpc>
                <a:spcPct val="105000"/>
              </a:lnSpc>
            </a:pPr>
            <a:r>
              <a:rPr lang="en-US" sz="2800" b="1" noProof="1">
                <a:latin typeface="Consolas" pitchFamily="49" charset="0"/>
                <a:cs typeface="Consolas" pitchFamily="49" charset="0"/>
              </a:rPr>
              <a:t>FROM Employees AS e</a:t>
            </a:r>
          </a:p>
          <a:p>
            <a:pPr>
              <a:lnSpc>
                <a:spcPct val="105000"/>
              </a:lnSpc>
            </a:pPr>
            <a:r>
              <a:rPr lang="en-US" sz="2800" b="1" noProof="1">
                <a:solidFill>
                  <a:schemeClr val="bg1"/>
                </a:solidFill>
                <a:latin typeface="Consolas" pitchFamily="49" charset="0"/>
                <a:cs typeface="Consolas" pitchFamily="49" charset="0"/>
              </a:rPr>
              <a:t>GROUP BY e.DepartmentID</a:t>
            </a:r>
          </a:p>
          <a:p>
            <a:pPr>
              <a:lnSpc>
                <a:spcPct val="105000"/>
              </a:lnSpc>
            </a:pPr>
            <a:r>
              <a:rPr lang="en-US" sz="2800" b="1" noProof="1">
                <a:latin typeface="Consolas" pitchFamily="49" charset="0"/>
                <a:cs typeface="Consolas" pitchFamily="49" charset="0"/>
              </a:rPr>
              <a:t>ORDER BY e.DepartmentID</a:t>
            </a:r>
          </a:p>
        </p:txBody>
      </p:sp>
      <p:sp>
        <p:nvSpPr>
          <p:cNvPr id="11" name="AutoShape 7"/>
          <p:cNvSpPr>
            <a:spLocks noChangeArrowheads="1"/>
          </p:cNvSpPr>
          <p:nvPr/>
        </p:nvSpPr>
        <p:spPr bwMode="auto">
          <a:xfrm>
            <a:off x="6096001" y="4346362"/>
            <a:ext cx="1944688" cy="520807"/>
          </a:xfrm>
          <a:prstGeom prst="wedgeRoundRectCallout">
            <a:avLst>
              <a:gd name="adj1" fmla="val -91846"/>
              <a:gd name="adj2" fmla="val -1285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13" name="AutoShape 7"/>
          <p:cNvSpPr>
            <a:spLocks noChangeArrowheads="1"/>
          </p:cNvSpPr>
          <p:nvPr/>
        </p:nvSpPr>
        <p:spPr bwMode="auto">
          <a:xfrm>
            <a:off x="6037392" y="3011961"/>
            <a:ext cx="2209800" cy="558485"/>
          </a:xfrm>
          <a:prstGeom prst="wedgeRoundRectCallout">
            <a:avLst>
              <a:gd name="adj1" fmla="val -46502"/>
              <a:gd name="adj2" fmla="val 10176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Column Alias</a:t>
            </a:r>
          </a:p>
        </p:txBody>
      </p:sp>
      <p:sp>
        <p:nvSpPr>
          <p:cNvPr id="14" name="TextBox 5"/>
          <p:cNvSpPr txBox="1"/>
          <p:nvPr/>
        </p:nvSpPr>
        <p:spPr>
          <a:xfrm>
            <a:off x="762000" y="6320135"/>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https://judge.softuni.bg/Contests/Practice/Index/291#12</a:t>
            </a:r>
            <a:endParaRPr lang="en-US" dirty="0"/>
          </a:p>
        </p:txBody>
      </p:sp>
      <p:sp>
        <p:nvSpPr>
          <p:cNvPr id="15" name="AutoShape 7"/>
          <p:cNvSpPr>
            <a:spLocks noChangeArrowheads="1"/>
          </p:cNvSpPr>
          <p:nvPr/>
        </p:nvSpPr>
        <p:spPr bwMode="auto">
          <a:xfrm>
            <a:off x="5419997" y="5640932"/>
            <a:ext cx="2796152" cy="571607"/>
          </a:xfrm>
          <a:prstGeom prst="wedgeRoundRectCallout">
            <a:avLst>
              <a:gd name="adj1" fmla="val -46092"/>
              <a:gd name="adj2" fmla="val -11514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12" name="Slide Number">
            <a:extLst>
              <a:ext uri="{FF2B5EF4-FFF2-40B4-BE49-F238E27FC236}">
                <a16:creationId xmlns:a16="http://schemas.microsoft.com/office/drawing/2014/main" id="{6FB2C0F4-242D-43AF-89F6-D3F7DD01467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Tree>
    <p:extLst>
      <p:ext uri="{BB962C8B-B14F-4D97-AF65-F5344CB8AC3E}">
        <p14:creationId xmlns:p14="http://schemas.microsoft.com/office/powerpoint/2010/main" val="14998418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D0F6-5B81-4B18-9A89-7DE69ACC805B}"/>
              </a:ext>
            </a:extLst>
          </p:cNvPr>
          <p:cNvSpPr>
            <a:spLocks noGrp="1"/>
          </p:cNvSpPr>
          <p:nvPr>
            <p:ph type="title" sz="quarter" idx="10"/>
          </p:nvPr>
        </p:nvSpPr>
        <p:spPr/>
        <p:txBody>
          <a:bodyPr/>
          <a:lstStyle/>
          <a:p>
            <a:r>
              <a:rPr lang="en-US"/>
              <a:t>Aggregate Functions</a:t>
            </a:r>
          </a:p>
        </p:txBody>
      </p:sp>
      <p:pic>
        <p:nvPicPr>
          <p:cNvPr id="13" name="Picture 12"/>
          <p:cNvPicPr>
            <a:picLocks noChangeAspect="1"/>
          </p:cNvPicPr>
          <p:nvPr/>
        </p:nvPicPr>
        <p:blipFill>
          <a:blip r:embed="rId2" cstate="hqprint">
            <a:extLst>
              <a:ext uri="{BEBA8EAE-BF5A-486C-A8C5-ECC9F3942E4B}">
                <a14:imgProps xmlns:a14="http://schemas.microsoft.com/office/drawing/2010/main">
                  <a14:imgLayer r:embed="rId3">
                    <a14:imgEffect>
                      <a14:brightnessContrast bright="100000" contrast="-39000"/>
                    </a14:imgEffect>
                  </a14:imgLayer>
                </a14:imgProps>
              </a:ext>
              <a:ext uri="{28A0092B-C50C-407E-A947-70E740481C1C}">
                <a14:useLocalDpi xmlns:a14="http://schemas.microsoft.com/office/drawing/2010/main" val="0"/>
              </a:ext>
            </a:extLst>
          </a:blip>
          <a:stretch>
            <a:fillRect/>
          </a:stretch>
        </p:blipFill>
        <p:spPr>
          <a:xfrm>
            <a:off x="4742957" y="1224186"/>
            <a:ext cx="2706086" cy="2708845"/>
          </a:xfrm>
          <a:prstGeom prst="rect">
            <a:avLst/>
          </a:prstGeom>
        </p:spPr>
      </p:pic>
      <p:sp>
        <p:nvSpPr>
          <p:cNvPr id="4" name="Subtitle 3">
            <a:extLst>
              <a:ext uri="{FF2B5EF4-FFF2-40B4-BE49-F238E27FC236}">
                <a16:creationId xmlns:a16="http://schemas.microsoft.com/office/drawing/2014/main" id="{6EAF8AB2-7F8D-481A-A476-2157D44AAD1C}"/>
              </a:ext>
            </a:extLst>
          </p:cNvPr>
          <p:cNvSpPr>
            <a:spLocks noGrp="1"/>
          </p:cNvSpPr>
          <p:nvPr>
            <p:ph type="subTitle" sz="quarter" idx="11"/>
          </p:nvPr>
        </p:nvSpPr>
        <p:spPr>
          <a:xfrm>
            <a:off x="615108" y="5860661"/>
            <a:ext cx="10961783" cy="768084"/>
          </a:xfrm>
        </p:spPr>
        <p:txBody>
          <a:bodyPr/>
          <a:lstStyle/>
          <a:p>
            <a:r>
              <a:rPr lang="en-US" dirty="0"/>
              <a:t>COUNT, SUM, MAX, MIN, AVG…</a:t>
            </a:r>
          </a:p>
          <a:p>
            <a:endParaRPr lang="en-US" dirty="0"/>
          </a:p>
        </p:txBody>
      </p:sp>
    </p:spTree>
    <p:extLst>
      <p:ext uri="{BB962C8B-B14F-4D97-AF65-F5344CB8AC3E}">
        <p14:creationId xmlns:p14="http://schemas.microsoft.com/office/powerpoint/2010/main" val="20532249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онтейнер за съдържание 4"/>
          <p:cNvSpPr>
            <a:spLocks noGrp="1"/>
          </p:cNvSpPr>
          <p:nvPr>
            <p:ph idx="10"/>
          </p:nvPr>
        </p:nvSpPr>
        <p:spPr/>
        <p:txBody>
          <a:bodyPr>
            <a:normAutofit/>
          </a:bodyPr>
          <a:lstStyle/>
          <a:p>
            <a:r>
              <a:rPr lang="en-US" dirty="0"/>
              <a:t>Operate over (</a:t>
            </a:r>
            <a:r>
              <a:rPr lang="en-US" b="1" dirty="0">
                <a:solidFill>
                  <a:schemeClr val="bg1"/>
                </a:solidFill>
              </a:rPr>
              <a:t>non-empty</a:t>
            </a:r>
            <a:r>
              <a:rPr lang="en-US" dirty="0"/>
              <a:t>) </a:t>
            </a:r>
            <a:r>
              <a:rPr lang="en-US" b="1" dirty="0">
                <a:solidFill>
                  <a:schemeClr val="bg1"/>
                </a:solidFill>
              </a:rPr>
              <a:t>groups</a:t>
            </a:r>
          </a:p>
          <a:p>
            <a:r>
              <a:rPr lang="en-US" dirty="0"/>
              <a:t>Perform </a:t>
            </a:r>
            <a:r>
              <a:rPr lang="en-US" b="1" dirty="0">
                <a:solidFill>
                  <a:schemeClr val="bg1"/>
                </a:solidFill>
              </a:rPr>
              <a:t>data analysis </a:t>
            </a:r>
            <a:r>
              <a:rPr lang="en-US" dirty="0"/>
              <a:t>on each one</a:t>
            </a:r>
          </a:p>
          <a:p>
            <a:pPr lvl="1">
              <a:buClr>
                <a:schemeClr val="tx1"/>
              </a:buClr>
            </a:pPr>
            <a:r>
              <a:rPr lang="en-US" b="1" dirty="0">
                <a:solidFill>
                  <a:schemeClr val="bg1"/>
                </a:solidFill>
              </a:rPr>
              <a:t>MIN</a:t>
            </a:r>
            <a:r>
              <a:rPr lang="en-US" dirty="0"/>
              <a:t>, </a:t>
            </a:r>
            <a:r>
              <a:rPr lang="en-US" b="1" dirty="0">
                <a:solidFill>
                  <a:schemeClr val="bg1"/>
                </a:solidFill>
              </a:rPr>
              <a:t>MAX</a:t>
            </a:r>
            <a:r>
              <a:rPr lang="en-US" dirty="0"/>
              <a:t>, </a:t>
            </a:r>
            <a:r>
              <a:rPr lang="en-US" b="1" dirty="0">
                <a:solidFill>
                  <a:schemeClr val="bg1"/>
                </a:solidFill>
              </a:rPr>
              <a:t>AVG</a:t>
            </a:r>
            <a:r>
              <a:rPr lang="en-US" dirty="0"/>
              <a:t>, </a:t>
            </a:r>
            <a:r>
              <a:rPr lang="en-US" b="1" dirty="0">
                <a:solidFill>
                  <a:schemeClr val="bg1"/>
                </a:solidFill>
              </a:rPr>
              <a:t>COUNT</a:t>
            </a:r>
            <a:r>
              <a:rPr lang="en-US" dirty="0"/>
              <a:t>, etc.</a:t>
            </a:r>
            <a:br>
              <a:rPr lang="en-US" dirty="0"/>
            </a:br>
            <a:br>
              <a:rPr lang="en-US" dirty="0"/>
            </a:br>
            <a:br>
              <a:rPr lang="en-US" dirty="0"/>
            </a:br>
            <a:br>
              <a:rPr lang="en-US" dirty="0"/>
            </a:br>
            <a:br>
              <a:rPr lang="en-US" dirty="0"/>
            </a:br>
            <a:endParaRPr lang="en-US" dirty="0"/>
          </a:p>
          <a:p>
            <a:r>
              <a:rPr lang="en-US" dirty="0"/>
              <a:t>Aggregate functions usually </a:t>
            </a:r>
            <a:r>
              <a:rPr lang="en-US" b="1" dirty="0">
                <a:solidFill>
                  <a:schemeClr val="bg1"/>
                </a:solidFill>
              </a:rPr>
              <a:t>ignore NULL </a:t>
            </a:r>
            <a:r>
              <a:rPr lang="en-US" dirty="0"/>
              <a:t>values.</a:t>
            </a:r>
          </a:p>
        </p:txBody>
      </p:sp>
      <p:sp>
        <p:nvSpPr>
          <p:cNvPr id="4" name="Заглавие 3"/>
          <p:cNvSpPr>
            <a:spLocks noGrp="1"/>
          </p:cNvSpPr>
          <p:nvPr>
            <p:ph type="title"/>
          </p:nvPr>
        </p:nvSpPr>
        <p:spPr/>
        <p:txBody>
          <a:bodyPr/>
          <a:lstStyle/>
          <a:p>
            <a:r>
              <a:rPr lang="en-US"/>
              <a:t>Aggregate Functions</a:t>
            </a:r>
            <a:endParaRPr lang="en-US" dirty="0"/>
          </a:p>
        </p:txBody>
      </p:sp>
      <p:sp>
        <p:nvSpPr>
          <p:cNvPr id="6" name="Rectangle 9"/>
          <p:cNvSpPr>
            <a:spLocks noChangeArrowheads="1"/>
          </p:cNvSpPr>
          <p:nvPr/>
        </p:nvSpPr>
        <p:spPr bwMode="auto">
          <a:xfrm>
            <a:off x="606000" y="3429000"/>
            <a:ext cx="5721626" cy="190205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noProof="1">
                <a:latin typeface="Consolas" pitchFamily="49" charset="0"/>
                <a:cs typeface="Consolas" pitchFamily="49" charset="0"/>
              </a:rPr>
              <a:t>SELECT e.DepartmentID, </a:t>
            </a:r>
          </a:p>
          <a:p>
            <a:pPr>
              <a:lnSpc>
                <a:spcPct val="105000"/>
              </a:lnSpc>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MIN</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e.Salary</a:t>
            </a:r>
            <a:r>
              <a:rPr lang="en-US" sz="2800" b="1" noProof="1">
                <a:latin typeface="Consolas" pitchFamily="49" charset="0"/>
                <a:cs typeface="Consolas" pitchFamily="49" charset="0"/>
              </a:rPr>
              <a:t>) AS </a:t>
            </a:r>
            <a:r>
              <a:rPr lang="en-US" sz="2800" b="1" noProof="1">
                <a:solidFill>
                  <a:schemeClr val="bg1"/>
                </a:solidFill>
                <a:latin typeface="Consolas" pitchFamily="49" charset="0"/>
                <a:cs typeface="Consolas" pitchFamily="49" charset="0"/>
              </a:rPr>
              <a:t>MinSalary</a:t>
            </a:r>
          </a:p>
          <a:p>
            <a:pPr>
              <a:lnSpc>
                <a:spcPct val="105000"/>
              </a:lnSpc>
            </a:pPr>
            <a:r>
              <a:rPr lang="en-GB" sz="2800" b="1" dirty="0">
                <a:latin typeface="Consolas" pitchFamily="49" charset="0"/>
                <a:cs typeface="Consolas" pitchFamily="49" charset="0"/>
              </a:rPr>
              <a:t>FROM Employees AS e</a:t>
            </a:r>
          </a:p>
          <a:p>
            <a:pPr>
              <a:lnSpc>
                <a:spcPct val="105000"/>
              </a:lnSpc>
            </a:pPr>
            <a:r>
              <a:rPr lang="en-GB" sz="2800" b="1" dirty="0">
                <a:latin typeface="Consolas" pitchFamily="49" charset="0"/>
                <a:cs typeface="Consolas" pitchFamily="49" charset="0"/>
              </a:rPr>
              <a:t>GROUP BY </a:t>
            </a:r>
            <a:r>
              <a:rPr lang="en-US" sz="2800" b="1" noProof="1">
                <a:latin typeface="Consolas" pitchFamily="49" charset="0"/>
                <a:cs typeface="Consolas" pitchFamily="49" charset="0"/>
              </a:rPr>
              <a:t>e.DepartmentID</a:t>
            </a:r>
          </a:p>
        </p:txBody>
      </p:sp>
      <p:sp>
        <p:nvSpPr>
          <p:cNvPr id="15" name="Стрелка надясно 14"/>
          <p:cNvSpPr/>
          <p:nvPr/>
        </p:nvSpPr>
        <p:spPr>
          <a:xfrm>
            <a:off x="6549820" y="4280358"/>
            <a:ext cx="533400" cy="4572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6" name="Картина 15"/>
          <p:cNvPicPr>
            <a:picLocks noChangeAspect="1"/>
          </p:cNvPicPr>
          <p:nvPr/>
        </p:nvPicPr>
        <p:blipFill>
          <a:blip r:embed="rId3"/>
          <a:stretch>
            <a:fillRect/>
          </a:stretch>
        </p:blipFill>
        <p:spPr>
          <a:xfrm>
            <a:off x="7193511" y="3146325"/>
            <a:ext cx="3003637" cy="2317091"/>
          </a:xfrm>
          <a:prstGeom prst="rect">
            <a:avLst/>
          </a:prstGeom>
        </p:spPr>
      </p:pic>
      <p:sp>
        <p:nvSpPr>
          <p:cNvPr id="7" name="Slide Number">
            <a:extLst>
              <a:ext uri="{FF2B5EF4-FFF2-40B4-BE49-F238E27FC236}">
                <a16:creationId xmlns:a16="http://schemas.microsoft.com/office/drawing/2014/main" id="{C3DF828E-309B-47CD-8E53-B8E066F04E8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Tree>
    <p:extLst>
      <p:ext uri="{BB962C8B-B14F-4D97-AF65-F5344CB8AC3E}">
        <p14:creationId xmlns:p14="http://schemas.microsoft.com/office/powerpoint/2010/main" val="506375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lstStyle/>
          <a:p>
            <a:pPr>
              <a:buClr>
                <a:schemeClr val="tx1"/>
              </a:buClr>
            </a:pPr>
            <a:r>
              <a:rPr lang="en-US" b="1" dirty="0">
                <a:solidFill>
                  <a:schemeClr val="bg1"/>
                </a:solidFill>
              </a:rPr>
              <a:t>COUNT</a:t>
            </a:r>
            <a:r>
              <a:rPr lang="en-US" dirty="0"/>
              <a:t> - </a:t>
            </a:r>
            <a:r>
              <a:rPr lang="en-US" b="1" dirty="0">
                <a:solidFill>
                  <a:schemeClr val="bg1"/>
                </a:solidFill>
              </a:rPr>
              <a:t>counts the values </a:t>
            </a:r>
            <a:r>
              <a:rPr lang="en-US" dirty="0"/>
              <a:t>in one or more </a:t>
            </a:r>
            <a:r>
              <a:rPr lang="en-US" b="1" dirty="0">
                <a:solidFill>
                  <a:schemeClr val="bg1"/>
                </a:solidFill>
              </a:rPr>
              <a:t>grouped columns</a:t>
            </a:r>
          </a:p>
          <a:p>
            <a:pPr lvl="1">
              <a:buClr>
                <a:schemeClr val="tx1"/>
              </a:buClr>
            </a:pPr>
            <a:r>
              <a:rPr lang="en-US" b="1" dirty="0">
                <a:solidFill>
                  <a:schemeClr val="bg1"/>
                </a:solidFill>
              </a:rPr>
              <a:t>Ignores</a:t>
            </a:r>
            <a:r>
              <a:rPr lang="en-US" dirty="0"/>
              <a:t> </a:t>
            </a:r>
            <a:r>
              <a:rPr lang="en-US" sz="3398" b="1" dirty="0">
                <a:solidFill>
                  <a:schemeClr val="bg1"/>
                </a:solidFill>
              </a:rPr>
              <a:t>NULL</a:t>
            </a:r>
            <a:r>
              <a:rPr lang="en-US" dirty="0"/>
              <a:t> values</a:t>
            </a:r>
          </a:p>
        </p:txBody>
      </p:sp>
      <p:sp>
        <p:nvSpPr>
          <p:cNvPr id="465922" name="Rectangle 2"/>
          <p:cNvSpPr>
            <a:spLocks noGrp="1" noChangeArrowheads="1"/>
          </p:cNvSpPr>
          <p:nvPr>
            <p:ph type="title"/>
          </p:nvPr>
        </p:nvSpPr>
        <p:spPr/>
        <p:txBody>
          <a:bodyPr/>
          <a:lstStyle/>
          <a:p>
            <a:r>
              <a:rPr lang="en-US"/>
              <a:t>Aggregate Functions: COUNT</a:t>
            </a:r>
            <a:endParaRPr lang="bg-BG" dirty="0"/>
          </a:p>
        </p:txBody>
      </p:sp>
      <p:graphicFrame>
        <p:nvGraphicFramePr>
          <p:cNvPr id="10" name="Table 9"/>
          <p:cNvGraphicFramePr>
            <a:graphicFrameLocks noGrp="1"/>
          </p:cNvGraphicFramePr>
          <p:nvPr/>
        </p:nvGraphicFramePr>
        <p:xfrm>
          <a:off x="381001" y="2590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endParaRPr lang="en-US" b="0" dirty="0">
                        <a:solidFill>
                          <a:schemeClr val="tx1"/>
                        </a:solidFill>
                        <a:effectLst/>
                      </a:endParaRPr>
                    </a:p>
                  </a:txBody>
                  <a:tcPr/>
                </a:tc>
                <a:tc>
                  <a:txBody>
                    <a:bodyPr/>
                    <a:lstStyle/>
                    <a:p>
                      <a:r>
                        <a:rPr lang="en-US" dirty="0">
                          <a:solidFill>
                            <a:schemeClr val="tx1"/>
                          </a:solidFill>
                          <a:effectLst/>
                        </a:rPr>
                        <a:t>DepartmentName</a:t>
                      </a:r>
                      <a:endParaRPr lang="en-US" b="0" dirty="0">
                        <a:solidFill>
                          <a:schemeClr val="tx1"/>
                        </a:solidFill>
                        <a:effectLst/>
                      </a:endParaRPr>
                    </a:p>
                  </a:txBody>
                  <a:tcPr/>
                </a:tc>
                <a:tc>
                  <a:txBody>
                    <a:bodyPr/>
                    <a:lstStyle/>
                    <a:p>
                      <a:r>
                        <a:rPr lang="en-US" dirty="0">
                          <a:solidFill>
                            <a:schemeClr val="tx1"/>
                          </a:solidFill>
                          <a:effectLst/>
                        </a:rPr>
                        <a:t>Salary</a:t>
                      </a:r>
                      <a:endParaRPr lang="en-US" b="0" dirty="0">
                        <a:solidFill>
                          <a:schemeClr val="tx1"/>
                        </a:solidFill>
                        <a:effectLst/>
                      </a:endParaRP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b="0" dirty="0">
                        <a:solidFill>
                          <a:schemeClr val="tx1"/>
                        </a:solidFill>
                        <a:effectLst/>
                      </a:endParaRPr>
                    </a:p>
                  </a:txBody>
                  <a:tcPr/>
                </a:tc>
                <a:tc>
                  <a:txBody>
                    <a:bodyPr/>
                    <a:lstStyle/>
                    <a:p>
                      <a:r>
                        <a:rPr lang="en-US" dirty="0">
                          <a:effectLst/>
                        </a:rPr>
                        <a:t>Database Support</a:t>
                      </a:r>
                      <a:endParaRPr lang="en-US" b="0"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b="0"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b="0"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b="0" dirty="0">
                        <a:solidFill>
                          <a:schemeClr val="tx1"/>
                        </a:solidFill>
                        <a:effectLst/>
                      </a:endParaRPr>
                    </a:p>
                  </a:txBody>
                  <a:tcPr/>
                </a:tc>
                <a:tc>
                  <a:txBody>
                    <a:bodyPr/>
                    <a:lstStyle/>
                    <a:p>
                      <a:r>
                        <a:rPr lang="en-US" dirty="0">
                          <a:effectLst/>
                        </a:rPr>
                        <a:t>Application Support</a:t>
                      </a:r>
                      <a:endParaRPr lang="en-US" b="0" dirty="0">
                        <a:solidFill>
                          <a:schemeClr val="tx1"/>
                        </a:solidFill>
                        <a:effectLst/>
                      </a:endParaRPr>
                    </a:p>
                  </a:txBody>
                  <a:tcPr>
                    <a:solidFill>
                      <a:schemeClr val="tx2">
                        <a:lumMod val="20000"/>
                        <a:lumOff val="80000"/>
                      </a:schemeClr>
                    </a:solidFill>
                  </a:tcPr>
                </a:tc>
                <a:tc>
                  <a:txBody>
                    <a:bodyPr/>
                    <a:lstStyle/>
                    <a:p>
                      <a:r>
                        <a:rPr lang="en-US" dirty="0">
                          <a:effectLst/>
                        </a:rPr>
                        <a:t>10,000</a:t>
                      </a:r>
                      <a:endParaRPr lang="en-US" b="0"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b="0" dirty="0">
                        <a:solidFill>
                          <a:schemeClr val="tx1"/>
                        </a:solidFill>
                        <a:effectLst/>
                      </a:endParaRPr>
                    </a:p>
                  </a:txBody>
                  <a:tcPr>
                    <a:solidFill>
                      <a:schemeClr val="tx2">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b="0" dirty="0">
                        <a:solidFill>
                          <a:schemeClr val="tx1"/>
                        </a:solidFill>
                        <a:effectLst/>
                      </a:endParaRPr>
                    </a:p>
                  </a:txBody>
                  <a:tcPr>
                    <a:solidFill>
                      <a:schemeClr val="bg1">
                        <a:lumMod val="20000"/>
                        <a:lumOff val="80000"/>
                      </a:schemeClr>
                    </a:solidFill>
                  </a:tcPr>
                </a:tc>
                <a:tc>
                  <a:txBody>
                    <a:bodyPr/>
                    <a:lstStyle/>
                    <a:p>
                      <a:r>
                        <a:rPr lang="en-US" dirty="0">
                          <a:effectLst/>
                        </a:rPr>
                        <a:t>5,000</a:t>
                      </a:r>
                      <a:endParaRPr lang="en-US" b="0"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b="0"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785687585"/>
              </p:ext>
            </p:extLst>
          </p:nvPr>
        </p:nvGraphicFramePr>
        <p:xfrm>
          <a:off x="7426569" y="3554305"/>
          <a:ext cx="4600590" cy="1828800"/>
        </p:xfrm>
        <a:graphic>
          <a:graphicData uri="http://schemas.openxmlformats.org/drawingml/2006/table">
            <a:tbl>
              <a:tblPr firstRow="1" bandRow="1">
                <a:tableStyleId>{912C8C85-51F0-491E-9774-3900AFEF0FD7}</a:tableStyleId>
              </a:tblPr>
              <a:tblGrid>
                <a:gridCol w="2875368">
                  <a:extLst>
                    <a:ext uri="{9D8B030D-6E8A-4147-A177-3AD203B41FA5}">
                      <a16:colId xmlns:a16="http://schemas.microsoft.com/office/drawing/2014/main" val="1444822382"/>
                    </a:ext>
                  </a:extLst>
                </a:gridCol>
                <a:gridCol w="1725222">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SalaryCount</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2</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3</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7" name="Right Arrow 15"/>
          <p:cNvSpPr/>
          <p:nvPr/>
        </p:nvSpPr>
        <p:spPr>
          <a:xfrm rot="1884745">
            <a:off x="6635060" y="3535539"/>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ight Arrow 15"/>
          <p:cNvSpPr/>
          <p:nvPr/>
        </p:nvSpPr>
        <p:spPr>
          <a:xfrm>
            <a:off x="6635059" y="428204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ight Arrow 15"/>
          <p:cNvSpPr/>
          <p:nvPr/>
        </p:nvSpPr>
        <p:spPr>
          <a:xfrm rot="19680784">
            <a:off x="6616980" y="4963475"/>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Slide Number">
            <a:extLst>
              <a:ext uri="{FF2B5EF4-FFF2-40B4-BE49-F238E27FC236}">
                <a16:creationId xmlns:a16="http://schemas.microsoft.com/office/drawing/2014/main" id="{2B964CFC-BB05-43A7-99E3-7360709A2E4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38408699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normAutofit fontScale="92500" lnSpcReduction="10000"/>
          </a:bodyPr>
          <a:lstStyle/>
          <a:p>
            <a:pPr>
              <a:buClr>
                <a:schemeClr val="tx1"/>
              </a:buClr>
            </a:pPr>
            <a:r>
              <a:rPr lang="en-US" b="1" noProof="1">
                <a:solidFill>
                  <a:schemeClr val="bg1"/>
                </a:solidFill>
              </a:rPr>
              <a:t>COUNT</a:t>
            </a:r>
            <a:r>
              <a:rPr lang="en-US" noProof="1"/>
              <a:t>(</a:t>
            </a:r>
            <a:r>
              <a:rPr lang="en-US" b="1" noProof="1">
                <a:solidFill>
                  <a:schemeClr val="bg1"/>
                </a:solidFill>
              </a:rPr>
              <a:t>ColumnName</a:t>
            </a:r>
            <a:r>
              <a:rPr lang="en-US" noProof="1"/>
              <a:t>)</a:t>
            </a:r>
          </a:p>
          <a:p>
            <a:endParaRPr lang="en-US" dirty="0"/>
          </a:p>
          <a:p>
            <a:endParaRPr lang="en-US" dirty="0"/>
          </a:p>
          <a:p>
            <a:endParaRPr lang="en-US" dirty="0"/>
          </a:p>
          <a:p>
            <a:endParaRPr lang="en-US" dirty="0"/>
          </a:p>
          <a:p>
            <a:endParaRPr lang="en-US" dirty="0"/>
          </a:p>
          <a:p>
            <a:endParaRPr lang="en-US" dirty="0"/>
          </a:p>
          <a:p>
            <a:endParaRPr lang="en-US" dirty="0"/>
          </a:p>
          <a:p>
            <a:r>
              <a:rPr lang="en-US" dirty="0"/>
              <a:t>Note: </a:t>
            </a:r>
            <a:r>
              <a:rPr lang="en-US" b="1" dirty="0">
                <a:solidFill>
                  <a:schemeClr val="bg1"/>
                </a:solidFill>
              </a:rPr>
              <a:t>COUNT</a:t>
            </a:r>
            <a:r>
              <a:rPr lang="en-US" dirty="0"/>
              <a:t> </a:t>
            </a:r>
            <a:r>
              <a:rPr lang="en-US" b="1" dirty="0">
                <a:solidFill>
                  <a:schemeClr val="bg1"/>
                </a:solidFill>
              </a:rPr>
              <a:t>ignores</a:t>
            </a:r>
            <a:r>
              <a:rPr lang="en-US" dirty="0"/>
              <a:t> any employee with </a:t>
            </a:r>
            <a:r>
              <a:rPr lang="en-US" b="1" dirty="0">
                <a:solidFill>
                  <a:schemeClr val="bg1"/>
                </a:solidFill>
              </a:rPr>
              <a:t>NULL</a:t>
            </a:r>
            <a:r>
              <a:rPr lang="en-US" dirty="0"/>
              <a:t> salary.</a:t>
            </a:r>
          </a:p>
        </p:txBody>
      </p:sp>
      <p:sp>
        <p:nvSpPr>
          <p:cNvPr id="465922" name="Rectangle 2"/>
          <p:cNvSpPr>
            <a:spLocks noGrp="1" noChangeArrowheads="1"/>
          </p:cNvSpPr>
          <p:nvPr>
            <p:ph type="title"/>
          </p:nvPr>
        </p:nvSpPr>
        <p:spPr/>
        <p:txBody>
          <a:bodyPr/>
          <a:lstStyle/>
          <a:p>
            <a:r>
              <a:rPr lang="en-US"/>
              <a:t>COUNT Syntax</a:t>
            </a:r>
            <a:endParaRPr lang="bg-BG" dirty="0"/>
          </a:p>
        </p:txBody>
      </p:sp>
      <p:sp>
        <p:nvSpPr>
          <p:cNvPr id="10" name="Rectangle 9"/>
          <p:cNvSpPr>
            <a:spLocks noChangeArrowheads="1"/>
          </p:cNvSpPr>
          <p:nvPr/>
        </p:nvSpPr>
        <p:spPr bwMode="auto">
          <a:xfrm>
            <a:off x="816005" y="2374603"/>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 </a:t>
            </a:r>
          </a:p>
          <a:p>
            <a:pPr>
              <a:lnSpc>
                <a:spcPct val="105000"/>
              </a:lnSpc>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COUNT</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SalaryCount</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13" name="AutoShape 7"/>
          <p:cNvSpPr>
            <a:spLocks noChangeArrowheads="1"/>
          </p:cNvSpPr>
          <p:nvPr/>
        </p:nvSpPr>
        <p:spPr bwMode="auto">
          <a:xfrm>
            <a:off x="7888637" y="1999281"/>
            <a:ext cx="3148196" cy="622914"/>
          </a:xfrm>
          <a:prstGeom prst="wedgeRoundRectCallout">
            <a:avLst>
              <a:gd name="adj1" fmla="val -41489"/>
              <a:gd name="adj2" fmla="val 1022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4" name="AutoShape 7"/>
          <p:cNvSpPr>
            <a:spLocks noChangeArrowheads="1"/>
          </p:cNvSpPr>
          <p:nvPr/>
        </p:nvSpPr>
        <p:spPr bwMode="auto">
          <a:xfrm>
            <a:off x="4424919" y="4672748"/>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8" name="Slide Number">
            <a:extLst>
              <a:ext uri="{FF2B5EF4-FFF2-40B4-BE49-F238E27FC236}">
                <a16:creationId xmlns:a16="http://schemas.microsoft.com/office/drawing/2014/main" id="{0AB2F447-8729-45AE-A747-6FFB36938B7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7610902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3"/>
          </p:nvPr>
        </p:nvSpPr>
        <p:spPr/>
        <p:txBody>
          <a:bodyPr/>
          <a:lstStyle/>
          <a:p>
            <a:r>
              <a:rPr lang="en-US" dirty="0"/>
              <a:t>Indices</a:t>
            </a:r>
          </a:p>
          <a:p>
            <a:r>
              <a:rPr lang="en-US" dirty="0"/>
              <a:t>Grouping</a:t>
            </a:r>
          </a:p>
          <a:p>
            <a:r>
              <a:rPr lang="en-US" dirty="0"/>
              <a:t>Aggregate Functions</a:t>
            </a:r>
          </a:p>
          <a:p>
            <a:r>
              <a:rPr lang="en-US" dirty="0"/>
              <a:t>Having Clause</a:t>
            </a:r>
          </a:p>
          <a:p>
            <a:r>
              <a:rPr lang="en-US" dirty="0"/>
              <a:t>Pivot Tables</a:t>
            </a:r>
          </a:p>
        </p:txBody>
      </p:sp>
      <p:sp>
        <p:nvSpPr>
          <p:cNvPr id="444418" name="Rectangle 2"/>
          <p:cNvSpPr>
            <a:spLocks noGrp="1" noChangeArrowheads="1"/>
          </p:cNvSpPr>
          <p:nvPr>
            <p:ph type="title"/>
          </p:nvPr>
        </p:nvSpPr>
        <p:spPr/>
        <p:txBody>
          <a:bodyPr/>
          <a:lstStyle/>
          <a:p>
            <a:r>
              <a:rPr lang="en-US"/>
              <a:t>Table of Contents</a:t>
            </a:r>
            <a:endParaRPr lang="bg-BG" dirty="0"/>
          </a:p>
        </p:txBody>
      </p:sp>
      <p:sp>
        <p:nvSpPr>
          <p:cNvPr id="5" name="Slide Number">
            <a:extLst>
              <a:ext uri="{FF2B5EF4-FFF2-40B4-BE49-F238E27FC236}">
                <a16:creationId xmlns:a16="http://schemas.microsoft.com/office/drawing/2014/main" id="{695E04A7-0979-4484-8211-8C2A0EDB4A5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p14="http://schemas.microsoft.com/office/powerpoint/2010/main" val="42647891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0"/>
          </p:nvPr>
        </p:nvSpPr>
        <p:spPr/>
        <p:txBody>
          <a:bodyPr/>
          <a:lstStyle/>
          <a:p>
            <a:pPr>
              <a:buClr>
                <a:schemeClr val="tx1"/>
              </a:buClr>
            </a:pPr>
            <a:r>
              <a:rPr lang="en-US" b="1" dirty="0">
                <a:solidFill>
                  <a:schemeClr val="bg1"/>
                </a:solidFill>
              </a:rPr>
              <a:t>SUM</a:t>
            </a:r>
            <a:r>
              <a:rPr lang="en-US" dirty="0"/>
              <a:t> </a:t>
            </a:r>
            <a:r>
              <a:rPr lang="bg-BG" dirty="0"/>
              <a:t>-</a:t>
            </a:r>
            <a:r>
              <a:rPr lang="en-US" dirty="0"/>
              <a:t> </a:t>
            </a:r>
            <a:r>
              <a:rPr lang="en-US" b="1" dirty="0">
                <a:solidFill>
                  <a:schemeClr val="bg1"/>
                </a:solidFill>
              </a:rPr>
              <a:t>sums the values </a:t>
            </a:r>
            <a:r>
              <a:rPr lang="en-US" dirty="0"/>
              <a:t>in a column. </a:t>
            </a:r>
          </a:p>
        </p:txBody>
      </p:sp>
      <p:sp>
        <p:nvSpPr>
          <p:cNvPr id="465922" name="Rectangle 2"/>
          <p:cNvSpPr>
            <a:spLocks noGrp="1" noChangeArrowheads="1"/>
          </p:cNvSpPr>
          <p:nvPr>
            <p:ph type="title"/>
          </p:nvPr>
        </p:nvSpPr>
        <p:spPr/>
        <p:txBody>
          <a:bodyPr/>
          <a:lstStyle/>
          <a:p>
            <a:r>
              <a:rPr lang="en-US"/>
              <a:t>Aggregate Functions: SUM</a:t>
            </a:r>
            <a:endParaRPr lang="bg-BG" dirty="0"/>
          </a:p>
        </p:txBody>
      </p:sp>
      <p:graphicFrame>
        <p:nvGraphicFramePr>
          <p:cNvPr id="4" name="Table 3"/>
          <p:cNvGraphicFramePr>
            <a:graphicFrameLocks noGrp="1"/>
          </p:cNvGraphicFramePr>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nvGraphicFramePr>
        <p:xfrm>
          <a:off x="7515211" y="2895600"/>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en-US" dirty="0">
                          <a:effectLst/>
                        </a:rPr>
                        <a:t>30,000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17080"/>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7908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638004"/>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Slide Number">
            <a:extLst>
              <a:ext uri="{FF2B5EF4-FFF2-40B4-BE49-F238E27FC236}">
                <a16:creationId xmlns:a16="http://schemas.microsoft.com/office/drawing/2014/main" id="{0E760564-23C4-467A-977F-ACAEE4F3A81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4608310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a:spLocks noGrp="1"/>
          </p:cNvSpPr>
          <p:nvPr>
            <p:ph idx="10"/>
          </p:nvPr>
        </p:nvSpPr>
        <p:spPr/>
        <p:txBody>
          <a:bodyPr/>
          <a:lstStyle/>
          <a:p>
            <a:r>
              <a:rPr lang="en-US" noProof="1"/>
              <a:t>If any department </a:t>
            </a:r>
            <a:r>
              <a:rPr lang="en-US" b="1" noProof="1">
                <a:solidFill>
                  <a:schemeClr val="bg1"/>
                </a:solidFill>
              </a:rPr>
              <a:t>has no salaries</a:t>
            </a:r>
            <a:r>
              <a:rPr lang="en-US" noProof="1"/>
              <a:t>, it </a:t>
            </a:r>
            <a:r>
              <a:rPr lang="en-US" b="1" noProof="1">
                <a:solidFill>
                  <a:schemeClr val="bg1"/>
                </a:solidFill>
              </a:rPr>
              <a:t>returns NULL</a:t>
            </a:r>
            <a:r>
              <a:rPr lang="en-US" noProof="1"/>
              <a:t>.</a:t>
            </a:r>
          </a:p>
        </p:txBody>
      </p:sp>
      <p:sp>
        <p:nvSpPr>
          <p:cNvPr id="465922" name="Rectangle 2"/>
          <p:cNvSpPr>
            <a:spLocks noGrp="1" noChangeArrowheads="1"/>
          </p:cNvSpPr>
          <p:nvPr>
            <p:ph type="title"/>
          </p:nvPr>
        </p:nvSpPr>
        <p:spPr/>
        <p:txBody>
          <a:bodyPr/>
          <a:lstStyle/>
          <a:p>
            <a:r>
              <a:rPr lang="en-US"/>
              <a:t>SUM Syntax</a:t>
            </a:r>
            <a:endParaRPr lang="bg-BG" dirty="0"/>
          </a:p>
        </p:txBody>
      </p:sp>
      <p:sp>
        <p:nvSpPr>
          <p:cNvPr id="10" name="Rectangle 9"/>
          <p:cNvSpPr>
            <a:spLocks noChangeArrowheads="1"/>
          </p:cNvSpPr>
          <p:nvPr/>
        </p:nvSpPr>
        <p:spPr bwMode="auto">
          <a:xfrm>
            <a:off x="805950" y="3091160"/>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dirty="0">
                <a:latin typeface="Consolas" pitchFamily="49" charset="0"/>
                <a:cs typeface="Consolas" pitchFamily="49" charset="0"/>
              </a:rPr>
              <a:t>  SELECT e.</a:t>
            </a:r>
            <a:r>
              <a:rPr lang="en-US" sz="3200" b="1" noProof="1">
                <a:latin typeface="Consolas" pitchFamily="49" charset="0"/>
                <a:cs typeface="Consolas" pitchFamily="49" charset="0"/>
              </a:rPr>
              <a:t>DepartmentID</a:t>
            </a:r>
            <a:r>
              <a:rPr lang="en-US" sz="3200" b="1" dirty="0">
                <a:latin typeface="Consolas" pitchFamily="49" charset="0"/>
                <a:cs typeface="Consolas" pitchFamily="49" charset="0"/>
              </a:rPr>
              <a:t>,</a:t>
            </a:r>
          </a:p>
          <a:p>
            <a:pPr>
              <a:lnSpc>
                <a:spcPct val="105000"/>
              </a:lnSpc>
            </a:pPr>
            <a:r>
              <a:rPr lang="en-US" sz="3200" b="1" dirty="0">
                <a:latin typeface="Consolas" pitchFamily="49" charset="0"/>
                <a:cs typeface="Consolas" pitchFamily="49" charset="0"/>
              </a:rPr>
              <a:t>         </a:t>
            </a:r>
            <a:r>
              <a:rPr lang="en-US" sz="3200" b="1" dirty="0">
                <a:solidFill>
                  <a:schemeClr val="bg1"/>
                </a:solidFill>
                <a:latin typeface="Consolas" pitchFamily="49" charset="0"/>
                <a:cs typeface="Consolas" pitchFamily="49" charset="0"/>
              </a:rPr>
              <a:t>SUM</a:t>
            </a:r>
            <a:r>
              <a:rPr lang="en-US" sz="3200" b="1" dirty="0">
                <a:latin typeface="Consolas" pitchFamily="49" charset="0"/>
                <a:cs typeface="Consolas" pitchFamily="49" charset="0"/>
              </a:rPr>
              <a:t>(</a:t>
            </a:r>
            <a:r>
              <a:rPr lang="en-US" sz="3200" b="1" dirty="0">
                <a:solidFill>
                  <a:schemeClr val="bg1"/>
                </a:solidFill>
                <a:latin typeface="Consolas" pitchFamily="49" charset="0"/>
                <a:cs typeface="Consolas" pitchFamily="49" charset="0"/>
              </a:rPr>
              <a:t>e.Salary</a:t>
            </a:r>
            <a:r>
              <a:rPr lang="en-US" sz="3200" b="1" dirty="0">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TotalSalary</a:t>
            </a:r>
          </a:p>
          <a:p>
            <a:pPr>
              <a:lnSpc>
                <a:spcPct val="105000"/>
              </a:lnSpc>
            </a:pPr>
            <a:r>
              <a:rPr lang="en-GB" sz="3200" b="1" dirty="0">
                <a:latin typeface="Consolas" pitchFamily="49" charset="0"/>
                <a:cs typeface="Consolas" pitchFamily="49" charset="0"/>
              </a:rPr>
              <a:t>    FROM Employees AS e</a:t>
            </a:r>
          </a:p>
          <a:p>
            <a:pPr>
              <a:lnSpc>
                <a:spcPct val="105000"/>
              </a:lnSpc>
            </a:pPr>
            <a:r>
              <a:rPr lang="en-GB" sz="3200" b="1" dirty="0">
                <a:latin typeface="Consolas" pitchFamily="49" charset="0"/>
                <a:cs typeface="Consolas" pitchFamily="49" charset="0"/>
              </a:rPr>
              <a:t>GROUP BY </a:t>
            </a:r>
            <a:r>
              <a:rPr lang="en-US" sz="3200" b="1" dirty="0">
                <a:latin typeface="Consolas" pitchFamily="49" charset="0"/>
                <a:cs typeface="Consolas" pitchFamily="49" charset="0"/>
              </a:rPr>
              <a:t>e.</a:t>
            </a:r>
            <a:r>
              <a:rPr lang="en-US" sz="3200" b="1" noProof="1">
                <a:latin typeface="Consolas" pitchFamily="49" charset="0"/>
                <a:cs typeface="Consolas" pitchFamily="49" charset="0"/>
              </a:rPr>
              <a:t>DepartmentID</a:t>
            </a:r>
          </a:p>
        </p:txBody>
      </p:sp>
      <p:sp>
        <p:nvSpPr>
          <p:cNvPr id="8" name="AutoShape 7"/>
          <p:cNvSpPr>
            <a:spLocks noChangeArrowheads="1"/>
          </p:cNvSpPr>
          <p:nvPr/>
        </p:nvSpPr>
        <p:spPr bwMode="auto">
          <a:xfrm>
            <a:off x="3934619" y="1933798"/>
            <a:ext cx="1698178" cy="953805"/>
          </a:xfrm>
          <a:prstGeom prst="wedgeRoundRectCallout">
            <a:avLst>
              <a:gd name="adj1" fmla="val -48333"/>
              <a:gd name="adj2" fmla="val 8612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3" name="AutoShape 7"/>
          <p:cNvSpPr>
            <a:spLocks noChangeArrowheads="1"/>
          </p:cNvSpPr>
          <p:nvPr/>
        </p:nvSpPr>
        <p:spPr bwMode="auto">
          <a:xfrm>
            <a:off x="7848600" y="3051466"/>
            <a:ext cx="2971800" cy="558485"/>
          </a:xfrm>
          <a:prstGeom prst="wedgeRoundRectCallout">
            <a:avLst>
              <a:gd name="adj1" fmla="val -59226"/>
              <a:gd name="adj2" fmla="val 4488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9" name="Slide Number">
            <a:extLst>
              <a:ext uri="{FF2B5EF4-FFF2-40B4-BE49-F238E27FC236}">
                <a16:creationId xmlns:a16="http://schemas.microsoft.com/office/drawing/2014/main" id="{6CD62195-CC65-424E-99EF-F568FE1927D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Tree>
    <p:extLst>
      <p:ext uri="{BB962C8B-B14F-4D97-AF65-F5344CB8AC3E}">
        <p14:creationId xmlns:p14="http://schemas.microsoft.com/office/powerpoint/2010/main" val="15182897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0"/>
          </p:nvPr>
        </p:nvSpPr>
        <p:spPr/>
        <p:txBody>
          <a:bodyPr/>
          <a:lstStyle/>
          <a:p>
            <a:pPr>
              <a:buClr>
                <a:schemeClr val="tx1"/>
              </a:buClr>
            </a:pPr>
            <a:r>
              <a:rPr lang="en-US" b="1" dirty="0">
                <a:solidFill>
                  <a:schemeClr val="bg1"/>
                </a:solidFill>
              </a:rPr>
              <a:t>MAX</a:t>
            </a:r>
            <a:r>
              <a:rPr lang="en-US" dirty="0"/>
              <a:t> - takes </a:t>
            </a:r>
            <a:r>
              <a:rPr lang="en-US" b="1" dirty="0">
                <a:solidFill>
                  <a:schemeClr val="bg1"/>
                </a:solidFill>
              </a:rPr>
              <a:t>the largest value </a:t>
            </a:r>
            <a:r>
              <a:rPr lang="en-US" dirty="0"/>
              <a:t>in a column.</a:t>
            </a:r>
          </a:p>
        </p:txBody>
      </p:sp>
      <p:sp>
        <p:nvSpPr>
          <p:cNvPr id="465922" name="Rectangle 2"/>
          <p:cNvSpPr>
            <a:spLocks noGrp="1" noChangeArrowheads="1"/>
          </p:cNvSpPr>
          <p:nvPr>
            <p:ph type="title"/>
          </p:nvPr>
        </p:nvSpPr>
        <p:spPr/>
        <p:txBody>
          <a:bodyPr/>
          <a:lstStyle/>
          <a:p>
            <a:r>
              <a:rPr lang="en-US"/>
              <a:t>Aggregate Functions: MAX</a:t>
            </a:r>
            <a:endParaRPr lang="bg-BG" dirty="0"/>
          </a:p>
        </p:txBody>
      </p:sp>
      <p:graphicFrame>
        <p:nvGraphicFramePr>
          <p:cNvPr id="4" name="Table 3"/>
          <p:cNvGraphicFramePr>
            <a:graphicFrameLocks noGrp="1"/>
          </p:cNvGraphicFramePr>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29741751"/>
              </p:ext>
            </p:extLst>
          </p:nvPr>
        </p:nvGraphicFramePr>
        <p:xfrm>
          <a:off x="7463956" y="3166844"/>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MaxSalary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63576"/>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94579"/>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638006"/>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Slide Number">
            <a:extLst>
              <a:ext uri="{FF2B5EF4-FFF2-40B4-BE49-F238E27FC236}">
                <a16:creationId xmlns:a16="http://schemas.microsoft.com/office/drawing/2014/main" id="{F190A417-B9B5-493E-8DDC-84F5D0B1407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Tree>
    <p:extLst>
      <p:ext uri="{BB962C8B-B14F-4D97-AF65-F5344CB8AC3E}">
        <p14:creationId xmlns:p14="http://schemas.microsoft.com/office/powerpoint/2010/main" val="3673956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05950" y="2590801"/>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MAX</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MaxSalary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465922" name="Rectangle 2"/>
          <p:cNvSpPr>
            <a:spLocks noGrp="1" noChangeArrowheads="1"/>
          </p:cNvSpPr>
          <p:nvPr>
            <p:ph type="title"/>
          </p:nvPr>
        </p:nvSpPr>
        <p:spPr/>
        <p:txBody>
          <a:bodyPr/>
          <a:lstStyle/>
          <a:p>
            <a:r>
              <a:rPr lang="en-US" dirty="0"/>
              <a:t>MAX Syntax</a:t>
            </a:r>
            <a:endParaRPr lang="bg-BG" dirty="0"/>
          </a:p>
        </p:txBody>
      </p:sp>
      <p:sp>
        <p:nvSpPr>
          <p:cNvPr id="8" name="AutoShape 7"/>
          <p:cNvSpPr>
            <a:spLocks noChangeArrowheads="1"/>
          </p:cNvSpPr>
          <p:nvPr/>
        </p:nvSpPr>
        <p:spPr bwMode="auto">
          <a:xfrm>
            <a:off x="4495801" y="1467939"/>
            <a:ext cx="1866900" cy="953805"/>
          </a:xfrm>
          <a:prstGeom prst="wedgeRoundRectCallout">
            <a:avLst>
              <a:gd name="adj1" fmla="val -47124"/>
              <a:gd name="adj2" fmla="val 774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3" name="AutoShape 7"/>
          <p:cNvSpPr>
            <a:spLocks noChangeArrowheads="1"/>
          </p:cNvSpPr>
          <p:nvPr/>
        </p:nvSpPr>
        <p:spPr bwMode="auto">
          <a:xfrm>
            <a:off x="7034939" y="2371695"/>
            <a:ext cx="2971800" cy="558485"/>
          </a:xfrm>
          <a:prstGeom prst="wedgeRoundRectCallout">
            <a:avLst>
              <a:gd name="adj1" fmla="val -44579"/>
              <a:gd name="adj2" fmla="val 9030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4" name="AutoShape 7"/>
          <p:cNvSpPr>
            <a:spLocks noChangeArrowheads="1"/>
          </p:cNvSpPr>
          <p:nvPr/>
        </p:nvSpPr>
        <p:spPr bwMode="auto">
          <a:xfrm>
            <a:off x="4424919" y="4901347"/>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9" name="Slide Number">
            <a:extLst>
              <a:ext uri="{FF2B5EF4-FFF2-40B4-BE49-F238E27FC236}">
                <a16:creationId xmlns:a16="http://schemas.microsoft.com/office/drawing/2014/main" id="{7406089E-7371-4558-BEDD-AF1B6E4CF32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15549705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a:solidFill>
                  <a:schemeClr val="bg1"/>
                </a:solidFill>
              </a:rPr>
              <a:t>MIN</a:t>
            </a:r>
            <a:r>
              <a:rPr lang="en-US" dirty="0"/>
              <a:t> - takes </a:t>
            </a:r>
            <a:r>
              <a:rPr lang="en-US" b="1" dirty="0">
                <a:solidFill>
                  <a:schemeClr val="bg1"/>
                </a:solidFill>
              </a:rPr>
              <a:t>the smallest value </a:t>
            </a:r>
            <a:r>
              <a:rPr lang="en-US" dirty="0"/>
              <a:t>in a column. </a:t>
            </a:r>
          </a:p>
        </p:txBody>
      </p:sp>
      <p:sp>
        <p:nvSpPr>
          <p:cNvPr id="465922" name="Rectangle 2"/>
          <p:cNvSpPr>
            <a:spLocks noGrp="1" noChangeArrowheads="1"/>
          </p:cNvSpPr>
          <p:nvPr>
            <p:ph type="title"/>
          </p:nvPr>
        </p:nvSpPr>
        <p:spPr/>
        <p:txBody>
          <a:bodyPr/>
          <a:lstStyle/>
          <a:p>
            <a:r>
              <a:rPr lang="en-US"/>
              <a:t>Aggregate Functions: MIN</a:t>
            </a:r>
            <a:endParaRPr lang="bg-BG" dirty="0"/>
          </a:p>
        </p:txBody>
      </p:sp>
      <p:graphicFrame>
        <p:nvGraphicFramePr>
          <p:cNvPr id="6" name="Table 5"/>
          <p:cNvGraphicFramePr>
            <a:graphicFrameLocks noGrp="1"/>
          </p:cNvGraphicFramePr>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33015300"/>
              </p:ext>
            </p:extLst>
          </p:nvPr>
        </p:nvGraphicFramePr>
        <p:xfrm>
          <a:off x="7499357" y="3151342"/>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MinSalary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5,000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5,000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7" name="Right Arrow 15"/>
          <p:cNvSpPr/>
          <p:nvPr/>
        </p:nvSpPr>
        <p:spPr>
          <a:xfrm rot="1884745">
            <a:off x="6588566" y="3132576"/>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ight Arrow 15"/>
          <p:cNvSpPr/>
          <p:nvPr/>
        </p:nvSpPr>
        <p:spPr>
          <a:xfrm>
            <a:off x="6588565" y="3879077"/>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5"/>
          <p:cNvSpPr/>
          <p:nvPr/>
        </p:nvSpPr>
        <p:spPr>
          <a:xfrm rot="19680784">
            <a:off x="6570486" y="4560512"/>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Slide Number">
            <a:extLst>
              <a:ext uri="{FF2B5EF4-FFF2-40B4-BE49-F238E27FC236}">
                <a16:creationId xmlns:a16="http://schemas.microsoft.com/office/drawing/2014/main" id="{AD627EAC-9F4D-48F1-85EB-45121B13205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7524869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1" y="2618444"/>
            <a:ext cx="10556817"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MIN</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MinSalary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465922" name="Rectangle 2"/>
          <p:cNvSpPr>
            <a:spLocks noGrp="1" noChangeArrowheads="1"/>
          </p:cNvSpPr>
          <p:nvPr>
            <p:ph type="title"/>
          </p:nvPr>
        </p:nvSpPr>
        <p:spPr/>
        <p:txBody>
          <a:bodyPr/>
          <a:lstStyle/>
          <a:p>
            <a:r>
              <a:rPr lang="en-US"/>
              <a:t>MIN Syntax</a:t>
            </a:r>
            <a:endParaRPr lang="bg-BG" dirty="0"/>
          </a:p>
        </p:txBody>
      </p:sp>
      <p:sp>
        <p:nvSpPr>
          <p:cNvPr id="8" name="AutoShape 7"/>
          <p:cNvSpPr>
            <a:spLocks noChangeArrowheads="1"/>
          </p:cNvSpPr>
          <p:nvPr/>
        </p:nvSpPr>
        <p:spPr bwMode="auto">
          <a:xfrm>
            <a:off x="4424919" y="4901347"/>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13" name="AutoShape 7"/>
          <p:cNvSpPr>
            <a:spLocks noChangeArrowheads="1"/>
          </p:cNvSpPr>
          <p:nvPr/>
        </p:nvSpPr>
        <p:spPr bwMode="auto">
          <a:xfrm>
            <a:off x="7853768" y="2575215"/>
            <a:ext cx="2971800" cy="558485"/>
          </a:xfrm>
          <a:prstGeom prst="wedgeRoundRectCallout">
            <a:avLst>
              <a:gd name="adj1" fmla="val -58656"/>
              <a:gd name="adj2" fmla="val 5095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t>
            </a:r>
            <a:r>
              <a:rPr lang="en-US" sz="2800" b="1" noProof="1">
                <a:solidFill>
                  <a:schemeClr val="bg2"/>
                </a:solidFill>
                <a:effectLst>
                  <a:outerShdw blurRad="38100" dist="38100" dir="2700000" algn="tl">
                    <a:srgbClr val="000000">
                      <a:alpha val="43137"/>
                    </a:srgbClr>
                  </a:outerShdw>
                </a:effectLst>
              </a:rPr>
              <a:t>Alias</a:t>
            </a:r>
          </a:p>
        </p:txBody>
      </p:sp>
      <p:sp>
        <p:nvSpPr>
          <p:cNvPr id="7" name="Slide Number">
            <a:extLst>
              <a:ext uri="{FF2B5EF4-FFF2-40B4-BE49-F238E27FC236}">
                <a16:creationId xmlns:a16="http://schemas.microsoft.com/office/drawing/2014/main" id="{82EFEA86-CD83-49C3-8167-A7DDB6AB982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35837446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a:solidFill>
                  <a:schemeClr val="bg1"/>
                </a:solidFill>
              </a:rPr>
              <a:t>AVG</a:t>
            </a:r>
            <a:r>
              <a:rPr lang="en-US" dirty="0"/>
              <a:t> - calculates the </a:t>
            </a:r>
            <a:r>
              <a:rPr lang="en-US" b="1" dirty="0">
                <a:solidFill>
                  <a:schemeClr val="bg1"/>
                </a:solidFill>
              </a:rPr>
              <a:t>average value </a:t>
            </a:r>
            <a:r>
              <a:rPr lang="en-US" dirty="0"/>
              <a:t>in a column. </a:t>
            </a:r>
          </a:p>
        </p:txBody>
      </p:sp>
      <p:sp>
        <p:nvSpPr>
          <p:cNvPr id="465922" name="Rectangle 2"/>
          <p:cNvSpPr>
            <a:spLocks noGrp="1" noChangeArrowheads="1"/>
          </p:cNvSpPr>
          <p:nvPr>
            <p:ph type="title"/>
          </p:nvPr>
        </p:nvSpPr>
        <p:spPr/>
        <p:txBody>
          <a:bodyPr/>
          <a:lstStyle/>
          <a:p>
            <a:r>
              <a:rPr lang="en-US"/>
              <a:t>Aggregate Functions: AVG</a:t>
            </a:r>
            <a:endParaRPr lang="bg-BG" dirty="0"/>
          </a:p>
        </p:txBody>
      </p:sp>
      <p:graphicFrame>
        <p:nvGraphicFramePr>
          <p:cNvPr id="4" name="Table 3"/>
          <p:cNvGraphicFramePr>
            <a:graphicFrameLocks noGrp="1"/>
          </p:cNvGraphicFramePr>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11718890"/>
              </p:ext>
            </p:extLst>
          </p:nvPr>
        </p:nvGraphicFramePr>
        <p:xfrm>
          <a:off x="7463956" y="3135844"/>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AvgSalary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10,000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10,000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17078"/>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63579"/>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545014"/>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Slide Number">
            <a:extLst>
              <a:ext uri="{FF2B5EF4-FFF2-40B4-BE49-F238E27FC236}">
                <a16:creationId xmlns:a16="http://schemas.microsoft.com/office/drawing/2014/main" id="{6FF143D1-1C9D-4BBC-9D47-60EDEBB94ED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Tree>
    <p:extLst>
      <p:ext uri="{BB962C8B-B14F-4D97-AF65-F5344CB8AC3E}">
        <p14:creationId xmlns:p14="http://schemas.microsoft.com/office/powerpoint/2010/main" val="36017981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0" y="2514601"/>
            <a:ext cx="10556818" cy="216059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dirty="0">
                <a:latin typeface="Consolas" pitchFamily="49" charset="0"/>
                <a:cs typeface="Consolas" pitchFamily="49" charset="0"/>
              </a:rPr>
              <a:t>  SELECT e.</a:t>
            </a:r>
            <a:r>
              <a:rPr lang="en-US" sz="3200" b="1" noProof="1">
                <a:latin typeface="Consolas" pitchFamily="49" charset="0"/>
                <a:cs typeface="Consolas" pitchFamily="49" charset="0"/>
              </a:rPr>
              <a:t>DepartmentID</a:t>
            </a:r>
            <a:r>
              <a:rPr lang="en-US" sz="3200" b="1" dirty="0">
                <a:latin typeface="Consolas" pitchFamily="49" charset="0"/>
                <a:cs typeface="Consolas" pitchFamily="49" charset="0"/>
              </a:rPr>
              <a:t>, </a:t>
            </a:r>
          </a:p>
          <a:p>
            <a:pPr>
              <a:lnSpc>
                <a:spcPct val="105000"/>
              </a:lnSpc>
            </a:pPr>
            <a:r>
              <a:rPr lang="en-US" sz="3200" b="1" dirty="0">
                <a:latin typeface="Consolas" pitchFamily="49" charset="0"/>
                <a:cs typeface="Consolas" pitchFamily="49" charset="0"/>
              </a:rPr>
              <a:t>         </a:t>
            </a:r>
            <a:r>
              <a:rPr lang="en-US" sz="3200" b="1" dirty="0">
                <a:solidFill>
                  <a:schemeClr val="bg1"/>
                </a:solidFill>
                <a:latin typeface="Consolas" pitchFamily="49" charset="0"/>
                <a:cs typeface="Consolas" pitchFamily="49" charset="0"/>
              </a:rPr>
              <a:t>AVG</a:t>
            </a:r>
            <a:r>
              <a:rPr lang="en-US" sz="3200" b="1" dirty="0">
                <a:latin typeface="Consolas" pitchFamily="49" charset="0"/>
                <a:cs typeface="Consolas" pitchFamily="49" charset="0"/>
              </a:rPr>
              <a:t>(</a:t>
            </a:r>
            <a:r>
              <a:rPr lang="en-US" sz="3200" b="1" dirty="0">
                <a:solidFill>
                  <a:schemeClr val="bg1"/>
                </a:solidFill>
                <a:latin typeface="Consolas" pitchFamily="49" charset="0"/>
                <a:cs typeface="Consolas" pitchFamily="49" charset="0"/>
              </a:rPr>
              <a:t>e.Salary</a:t>
            </a:r>
            <a:r>
              <a:rPr lang="en-US" sz="3200" b="1" dirty="0">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AvgSalary</a:t>
            </a:r>
            <a:endParaRPr lang="en-US" sz="3200" b="1" dirty="0">
              <a:solidFill>
                <a:schemeClr val="bg1"/>
              </a:solidFill>
              <a:latin typeface="Consolas" pitchFamily="49" charset="0"/>
              <a:cs typeface="Consolas" pitchFamily="49" charset="0"/>
            </a:endParaRPr>
          </a:p>
          <a:p>
            <a:pPr>
              <a:lnSpc>
                <a:spcPct val="105000"/>
              </a:lnSpc>
            </a:pPr>
            <a:r>
              <a:rPr lang="en-GB" sz="3200" b="1" dirty="0">
                <a:latin typeface="Consolas" pitchFamily="49" charset="0"/>
                <a:cs typeface="Consolas" pitchFamily="49" charset="0"/>
              </a:rPr>
              <a:t>    FROM Employees AS e</a:t>
            </a:r>
          </a:p>
          <a:p>
            <a:pPr>
              <a:lnSpc>
                <a:spcPct val="105000"/>
              </a:lnSpc>
            </a:pPr>
            <a:r>
              <a:rPr lang="en-GB" sz="3200" b="1" dirty="0">
                <a:latin typeface="Consolas" pitchFamily="49" charset="0"/>
                <a:cs typeface="Consolas" pitchFamily="49" charset="0"/>
              </a:rPr>
              <a:t>GROUP BY e.</a:t>
            </a:r>
            <a:r>
              <a:rPr lang="en-US" sz="3200" b="1" noProof="1">
                <a:latin typeface="Consolas" pitchFamily="49" charset="0"/>
                <a:cs typeface="Consolas" pitchFamily="49" charset="0"/>
              </a:rPr>
              <a:t>DepartmentID</a:t>
            </a:r>
          </a:p>
        </p:txBody>
      </p:sp>
      <p:sp>
        <p:nvSpPr>
          <p:cNvPr id="465922" name="Rectangle 2"/>
          <p:cNvSpPr>
            <a:spLocks noGrp="1" noChangeArrowheads="1"/>
          </p:cNvSpPr>
          <p:nvPr>
            <p:ph type="title"/>
          </p:nvPr>
        </p:nvSpPr>
        <p:spPr/>
        <p:txBody>
          <a:bodyPr/>
          <a:lstStyle/>
          <a:p>
            <a:r>
              <a:rPr lang="en-US" dirty="0"/>
              <a:t>AVG Syntax</a:t>
            </a:r>
            <a:endParaRPr lang="bg-BG" dirty="0"/>
          </a:p>
        </p:txBody>
      </p:sp>
      <p:sp>
        <p:nvSpPr>
          <p:cNvPr id="12" name="AutoShape 7"/>
          <p:cNvSpPr>
            <a:spLocks noChangeArrowheads="1"/>
          </p:cNvSpPr>
          <p:nvPr/>
        </p:nvSpPr>
        <p:spPr bwMode="auto">
          <a:xfrm>
            <a:off x="4814047" y="4795090"/>
            <a:ext cx="2824833" cy="516499"/>
          </a:xfrm>
          <a:prstGeom prst="wedgeRoundRectCallout">
            <a:avLst>
              <a:gd name="adj1" fmla="val -37789"/>
              <a:gd name="adj2" fmla="val -75908"/>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13" name="AutoShape 7"/>
          <p:cNvSpPr>
            <a:spLocks noChangeArrowheads="1"/>
          </p:cNvSpPr>
          <p:nvPr/>
        </p:nvSpPr>
        <p:spPr bwMode="auto">
          <a:xfrm>
            <a:off x="7903451" y="2250856"/>
            <a:ext cx="2971800" cy="558485"/>
          </a:xfrm>
          <a:prstGeom prst="wedgeRoundRectCallout">
            <a:avLst>
              <a:gd name="adj1" fmla="val -39283"/>
              <a:gd name="adj2" fmla="val 1115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7" name="Slide Number">
            <a:extLst>
              <a:ext uri="{FF2B5EF4-FFF2-40B4-BE49-F238E27FC236}">
                <a16:creationId xmlns:a16="http://schemas.microsoft.com/office/drawing/2014/main" id="{C8349621-CDF6-4A47-94C6-375BFBB744E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32127763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a:solidFill>
                  <a:schemeClr val="bg1"/>
                </a:solidFill>
              </a:rPr>
              <a:t>STRING_AGG</a:t>
            </a:r>
            <a:r>
              <a:rPr lang="en-US" dirty="0"/>
              <a:t> - Concatenates the values of string expressions </a:t>
            </a:r>
            <a:br>
              <a:rPr lang="en-US" dirty="0"/>
            </a:br>
            <a:r>
              <a:rPr lang="en-US" dirty="0"/>
              <a:t>and places separator values between them. The separator is </a:t>
            </a:r>
            <a:br>
              <a:rPr lang="en-US" dirty="0"/>
            </a:br>
            <a:r>
              <a:rPr lang="en-US" dirty="0"/>
              <a:t>not added at the end of string</a:t>
            </a:r>
          </a:p>
        </p:txBody>
      </p:sp>
      <p:sp>
        <p:nvSpPr>
          <p:cNvPr id="465922" name="Rectangle 2"/>
          <p:cNvSpPr>
            <a:spLocks noGrp="1" noChangeArrowheads="1"/>
          </p:cNvSpPr>
          <p:nvPr>
            <p:ph type="title"/>
          </p:nvPr>
        </p:nvSpPr>
        <p:spPr/>
        <p:txBody>
          <a:bodyPr/>
          <a:lstStyle/>
          <a:p>
            <a:r>
              <a:rPr lang="en-US" dirty="0"/>
              <a:t>Aggregate Functions: STRING_AGG</a:t>
            </a:r>
            <a:endParaRPr lang="bg-BG" dirty="0"/>
          </a:p>
        </p:txBody>
      </p:sp>
      <p:sp>
        <p:nvSpPr>
          <p:cNvPr id="10" name="Rectangle 9"/>
          <p:cNvSpPr>
            <a:spLocks noChangeArrowheads="1"/>
          </p:cNvSpPr>
          <p:nvPr/>
        </p:nvSpPr>
        <p:spPr bwMode="auto">
          <a:xfrm>
            <a:off x="642164" y="4869384"/>
            <a:ext cx="10924248" cy="99719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a:solidFill>
                  <a:schemeClr val="bg1"/>
                </a:solidFill>
                <a:latin typeface="Consolas" pitchFamily="49" charset="0"/>
                <a:cs typeface="Consolas" pitchFamily="49" charset="0"/>
              </a:rPr>
              <a:t>STRING_AGG</a:t>
            </a:r>
            <a:r>
              <a:rPr lang="en-US" sz="2800" b="1" dirty="0">
                <a:latin typeface="Consolas" pitchFamily="49" charset="0"/>
                <a:cs typeface="Consolas" pitchFamily="49" charset="0"/>
              </a:rPr>
              <a:t> ( expression, separator ) </a:t>
            </a:r>
          </a:p>
          <a:p>
            <a:pPr>
              <a:lnSpc>
                <a:spcPct val="105000"/>
              </a:lnSpc>
            </a:pPr>
            <a:r>
              <a:rPr lang="en-US" sz="2800" b="1" dirty="0">
                <a:latin typeface="Consolas" pitchFamily="49" charset="0"/>
                <a:cs typeface="Consolas" pitchFamily="49" charset="0"/>
              </a:rPr>
              <a:t>  [WITHIN GROUP ( ORDER BY expression [ ASC | DESC ] )]</a:t>
            </a:r>
          </a:p>
        </p:txBody>
      </p:sp>
      <p:sp>
        <p:nvSpPr>
          <p:cNvPr id="12" name="AutoShape 7"/>
          <p:cNvSpPr>
            <a:spLocks noChangeArrowheads="1"/>
          </p:cNvSpPr>
          <p:nvPr/>
        </p:nvSpPr>
        <p:spPr bwMode="auto">
          <a:xfrm>
            <a:off x="2905041" y="3325827"/>
            <a:ext cx="8543244" cy="1330836"/>
          </a:xfrm>
          <a:prstGeom prst="wedgeRoundRectCallout">
            <a:avLst>
              <a:gd name="adj1" fmla="val -36536"/>
              <a:gd name="adj2" fmla="val 7571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Expressions are converted to </a:t>
            </a:r>
            <a:r>
              <a:rPr lang="en-US" sz="2800" b="1" noProof="1">
                <a:solidFill>
                  <a:schemeClr val="bg1">
                    <a:lumMod val="60000"/>
                    <a:lumOff val="40000"/>
                  </a:schemeClr>
                </a:solidFill>
                <a:effectLst>
                  <a:outerShdw blurRad="38100" dist="38100" dir="2700000" algn="tl">
                    <a:srgbClr val="000000">
                      <a:alpha val="43137"/>
                    </a:srgbClr>
                  </a:outerShdw>
                </a:effectLst>
              </a:rPr>
              <a:t>NVARCHAR</a:t>
            </a:r>
            <a:r>
              <a:rPr lang="en-US" sz="2800" b="1" noProof="1">
                <a:solidFill>
                  <a:srgbClr val="FFFFFF"/>
                </a:solidFill>
                <a:effectLst>
                  <a:outerShdw blurRad="38100" dist="38100" dir="2700000" algn="tl">
                    <a:srgbClr val="000000">
                      <a:alpha val="43137"/>
                    </a:srgbClr>
                  </a:outerShdw>
                </a:effectLst>
              </a:rPr>
              <a:t> or </a:t>
            </a:r>
            <a:r>
              <a:rPr lang="en-US" sz="2800" b="1" noProof="1">
                <a:solidFill>
                  <a:schemeClr val="bg1">
                    <a:lumMod val="60000"/>
                    <a:lumOff val="40000"/>
                  </a:schemeClr>
                </a:solidFill>
                <a:effectLst>
                  <a:outerShdw blurRad="38100" dist="38100" dir="2700000" algn="tl">
                    <a:srgbClr val="000000">
                      <a:alpha val="43137"/>
                    </a:srgbClr>
                  </a:outerShdw>
                </a:effectLst>
              </a:rPr>
              <a:t>VARCHAR</a:t>
            </a:r>
            <a:r>
              <a:rPr lang="en-US" sz="2800" b="1" noProof="1">
                <a:solidFill>
                  <a:srgbClr val="FFFFFF"/>
                </a:solidFill>
                <a:effectLst>
                  <a:outerShdw blurRad="38100" dist="38100" dir="2700000" algn="tl">
                    <a:srgbClr val="000000">
                      <a:alpha val="43137"/>
                    </a:srgbClr>
                  </a:outerShdw>
                </a:effectLst>
              </a:rPr>
              <a:t> types during concatenation. Non-string types are converted to </a:t>
            </a:r>
            <a:r>
              <a:rPr lang="en-US" sz="2800" b="1" noProof="1">
                <a:solidFill>
                  <a:schemeClr val="bg1">
                    <a:lumMod val="60000"/>
                    <a:lumOff val="40000"/>
                  </a:schemeClr>
                </a:solidFill>
                <a:effectLst>
                  <a:outerShdw blurRad="38100" dist="38100" dir="2700000" algn="tl">
                    <a:srgbClr val="000000">
                      <a:alpha val="43137"/>
                    </a:srgbClr>
                  </a:outerShdw>
                </a:effectLst>
              </a:rPr>
              <a:t>NVARCHAR</a:t>
            </a:r>
            <a:r>
              <a:rPr lang="en-US" sz="2800" b="1" noProof="1">
                <a:solidFill>
                  <a:srgbClr val="FFFFFF"/>
                </a:solidFill>
                <a:effectLst>
                  <a:outerShdw blurRad="38100" dist="38100" dir="2700000" algn="tl">
                    <a:srgbClr val="000000">
                      <a:alpha val="43137"/>
                    </a:srgbClr>
                  </a:outerShdw>
                </a:effectLst>
              </a:rPr>
              <a:t> type</a:t>
            </a:r>
          </a:p>
        </p:txBody>
      </p:sp>
      <p:sp>
        <p:nvSpPr>
          <p:cNvPr id="7" name="Slide Number">
            <a:extLst>
              <a:ext uri="{FF2B5EF4-FFF2-40B4-BE49-F238E27FC236}">
                <a16:creationId xmlns:a16="http://schemas.microsoft.com/office/drawing/2014/main" id="{BBCF5221-BC62-4DE6-9E47-B640523E9C8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428356332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C17BF4-DB19-49F0-88B2-FE1A6C4B904D}"/>
              </a:ext>
            </a:extLst>
          </p:cNvPr>
          <p:cNvSpPr>
            <a:spLocks noGrp="1"/>
          </p:cNvSpPr>
          <p:nvPr>
            <p:ph type="title" sz="quarter" idx="10"/>
          </p:nvPr>
        </p:nvSpPr>
        <p:spPr/>
        <p:txBody>
          <a:bodyPr/>
          <a:lstStyle/>
          <a:p>
            <a:r>
              <a:rPr lang="en-US"/>
              <a:t>Having</a:t>
            </a:r>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brightnessContrast bright="100000" contrast="35000"/>
                    </a14:imgEffect>
                  </a14:imgLayer>
                </a14:imgProps>
              </a:ext>
              <a:ext uri="{28A0092B-C50C-407E-A947-70E740481C1C}">
                <a14:useLocalDpi xmlns:a14="http://schemas.microsoft.com/office/drawing/2010/main" val="0"/>
              </a:ext>
            </a:extLst>
          </a:blip>
          <a:stretch>
            <a:fillRect/>
          </a:stretch>
        </p:blipFill>
        <p:spPr>
          <a:xfrm>
            <a:off x="4633364" y="1257849"/>
            <a:ext cx="2914760" cy="2914760"/>
          </a:xfrm>
          <a:prstGeom prst="rect">
            <a:avLst/>
          </a:prstGeom>
        </p:spPr>
      </p:pic>
      <p:sp>
        <p:nvSpPr>
          <p:cNvPr id="7" name="Subtitle 6">
            <a:extLst>
              <a:ext uri="{FF2B5EF4-FFF2-40B4-BE49-F238E27FC236}">
                <a16:creationId xmlns:a16="http://schemas.microsoft.com/office/drawing/2014/main" id="{657DB623-9555-4246-BBB4-507B8FC5688D}"/>
              </a:ext>
            </a:extLst>
          </p:cNvPr>
          <p:cNvSpPr>
            <a:spLocks noGrp="1"/>
          </p:cNvSpPr>
          <p:nvPr>
            <p:ph type="subTitle" sz="quarter" idx="11"/>
          </p:nvPr>
        </p:nvSpPr>
        <p:spPr/>
        <p:txBody>
          <a:bodyPr/>
          <a:lstStyle/>
          <a:p>
            <a:r>
              <a:rPr lang="en-US"/>
              <a:t>Using Predicates While Grouping</a:t>
            </a:r>
          </a:p>
        </p:txBody>
      </p:sp>
    </p:spTree>
    <p:extLst>
      <p:ext uri="{BB962C8B-B14F-4D97-AF65-F5344CB8AC3E}">
        <p14:creationId xmlns:p14="http://schemas.microsoft.com/office/powerpoint/2010/main" val="12754394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150938"/>
            <a:ext cx="11804650" cy="5373687"/>
          </a:xfrm>
        </p:spPr>
        <p:txBody>
          <a:bodyPr>
            <a:normAutofit/>
          </a:bodyPr>
          <a:lstStyle/>
          <a:p>
            <a:pPr marL="0" indent="0" algn="ctr">
              <a:buNone/>
            </a:pPr>
            <a:endParaRPr lang="bg-BG" b="1" dirty="0"/>
          </a:p>
          <a:p>
            <a:pPr marL="0" indent="0" algn="ctr">
              <a:buNone/>
            </a:pPr>
            <a:r>
              <a:rPr lang="en-US" sz="7200" b="1" u="sng" dirty="0">
                <a:solidFill>
                  <a:schemeClr val="bg1"/>
                </a:solidFill>
              </a:rPr>
              <a:t>sli.do</a:t>
            </a:r>
            <a:br>
              <a:rPr lang="en-US" sz="6000" b="1" dirty="0"/>
            </a:br>
            <a:r>
              <a:rPr lang="en-US" sz="11500" b="1" noProof="1"/>
              <a:t>#csharp-db</a:t>
            </a:r>
            <a:endParaRPr lang="en-US" sz="6000" b="1" noProof="1"/>
          </a:p>
          <a:p>
            <a:endParaRPr lang="en-US" dirty="0"/>
          </a:p>
        </p:txBody>
      </p:sp>
      <p:sp>
        <p:nvSpPr>
          <p:cNvPr id="4" name="Title 3"/>
          <p:cNvSpPr>
            <a:spLocks noGrp="1"/>
          </p:cNvSpPr>
          <p:nvPr>
            <p:ph type="title"/>
          </p:nvPr>
        </p:nvSpPr>
        <p:spPr/>
        <p:txBody>
          <a:bodyPr/>
          <a:lstStyle/>
          <a:p>
            <a:r>
              <a:rPr lang="en-US" dirty="0"/>
              <a:t>Questions</a:t>
            </a:r>
          </a:p>
        </p:txBody>
      </p:sp>
      <p:sp>
        <p:nvSpPr>
          <p:cNvPr id="6" name="Slide Number">
            <a:extLst>
              <a:ext uri="{FF2B5EF4-FFF2-40B4-BE49-F238E27FC236}">
                <a16:creationId xmlns:a16="http://schemas.microsoft.com/office/drawing/2014/main" id="{C55E752F-4A1B-46C0-A008-EB9F7E2B221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18639268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a:xfrm>
            <a:off x="1991210" y="1108911"/>
            <a:ext cx="10129234" cy="5546589"/>
          </a:xfrm>
        </p:spPr>
        <p:txBody>
          <a:bodyPr/>
          <a:lstStyle/>
          <a:p>
            <a:r>
              <a:rPr lang="en-US" dirty="0"/>
              <a:t>The </a:t>
            </a:r>
            <a:r>
              <a:rPr lang="en-US" b="1" dirty="0">
                <a:solidFill>
                  <a:schemeClr val="bg1"/>
                </a:solidFill>
              </a:rPr>
              <a:t>HAVING clause</a:t>
            </a:r>
            <a:r>
              <a:rPr lang="en-US" dirty="0"/>
              <a:t> is used to </a:t>
            </a:r>
            <a:r>
              <a:rPr lang="en-US" b="1" dirty="0">
                <a:solidFill>
                  <a:schemeClr val="bg1"/>
                </a:solidFill>
              </a:rPr>
              <a:t>filter data</a:t>
            </a:r>
            <a:r>
              <a:rPr lang="en-US" dirty="0"/>
              <a:t> based on </a:t>
            </a:r>
            <a:br>
              <a:rPr lang="en-US" dirty="0"/>
            </a:br>
            <a:r>
              <a:rPr lang="en-US" b="1" dirty="0">
                <a:solidFill>
                  <a:schemeClr val="bg1"/>
                </a:solidFill>
              </a:rPr>
              <a:t>aggregate values </a:t>
            </a:r>
          </a:p>
          <a:p>
            <a:pPr lvl="1"/>
            <a:r>
              <a:rPr lang="en-US" dirty="0"/>
              <a:t>We </a:t>
            </a:r>
            <a:r>
              <a:rPr lang="en-US" b="1" dirty="0">
                <a:solidFill>
                  <a:schemeClr val="bg1"/>
                </a:solidFill>
              </a:rPr>
              <a:t>cannot</a:t>
            </a:r>
            <a:r>
              <a:rPr lang="en-US" dirty="0"/>
              <a:t> use it </a:t>
            </a:r>
            <a:r>
              <a:rPr lang="en-US" b="1" dirty="0">
                <a:solidFill>
                  <a:schemeClr val="bg1"/>
                </a:solidFill>
              </a:rPr>
              <a:t>without</a:t>
            </a:r>
            <a:r>
              <a:rPr lang="en-US" dirty="0"/>
              <a:t> </a:t>
            </a:r>
            <a:r>
              <a:rPr lang="en-US" b="1" dirty="0">
                <a:solidFill>
                  <a:schemeClr val="bg1"/>
                </a:solidFill>
              </a:rPr>
              <a:t>grouping</a:t>
            </a:r>
            <a:r>
              <a:rPr lang="en-US" dirty="0"/>
              <a:t> first</a:t>
            </a:r>
          </a:p>
          <a:p>
            <a:pPr>
              <a:buClr>
                <a:schemeClr val="tx1"/>
              </a:buClr>
            </a:pPr>
            <a:r>
              <a:rPr lang="en-US" b="1" dirty="0">
                <a:solidFill>
                  <a:schemeClr val="bg1"/>
                </a:solidFill>
              </a:rPr>
              <a:t>Aggregate functions </a:t>
            </a:r>
            <a:r>
              <a:rPr lang="en-US" dirty="0"/>
              <a:t>(MIN, MAX, SUM etc.) are </a:t>
            </a:r>
            <a:br>
              <a:rPr lang="en-US" dirty="0"/>
            </a:br>
            <a:r>
              <a:rPr lang="en-US" b="1" dirty="0">
                <a:solidFill>
                  <a:schemeClr val="bg1"/>
                </a:solidFill>
              </a:rPr>
              <a:t>executed only once</a:t>
            </a:r>
          </a:p>
          <a:p>
            <a:pPr lvl="1"/>
            <a:r>
              <a:rPr lang="en-US" dirty="0"/>
              <a:t>Unlike HAVING, </a:t>
            </a:r>
            <a:r>
              <a:rPr lang="en-US" b="1" dirty="0">
                <a:solidFill>
                  <a:schemeClr val="bg1"/>
                </a:solidFill>
              </a:rPr>
              <a:t>WHERE</a:t>
            </a:r>
            <a:r>
              <a:rPr lang="en-US" dirty="0"/>
              <a:t> </a:t>
            </a:r>
            <a:r>
              <a:rPr lang="en-US" b="1" dirty="0">
                <a:solidFill>
                  <a:schemeClr val="bg1"/>
                </a:solidFill>
              </a:rPr>
              <a:t>filters</a:t>
            </a:r>
            <a:r>
              <a:rPr lang="en-US" dirty="0"/>
              <a:t> rows </a:t>
            </a:r>
            <a:r>
              <a:rPr lang="en-US" b="1" dirty="0">
                <a:solidFill>
                  <a:schemeClr val="bg1"/>
                </a:solidFill>
              </a:rPr>
              <a:t>before </a:t>
            </a:r>
            <a:br>
              <a:rPr lang="en-US" b="1" dirty="0">
                <a:solidFill>
                  <a:schemeClr val="bg1"/>
                </a:solidFill>
              </a:rPr>
            </a:br>
            <a:r>
              <a:rPr lang="en-US" b="1" dirty="0">
                <a:solidFill>
                  <a:schemeClr val="bg1"/>
                </a:solidFill>
              </a:rPr>
              <a:t>aggregation</a:t>
            </a:r>
          </a:p>
        </p:txBody>
      </p:sp>
      <p:sp>
        <p:nvSpPr>
          <p:cNvPr id="465922" name="Rectangle 2"/>
          <p:cNvSpPr>
            <a:spLocks noGrp="1" noChangeArrowheads="1"/>
          </p:cNvSpPr>
          <p:nvPr>
            <p:ph type="title"/>
          </p:nvPr>
        </p:nvSpPr>
        <p:spPr/>
        <p:txBody>
          <a:bodyPr/>
          <a:lstStyle/>
          <a:p>
            <a:r>
              <a:rPr lang="en-US"/>
              <a:t>Having Clause</a:t>
            </a:r>
            <a:endParaRPr lang="bg-BG" dirty="0"/>
          </a:p>
        </p:txBody>
      </p:sp>
      <p:sp>
        <p:nvSpPr>
          <p:cNvPr id="6" name="Slide Number">
            <a:extLst>
              <a:ext uri="{FF2B5EF4-FFF2-40B4-BE49-F238E27FC236}">
                <a16:creationId xmlns:a16="http://schemas.microsoft.com/office/drawing/2014/main" id="{B55CAFCA-E6B8-46FC-94AD-5B1DA30885D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30</a:t>
            </a:fld>
            <a:endParaRPr lang="en-US" dirty="0"/>
          </a:p>
        </p:txBody>
      </p:sp>
    </p:spTree>
    <p:extLst>
      <p:ext uri="{BB962C8B-B14F-4D97-AF65-F5344CB8AC3E}">
        <p14:creationId xmlns:p14="http://schemas.microsoft.com/office/powerpoint/2010/main" val="7660277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r>
              <a:rPr lang="en-US" dirty="0"/>
              <a:t>Filter departments having</a:t>
            </a:r>
            <a:r>
              <a:rPr lang="en-US" b="1" dirty="0">
                <a:solidFill>
                  <a:schemeClr val="bg1"/>
                </a:solidFill>
              </a:rPr>
              <a:t> </a:t>
            </a:r>
            <a:r>
              <a:rPr lang="en-US" dirty="0"/>
              <a:t>total salary more than or equal to </a:t>
            </a:r>
            <a:br>
              <a:rPr lang="en-US" dirty="0"/>
            </a:br>
            <a:r>
              <a:rPr lang="en-US" dirty="0"/>
              <a:t>15,000</a:t>
            </a:r>
          </a:p>
        </p:txBody>
      </p:sp>
      <p:sp>
        <p:nvSpPr>
          <p:cNvPr id="465922" name="Rectangle 2"/>
          <p:cNvSpPr>
            <a:spLocks noGrp="1" noChangeArrowheads="1"/>
          </p:cNvSpPr>
          <p:nvPr>
            <p:ph type="title"/>
          </p:nvPr>
        </p:nvSpPr>
        <p:spPr/>
        <p:txBody>
          <a:bodyPr/>
          <a:lstStyle/>
          <a:p>
            <a:r>
              <a:rPr lang="en-US"/>
              <a:t>HAVING Clause: Example</a:t>
            </a:r>
            <a:endParaRPr lang="bg-BG" dirty="0"/>
          </a:p>
        </p:txBody>
      </p:sp>
      <p:graphicFrame>
        <p:nvGraphicFramePr>
          <p:cNvPr id="6" name="Table 5"/>
          <p:cNvGraphicFramePr>
            <a:graphicFrameLocks noGrp="1"/>
          </p:cNvGraphicFramePr>
          <p:nvPr>
            <p:extLst>
              <p:ext uri="{D42A27DB-BD31-4B8C-83A1-F6EECF244321}">
                <p14:modId xmlns:p14="http://schemas.microsoft.com/office/powerpoint/2010/main" val="4109228921"/>
              </p:ext>
            </p:extLst>
          </p:nvPr>
        </p:nvGraphicFramePr>
        <p:xfrm>
          <a:off x="7719555" y="3774443"/>
          <a:ext cx="4147186" cy="1371600"/>
        </p:xfrm>
        <a:graphic>
          <a:graphicData uri="http://schemas.openxmlformats.org/drawingml/2006/table">
            <a:tbl>
              <a:tblPr firstRow="1" bandRow="1">
                <a:tableStyleId>{912C8C85-51F0-491E-9774-3900AFEF0FD7}</a:tableStyleId>
              </a:tblPr>
              <a:tblGrid>
                <a:gridCol w="2546985">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graphicFrame>
        <p:nvGraphicFramePr>
          <p:cNvPr id="4" name="Table 3"/>
          <p:cNvGraphicFramePr>
            <a:graphicFrameLocks noGrp="1"/>
          </p:cNvGraphicFramePr>
          <p:nvPr/>
        </p:nvGraphicFramePr>
        <p:xfrm>
          <a:off x="380999" y="2743200"/>
          <a:ext cx="5300536" cy="3200400"/>
        </p:xfrm>
        <a:graphic>
          <a:graphicData uri="http://schemas.openxmlformats.org/drawingml/2006/table">
            <a:tbl>
              <a:tblPr firstRow="1" bandRow="1">
                <a:tableStyleId>{912C8C85-51F0-491E-9774-3900AFEF0FD7}</a:tableStyleId>
              </a:tblPr>
              <a:tblGrid>
                <a:gridCol w="1496886">
                  <a:extLst>
                    <a:ext uri="{9D8B030D-6E8A-4147-A177-3AD203B41FA5}">
                      <a16:colId xmlns:a16="http://schemas.microsoft.com/office/drawing/2014/main" val="3180040124"/>
                    </a:ext>
                  </a:extLst>
                </a:gridCol>
                <a:gridCol w="2706370">
                  <a:extLst>
                    <a:ext uri="{9D8B030D-6E8A-4147-A177-3AD203B41FA5}">
                      <a16:colId xmlns:a16="http://schemas.microsoft.com/office/drawing/2014/main" val="3141524875"/>
                    </a:ext>
                  </a:extLst>
                </a:gridCol>
                <a:gridCol w="1097280">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8" name="Table 7"/>
          <p:cNvGraphicFramePr>
            <a:graphicFrameLocks noGrp="1"/>
          </p:cNvGraphicFramePr>
          <p:nvPr/>
        </p:nvGraphicFramePr>
        <p:xfrm>
          <a:off x="5681535" y="2743200"/>
          <a:ext cx="1616138" cy="3200400"/>
        </p:xfrm>
        <a:graphic>
          <a:graphicData uri="http://schemas.openxmlformats.org/drawingml/2006/table">
            <a:tbl>
              <a:tblPr firstRow="1" bandRow="1">
                <a:tableStyleId>{912C8C85-51F0-491E-9774-3900AFEF0FD7}</a:tableStyleId>
              </a:tblPr>
              <a:tblGrid>
                <a:gridCol w="1616138">
                  <a:extLst>
                    <a:ext uri="{9D8B030D-6E8A-4147-A177-3AD203B41FA5}">
                      <a16:colId xmlns:a16="http://schemas.microsoft.com/office/drawing/2014/main" val="2274113953"/>
                    </a:ext>
                  </a:extLst>
                </a:gridCol>
              </a:tblGrid>
              <a:tr h="457200">
                <a:tc>
                  <a:txBody>
                    <a:bodyPr/>
                    <a:lstStyle/>
                    <a:p>
                      <a:r>
                        <a:rPr lang="en-US" strike="noStrike" noProof="1">
                          <a:solidFill>
                            <a:schemeClr val="tx1"/>
                          </a:solidFill>
                          <a:effectLst/>
                        </a:rPr>
                        <a:t>TotalSalary</a:t>
                      </a:r>
                    </a:p>
                  </a:txBody>
                  <a:tcPr/>
                </a:tc>
                <a:extLst>
                  <a:ext uri="{0D108BD9-81ED-4DB2-BD59-A6C34878D82A}">
                    <a16:rowId xmlns:a16="http://schemas.microsoft.com/office/drawing/2014/main" val="247495740"/>
                  </a:ext>
                </a:extLst>
              </a:tr>
              <a:tr h="914400">
                <a:tc>
                  <a:txBody>
                    <a:bodyPr/>
                    <a:lstStyle/>
                    <a:p>
                      <a:r>
                        <a:rPr lang="en-US" strike="noStrike" dirty="0">
                          <a:effectLst/>
                        </a:rPr>
                        <a:t>20,000</a:t>
                      </a:r>
                      <a:endParaRPr lang="en-US" strike="noStrike" dirty="0">
                        <a:solidFill>
                          <a:schemeClr val="tx1"/>
                        </a:solidFill>
                        <a:effectLst/>
                      </a:endParaRPr>
                    </a:p>
                  </a:txBody>
                  <a:tcPr anchor="ctr"/>
                </a:tc>
                <a:extLst>
                  <a:ext uri="{0D108BD9-81ED-4DB2-BD59-A6C34878D82A}">
                    <a16:rowId xmlns:a16="http://schemas.microsoft.com/office/drawing/2014/main" val="3609066432"/>
                  </a:ext>
                </a:extLst>
              </a:tr>
              <a:tr h="1371600">
                <a:tc>
                  <a:txBody>
                    <a:bodyPr/>
                    <a:lstStyle/>
                    <a:p>
                      <a:r>
                        <a:rPr lang="en-US" strike="noStrike" dirty="0">
                          <a:effectLst/>
                        </a:rPr>
                        <a:t>11,000</a:t>
                      </a:r>
                      <a:endParaRPr lang="en-US" strike="noStrike" dirty="0">
                        <a:solidFill>
                          <a:schemeClr val="tx1"/>
                        </a:solidFill>
                        <a:effectLst/>
                      </a:endParaRPr>
                    </a:p>
                  </a:txBody>
                  <a:tcPr anchor="ctr"/>
                </a:tc>
                <a:extLst>
                  <a:ext uri="{0D108BD9-81ED-4DB2-BD59-A6C34878D82A}">
                    <a16:rowId xmlns:a16="http://schemas.microsoft.com/office/drawing/2014/main" val="1053813033"/>
                  </a:ext>
                </a:extLst>
              </a:tr>
              <a:tr h="457200">
                <a:tc>
                  <a:txBody>
                    <a:bodyPr/>
                    <a:lstStyle/>
                    <a:p>
                      <a:r>
                        <a:rPr lang="en-US" strike="noStrike" dirty="0">
                          <a:effectLst/>
                        </a:rPr>
                        <a:t>15,000</a:t>
                      </a:r>
                      <a:endParaRPr lang="en-US" strike="noStrike" dirty="0">
                        <a:solidFill>
                          <a:schemeClr val="tx1"/>
                        </a:solidFill>
                        <a:effectLst/>
                      </a:endParaRPr>
                    </a:p>
                  </a:txBody>
                  <a:tcPr/>
                </a:tc>
                <a:extLst>
                  <a:ext uri="{0D108BD9-81ED-4DB2-BD59-A6C34878D82A}">
                    <a16:rowId xmlns:a16="http://schemas.microsoft.com/office/drawing/2014/main" val="934848964"/>
                  </a:ext>
                </a:extLst>
              </a:tr>
            </a:tbl>
          </a:graphicData>
        </a:graphic>
      </p:graphicFrame>
      <p:sp>
        <p:nvSpPr>
          <p:cNvPr id="7" name="AutoShape 7"/>
          <p:cNvSpPr>
            <a:spLocks noChangeArrowheads="1"/>
          </p:cNvSpPr>
          <p:nvPr/>
        </p:nvSpPr>
        <p:spPr bwMode="auto">
          <a:xfrm>
            <a:off x="6947646" y="1936377"/>
            <a:ext cx="2882153" cy="564771"/>
          </a:xfrm>
          <a:prstGeom prst="wedgeRoundRectCallout">
            <a:avLst>
              <a:gd name="adj1" fmla="val -43610"/>
              <a:gd name="adj2" fmla="val 10180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Aggregated value</a:t>
            </a:r>
          </a:p>
        </p:txBody>
      </p:sp>
      <p:sp>
        <p:nvSpPr>
          <p:cNvPr id="17" name="Right Arrow 15"/>
          <p:cNvSpPr/>
          <p:nvPr/>
        </p:nvSpPr>
        <p:spPr>
          <a:xfrm rot="1884745">
            <a:off x="7323245" y="3639130"/>
            <a:ext cx="269606"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8"/>
          <p:cNvSpPr/>
          <p:nvPr/>
        </p:nvSpPr>
        <p:spPr>
          <a:xfrm rot="19680784">
            <a:off x="7374055" y="5047830"/>
            <a:ext cx="266878"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Slide Number">
            <a:extLst>
              <a:ext uri="{FF2B5EF4-FFF2-40B4-BE49-F238E27FC236}">
                <a16:creationId xmlns:a16="http://schemas.microsoft.com/office/drawing/2014/main" id="{22DDD9AE-28C7-48DD-9280-64448844B4C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Tree>
    <p:extLst>
      <p:ext uri="{BB962C8B-B14F-4D97-AF65-F5344CB8AC3E}">
        <p14:creationId xmlns:p14="http://schemas.microsoft.com/office/powerpoint/2010/main" val="17593600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1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1" y="2579224"/>
            <a:ext cx="10556817" cy="265393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SUM</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TotalSalary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a:p>
            <a:pPr>
              <a:lnSpc>
                <a:spcPct val="105000"/>
              </a:lnSpc>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HAVING SUM</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&gt;= 15_000</a:t>
            </a:r>
          </a:p>
        </p:txBody>
      </p:sp>
      <p:sp>
        <p:nvSpPr>
          <p:cNvPr id="465922" name="Rectangle 2"/>
          <p:cNvSpPr>
            <a:spLocks noGrp="1" noChangeArrowheads="1"/>
          </p:cNvSpPr>
          <p:nvPr>
            <p:ph type="title"/>
          </p:nvPr>
        </p:nvSpPr>
        <p:spPr/>
        <p:txBody>
          <a:bodyPr/>
          <a:lstStyle/>
          <a:p>
            <a:r>
              <a:rPr lang="en-US"/>
              <a:t>HAVING Syntax</a:t>
            </a:r>
            <a:endParaRPr lang="bg-BG" dirty="0"/>
          </a:p>
        </p:txBody>
      </p:sp>
      <p:sp>
        <p:nvSpPr>
          <p:cNvPr id="9" name="AutoShape 7"/>
          <p:cNvSpPr>
            <a:spLocks noChangeArrowheads="1"/>
          </p:cNvSpPr>
          <p:nvPr/>
        </p:nvSpPr>
        <p:spPr bwMode="auto">
          <a:xfrm>
            <a:off x="6803958" y="1856728"/>
            <a:ext cx="1905000" cy="953805"/>
          </a:xfrm>
          <a:prstGeom prst="wedgeRoundRectCallout">
            <a:avLst>
              <a:gd name="adj1" fmla="val -57022"/>
              <a:gd name="adj2" fmla="val 7501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Aggregate</a:t>
            </a:r>
            <a:br>
              <a:rPr lang="en-US" sz="2800" b="1" noProof="1">
                <a:solidFill>
                  <a:srgbClr val="FFFFFF"/>
                </a:solidFill>
                <a:effectLst>
                  <a:outerShdw blurRad="38100" dist="38100" dir="2700000" algn="tl">
                    <a:srgbClr val="000000">
                      <a:alpha val="43137"/>
                    </a:srgbClr>
                  </a:outerShdw>
                </a:effectLst>
              </a:rPr>
            </a:br>
            <a:r>
              <a:rPr lang="en-US" sz="2800" b="1" noProof="1">
                <a:solidFill>
                  <a:srgbClr val="FFFFFF"/>
                </a:solidFill>
                <a:effectLst>
                  <a:outerShdw blurRad="38100" dist="38100" dir="2700000" algn="tl">
                    <a:srgbClr val="000000">
                      <a:alpha val="43137"/>
                    </a:srgbClr>
                  </a:outerShdw>
                </a:effectLst>
              </a:rPr>
              <a:t>Function</a:t>
            </a:r>
          </a:p>
        </p:txBody>
      </p:sp>
      <p:sp>
        <p:nvSpPr>
          <p:cNvPr id="12" name="AutoShape 7"/>
          <p:cNvSpPr>
            <a:spLocks noChangeArrowheads="1"/>
          </p:cNvSpPr>
          <p:nvPr/>
        </p:nvSpPr>
        <p:spPr bwMode="auto">
          <a:xfrm>
            <a:off x="6755672" y="4061012"/>
            <a:ext cx="3248940" cy="510251"/>
          </a:xfrm>
          <a:prstGeom prst="wedgeRoundRectCallout">
            <a:avLst>
              <a:gd name="adj1" fmla="val -64831"/>
              <a:gd name="adj2" fmla="val 3881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3" name="AutoShape 7"/>
          <p:cNvSpPr>
            <a:spLocks noChangeArrowheads="1"/>
          </p:cNvSpPr>
          <p:nvPr/>
        </p:nvSpPr>
        <p:spPr bwMode="auto">
          <a:xfrm>
            <a:off x="9121589" y="2098774"/>
            <a:ext cx="2444823" cy="711759"/>
          </a:xfrm>
          <a:prstGeom prst="wedgeRoundRectCallout">
            <a:avLst>
              <a:gd name="adj1" fmla="val -56624"/>
              <a:gd name="adj2" fmla="val 9235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Column Alias</a:t>
            </a:r>
          </a:p>
        </p:txBody>
      </p:sp>
      <p:sp>
        <p:nvSpPr>
          <p:cNvPr id="14" name="AutoShape 7"/>
          <p:cNvSpPr>
            <a:spLocks noChangeArrowheads="1"/>
          </p:cNvSpPr>
          <p:nvPr/>
        </p:nvSpPr>
        <p:spPr bwMode="auto">
          <a:xfrm>
            <a:off x="4572002" y="5543664"/>
            <a:ext cx="3146610" cy="509388"/>
          </a:xfrm>
          <a:prstGeom prst="wedgeRoundRectCallout">
            <a:avLst>
              <a:gd name="adj1" fmla="val -43882"/>
              <a:gd name="adj2" fmla="val -1113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Having Predicate</a:t>
            </a:r>
          </a:p>
        </p:txBody>
      </p:sp>
      <p:sp>
        <p:nvSpPr>
          <p:cNvPr id="11" name="Slide Number">
            <a:extLst>
              <a:ext uri="{FF2B5EF4-FFF2-40B4-BE49-F238E27FC236}">
                <a16:creationId xmlns:a16="http://schemas.microsoft.com/office/drawing/2014/main" id="{70CF5A51-E5F4-4876-A1EE-A3526C927FC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spTree>
    <p:extLst>
      <p:ext uri="{BB962C8B-B14F-4D97-AF65-F5344CB8AC3E}">
        <p14:creationId xmlns:p14="http://schemas.microsoft.com/office/powerpoint/2010/main" val="1452742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64770"/>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456915" marR="0" lvl="0" indent="-456915" algn="l" defTabSz="1218438" rtl="0" eaLnBrk="1" fontAlgn="auto" latinLnBrk="1" hangingPunct="1">
              <a:lnSpc>
                <a:spcPct val="100000"/>
              </a:lnSpc>
              <a:spcBef>
                <a:spcPts val="13800"/>
              </a:spcBef>
              <a:spcAft>
                <a:spcPts val="60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FFFFFF"/>
              </a:solidFill>
              <a:effectLst/>
              <a:uLnTx/>
              <a:uFillTx/>
              <a:latin typeface="Calibri" panose="020F0502020204030204"/>
              <a:ea typeface="+mn-ea"/>
              <a:cs typeface="+mn-cs"/>
            </a:endParaRPr>
          </a:p>
          <a:p>
            <a:pPr marL="358775" marR="0" lvl="0" indent="-358775" algn="l" defTabSz="1218438" rtl="0" eaLnBrk="1" fontAlgn="auto" latinLnBrk="1" hangingPunct="1">
              <a:lnSpc>
                <a:spcPct val="95000"/>
              </a:lnSpc>
              <a:spcBef>
                <a:spcPts val="600"/>
              </a:spcBef>
              <a:spcAft>
                <a:spcPts val="600"/>
              </a:spcAft>
              <a:buClrTx/>
              <a:buSzTx/>
              <a:buFont typeface="Wingdings" panose="05000000000000000000" pitchFamily="2" charset="2"/>
              <a:buChar char="§"/>
              <a:tabLst/>
              <a:defRPr/>
            </a:pPr>
            <a:endParaRPr kumimoji="0" lang="en-US" sz="3200" b="1" i="0" u="none" strike="noStrike" kern="1200" cap="none" spc="0" normalizeH="0" baseline="0" noProof="1">
              <a:ln>
                <a:noFill/>
              </a:ln>
              <a:solidFill>
                <a:srgbClr val="FFFFFF"/>
              </a:solidFill>
              <a:effectLst/>
              <a:uLnTx/>
              <a:uFillTx/>
              <a:latin typeface="Calibri" panose="020F0502020204030204"/>
              <a:ea typeface="+mn-ea"/>
              <a:cs typeface="+mn-cs"/>
            </a:endParaRPr>
          </a:p>
        </p:txBody>
      </p:sp>
      <p:sp>
        <p:nvSpPr>
          <p:cNvPr id="3" name="Rectangle 2"/>
          <p:cNvSpPr/>
          <p:nvPr/>
        </p:nvSpPr>
        <p:spPr>
          <a:xfrm>
            <a:off x="640534" y="1761595"/>
            <a:ext cx="6096000" cy="4031873"/>
          </a:xfrm>
          <a:prstGeom prst="rect">
            <a:avLst/>
          </a:prstGeom>
        </p:spPr>
        <p:txBody>
          <a:bodyPr>
            <a:spAutoFit/>
          </a:bodyPr>
          <a:lstStyle/>
          <a:p>
            <a:pPr marL="444500" indent="-444500">
              <a:lnSpc>
                <a:spcPct val="100000"/>
              </a:lnSpc>
              <a:buFontTx/>
              <a:buAutoNum type="arabicPeriod"/>
            </a:pPr>
            <a:r>
              <a:rPr lang="en-US" sz="3200" dirty="0">
                <a:solidFill>
                  <a:schemeClr val="bg2"/>
                </a:solidFill>
              </a:rPr>
              <a:t>Grouping by Shared Properties</a:t>
            </a:r>
            <a:endParaRPr lang="bg-BG" sz="3200" dirty="0">
              <a:solidFill>
                <a:schemeClr val="bg2"/>
              </a:solidFill>
            </a:endParaRPr>
          </a:p>
          <a:p>
            <a:pPr marL="444500" indent="-444500">
              <a:lnSpc>
                <a:spcPct val="100000"/>
              </a:lnSpc>
              <a:buFontTx/>
              <a:buAutoNum type="arabicPeriod"/>
            </a:pPr>
            <a:r>
              <a:rPr lang="en-US" sz="3200" dirty="0">
                <a:solidFill>
                  <a:schemeClr val="bg2"/>
                </a:solidFill>
              </a:rPr>
              <a:t>Aggregate Functions</a:t>
            </a:r>
            <a:endParaRPr lang="bg-BG" sz="3200" dirty="0">
              <a:solidFill>
                <a:schemeClr val="bg2"/>
              </a:solidFill>
            </a:endParaRPr>
          </a:p>
          <a:p>
            <a:pPr marL="444500" indent="-444500">
              <a:lnSpc>
                <a:spcPct val="100000"/>
              </a:lnSpc>
              <a:buFontTx/>
              <a:buAutoNum type="arabicPeriod"/>
            </a:pPr>
            <a:r>
              <a:rPr lang="en-US" sz="3200" dirty="0">
                <a:solidFill>
                  <a:schemeClr val="bg2"/>
                </a:solidFill>
              </a:rPr>
              <a:t>Having Clause</a:t>
            </a: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a:lnSpc>
                <a:spcPct val="100000"/>
              </a:lnSpc>
            </a:pPr>
            <a:endParaRPr lang="en-US" sz="3200" dirty="0">
              <a:solidFill>
                <a:schemeClr val="bg2"/>
              </a:solidFill>
            </a:endParaRPr>
          </a:p>
        </p:txBody>
      </p:sp>
      <p:sp>
        <p:nvSpPr>
          <p:cNvPr id="16" name="Rectangle 9"/>
          <p:cNvSpPr>
            <a:spLocks noChangeArrowheads="1"/>
          </p:cNvSpPr>
          <p:nvPr/>
        </p:nvSpPr>
        <p:spPr bwMode="auto">
          <a:xfrm>
            <a:off x="1205830" y="3467439"/>
            <a:ext cx="6724121" cy="201356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400" b="1" dirty="0">
                <a:solidFill>
                  <a:schemeClr val="bg2"/>
                </a:solidFill>
                <a:latin typeface="Consolas" pitchFamily="49" charset="0"/>
                <a:cs typeface="Consolas" pitchFamily="49" charset="0"/>
              </a:rPr>
              <a:t>SELECT </a:t>
            </a:r>
            <a:endParaRPr lang="bg-BG" sz="2400" b="1" noProof="1">
              <a:solidFill>
                <a:schemeClr val="bg2"/>
              </a:solidFill>
              <a:latin typeface="Consolas" pitchFamily="49" charset="0"/>
              <a:cs typeface="Consolas" pitchFamily="49" charset="0"/>
            </a:endParaRPr>
          </a:p>
          <a:p>
            <a:pPr>
              <a:lnSpc>
                <a:spcPct val="105000"/>
              </a:lnSpc>
            </a:pPr>
            <a:r>
              <a:rPr lang="bg-BG" sz="2400" b="1" noProof="1">
                <a:solidFill>
                  <a:schemeClr val="bg2"/>
                </a:solidFill>
                <a:latin typeface="Consolas" pitchFamily="49" charset="0"/>
                <a:cs typeface="Consolas" pitchFamily="49" charset="0"/>
              </a:rPr>
              <a:t>  </a:t>
            </a:r>
            <a:r>
              <a:rPr lang="en-US" sz="2400" b="1" dirty="0">
                <a:solidFill>
                  <a:schemeClr val="bg1">
                    <a:lumMod val="60000"/>
                    <a:lumOff val="40000"/>
                  </a:schemeClr>
                </a:solidFill>
                <a:latin typeface="Consolas" pitchFamily="49" charset="0"/>
                <a:cs typeface="Consolas" pitchFamily="49" charset="0"/>
              </a:rPr>
              <a:t>SUM</a:t>
            </a:r>
            <a:r>
              <a:rPr lang="en-US" sz="2400" b="1" dirty="0">
                <a:solidFill>
                  <a:schemeClr val="bg2"/>
                </a:solidFill>
                <a:latin typeface="Consolas" pitchFamily="49" charset="0"/>
                <a:cs typeface="Consolas" pitchFamily="49" charset="0"/>
              </a:rPr>
              <a:t>(</a:t>
            </a:r>
            <a:r>
              <a:rPr lang="en-US" sz="2400" b="1" dirty="0">
                <a:solidFill>
                  <a:schemeClr val="bg1">
                    <a:lumMod val="60000"/>
                    <a:lumOff val="40000"/>
                  </a:schemeClr>
                </a:solidFill>
                <a:latin typeface="Consolas" pitchFamily="49" charset="0"/>
                <a:cs typeface="Consolas" pitchFamily="49" charset="0"/>
              </a:rPr>
              <a:t>e.Salary</a:t>
            </a:r>
            <a:r>
              <a:rPr lang="en-US" sz="2400" b="1" dirty="0">
                <a:solidFill>
                  <a:schemeClr val="bg2"/>
                </a:solidFill>
                <a:latin typeface="Consolas" pitchFamily="49" charset="0"/>
                <a:cs typeface="Consolas" pitchFamily="49" charset="0"/>
              </a:rPr>
              <a:t>) AS </a:t>
            </a:r>
            <a:r>
              <a:rPr lang="en-US" sz="2400" b="1" dirty="0">
                <a:solidFill>
                  <a:schemeClr val="bg1">
                    <a:lumMod val="60000"/>
                    <a:lumOff val="40000"/>
                  </a:schemeClr>
                </a:solidFill>
                <a:latin typeface="Consolas" pitchFamily="49" charset="0"/>
                <a:cs typeface="Consolas" pitchFamily="49" charset="0"/>
              </a:rPr>
              <a:t>'TotalSalary</a:t>
            </a:r>
            <a:r>
              <a:rPr lang="en-US" sz="2400" b="1" dirty="0">
                <a:solidFill>
                  <a:schemeClr val="bg2"/>
                </a:solidFill>
                <a:latin typeface="Consolas" pitchFamily="49" charset="0"/>
                <a:cs typeface="Consolas" pitchFamily="49" charset="0"/>
              </a:rPr>
              <a:t>'</a:t>
            </a:r>
          </a:p>
          <a:p>
            <a:pPr>
              <a:lnSpc>
                <a:spcPct val="105000"/>
              </a:lnSpc>
            </a:pPr>
            <a:r>
              <a:rPr lang="en-GB" sz="2400" b="1" dirty="0">
                <a:solidFill>
                  <a:schemeClr val="bg2"/>
                </a:solidFill>
                <a:latin typeface="Consolas" pitchFamily="49" charset="0"/>
                <a:cs typeface="Consolas" pitchFamily="49" charset="0"/>
              </a:rPr>
              <a:t>FROM Employees AS e</a:t>
            </a:r>
          </a:p>
          <a:p>
            <a:pPr>
              <a:lnSpc>
                <a:spcPct val="105000"/>
              </a:lnSpc>
            </a:pPr>
            <a:r>
              <a:rPr lang="en-GB" sz="2400" b="1" dirty="0">
                <a:solidFill>
                  <a:schemeClr val="bg1">
                    <a:lumMod val="60000"/>
                    <a:lumOff val="40000"/>
                  </a:schemeClr>
                </a:solidFill>
                <a:latin typeface="Consolas" pitchFamily="49" charset="0"/>
                <a:cs typeface="Consolas" pitchFamily="49" charset="0"/>
              </a:rPr>
              <a:t>GROUP BY </a:t>
            </a:r>
            <a:r>
              <a:rPr lang="en-US" sz="2400" b="1" noProof="1">
                <a:solidFill>
                  <a:schemeClr val="bg2"/>
                </a:solidFill>
                <a:latin typeface="Consolas" pitchFamily="49" charset="0"/>
                <a:cs typeface="Consolas" pitchFamily="49" charset="0"/>
              </a:rPr>
              <a:t>e.DepartmentID</a:t>
            </a:r>
          </a:p>
          <a:p>
            <a:pPr>
              <a:lnSpc>
                <a:spcPct val="105000"/>
              </a:lnSpc>
            </a:pPr>
            <a:r>
              <a:rPr lang="en-GB" sz="2400" b="1" dirty="0">
                <a:solidFill>
                  <a:schemeClr val="bg1">
                    <a:lumMod val="60000"/>
                    <a:lumOff val="40000"/>
                  </a:schemeClr>
                </a:solidFill>
                <a:latin typeface="Consolas" pitchFamily="49" charset="0"/>
                <a:cs typeface="Consolas" pitchFamily="49" charset="0"/>
              </a:rPr>
              <a:t>HAVING SUM</a:t>
            </a:r>
            <a:r>
              <a:rPr lang="en-GB" sz="2400" b="1" dirty="0">
                <a:solidFill>
                  <a:schemeClr val="bg2"/>
                </a:solidFill>
                <a:latin typeface="Consolas" pitchFamily="49" charset="0"/>
                <a:cs typeface="Consolas" pitchFamily="49" charset="0"/>
              </a:rPr>
              <a:t>(</a:t>
            </a:r>
            <a:r>
              <a:rPr lang="en-GB" sz="2400" b="1" dirty="0">
                <a:solidFill>
                  <a:schemeClr val="bg1">
                    <a:lumMod val="60000"/>
                    <a:lumOff val="40000"/>
                  </a:schemeClr>
                </a:solidFill>
                <a:latin typeface="Consolas" pitchFamily="49" charset="0"/>
                <a:cs typeface="Consolas" pitchFamily="49" charset="0"/>
              </a:rPr>
              <a:t>e.Salary</a:t>
            </a:r>
            <a:r>
              <a:rPr lang="en-GB" sz="2400" b="1" dirty="0">
                <a:solidFill>
                  <a:schemeClr val="bg2"/>
                </a:solidFill>
                <a:latin typeface="Consolas" pitchFamily="49" charset="0"/>
                <a:cs typeface="Consolas" pitchFamily="49" charset="0"/>
              </a:rPr>
              <a:t>) &gt;= 15_000</a:t>
            </a:r>
          </a:p>
        </p:txBody>
      </p:sp>
      <p:sp>
        <p:nvSpPr>
          <p:cNvPr id="17" name="Slide Number">
            <a:extLst>
              <a:ext uri="{FF2B5EF4-FFF2-40B4-BE49-F238E27FC236}">
                <a16:creationId xmlns:a16="http://schemas.microsoft.com/office/drawing/2014/main" id="{0750CBAB-D7EF-4939-94DC-034FB45F357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Tree>
    <p:extLst>
      <p:ext uri="{BB962C8B-B14F-4D97-AF65-F5344CB8AC3E}">
        <p14:creationId xmlns:p14="http://schemas.microsoft.com/office/powerpoint/2010/main" val="39642157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36663559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E6699BB3-E900-46B9-BE12-973F1F3BFF0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35</a:t>
            </a:fld>
            <a:endParaRPr lang="en-US" dirty="0"/>
          </a:p>
        </p:txBody>
      </p:sp>
    </p:spTree>
    <p:extLst>
      <p:ext uri="{BB962C8B-B14F-4D97-AF65-F5344CB8AC3E}">
        <p14:creationId xmlns:p14="http://schemas.microsoft.com/office/powerpoint/2010/main" val="5567150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8C4894F6-1A94-4B20-B39B-40818E58FF0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36</a:t>
            </a:fld>
            <a:endParaRPr lang="en-US" noProof="0" dirty="0"/>
          </a:p>
        </p:txBody>
      </p:sp>
    </p:spTree>
    <p:extLst>
      <p:ext uri="{BB962C8B-B14F-4D97-AF65-F5344CB8AC3E}">
        <p14:creationId xmlns:p14="http://schemas.microsoft.com/office/powerpoint/2010/main" val="31258215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FE079E-2807-44E5-8A24-8DE7E8B87DC4}"/>
              </a:ext>
            </a:extLst>
          </p:cNvPr>
          <p:cNvSpPr>
            <a:spLocks noGrp="1"/>
          </p:cNvSpPr>
          <p:nvPr>
            <p:ph type="title" sz="quarter" idx="10"/>
          </p:nvPr>
        </p:nvSpPr>
        <p:spPr/>
        <p:txBody>
          <a:bodyPr/>
          <a:lstStyle/>
          <a:p>
            <a:r>
              <a:rPr lang="en-US"/>
              <a:t>Indices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9038" y="1082930"/>
            <a:ext cx="2661008" cy="259333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9038" y="1528146"/>
            <a:ext cx="2438400" cy="2438400"/>
          </a:xfrm>
          <a:prstGeom prst="rect">
            <a:avLst/>
          </a:prstGeom>
        </p:spPr>
      </p:pic>
      <p:sp>
        <p:nvSpPr>
          <p:cNvPr id="6" name="Subtitle 5">
            <a:extLst>
              <a:ext uri="{FF2B5EF4-FFF2-40B4-BE49-F238E27FC236}">
                <a16:creationId xmlns:a16="http://schemas.microsoft.com/office/drawing/2014/main" id="{DB3108E2-F79C-4BEF-B7A8-35DF9515113E}"/>
              </a:ext>
            </a:extLst>
          </p:cNvPr>
          <p:cNvSpPr>
            <a:spLocks noGrp="1"/>
          </p:cNvSpPr>
          <p:nvPr>
            <p:ph type="subTitle" sz="quarter" idx="11"/>
          </p:nvPr>
        </p:nvSpPr>
        <p:spPr/>
        <p:txBody>
          <a:bodyPr/>
          <a:lstStyle/>
          <a:p>
            <a:r>
              <a:rPr lang="en-US"/>
              <a:t>Clustered and Non-Clustered Indexes</a:t>
            </a:r>
          </a:p>
        </p:txBody>
      </p:sp>
    </p:spTree>
    <p:extLst>
      <p:ext uri="{BB962C8B-B14F-4D97-AF65-F5344CB8AC3E}">
        <p14:creationId xmlns:p14="http://schemas.microsoft.com/office/powerpoint/2010/main" val="25730905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0"/>
          </p:nvPr>
        </p:nvSpPr>
        <p:spPr/>
        <p:txBody>
          <a:bodyPr/>
          <a:lstStyle/>
          <a:p>
            <a:pPr>
              <a:buClr>
                <a:schemeClr val="tx1"/>
              </a:buClr>
            </a:pPr>
            <a:r>
              <a:rPr lang="en-US" b="1" dirty="0">
                <a:solidFill>
                  <a:schemeClr val="bg1"/>
                </a:solidFill>
              </a:rPr>
              <a:t>Indices</a:t>
            </a:r>
            <a:r>
              <a:rPr lang="en-US" dirty="0"/>
              <a:t> </a:t>
            </a:r>
            <a:r>
              <a:rPr lang="en-US" b="1" dirty="0">
                <a:solidFill>
                  <a:schemeClr val="bg1"/>
                </a:solidFill>
              </a:rPr>
              <a:t>speed up the searching of values </a:t>
            </a:r>
            <a:r>
              <a:rPr lang="en-US" dirty="0"/>
              <a:t>in a certain column </a:t>
            </a:r>
            <a:br>
              <a:rPr lang="en-US" dirty="0"/>
            </a:br>
            <a:r>
              <a:rPr lang="en-US" dirty="0"/>
              <a:t>or group of columns</a:t>
            </a:r>
          </a:p>
          <a:p>
            <a:pPr lvl="1"/>
            <a:r>
              <a:rPr lang="en-US" dirty="0"/>
              <a:t>Usually implemented as </a:t>
            </a:r>
            <a:r>
              <a:rPr lang="en-US" b="1" dirty="0">
                <a:solidFill>
                  <a:schemeClr val="bg1"/>
                </a:solidFill>
              </a:rPr>
              <a:t>B-trees</a:t>
            </a:r>
            <a:endParaRPr lang="bg-BG" dirty="0">
              <a:solidFill>
                <a:schemeClr val="bg1"/>
              </a:solidFill>
            </a:endParaRPr>
          </a:p>
          <a:p>
            <a:r>
              <a:rPr lang="en-US" dirty="0"/>
              <a:t>Indices can be </a:t>
            </a:r>
            <a:r>
              <a:rPr lang="en-US" b="1" dirty="0">
                <a:solidFill>
                  <a:schemeClr val="bg1"/>
                </a:solidFill>
              </a:rPr>
              <a:t>built-in the table </a:t>
            </a:r>
            <a:r>
              <a:rPr lang="en-US" dirty="0"/>
              <a:t>(</a:t>
            </a:r>
            <a:r>
              <a:rPr lang="en-US" b="1" dirty="0">
                <a:solidFill>
                  <a:schemeClr val="bg1"/>
                </a:solidFill>
              </a:rPr>
              <a:t>clustered</a:t>
            </a:r>
            <a:r>
              <a:rPr lang="en-US" dirty="0"/>
              <a:t>) or </a:t>
            </a:r>
            <a:r>
              <a:rPr lang="en-US" b="1" dirty="0">
                <a:solidFill>
                  <a:schemeClr val="bg1"/>
                </a:solidFill>
              </a:rPr>
              <a:t>stored externally </a:t>
            </a:r>
            <a:r>
              <a:rPr lang="en-US" dirty="0"/>
              <a:t>(</a:t>
            </a:r>
            <a:r>
              <a:rPr lang="en-US" b="1" dirty="0">
                <a:solidFill>
                  <a:schemeClr val="bg1"/>
                </a:solidFill>
              </a:rPr>
              <a:t>non-clustered</a:t>
            </a:r>
            <a:r>
              <a:rPr lang="en-US" dirty="0"/>
              <a:t>)</a:t>
            </a:r>
            <a:endParaRPr lang="bg-BG" dirty="0"/>
          </a:p>
          <a:p>
            <a:pPr>
              <a:buClr>
                <a:schemeClr val="tx1"/>
              </a:buClr>
            </a:pPr>
            <a:r>
              <a:rPr lang="en-US" b="1" dirty="0">
                <a:solidFill>
                  <a:schemeClr val="bg1"/>
                </a:solidFill>
              </a:rPr>
              <a:t>Adding</a:t>
            </a:r>
            <a:r>
              <a:rPr lang="en-US" dirty="0"/>
              <a:t> and </a:t>
            </a:r>
            <a:r>
              <a:rPr lang="en-US" b="1" dirty="0">
                <a:solidFill>
                  <a:schemeClr val="bg1"/>
                </a:solidFill>
              </a:rPr>
              <a:t>deleting</a:t>
            </a:r>
            <a:r>
              <a:rPr lang="en-US" dirty="0"/>
              <a:t> records in indexed tables is </a:t>
            </a:r>
            <a:r>
              <a:rPr lang="en-US" b="1" dirty="0">
                <a:solidFill>
                  <a:schemeClr val="bg1"/>
                </a:solidFill>
              </a:rPr>
              <a:t>slower</a:t>
            </a:r>
            <a:r>
              <a:rPr lang="en-US" dirty="0"/>
              <a:t>!</a:t>
            </a:r>
          </a:p>
          <a:p>
            <a:pPr lvl="1"/>
            <a:r>
              <a:rPr lang="en-US" dirty="0"/>
              <a:t>Indices should be used </a:t>
            </a:r>
            <a:r>
              <a:rPr lang="en-US" b="1" dirty="0">
                <a:solidFill>
                  <a:schemeClr val="bg1"/>
                </a:solidFill>
              </a:rPr>
              <a:t>for big tables only </a:t>
            </a:r>
            <a:r>
              <a:rPr lang="en-US" dirty="0"/>
              <a:t>(e.g. 50 000 rows).</a:t>
            </a:r>
            <a:endParaRPr lang="bg-BG" dirty="0"/>
          </a:p>
        </p:txBody>
      </p:sp>
      <p:sp>
        <p:nvSpPr>
          <p:cNvPr id="500738" name="Rectangle 2"/>
          <p:cNvSpPr>
            <a:spLocks noGrp="1" noChangeArrowheads="1"/>
          </p:cNvSpPr>
          <p:nvPr>
            <p:ph type="title"/>
          </p:nvPr>
        </p:nvSpPr>
        <p:spPr/>
        <p:txBody>
          <a:bodyPr/>
          <a:lstStyle/>
          <a:p>
            <a:r>
              <a:rPr lang="en-US" dirty="0"/>
              <a:t>Indices</a:t>
            </a:r>
            <a:endParaRPr lang="bg-BG" dirty="0"/>
          </a:p>
        </p:txBody>
      </p:sp>
      <p:sp>
        <p:nvSpPr>
          <p:cNvPr id="5" name="Slide Number">
            <a:extLst>
              <a:ext uri="{FF2B5EF4-FFF2-40B4-BE49-F238E27FC236}">
                <a16:creationId xmlns:a16="http://schemas.microsoft.com/office/drawing/2014/main" id="{384AFDF1-C94A-4756-A4A7-5EC13AD17A1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42656038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007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07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07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07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p:txBody>
          <a:bodyPr/>
          <a:lstStyle/>
          <a:p>
            <a:pPr>
              <a:buClr>
                <a:schemeClr val="tx1"/>
              </a:buClr>
            </a:pPr>
            <a:r>
              <a:rPr lang="en-US" b="1" dirty="0">
                <a:solidFill>
                  <a:schemeClr val="bg1"/>
                </a:solidFill>
              </a:rPr>
              <a:t>Clustered index </a:t>
            </a:r>
            <a:r>
              <a:rPr lang="en-US" dirty="0"/>
              <a:t>is actually </a:t>
            </a:r>
            <a:r>
              <a:rPr lang="en-US" b="1" dirty="0">
                <a:solidFill>
                  <a:schemeClr val="bg1"/>
                </a:solidFill>
              </a:rPr>
              <a:t>the data itself</a:t>
            </a:r>
            <a:endParaRPr lang="en-US" dirty="0">
              <a:solidFill>
                <a:schemeClr val="bg1"/>
              </a:solidFill>
            </a:endParaRPr>
          </a:p>
          <a:p>
            <a:pPr lvl="1"/>
            <a:r>
              <a:rPr lang="en-US" dirty="0"/>
              <a:t>Very useful for </a:t>
            </a:r>
            <a:r>
              <a:rPr lang="en-US" b="1" dirty="0">
                <a:solidFill>
                  <a:schemeClr val="bg1"/>
                </a:solidFill>
              </a:rPr>
              <a:t>fast execution </a:t>
            </a:r>
            <a:r>
              <a:rPr lang="en-US" dirty="0"/>
              <a:t>of </a:t>
            </a:r>
            <a:r>
              <a:rPr lang="en-US" b="1" dirty="0">
                <a:solidFill>
                  <a:schemeClr val="bg1"/>
                </a:solidFill>
              </a:rPr>
              <a:t>WHERE</a:t>
            </a:r>
            <a:r>
              <a:rPr lang="en-US" dirty="0"/>
              <a:t>, </a:t>
            </a:r>
            <a:r>
              <a:rPr lang="en-US" b="1" dirty="0">
                <a:solidFill>
                  <a:schemeClr val="bg1"/>
                </a:solidFill>
              </a:rPr>
              <a:t>ORDER BY</a:t>
            </a:r>
            <a:r>
              <a:rPr lang="en-US" dirty="0"/>
              <a:t> and </a:t>
            </a:r>
            <a:br>
              <a:rPr lang="en-US" dirty="0"/>
            </a:br>
            <a:r>
              <a:rPr lang="en-US" b="1" dirty="0">
                <a:solidFill>
                  <a:schemeClr val="bg1"/>
                </a:solidFill>
              </a:rPr>
              <a:t>GROUP</a:t>
            </a:r>
            <a:r>
              <a:rPr lang="en-US" dirty="0"/>
              <a:t> </a:t>
            </a:r>
            <a:r>
              <a:rPr lang="en-US" b="1" dirty="0">
                <a:solidFill>
                  <a:schemeClr val="bg1"/>
                </a:solidFill>
              </a:rPr>
              <a:t>BY</a:t>
            </a:r>
            <a:r>
              <a:rPr lang="en-US" dirty="0"/>
              <a:t> clauses.</a:t>
            </a:r>
          </a:p>
          <a:p>
            <a:r>
              <a:rPr lang="en-US" dirty="0"/>
              <a:t>Maximum </a:t>
            </a:r>
            <a:r>
              <a:rPr lang="en-US" b="1" dirty="0">
                <a:solidFill>
                  <a:schemeClr val="bg1"/>
                </a:solidFill>
              </a:rPr>
              <a:t>1</a:t>
            </a:r>
            <a:r>
              <a:rPr lang="en-US" dirty="0"/>
              <a:t> clustered index </a:t>
            </a:r>
            <a:r>
              <a:rPr lang="en-US" b="1" dirty="0">
                <a:solidFill>
                  <a:schemeClr val="bg1"/>
                </a:solidFill>
              </a:rPr>
              <a:t>per table</a:t>
            </a:r>
          </a:p>
          <a:p>
            <a:pPr lvl="1"/>
            <a:r>
              <a:rPr lang="en-US" dirty="0"/>
              <a:t>If a table </a:t>
            </a:r>
            <a:r>
              <a:rPr lang="en-US" b="1" dirty="0">
                <a:solidFill>
                  <a:schemeClr val="bg1"/>
                </a:solidFill>
              </a:rPr>
              <a:t>has no clustered index</a:t>
            </a:r>
            <a:r>
              <a:rPr lang="en-US" dirty="0"/>
              <a:t>, </a:t>
            </a:r>
            <a:br>
              <a:rPr lang="en-US" dirty="0"/>
            </a:br>
            <a:r>
              <a:rPr lang="en-US" dirty="0"/>
              <a:t>its </a:t>
            </a:r>
            <a:r>
              <a:rPr lang="en-US" b="1" dirty="0">
                <a:solidFill>
                  <a:schemeClr val="bg1"/>
                </a:solidFill>
              </a:rPr>
              <a:t>data</a:t>
            </a:r>
            <a:r>
              <a:rPr lang="en-US" dirty="0"/>
              <a:t> </a:t>
            </a:r>
            <a:r>
              <a:rPr lang="en-US" b="1" dirty="0">
                <a:solidFill>
                  <a:schemeClr val="bg1"/>
                </a:solidFill>
              </a:rPr>
              <a:t>rows</a:t>
            </a:r>
            <a:r>
              <a:rPr lang="en-US" dirty="0"/>
              <a:t> </a:t>
            </a:r>
            <a:r>
              <a:rPr lang="en-US" b="1" dirty="0">
                <a:solidFill>
                  <a:schemeClr val="bg1"/>
                </a:solidFill>
              </a:rPr>
              <a:t>are stored in </a:t>
            </a:r>
            <a:r>
              <a:rPr lang="en-US" dirty="0"/>
              <a:t>an </a:t>
            </a:r>
            <a:br>
              <a:rPr lang="en-US" dirty="0"/>
            </a:br>
            <a:r>
              <a:rPr lang="en-US" dirty="0"/>
              <a:t>unordered structure (</a:t>
            </a:r>
            <a:r>
              <a:rPr lang="en-US" b="1" dirty="0">
                <a:solidFill>
                  <a:schemeClr val="bg1"/>
                </a:solidFill>
              </a:rPr>
              <a:t>heap</a:t>
            </a:r>
            <a:r>
              <a:rPr lang="en-US" dirty="0"/>
              <a:t>).</a:t>
            </a:r>
          </a:p>
        </p:txBody>
      </p:sp>
      <p:sp>
        <p:nvSpPr>
          <p:cNvPr id="4" name="Title 3"/>
          <p:cNvSpPr>
            <a:spLocks noGrp="1"/>
          </p:cNvSpPr>
          <p:nvPr>
            <p:ph type="title"/>
          </p:nvPr>
        </p:nvSpPr>
        <p:spPr/>
        <p:txBody>
          <a:bodyPr/>
          <a:lstStyle/>
          <a:p>
            <a:r>
              <a:rPr lang="en-US"/>
              <a:t>Clustered Indexes</a:t>
            </a:r>
            <a:endParaRPr lang="en-US" dirty="0"/>
          </a:p>
        </p:txBody>
      </p:sp>
      <p:sp>
        <p:nvSpPr>
          <p:cNvPr id="6" name="Rectangle 9"/>
          <p:cNvSpPr/>
          <p:nvPr/>
        </p:nvSpPr>
        <p:spPr>
          <a:xfrm>
            <a:off x="8831943" y="3432630"/>
            <a:ext cx="1066800"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Keys</a:t>
            </a:r>
          </a:p>
        </p:txBody>
      </p:sp>
      <p:grpSp>
        <p:nvGrpSpPr>
          <p:cNvPr id="7" name="Group 39"/>
          <p:cNvGrpSpPr/>
          <p:nvPr/>
        </p:nvGrpSpPr>
        <p:grpSpPr>
          <a:xfrm>
            <a:off x="6347821" y="5361257"/>
            <a:ext cx="5194074" cy="836369"/>
            <a:chOff x="5561012" y="5334000"/>
            <a:chExt cx="5194074" cy="836369"/>
          </a:xfrm>
        </p:grpSpPr>
        <p:sp>
          <p:nvSpPr>
            <p:cNvPr id="8" name="Rectangle: Rounded Corners 13"/>
            <p:cNvSpPr/>
            <p:nvPr/>
          </p:nvSpPr>
          <p:spPr>
            <a:xfrm>
              <a:off x="5561012" y="5334000"/>
              <a:ext cx="5194074" cy="836369"/>
            </a:xfrm>
            <a:prstGeom prst="roundRect">
              <a:avLst>
                <a:gd name="adj" fmla="val 5319"/>
              </a:avLst>
            </a:prstGeom>
            <a:solidFill>
              <a:schemeClr val="bg2">
                <a:alpha val="25098"/>
              </a:schemeClr>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chemeClr val="tx1"/>
                  </a:solidFill>
                  <a:latin typeface="Consolas" pitchFamily="49" charset="0"/>
                  <a:cs typeface="Consolas" pitchFamily="49" charset="0"/>
                </a:rPr>
                <a:t>Data</a:t>
              </a:r>
            </a:p>
          </p:txBody>
        </p:sp>
        <p:grpSp>
          <p:nvGrpSpPr>
            <p:cNvPr id="9" name="Group 14"/>
            <p:cNvGrpSpPr/>
            <p:nvPr/>
          </p:nvGrpSpPr>
          <p:grpSpPr>
            <a:xfrm>
              <a:off x="6551136" y="5499904"/>
              <a:ext cx="609600" cy="533400"/>
              <a:chOff x="3998912" y="2209800"/>
              <a:chExt cx="609600" cy="533400"/>
            </a:xfrm>
          </p:grpSpPr>
          <p:sp>
            <p:nvSpPr>
              <p:cNvPr id="28" name="Rectangle: Folded Corner 15"/>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9" name="TextBox 16"/>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0" name="Group 17"/>
            <p:cNvGrpSpPr/>
            <p:nvPr/>
          </p:nvGrpSpPr>
          <p:grpSpPr>
            <a:xfrm>
              <a:off x="7141097" y="5499904"/>
              <a:ext cx="609600" cy="533400"/>
              <a:chOff x="3998912" y="2209800"/>
              <a:chExt cx="609600" cy="533400"/>
            </a:xfrm>
          </p:grpSpPr>
          <p:sp>
            <p:nvSpPr>
              <p:cNvPr id="26" name="Rectangle: Folded Corner 18"/>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7" name="TextBox 19"/>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1" name="Group 20"/>
            <p:cNvGrpSpPr/>
            <p:nvPr/>
          </p:nvGrpSpPr>
          <p:grpSpPr>
            <a:xfrm>
              <a:off x="7731058" y="5499904"/>
              <a:ext cx="609600" cy="533400"/>
              <a:chOff x="3998912" y="2209800"/>
              <a:chExt cx="609600" cy="533400"/>
            </a:xfrm>
          </p:grpSpPr>
          <p:sp>
            <p:nvSpPr>
              <p:cNvPr id="24" name="Rectangle: Folded Corner 21"/>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TextBox 22"/>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2" name="Group 23"/>
            <p:cNvGrpSpPr/>
            <p:nvPr/>
          </p:nvGrpSpPr>
          <p:grpSpPr>
            <a:xfrm>
              <a:off x="8321019" y="5499904"/>
              <a:ext cx="609600" cy="533400"/>
              <a:chOff x="3998912" y="2209800"/>
              <a:chExt cx="609600" cy="533400"/>
            </a:xfrm>
          </p:grpSpPr>
          <p:sp>
            <p:nvSpPr>
              <p:cNvPr id="22" name="Rectangle: Folded Corner 24"/>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TextBox 25"/>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3" name="Group 26"/>
            <p:cNvGrpSpPr/>
            <p:nvPr/>
          </p:nvGrpSpPr>
          <p:grpSpPr>
            <a:xfrm>
              <a:off x="8910980" y="5499904"/>
              <a:ext cx="609600" cy="533400"/>
              <a:chOff x="3998912" y="2209800"/>
              <a:chExt cx="609600" cy="533400"/>
            </a:xfrm>
          </p:grpSpPr>
          <p:sp>
            <p:nvSpPr>
              <p:cNvPr id="20" name="Rectangle: Folded Corner 27"/>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TextBox 28"/>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4" name="Group 33"/>
            <p:cNvGrpSpPr/>
            <p:nvPr/>
          </p:nvGrpSpPr>
          <p:grpSpPr>
            <a:xfrm>
              <a:off x="9500941" y="5499904"/>
              <a:ext cx="609600" cy="533400"/>
              <a:chOff x="3998912" y="2209800"/>
              <a:chExt cx="609600" cy="533400"/>
            </a:xfrm>
          </p:grpSpPr>
          <p:sp>
            <p:nvSpPr>
              <p:cNvPr id="18" name="Rectangle: Folded Corner 34"/>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TextBox 35"/>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5" name="Group 36"/>
            <p:cNvGrpSpPr/>
            <p:nvPr/>
          </p:nvGrpSpPr>
          <p:grpSpPr>
            <a:xfrm>
              <a:off x="10090901" y="5499904"/>
              <a:ext cx="609600" cy="533400"/>
              <a:chOff x="3998912" y="2209800"/>
              <a:chExt cx="609600" cy="533400"/>
            </a:xfrm>
          </p:grpSpPr>
          <p:sp>
            <p:nvSpPr>
              <p:cNvPr id="16" name="Rectangle: Folded Corner 37"/>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TextBox 38"/>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sp>
        <p:nvSpPr>
          <p:cNvPr id="30" name="Rectangle 40"/>
          <p:cNvSpPr/>
          <p:nvPr/>
        </p:nvSpPr>
        <p:spPr>
          <a:xfrm>
            <a:off x="8728097" y="4324070"/>
            <a:ext cx="1274492"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100-199</a:t>
            </a:r>
            <a:endParaRPr lang="en-US" sz="2000" dirty="0">
              <a:solidFill>
                <a:schemeClr val="tx1"/>
              </a:solidFill>
            </a:endParaRPr>
          </a:p>
        </p:txBody>
      </p:sp>
      <p:sp>
        <p:nvSpPr>
          <p:cNvPr id="31" name="Rectangle 41"/>
          <p:cNvSpPr/>
          <p:nvPr/>
        </p:nvSpPr>
        <p:spPr>
          <a:xfrm>
            <a:off x="7250266" y="4324070"/>
            <a:ext cx="1395256"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0-99</a:t>
            </a:r>
          </a:p>
        </p:txBody>
      </p:sp>
      <p:sp>
        <p:nvSpPr>
          <p:cNvPr id="32" name="Rectangle 42"/>
          <p:cNvSpPr/>
          <p:nvPr/>
        </p:nvSpPr>
        <p:spPr>
          <a:xfrm>
            <a:off x="10085164" y="4324070"/>
            <a:ext cx="1402146"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200-299</a:t>
            </a:r>
            <a:endParaRPr lang="en-US" sz="2800" dirty="0">
              <a:solidFill>
                <a:schemeClr val="tx1"/>
              </a:solidFill>
            </a:endParaRPr>
          </a:p>
        </p:txBody>
      </p:sp>
      <p:cxnSp>
        <p:nvCxnSpPr>
          <p:cNvPr id="33" name="Connector: Elbow 44"/>
          <p:cNvCxnSpPr>
            <a:cxnSpLocks/>
            <a:stCxn id="6" idx="1"/>
            <a:endCxn id="31" idx="0"/>
          </p:cNvCxnSpPr>
          <p:nvPr/>
        </p:nvCxnSpPr>
        <p:spPr>
          <a:xfrm rot="10800000" flipV="1">
            <a:off x="7947896" y="3699330"/>
            <a:ext cx="884049"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46"/>
          <p:cNvCxnSpPr>
            <a:cxnSpLocks/>
            <a:stCxn id="6" idx="3"/>
            <a:endCxn id="32" idx="0"/>
          </p:cNvCxnSpPr>
          <p:nvPr/>
        </p:nvCxnSpPr>
        <p:spPr>
          <a:xfrm>
            <a:off x="9898743" y="3699330"/>
            <a:ext cx="887494"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48"/>
          <p:cNvCxnSpPr>
            <a:cxnSpLocks/>
            <a:stCxn id="6" idx="2"/>
            <a:endCxn id="30" idx="0"/>
          </p:cNvCxnSpPr>
          <p:nvPr/>
        </p:nvCxnSpPr>
        <p:spPr>
          <a:xfrm>
            <a:off x="9365343" y="3966030"/>
            <a:ext cx="0" cy="3580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0"/>
          <p:cNvCxnSpPr>
            <a:cxnSpLocks/>
            <a:stCxn id="31" idx="2"/>
          </p:cNvCxnSpPr>
          <p:nvPr/>
        </p:nvCxnSpPr>
        <p:spPr>
          <a:xfrm flipH="1">
            <a:off x="7642746" y="4857470"/>
            <a:ext cx="305148"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2"/>
          <p:cNvCxnSpPr>
            <a:cxnSpLocks/>
            <a:stCxn id="31" idx="2"/>
            <a:endCxn id="26" idx="2"/>
          </p:cNvCxnSpPr>
          <p:nvPr/>
        </p:nvCxnSpPr>
        <p:spPr>
          <a:xfrm>
            <a:off x="7947894" y="4857470"/>
            <a:ext cx="284812"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4"/>
          <p:cNvCxnSpPr>
            <a:cxnSpLocks/>
            <a:stCxn id="30" idx="2"/>
            <a:endCxn id="24" idx="2"/>
          </p:cNvCxnSpPr>
          <p:nvPr/>
        </p:nvCxnSpPr>
        <p:spPr>
          <a:xfrm flipH="1">
            <a:off x="8822667" y="4857470"/>
            <a:ext cx="54267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56"/>
          <p:cNvCxnSpPr>
            <a:cxnSpLocks/>
            <a:stCxn id="30" idx="2"/>
            <a:endCxn id="22" idx="2"/>
          </p:cNvCxnSpPr>
          <p:nvPr/>
        </p:nvCxnSpPr>
        <p:spPr>
          <a:xfrm>
            <a:off x="9365344" y="4857470"/>
            <a:ext cx="47285"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58"/>
          <p:cNvCxnSpPr>
            <a:cxnSpLocks/>
            <a:stCxn id="30" idx="2"/>
            <a:endCxn id="20" idx="2"/>
          </p:cNvCxnSpPr>
          <p:nvPr/>
        </p:nvCxnSpPr>
        <p:spPr>
          <a:xfrm>
            <a:off x="9365343" y="4857470"/>
            <a:ext cx="63724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60"/>
          <p:cNvCxnSpPr>
            <a:cxnSpLocks/>
            <a:stCxn id="32" idx="2"/>
            <a:endCxn id="18" idx="2"/>
          </p:cNvCxnSpPr>
          <p:nvPr/>
        </p:nvCxnSpPr>
        <p:spPr>
          <a:xfrm flipH="1">
            <a:off x="10592551" y="4857470"/>
            <a:ext cx="193687"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64"/>
          <p:cNvCxnSpPr>
            <a:cxnSpLocks/>
            <a:stCxn id="32" idx="2"/>
            <a:endCxn id="16" idx="2"/>
          </p:cNvCxnSpPr>
          <p:nvPr/>
        </p:nvCxnSpPr>
        <p:spPr>
          <a:xfrm>
            <a:off x="10786238" y="4857470"/>
            <a:ext cx="396273"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Slide Number">
            <a:extLst>
              <a:ext uri="{FF2B5EF4-FFF2-40B4-BE49-F238E27FC236}">
                <a16:creationId xmlns:a16="http://schemas.microsoft.com/office/drawing/2014/main" id="{45CD40CC-F76C-4F06-B482-D4184983F9F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6079815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6"/>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8"/>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0"/>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1"/>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30" grpId="0" animBg="1"/>
      <p:bldP spid="31" grpId="0" animBg="1"/>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p:txBody>
          <a:bodyPr/>
          <a:lstStyle/>
          <a:p>
            <a:r>
              <a:rPr lang="en-US" dirty="0"/>
              <a:t>Useful for </a:t>
            </a:r>
            <a:r>
              <a:rPr lang="en-US" b="1" dirty="0">
                <a:solidFill>
                  <a:schemeClr val="bg1"/>
                </a:solidFill>
              </a:rPr>
              <a:t>fast retrieving of </a:t>
            </a:r>
            <a:r>
              <a:rPr lang="en-US" dirty="0"/>
              <a:t>a </a:t>
            </a:r>
            <a:r>
              <a:rPr lang="en-US" b="1" dirty="0">
                <a:solidFill>
                  <a:schemeClr val="bg1"/>
                </a:solidFill>
              </a:rPr>
              <a:t>single record </a:t>
            </a:r>
            <a:r>
              <a:rPr lang="en-US" dirty="0"/>
              <a:t>or a range of records</a:t>
            </a:r>
          </a:p>
          <a:p>
            <a:r>
              <a:rPr lang="en-US" dirty="0"/>
              <a:t>Maintained in a </a:t>
            </a:r>
            <a:r>
              <a:rPr lang="en-US" b="1" dirty="0">
                <a:solidFill>
                  <a:schemeClr val="bg1"/>
                </a:solidFill>
              </a:rPr>
              <a:t>separate structure </a:t>
            </a:r>
            <a:r>
              <a:rPr lang="en-US" dirty="0"/>
              <a:t>in the DB</a:t>
            </a:r>
          </a:p>
          <a:p>
            <a:r>
              <a:rPr lang="en-US" dirty="0"/>
              <a:t>Tend to be </a:t>
            </a:r>
            <a:r>
              <a:rPr lang="en-US" b="1" dirty="0">
                <a:solidFill>
                  <a:schemeClr val="bg1"/>
                </a:solidFill>
              </a:rPr>
              <a:t>much narrower </a:t>
            </a:r>
            <a:r>
              <a:rPr lang="en-US" dirty="0"/>
              <a:t>than the base table</a:t>
            </a:r>
          </a:p>
          <a:p>
            <a:pPr lvl="1"/>
            <a:r>
              <a:rPr lang="en-US" dirty="0"/>
              <a:t>Can </a:t>
            </a:r>
            <a:r>
              <a:rPr lang="en-US" b="1" dirty="0">
                <a:solidFill>
                  <a:schemeClr val="bg1"/>
                </a:solidFill>
              </a:rPr>
              <a:t>locate the exact record(s) </a:t>
            </a:r>
            <a:r>
              <a:rPr lang="en-US" dirty="0"/>
              <a:t>with </a:t>
            </a:r>
            <a:r>
              <a:rPr lang="en-US" b="1" dirty="0">
                <a:solidFill>
                  <a:schemeClr val="bg1"/>
                </a:solidFill>
              </a:rPr>
              <a:t>less I/O</a:t>
            </a:r>
          </a:p>
          <a:p>
            <a:r>
              <a:rPr lang="en-US" dirty="0"/>
              <a:t>Has </a:t>
            </a:r>
            <a:r>
              <a:rPr lang="en-US" b="1" dirty="0">
                <a:solidFill>
                  <a:schemeClr val="bg1"/>
                </a:solidFill>
              </a:rPr>
              <a:t>at least one more intermediate level </a:t>
            </a:r>
            <a:r>
              <a:rPr lang="en-US" dirty="0"/>
              <a:t>than the clustered </a:t>
            </a:r>
            <a:br>
              <a:rPr lang="en-US" dirty="0"/>
            </a:br>
            <a:r>
              <a:rPr lang="en-US" dirty="0"/>
              <a:t>index</a:t>
            </a:r>
          </a:p>
          <a:p>
            <a:pPr lvl="1"/>
            <a:r>
              <a:rPr lang="en-US" dirty="0"/>
              <a:t>Much </a:t>
            </a:r>
            <a:r>
              <a:rPr lang="en-US" b="1" dirty="0">
                <a:solidFill>
                  <a:schemeClr val="bg1"/>
                </a:solidFill>
              </a:rPr>
              <a:t>less valuable </a:t>
            </a:r>
            <a:r>
              <a:rPr lang="en-US" dirty="0"/>
              <a:t>if a table</a:t>
            </a:r>
            <a:r>
              <a:rPr lang="en-US" b="1" dirty="0">
                <a:solidFill>
                  <a:schemeClr val="bg1"/>
                </a:solidFill>
              </a:rPr>
              <a:t> doesn’t have a clustered index</a:t>
            </a:r>
          </a:p>
        </p:txBody>
      </p:sp>
      <p:sp>
        <p:nvSpPr>
          <p:cNvPr id="2" name="Title 1"/>
          <p:cNvSpPr>
            <a:spLocks noGrp="1"/>
          </p:cNvSpPr>
          <p:nvPr>
            <p:ph type="title"/>
          </p:nvPr>
        </p:nvSpPr>
        <p:spPr/>
        <p:txBody>
          <a:bodyPr/>
          <a:lstStyle/>
          <a:p>
            <a:r>
              <a:rPr lang="en-US" dirty="0"/>
              <a:t>Non</a:t>
            </a:r>
            <a:r>
              <a:rPr lang="bg-BG" dirty="0"/>
              <a:t>-</a:t>
            </a:r>
            <a:r>
              <a:rPr lang="en-US" dirty="0"/>
              <a:t>Clustered Indexes (1)</a:t>
            </a:r>
          </a:p>
        </p:txBody>
      </p:sp>
      <p:sp>
        <p:nvSpPr>
          <p:cNvPr id="5" name="Slide Number">
            <a:extLst>
              <a:ext uri="{FF2B5EF4-FFF2-40B4-BE49-F238E27FC236}">
                <a16:creationId xmlns:a16="http://schemas.microsoft.com/office/drawing/2014/main" id="{3B271D4D-C8DB-4D27-BAE1-6EC08145650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Tree>
    <p:extLst>
      <p:ext uri="{BB962C8B-B14F-4D97-AF65-F5344CB8AC3E}">
        <p14:creationId xmlns:p14="http://schemas.microsoft.com/office/powerpoint/2010/main" val="15885281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Контейнер за съдържание 2"/>
          <p:cNvSpPr>
            <a:spLocks noGrp="1"/>
          </p:cNvSpPr>
          <p:nvPr>
            <p:ph idx="10"/>
          </p:nvPr>
        </p:nvSpPr>
        <p:spPr/>
        <p:txBody>
          <a:bodyPr/>
          <a:lstStyle/>
          <a:p>
            <a:r>
              <a:rPr lang="en-US" dirty="0"/>
              <a:t>A non-clustered index </a:t>
            </a:r>
            <a:r>
              <a:rPr lang="en-US" b="1" dirty="0">
                <a:solidFill>
                  <a:schemeClr val="bg1"/>
                </a:solidFill>
              </a:rPr>
              <a:t>has pointers </a:t>
            </a:r>
            <a:r>
              <a:rPr lang="en-US" dirty="0"/>
              <a:t>to the </a:t>
            </a:r>
            <a:r>
              <a:rPr lang="en-US" b="1" dirty="0">
                <a:solidFill>
                  <a:schemeClr val="bg1"/>
                </a:solidFill>
              </a:rPr>
              <a:t>actual data rows </a:t>
            </a:r>
            <a:br>
              <a:rPr lang="en-US" b="1" dirty="0">
                <a:solidFill>
                  <a:schemeClr val="bg1"/>
                </a:solidFill>
              </a:rPr>
            </a:br>
            <a:r>
              <a:rPr lang="en-US" dirty="0"/>
              <a:t>(pointers to the clustered index if there is one).</a:t>
            </a:r>
          </a:p>
        </p:txBody>
      </p:sp>
      <p:sp>
        <p:nvSpPr>
          <p:cNvPr id="4" name="Заглавие 3"/>
          <p:cNvSpPr>
            <a:spLocks noGrp="1"/>
          </p:cNvSpPr>
          <p:nvPr>
            <p:ph type="title"/>
          </p:nvPr>
        </p:nvSpPr>
        <p:spPr/>
        <p:txBody>
          <a:bodyPr/>
          <a:lstStyle/>
          <a:p>
            <a:r>
              <a:rPr lang="en-US"/>
              <a:t>Non-Clustered Indexes (2)</a:t>
            </a:r>
            <a:endParaRPr lang="en-US" dirty="0"/>
          </a:p>
        </p:txBody>
      </p:sp>
      <p:sp>
        <p:nvSpPr>
          <p:cNvPr id="5" name="Rectangle 9"/>
          <p:cNvSpPr/>
          <p:nvPr/>
        </p:nvSpPr>
        <p:spPr>
          <a:xfrm>
            <a:off x="2819400" y="2803521"/>
            <a:ext cx="106680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Keys</a:t>
            </a:r>
          </a:p>
        </p:txBody>
      </p:sp>
      <p:grpSp>
        <p:nvGrpSpPr>
          <p:cNvPr id="6" name="Group 39"/>
          <p:cNvGrpSpPr/>
          <p:nvPr/>
        </p:nvGrpSpPr>
        <p:grpSpPr>
          <a:xfrm>
            <a:off x="335278" y="4732148"/>
            <a:ext cx="5194074" cy="836369"/>
            <a:chOff x="5561012" y="5334000"/>
            <a:chExt cx="5194074" cy="836369"/>
          </a:xfrm>
          <a:solidFill>
            <a:schemeClr val="bg2"/>
          </a:solidFill>
        </p:grpSpPr>
        <p:sp>
          <p:nvSpPr>
            <p:cNvPr id="7" name="Rectangle: Rounded Corners 13"/>
            <p:cNvSpPr/>
            <p:nvPr/>
          </p:nvSpPr>
          <p:spPr>
            <a:xfrm>
              <a:off x="5561012" y="5334000"/>
              <a:ext cx="5194074" cy="836369"/>
            </a:xfrm>
            <a:prstGeom prst="roundRect">
              <a:avLst>
                <a:gd name="adj" fmla="val 5319"/>
              </a:avLst>
            </a:prstGeom>
            <a:gr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chemeClr val="tx1"/>
                  </a:solidFill>
                  <a:latin typeface="Consolas" pitchFamily="49" charset="0"/>
                  <a:cs typeface="Consolas" pitchFamily="49" charset="0"/>
                </a:rPr>
                <a:t>Data</a:t>
              </a:r>
            </a:p>
          </p:txBody>
        </p:sp>
        <p:sp>
          <p:nvSpPr>
            <p:cNvPr id="27" name="Rectangle: Folded Corner 15"/>
            <p:cNvSpPr/>
            <p:nvPr/>
          </p:nvSpPr>
          <p:spPr>
            <a:xfrm rot="10800000">
              <a:off x="6665436"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Rectangle: Folded Corner 18"/>
            <p:cNvSpPr/>
            <p:nvPr/>
          </p:nvSpPr>
          <p:spPr>
            <a:xfrm rot="10800000">
              <a:off x="7255397"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ectangle: Folded Corner 21"/>
            <p:cNvSpPr/>
            <p:nvPr/>
          </p:nvSpPr>
          <p:spPr>
            <a:xfrm rot="10800000">
              <a:off x="7845358"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Rectangle: Folded Corner 24"/>
            <p:cNvSpPr/>
            <p:nvPr/>
          </p:nvSpPr>
          <p:spPr>
            <a:xfrm rot="10800000">
              <a:off x="8435319"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Folded Corner 27"/>
            <p:cNvSpPr/>
            <p:nvPr/>
          </p:nvSpPr>
          <p:spPr>
            <a:xfrm rot="10800000">
              <a:off x="9025280"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Folded Corner 34"/>
            <p:cNvSpPr/>
            <p:nvPr/>
          </p:nvSpPr>
          <p:spPr>
            <a:xfrm rot="10800000">
              <a:off x="961524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Folded Corner 37"/>
            <p:cNvSpPr/>
            <p:nvPr/>
          </p:nvSpPr>
          <p:spPr>
            <a:xfrm rot="10800000">
              <a:off x="1020520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sp>
        <p:nvSpPr>
          <p:cNvPr id="29" name="Rectangle 40"/>
          <p:cNvSpPr/>
          <p:nvPr/>
        </p:nvSpPr>
        <p:spPr>
          <a:xfrm>
            <a:off x="2715554" y="3694961"/>
            <a:ext cx="1274492"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100-199</a:t>
            </a:r>
            <a:endParaRPr lang="en-US" sz="2000" dirty="0">
              <a:solidFill>
                <a:schemeClr val="tx1"/>
              </a:solidFill>
            </a:endParaRPr>
          </a:p>
        </p:txBody>
      </p:sp>
      <p:sp>
        <p:nvSpPr>
          <p:cNvPr id="30" name="Rectangle 41"/>
          <p:cNvSpPr/>
          <p:nvPr/>
        </p:nvSpPr>
        <p:spPr>
          <a:xfrm>
            <a:off x="1237723" y="3694961"/>
            <a:ext cx="1395256"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0-99</a:t>
            </a:r>
          </a:p>
        </p:txBody>
      </p:sp>
      <p:sp>
        <p:nvSpPr>
          <p:cNvPr id="31" name="Rectangle 42"/>
          <p:cNvSpPr/>
          <p:nvPr/>
        </p:nvSpPr>
        <p:spPr>
          <a:xfrm>
            <a:off x="4072621" y="3694961"/>
            <a:ext cx="1402146"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200-299</a:t>
            </a:r>
            <a:endParaRPr lang="en-US" sz="2800" dirty="0">
              <a:solidFill>
                <a:schemeClr val="tx1"/>
              </a:solidFill>
            </a:endParaRPr>
          </a:p>
        </p:txBody>
      </p:sp>
      <p:cxnSp>
        <p:nvCxnSpPr>
          <p:cNvPr id="32" name="Connector: Elbow 44"/>
          <p:cNvCxnSpPr>
            <a:cxnSpLocks/>
            <a:stCxn id="5" idx="1"/>
            <a:endCxn id="30" idx="0"/>
          </p:cNvCxnSpPr>
          <p:nvPr/>
        </p:nvCxnSpPr>
        <p:spPr>
          <a:xfrm rot="10800000" flipV="1">
            <a:off x="1935353" y="3070221"/>
            <a:ext cx="884049"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46"/>
          <p:cNvCxnSpPr>
            <a:cxnSpLocks/>
            <a:stCxn id="5" idx="3"/>
            <a:endCxn id="31" idx="0"/>
          </p:cNvCxnSpPr>
          <p:nvPr/>
        </p:nvCxnSpPr>
        <p:spPr>
          <a:xfrm>
            <a:off x="3886200" y="3070221"/>
            <a:ext cx="887494"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48"/>
          <p:cNvCxnSpPr>
            <a:cxnSpLocks/>
            <a:stCxn id="5" idx="2"/>
            <a:endCxn id="29" idx="0"/>
          </p:cNvCxnSpPr>
          <p:nvPr/>
        </p:nvCxnSpPr>
        <p:spPr>
          <a:xfrm>
            <a:off x="3352800" y="3336921"/>
            <a:ext cx="0" cy="3580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50"/>
          <p:cNvCxnSpPr>
            <a:cxnSpLocks/>
            <a:stCxn id="30" idx="2"/>
          </p:cNvCxnSpPr>
          <p:nvPr/>
        </p:nvCxnSpPr>
        <p:spPr>
          <a:xfrm flipH="1">
            <a:off x="1630203" y="4228361"/>
            <a:ext cx="305148"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2"/>
          <p:cNvCxnSpPr>
            <a:cxnSpLocks/>
            <a:stCxn id="30" idx="2"/>
            <a:endCxn id="25" idx="2"/>
          </p:cNvCxnSpPr>
          <p:nvPr/>
        </p:nvCxnSpPr>
        <p:spPr>
          <a:xfrm>
            <a:off x="1935351" y="4228361"/>
            <a:ext cx="284812"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4"/>
          <p:cNvCxnSpPr>
            <a:cxnSpLocks/>
            <a:stCxn id="29" idx="2"/>
            <a:endCxn id="23" idx="2"/>
          </p:cNvCxnSpPr>
          <p:nvPr/>
        </p:nvCxnSpPr>
        <p:spPr>
          <a:xfrm flipH="1">
            <a:off x="2810124" y="4228361"/>
            <a:ext cx="54267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6"/>
          <p:cNvCxnSpPr>
            <a:cxnSpLocks/>
            <a:stCxn id="29" idx="2"/>
            <a:endCxn id="21" idx="2"/>
          </p:cNvCxnSpPr>
          <p:nvPr/>
        </p:nvCxnSpPr>
        <p:spPr>
          <a:xfrm>
            <a:off x="3352801" y="4228361"/>
            <a:ext cx="47285"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58"/>
          <p:cNvCxnSpPr>
            <a:cxnSpLocks/>
            <a:stCxn id="29" idx="2"/>
            <a:endCxn id="19" idx="2"/>
          </p:cNvCxnSpPr>
          <p:nvPr/>
        </p:nvCxnSpPr>
        <p:spPr>
          <a:xfrm>
            <a:off x="3352800" y="4228361"/>
            <a:ext cx="63724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60"/>
          <p:cNvCxnSpPr>
            <a:cxnSpLocks/>
            <a:stCxn id="31" idx="2"/>
            <a:endCxn id="17" idx="2"/>
          </p:cNvCxnSpPr>
          <p:nvPr/>
        </p:nvCxnSpPr>
        <p:spPr>
          <a:xfrm flipH="1">
            <a:off x="4580008" y="4228361"/>
            <a:ext cx="193687"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64"/>
          <p:cNvCxnSpPr>
            <a:cxnSpLocks/>
            <a:stCxn id="31" idx="2"/>
            <a:endCxn id="15" idx="2"/>
          </p:cNvCxnSpPr>
          <p:nvPr/>
        </p:nvCxnSpPr>
        <p:spPr>
          <a:xfrm>
            <a:off x="4773695" y="4228361"/>
            <a:ext cx="396273"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82"/>
          <p:cNvSpPr/>
          <p:nvPr/>
        </p:nvSpPr>
        <p:spPr>
          <a:xfrm>
            <a:off x="8674326" y="2803521"/>
            <a:ext cx="106680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Index</a:t>
            </a:r>
          </a:p>
        </p:txBody>
      </p:sp>
      <p:grpSp>
        <p:nvGrpSpPr>
          <p:cNvPr id="43" name="Group 83"/>
          <p:cNvGrpSpPr/>
          <p:nvPr/>
        </p:nvGrpSpPr>
        <p:grpSpPr>
          <a:xfrm>
            <a:off x="6190204" y="4732148"/>
            <a:ext cx="5194074" cy="836369"/>
            <a:chOff x="5561012" y="5334000"/>
            <a:chExt cx="5194074" cy="836369"/>
          </a:xfrm>
          <a:solidFill>
            <a:schemeClr val="bg2"/>
          </a:solidFill>
        </p:grpSpPr>
        <p:sp>
          <p:nvSpPr>
            <p:cNvPr id="44" name="Rectangle: Rounded Corners 84"/>
            <p:cNvSpPr/>
            <p:nvPr/>
          </p:nvSpPr>
          <p:spPr>
            <a:xfrm>
              <a:off x="5561012" y="5334000"/>
              <a:ext cx="5194074" cy="836369"/>
            </a:xfrm>
            <a:prstGeom prst="roundRect">
              <a:avLst>
                <a:gd name="adj" fmla="val 5319"/>
              </a:avLst>
            </a:prstGeom>
            <a:gr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chemeClr val="tx1"/>
                  </a:solidFill>
                  <a:latin typeface="Consolas" pitchFamily="49" charset="0"/>
                  <a:cs typeface="Consolas" pitchFamily="49" charset="0"/>
                </a:rPr>
                <a:t>Links</a:t>
              </a:r>
            </a:p>
          </p:txBody>
        </p:sp>
        <p:sp>
          <p:nvSpPr>
            <p:cNvPr id="64" name="Rectangle: Folded Corner 104"/>
            <p:cNvSpPr/>
            <p:nvPr/>
          </p:nvSpPr>
          <p:spPr>
            <a:xfrm rot="10800000">
              <a:off x="6665436"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2" name="Rectangle: Folded Corner 102"/>
            <p:cNvSpPr/>
            <p:nvPr/>
          </p:nvSpPr>
          <p:spPr>
            <a:xfrm rot="10800000">
              <a:off x="7255397"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0" name="Rectangle: Folded Corner 100"/>
            <p:cNvSpPr/>
            <p:nvPr/>
          </p:nvSpPr>
          <p:spPr>
            <a:xfrm rot="10800000">
              <a:off x="7845358"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Rectangle: Folded Corner 98"/>
            <p:cNvSpPr/>
            <p:nvPr/>
          </p:nvSpPr>
          <p:spPr>
            <a:xfrm rot="10800000">
              <a:off x="8435319"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6" name="Rectangle: Folded Corner 96"/>
            <p:cNvSpPr/>
            <p:nvPr/>
          </p:nvSpPr>
          <p:spPr>
            <a:xfrm rot="10800000">
              <a:off x="9025280"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4" name="Rectangle: Folded Corner 94"/>
            <p:cNvSpPr/>
            <p:nvPr/>
          </p:nvSpPr>
          <p:spPr>
            <a:xfrm rot="10800000">
              <a:off x="961524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Rectangle: Folded Corner 92"/>
            <p:cNvSpPr/>
            <p:nvPr/>
          </p:nvSpPr>
          <p:spPr>
            <a:xfrm rot="10800000">
              <a:off x="1020520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grpSp>
        <p:nvGrpSpPr>
          <p:cNvPr id="66" name="Group 121"/>
          <p:cNvGrpSpPr/>
          <p:nvPr/>
        </p:nvGrpSpPr>
        <p:grpSpPr>
          <a:xfrm>
            <a:off x="7092649" y="3694961"/>
            <a:ext cx="4237044" cy="533400"/>
            <a:chOff x="7289183" y="4701440"/>
            <a:chExt cx="4237044" cy="533400"/>
          </a:xfrm>
          <a:solidFill>
            <a:schemeClr val="bg2"/>
          </a:solidFill>
        </p:grpSpPr>
        <p:sp>
          <p:nvSpPr>
            <p:cNvPr id="67" name="Rectangle 106"/>
            <p:cNvSpPr/>
            <p:nvPr/>
          </p:nvSpPr>
          <p:spPr>
            <a:xfrm>
              <a:off x="8767014" y="4701440"/>
              <a:ext cx="1274492" cy="533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Range 2</a:t>
              </a:r>
              <a:endParaRPr lang="en-US" sz="2000" dirty="0">
                <a:solidFill>
                  <a:schemeClr val="tx1"/>
                </a:solidFill>
              </a:endParaRPr>
            </a:p>
          </p:txBody>
        </p:sp>
        <p:sp>
          <p:nvSpPr>
            <p:cNvPr id="68" name="Rectangle 107"/>
            <p:cNvSpPr/>
            <p:nvPr/>
          </p:nvSpPr>
          <p:spPr>
            <a:xfrm>
              <a:off x="7289183" y="4701440"/>
              <a:ext cx="1395256" cy="533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Range</a:t>
              </a:r>
              <a:r>
                <a:rPr lang="en-US" dirty="0"/>
                <a:t> </a:t>
              </a:r>
              <a:r>
                <a:rPr lang="en-US" dirty="0">
                  <a:solidFill>
                    <a:schemeClr val="tx1"/>
                  </a:solidFill>
                </a:rPr>
                <a:t>1</a:t>
              </a:r>
            </a:p>
          </p:txBody>
        </p:sp>
        <p:sp>
          <p:nvSpPr>
            <p:cNvPr id="69" name="Rectangle 108"/>
            <p:cNvSpPr/>
            <p:nvPr/>
          </p:nvSpPr>
          <p:spPr>
            <a:xfrm>
              <a:off x="10124081" y="4701440"/>
              <a:ext cx="1402146" cy="533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Range 3</a:t>
              </a:r>
              <a:endParaRPr lang="en-US" sz="2800" dirty="0">
                <a:solidFill>
                  <a:schemeClr val="tx1"/>
                </a:solidFill>
              </a:endParaRPr>
            </a:p>
          </p:txBody>
        </p:sp>
      </p:grpSp>
      <p:grpSp>
        <p:nvGrpSpPr>
          <p:cNvPr id="70" name="Group 120"/>
          <p:cNvGrpSpPr/>
          <p:nvPr/>
        </p:nvGrpSpPr>
        <p:grpSpPr>
          <a:xfrm>
            <a:off x="7790278" y="3070221"/>
            <a:ext cx="2838342" cy="624740"/>
            <a:chOff x="7788690" y="3070221"/>
            <a:chExt cx="2838342" cy="624740"/>
          </a:xfrm>
          <a:solidFill>
            <a:schemeClr val="bg2"/>
          </a:solidFill>
        </p:grpSpPr>
        <p:cxnSp>
          <p:nvCxnSpPr>
            <p:cNvPr id="71" name="Connector: Elbow 109"/>
            <p:cNvCxnSpPr>
              <a:cxnSpLocks/>
              <a:stCxn id="42" idx="1"/>
              <a:endCxn id="68" idx="0"/>
            </p:cNvCxnSpPr>
            <p:nvPr/>
          </p:nvCxnSpPr>
          <p:spPr>
            <a:xfrm rot="10800000" flipV="1">
              <a:off x="7788690" y="3070221"/>
              <a:ext cx="884049" cy="624740"/>
            </a:xfrm>
            <a:prstGeom prst="bentConnector2">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110"/>
            <p:cNvCxnSpPr>
              <a:cxnSpLocks/>
              <a:stCxn id="42" idx="3"/>
              <a:endCxn id="69" idx="0"/>
            </p:cNvCxnSpPr>
            <p:nvPr/>
          </p:nvCxnSpPr>
          <p:spPr>
            <a:xfrm>
              <a:off x="9739538" y="3070221"/>
              <a:ext cx="887494" cy="624740"/>
            </a:xfrm>
            <a:prstGeom prst="bentConnector2">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111"/>
            <p:cNvCxnSpPr>
              <a:cxnSpLocks/>
              <a:stCxn id="42" idx="2"/>
              <a:endCxn id="67" idx="0"/>
            </p:cNvCxnSpPr>
            <p:nvPr/>
          </p:nvCxnSpPr>
          <p:spPr>
            <a:xfrm>
              <a:off x="9206138" y="3336921"/>
              <a:ext cx="0" cy="35804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122"/>
          <p:cNvGrpSpPr/>
          <p:nvPr/>
        </p:nvGrpSpPr>
        <p:grpSpPr>
          <a:xfrm>
            <a:off x="7485129" y="4228361"/>
            <a:ext cx="3539764" cy="669690"/>
            <a:chOff x="7483541" y="4228361"/>
            <a:chExt cx="3539764" cy="669690"/>
          </a:xfrm>
          <a:solidFill>
            <a:schemeClr val="bg2"/>
          </a:solidFill>
        </p:grpSpPr>
        <p:cxnSp>
          <p:nvCxnSpPr>
            <p:cNvPr id="75" name="Straight Arrow Connector 112"/>
            <p:cNvCxnSpPr>
              <a:cxnSpLocks/>
              <a:stCxn id="68" idx="2"/>
            </p:cNvCxnSpPr>
            <p:nvPr/>
          </p:nvCxnSpPr>
          <p:spPr>
            <a:xfrm flipH="1">
              <a:off x="7483541" y="4228361"/>
              <a:ext cx="305148"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113"/>
            <p:cNvCxnSpPr>
              <a:cxnSpLocks/>
              <a:stCxn id="68" idx="2"/>
              <a:endCxn id="62" idx="2"/>
            </p:cNvCxnSpPr>
            <p:nvPr/>
          </p:nvCxnSpPr>
          <p:spPr>
            <a:xfrm>
              <a:off x="7788689" y="4228361"/>
              <a:ext cx="284812"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114"/>
            <p:cNvCxnSpPr>
              <a:cxnSpLocks/>
              <a:stCxn id="67" idx="2"/>
              <a:endCxn id="60" idx="2"/>
            </p:cNvCxnSpPr>
            <p:nvPr/>
          </p:nvCxnSpPr>
          <p:spPr>
            <a:xfrm flipH="1">
              <a:off x="8663462" y="4228361"/>
              <a:ext cx="542676"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115"/>
            <p:cNvCxnSpPr>
              <a:cxnSpLocks/>
              <a:stCxn id="67" idx="2"/>
              <a:endCxn id="58" idx="2"/>
            </p:cNvCxnSpPr>
            <p:nvPr/>
          </p:nvCxnSpPr>
          <p:spPr>
            <a:xfrm>
              <a:off x="9206138" y="4228361"/>
              <a:ext cx="47285"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116"/>
            <p:cNvCxnSpPr>
              <a:cxnSpLocks/>
              <a:stCxn id="67" idx="2"/>
              <a:endCxn id="56" idx="2"/>
            </p:cNvCxnSpPr>
            <p:nvPr/>
          </p:nvCxnSpPr>
          <p:spPr>
            <a:xfrm>
              <a:off x="9206138" y="4228361"/>
              <a:ext cx="637246"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117"/>
            <p:cNvCxnSpPr>
              <a:cxnSpLocks/>
              <a:stCxn id="69" idx="2"/>
              <a:endCxn id="54" idx="2"/>
            </p:cNvCxnSpPr>
            <p:nvPr/>
          </p:nvCxnSpPr>
          <p:spPr>
            <a:xfrm flipH="1">
              <a:off x="10433345" y="4228361"/>
              <a:ext cx="193687"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118"/>
            <p:cNvCxnSpPr>
              <a:cxnSpLocks/>
              <a:stCxn id="69" idx="2"/>
              <a:endCxn id="52" idx="2"/>
            </p:cNvCxnSpPr>
            <p:nvPr/>
          </p:nvCxnSpPr>
          <p:spPr>
            <a:xfrm>
              <a:off x="10627032" y="4228361"/>
              <a:ext cx="396273"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2" name="Arrow: Right 119"/>
          <p:cNvSpPr/>
          <p:nvPr/>
        </p:nvSpPr>
        <p:spPr>
          <a:xfrm rot="10800000">
            <a:off x="5583394" y="4992915"/>
            <a:ext cx="533400" cy="383608"/>
          </a:xfrm>
          <a:prstGeom prst="rightArrow">
            <a:avLst>
              <a:gd name="adj1" fmla="val 50000"/>
              <a:gd name="adj2" fmla="val 5284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5" name="Slide Number">
            <a:extLst>
              <a:ext uri="{FF2B5EF4-FFF2-40B4-BE49-F238E27FC236}">
                <a16:creationId xmlns:a16="http://schemas.microsoft.com/office/drawing/2014/main" id="{BBF3B4B0-6F7C-47F6-942B-1CDDF72E85B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7596117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6"/>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40"/>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1"/>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70"/>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nodeType="after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nodeType="afterEffect">
                                  <p:stCondLst>
                                    <p:cond delay="0"/>
                                  </p:stCondLst>
                                  <p:childTnLst>
                                    <p:set>
                                      <p:cBhvr>
                                        <p:cTn id="51" dur="1" fill="hold">
                                          <p:stCondLst>
                                            <p:cond delay="0"/>
                                          </p:stCondLst>
                                        </p:cTn>
                                        <p:tgtEl>
                                          <p:spTgt spid="74"/>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nodeType="after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9" grpId="0" animBg="1"/>
      <p:bldP spid="30" grpId="0" animBg="1"/>
      <p:bldP spid="31" grpId="0" animBg="1"/>
      <p:bldP spid="42" grpId="0" animBg="1"/>
      <p:bldP spid="8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524002" y="2667001"/>
            <a:ext cx="8839198" cy="166199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0" tIns="91440" rIns="0" bIns="91440" rtlCol="0">
            <a:spAutoFit/>
          </a:bodyPr>
          <a:lstStyle/>
          <a:p>
            <a:pPr lvl="1"/>
            <a:r>
              <a:rPr lang="en-US" sz="3200" b="1" noProof="1">
                <a:solidFill>
                  <a:schemeClr val="bg1"/>
                </a:solidFill>
                <a:latin typeface="Consolas" panose="020B0609020204030204" pitchFamily="49" charset="0"/>
              </a:rPr>
              <a:t>CREATE NONCLUSTERED INDEX IX_</a:t>
            </a:r>
            <a:r>
              <a:rPr lang="en-US" sz="3200" b="1" noProof="1">
                <a:solidFill>
                  <a:schemeClr val="tx2"/>
                </a:solidFill>
                <a:latin typeface="Consolas" panose="020B0609020204030204" pitchFamily="49" charset="0"/>
              </a:rPr>
              <a:t>Employees_FirstName_LastName</a:t>
            </a:r>
          </a:p>
          <a:p>
            <a:pPr lvl="1"/>
            <a:r>
              <a:rPr lang="en-US" sz="3200" b="1" noProof="1">
                <a:solidFill>
                  <a:schemeClr val="bg1"/>
                </a:solidFill>
                <a:latin typeface="Consolas" panose="020B0609020204030204" pitchFamily="49" charset="0"/>
              </a:rPr>
              <a:t>ON</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Employees</a:t>
            </a:r>
            <a:r>
              <a:rPr lang="en-US" sz="3200" b="1" noProof="1">
                <a:solidFill>
                  <a:schemeClr val="tx2"/>
                </a:solidFill>
                <a:latin typeface="Consolas" panose="020B0609020204030204" pitchFamily="49" charset="0"/>
              </a:rPr>
              <a:t>(</a:t>
            </a:r>
            <a:r>
              <a:rPr lang="en-US" sz="3200" b="1" noProof="1">
                <a:solidFill>
                  <a:schemeClr val="bg1"/>
                </a:solidFill>
                <a:latin typeface="Consolas" panose="020B0609020204030204" pitchFamily="49" charset="0"/>
              </a:rPr>
              <a:t>FirstName</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LastName</a:t>
            </a:r>
            <a:r>
              <a:rPr lang="en-US" sz="3200" b="1" noProof="1">
                <a:solidFill>
                  <a:schemeClr val="tx2"/>
                </a:solidFill>
                <a:latin typeface="Consolas" panose="020B0609020204030204" pitchFamily="49" charset="0"/>
              </a:rPr>
              <a:t>)</a:t>
            </a:r>
            <a:endParaRPr lang="en-US" sz="3200" noProof="1">
              <a:solidFill>
                <a:schemeClr val="tx2"/>
              </a:solidFill>
              <a:latin typeface="Consolas" panose="020B0609020204030204" pitchFamily="49" charset="0"/>
            </a:endParaRPr>
          </a:p>
        </p:txBody>
      </p:sp>
      <p:sp>
        <p:nvSpPr>
          <p:cNvPr id="465922" name="Rectangle 2"/>
          <p:cNvSpPr>
            <a:spLocks noGrp="1" noChangeArrowheads="1"/>
          </p:cNvSpPr>
          <p:nvPr>
            <p:ph type="title"/>
          </p:nvPr>
        </p:nvSpPr>
        <p:spPr/>
        <p:txBody>
          <a:bodyPr/>
          <a:lstStyle/>
          <a:p>
            <a:r>
              <a:rPr lang="en-US" dirty="0"/>
              <a:t>Indices Syntax</a:t>
            </a:r>
            <a:endParaRPr lang="bg-BG" dirty="0"/>
          </a:p>
        </p:txBody>
      </p:sp>
      <p:sp>
        <p:nvSpPr>
          <p:cNvPr id="8" name="AutoShape 7"/>
          <p:cNvSpPr>
            <a:spLocks noChangeArrowheads="1"/>
          </p:cNvSpPr>
          <p:nvPr/>
        </p:nvSpPr>
        <p:spPr bwMode="auto">
          <a:xfrm>
            <a:off x="2248677" y="4553563"/>
            <a:ext cx="2055629" cy="564085"/>
          </a:xfrm>
          <a:prstGeom prst="wedgeRoundRectCallout">
            <a:avLst>
              <a:gd name="adj1" fmla="val 48152"/>
              <a:gd name="adj2" fmla="val -9447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Name</a:t>
            </a:r>
          </a:p>
        </p:txBody>
      </p:sp>
      <p:sp>
        <p:nvSpPr>
          <p:cNvPr id="11" name="AutoShape 7"/>
          <p:cNvSpPr>
            <a:spLocks noChangeArrowheads="1"/>
          </p:cNvSpPr>
          <p:nvPr/>
        </p:nvSpPr>
        <p:spPr bwMode="auto">
          <a:xfrm>
            <a:off x="6894513" y="4532686"/>
            <a:ext cx="1774421" cy="564085"/>
          </a:xfrm>
          <a:prstGeom prst="wedgeRoundRectCallout">
            <a:avLst>
              <a:gd name="adj1" fmla="val -50336"/>
              <a:gd name="adj2" fmla="val -9704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Columns</a:t>
            </a:r>
          </a:p>
        </p:txBody>
      </p:sp>
      <p:sp>
        <p:nvSpPr>
          <p:cNvPr id="13" name="AutoShape 7"/>
          <p:cNvSpPr>
            <a:spLocks noChangeArrowheads="1"/>
          </p:cNvSpPr>
          <p:nvPr/>
        </p:nvSpPr>
        <p:spPr bwMode="auto">
          <a:xfrm>
            <a:off x="5273979" y="1985586"/>
            <a:ext cx="2101244" cy="558485"/>
          </a:xfrm>
          <a:prstGeom prst="wedgeRoundRectCallout">
            <a:avLst>
              <a:gd name="adj1" fmla="val -45949"/>
              <a:gd name="adj2" fmla="val 8569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Index Type</a:t>
            </a:r>
          </a:p>
        </p:txBody>
      </p:sp>
      <p:sp>
        <p:nvSpPr>
          <p:cNvPr id="9" name="Slide Number">
            <a:extLst>
              <a:ext uri="{FF2B5EF4-FFF2-40B4-BE49-F238E27FC236}">
                <a16:creationId xmlns:a16="http://schemas.microsoft.com/office/drawing/2014/main" id="{6FE3E495-2106-432D-BFE6-EAD28BB417A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14719829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3772</TotalTime>
  <Words>2645</Words>
  <Application>Microsoft Office PowerPoint</Application>
  <PresentationFormat>Widescreen</PresentationFormat>
  <Paragraphs>547</Paragraphs>
  <Slides>36</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Consolas</vt:lpstr>
      <vt:lpstr>Wingdings</vt:lpstr>
      <vt:lpstr>Wingdings 2</vt:lpstr>
      <vt:lpstr>SoftUni</vt:lpstr>
      <vt:lpstr>Indices and Data Aggregation</vt:lpstr>
      <vt:lpstr>Table of Contents</vt:lpstr>
      <vt:lpstr>Questions</vt:lpstr>
      <vt:lpstr>Indices</vt:lpstr>
      <vt:lpstr>Indices</vt:lpstr>
      <vt:lpstr>Clustered Indexes</vt:lpstr>
      <vt:lpstr>Non-Clustered Indexes (1)</vt:lpstr>
      <vt:lpstr>Non-Clustered Indexes (2)</vt:lpstr>
      <vt:lpstr>Indices Syntax</vt:lpstr>
      <vt:lpstr>Demo: Index Performance</vt:lpstr>
      <vt:lpstr>Grouping</vt:lpstr>
      <vt:lpstr>Grouping (1)</vt:lpstr>
      <vt:lpstr>Grouping (2)</vt:lpstr>
      <vt:lpstr>Problem: Departments Total Salaries</vt:lpstr>
      <vt:lpstr>Solution: Departments Total Salaries</vt:lpstr>
      <vt:lpstr>Aggregate Functions</vt:lpstr>
      <vt:lpstr>Aggregate Functions</vt:lpstr>
      <vt:lpstr>Aggregate Functions: COUNT</vt:lpstr>
      <vt:lpstr>COUNT Syntax</vt:lpstr>
      <vt:lpstr>Aggregate Functions: SUM</vt:lpstr>
      <vt:lpstr>SUM Syntax</vt:lpstr>
      <vt:lpstr>Aggregate Functions: MAX</vt:lpstr>
      <vt:lpstr>MAX Syntax</vt:lpstr>
      <vt:lpstr>Aggregate Functions: MIN</vt:lpstr>
      <vt:lpstr>MIN Syntax</vt:lpstr>
      <vt:lpstr>Aggregate Functions: AVG</vt:lpstr>
      <vt:lpstr>AVG Syntax</vt:lpstr>
      <vt:lpstr>Aggregate Functions: STRING_AGG</vt:lpstr>
      <vt:lpstr>Having</vt:lpstr>
      <vt:lpstr>Having Clause</vt:lpstr>
      <vt:lpstr>HAVING Clause: Example</vt:lpstr>
      <vt:lpstr>HAVING Syntax</vt:lpstr>
      <vt:lpstr>Summary</vt:lpstr>
      <vt:lpstr>Questions?</vt:lpstr>
      <vt:lpstr>Trainings @ Software University (SoftUni)</vt:lpstr>
      <vt:lpstr>License</vt:lpstr>
    </vt:vector>
  </TitlesOfParts>
  <Company>SoftUni – https://about.softuni.bg/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Data-Aggregation</dc:title>
  <dc:subject>Databases Basics - MS SQL Server -  Practical Trainer @ SoftUni</dc:subject>
  <dc:creator>Software University</dc:creator>
  <cp:keywords>Databases; SQL; programming; SoftUni; Software University; programming; software development; software engineering; course; database systems</cp:keywords>
  <dc:description>© SoftUni – https://softuni.org_x000d_
© Software University – https://softuni.bg_x000d_
_x000d_
Copyrighted document. Unauthorized copy, reproduction or use is not permitted.</dc:description>
  <cp:lastModifiedBy>Nikolay</cp:lastModifiedBy>
  <cp:revision>13</cp:revision>
  <dcterms:created xsi:type="dcterms:W3CDTF">2018-05-23T13:08:44Z</dcterms:created>
  <dcterms:modified xsi:type="dcterms:W3CDTF">2020-06-08T11:33:33Z</dcterms:modified>
  <cp:category>db;databases;sql;programming;computer programming;software development</cp:category>
</cp:coreProperties>
</file>