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1"/>
  </p:notesMasterIdLst>
  <p:handoutMasterIdLst>
    <p:handoutMasterId r:id="rId42"/>
  </p:handoutMasterIdLst>
  <p:sldIdLst>
    <p:sldId id="274" r:id="rId3"/>
    <p:sldId id="276" r:id="rId4"/>
    <p:sldId id="420" r:id="rId5"/>
    <p:sldId id="415" r:id="rId6"/>
    <p:sldId id="418" r:id="rId7"/>
    <p:sldId id="426" r:id="rId8"/>
    <p:sldId id="436" r:id="rId9"/>
    <p:sldId id="434" r:id="rId10"/>
    <p:sldId id="421" r:id="rId11"/>
    <p:sldId id="431" r:id="rId12"/>
    <p:sldId id="438" r:id="rId13"/>
    <p:sldId id="432" r:id="rId14"/>
    <p:sldId id="439" r:id="rId15"/>
    <p:sldId id="453" r:id="rId16"/>
    <p:sldId id="433" r:id="rId17"/>
    <p:sldId id="454" r:id="rId18"/>
    <p:sldId id="451" r:id="rId19"/>
    <p:sldId id="452" r:id="rId20"/>
    <p:sldId id="441" r:id="rId21"/>
    <p:sldId id="427" r:id="rId22"/>
    <p:sldId id="428" r:id="rId23"/>
    <p:sldId id="429" r:id="rId24"/>
    <p:sldId id="417" r:id="rId25"/>
    <p:sldId id="455" r:id="rId26"/>
    <p:sldId id="456" r:id="rId27"/>
    <p:sldId id="457" r:id="rId28"/>
    <p:sldId id="442" r:id="rId29"/>
    <p:sldId id="422" r:id="rId30"/>
    <p:sldId id="423" r:id="rId31"/>
    <p:sldId id="443" r:id="rId32"/>
    <p:sldId id="446" r:id="rId33"/>
    <p:sldId id="447" r:id="rId34"/>
    <p:sldId id="444" r:id="rId35"/>
    <p:sldId id="449" r:id="rId36"/>
    <p:sldId id="349" r:id="rId37"/>
    <p:sldId id="458" r:id="rId38"/>
    <p:sldId id="413" r:id="rId39"/>
    <p:sldId id="414" r:id="rId4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84" d="100"/>
          <a:sy n="84" d="100"/>
        </p:scale>
        <p:origin x="422" y="8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16-May-17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16-May-17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16-May-17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16-May-17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judge.softuni.bg/Contests/Practice/Index/153#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4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5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6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7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8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9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37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41.png"/><Relationship Id="rId7" Type="http://schemas.openxmlformats.org/officeDocument/2006/relationships/image" Target="../media/image34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6.png"/><Relationship Id="rId5" Type="http://schemas.openxmlformats.org/officeDocument/2006/relationships/image" Target="../media/image33.png"/><Relationship Id="rId15" Type="http://schemas.openxmlformats.org/officeDocument/2006/relationships/image" Target="../media/image38.png"/><Relationship Id="rId23" Type="http://schemas.openxmlformats.org/officeDocument/2006/relationships/image" Target="../media/image42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40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35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13" Type="http://schemas.openxmlformats.org/officeDocument/2006/relationships/image" Target="../media/image46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6.png"/><Relationship Id="rId12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s://softuni.bg/forum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44.png"/><Relationship Id="rId1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/>
              <a:t>По-сложни проверки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37601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/>
              <a:t>Вложени </a:t>
            </a:r>
            <a:r>
              <a:rPr lang="en-US" dirty="0"/>
              <a:t>if </a:t>
            </a:r>
            <a:r>
              <a:rPr lang="bg-BG" dirty="0"/>
              <a:t>конструкции и</a:t>
            </a:r>
            <a:br>
              <a:rPr lang="bg-BG" dirty="0"/>
            </a:br>
            <a:r>
              <a:rPr lang="bg-BG" dirty="0"/>
              <a:t>по-сложни логически условия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10236" y="3906914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762218" y="3962196"/>
            <a:ext cx="1527983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проверки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19715" y="3691987"/>
            <a:ext cx="3618765" cy="2479312"/>
          </a:xfrm>
          <a:prstGeom prst="roundRect">
            <a:avLst>
              <a:gd name="adj" fmla="val 704"/>
            </a:avLst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1" cy="5570355"/>
          </a:xfrm>
        </p:spPr>
        <p:txBody>
          <a:bodyPr>
            <a:normAutofit lnSpcReduction="10000"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Логическо 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/>
              <a:t>" (оператор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  <a:r>
              <a:rPr lang="bg-BG" dirty="0"/>
              <a:t>) означава няколко условия да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изпълнени едновременно</a:t>
            </a:r>
          </a:p>
          <a:p>
            <a:pPr>
              <a:lnSpc>
                <a:spcPct val="115000"/>
              </a:lnSpc>
            </a:pP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точка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{x, y}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bg-BG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/>
              <a:t>се намира вътре в правоъгълника</a:t>
            </a:r>
            <a:br>
              <a:rPr lang="bg-BG" dirty="0"/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{x1, y1} – {x2, y2}</a:t>
            </a:r>
            <a:endParaRPr lang="bg-BG" dirty="0"/>
          </a:p>
          <a:p>
            <a:pPr>
              <a:lnSpc>
                <a:spcPct val="115000"/>
              </a:lnSpc>
            </a:pPr>
            <a:r>
              <a:rPr lang="bg-BG" dirty="0"/>
              <a:t>Необходимо е точката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{x, y}</a:t>
            </a:r>
            <a:r>
              <a:rPr lang="bg-BG" dirty="0"/>
              <a:t> да е:</a:t>
            </a:r>
          </a:p>
          <a:p>
            <a:pPr lvl="1">
              <a:lnSpc>
                <a:spcPct val="115000"/>
              </a:lnSpc>
            </a:pPr>
            <a:r>
              <a:rPr lang="bg-BG" dirty="0"/>
              <a:t>надясно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bg-BG" dirty="0"/>
              <a:t> и</a:t>
            </a:r>
            <a:r>
              <a:rPr lang="en-US" dirty="0"/>
              <a:t> </a:t>
            </a:r>
            <a:r>
              <a:rPr lang="bg-BG" dirty="0"/>
              <a:t>наляво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</a:t>
            </a:r>
            <a:br>
              <a:rPr lang="bg-BG" dirty="0"/>
            </a:br>
            <a:r>
              <a:rPr lang="bg-BG" dirty="0"/>
              <a:t>надолу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bg-BG" dirty="0"/>
              <a:t> и</a:t>
            </a:r>
            <a:r>
              <a:rPr lang="en-US" dirty="0"/>
              <a:t> </a:t>
            </a:r>
            <a:r>
              <a:rPr lang="bg-BG" dirty="0"/>
              <a:t>нагоре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"И"</a:t>
            </a:r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612" y="3263270"/>
            <a:ext cx="3844906" cy="3007140"/>
          </a:xfrm>
          <a:prstGeom prst="roundRect">
            <a:avLst>
              <a:gd name="adj" fmla="val 1444"/>
            </a:avLst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9308" y="2348753"/>
            <a:ext cx="108821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&gt;= x1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&lt;= x2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y2)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059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Точка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вътрешна</a:t>
            </a:r>
            <a:r>
              <a:rPr lang="bg-BG" dirty="0"/>
              <a:t> за даден правоъгълник, ако е: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надясно от лявата му страна, наляво </a:t>
            </a:r>
            <a:r>
              <a:rPr lang="bg-BG" dirty="0" smtClean="0"/>
              <a:t>о</a:t>
            </a:r>
            <a:r>
              <a:rPr lang="bg-BG" dirty="0"/>
              <a:t>т</a:t>
            </a:r>
            <a:r>
              <a:rPr lang="bg-BG" dirty="0" smtClean="0"/>
              <a:t> </a:t>
            </a:r>
            <a:r>
              <a:rPr lang="bg-BG" dirty="0"/>
              <a:t>дясната му страна, надолу от горната му страна и нагоре от долната му страна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Точка в правоъгълник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05820" y="3056563"/>
            <a:ext cx="10777184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pointInRectangle([arg1, arg2, arg3, arg4, arg5, arg6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 {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x1 = Number(arg1), y1 = Number(arg2);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x2 = Number(arg3), y2 = Number(arg4);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x = Number(arg5),  y = Number(arg6);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(x &gt;= x1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&lt;= x2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</a:t>
            </a:r>
            <a:r>
              <a:rPr lang="bg-BG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y2)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console.log("Inside");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console.log("Outside");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https://judge.softuni.bg/Contests/Practice/Index/153#2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7079" y="3712022"/>
            <a:ext cx="2121346" cy="1659126"/>
          </a:xfrm>
          <a:prstGeom prst="roundRect">
            <a:avLst>
              <a:gd name="adj" fmla="val 1444"/>
            </a:avLst>
          </a:prstGeom>
        </p:spPr>
      </p:pic>
    </p:spTree>
    <p:extLst>
      <p:ext uri="{BB962C8B-B14F-4D97-AF65-F5344CB8AC3E}">
        <p14:creationId xmlns:p14="http://schemas.microsoft.com/office/powerpoint/2010/main" val="3252380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Логическо 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/>
              <a:t>" (оператор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  <a:r>
              <a:rPr lang="bg-BG" dirty="0"/>
              <a:t>) означава да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изпълнено поне едно </a:t>
            </a:r>
            <a:r>
              <a:rPr lang="bg-BG" dirty="0"/>
              <a:t>измежду няколко условия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Задача: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плод</a:t>
            </a:r>
            <a:r>
              <a:rPr lang="bg-BG" dirty="0"/>
              <a:t> или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зеленчук</a:t>
            </a:r>
            <a:r>
              <a:rPr lang="en-US" dirty="0"/>
              <a:t>?</a:t>
            </a:r>
            <a:endParaRPr lang="bg-BG" dirty="0"/>
          </a:p>
          <a:p>
            <a:pPr lvl="1"/>
            <a:r>
              <a:rPr lang="bg-BG" dirty="0"/>
              <a:t>Плодовете </a:t>
            </a:r>
            <a:r>
              <a:rPr lang="en-US" dirty="0"/>
              <a:t>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fruit</a:t>
            </a:r>
            <a:r>
              <a:rPr lang="en-US" dirty="0"/>
              <a:t>"</a:t>
            </a:r>
            <a:r>
              <a:rPr lang="bg-BG" dirty="0"/>
              <a:t> са: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banana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apple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kiwi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cherry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lemon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grapes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Зеленчуците</a:t>
            </a:r>
            <a:r>
              <a:rPr lang="en-US" dirty="0"/>
              <a:t>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vegetable</a:t>
            </a:r>
            <a:r>
              <a:rPr lang="en-US" dirty="0"/>
              <a:t>"</a:t>
            </a:r>
            <a:r>
              <a:rPr lang="bg-BG" dirty="0"/>
              <a:t> са: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tomato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cucumber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pepper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carrot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Всички останали са</a:t>
            </a:r>
            <a:r>
              <a:rPr lang="en-US" dirty="0"/>
              <a:t>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unknown</a:t>
            </a:r>
            <a:r>
              <a:rPr lang="en-US" dirty="0"/>
              <a:t>"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"ИЛИ"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9308" y="2535300"/>
            <a:ext cx="10882198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 == "banana"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"apple"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"kiwi")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console.log("fruit");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32612" y="3827148"/>
            <a:ext cx="1301691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lemon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807233" y="3827148"/>
            <a:ext cx="155437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8373137" y="3950258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32612" y="5908357"/>
            <a:ext cx="1301691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807233" y="5908357"/>
            <a:ext cx="155437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unknown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8373137" y="603146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90788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/>
              <a:t>Решение на задачата "плод или зеленчук":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Плод или зеленчук?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850408"/>
            <a:ext cx="10363200" cy="4340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fruitOrVegetable([arg1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</a:t>
            </a: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p = arg1;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(p == "banana"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 == "apple"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 == "kiwi"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== "cherry"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 == "lemon"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 == "grapes")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console.log("fruit");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(p == "tomato"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 == "cucumber"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b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== "pepper"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 == "carrot")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console.log("vegetable");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console.log("unknown");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</a:t>
            </a:r>
            <a:r>
              <a:rPr lang="bg-BG" dirty="0">
                <a:hlinkClick r:id="rId2"/>
              </a:rPr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41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4756721"/>
            <a:ext cx="9296398" cy="820600"/>
          </a:xfrm>
        </p:spPr>
        <p:txBody>
          <a:bodyPr/>
          <a:lstStyle/>
          <a:p>
            <a:r>
              <a:rPr lang="bg-BG" dirty="0"/>
              <a:t>По-сложни проверки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4" y="5658621"/>
            <a:ext cx="9296398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375" y="1143000"/>
            <a:ext cx="2859272" cy="33348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8107">
            <a:off x="1202168" y="2110259"/>
            <a:ext cx="4772025" cy="1424167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16" name="Picture 4" descr="http://findicons.com/files/icons/1671/simplicio/128/notification_do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758" y="1724020"/>
            <a:ext cx="1517464" cy="151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s://en.opensuse.org/images/thumb/3/3b/Icon-warning.png/120px-Icon-warni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280" y="1866376"/>
            <a:ext cx="1911932" cy="191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961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Логическо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sz="3200" dirty="0"/>
              <a:t> (оператор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sz="3200" dirty="0"/>
              <a:t>) </a:t>
            </a:r>
            <a:r>
              <a:rPr lang="bg-BG" sz="3200" dirty="0"/>
              <a:t>означава да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не е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изпълнено </a:t>
            </a:r>
            <a:r>
              <a:rPr lang="bg-BG" sz="3200" dirty="0"/>
              <a:t>дадено услови</a:t>
            </a:r>
            <a:r>
              <a:rPr lang="en-US" sz="3200" dirty="0"/>
              <a:t>e</a:t>
            </a:r>
          </a:p>
          <a:p>
            <a:pPr>
              <a:lnSpc>
                <a:spcPct val="100000"/>
              </a:lnSpc>
            </a:pPr>
            <a:r>
              <a:rPr lang="bg-BG" sz="3200" dirty="0"/>
              <a:t>Пример:</a:t>
            </a:r>
          </a:p>
          <a:p>
            <a:pPr lvl="1">
              <a:lnSpc>
                <a:spcPct val="100000"/>
              </a:lnSpc>
            </a:pPr>
            <a:r>
              <a:rPr lang="bg-BG" sz="2800" dirty="0"/>
              <a:t>Дадено число е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валидно</a:t>
            </a:r>
            <a:r>
              <a:rPr lang="bg-BG" sz="2800" dirty="0"/>
              <a:t>, ако е в диапазона </a:t>
            </a:r>
            <a:r>
              <a:rPr lang="en-US" sz="2800" dirty="0"/>
              <a:t>[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100</a:t>
            </a:r>
            <a:r>
              <a:rPr lang="en-US" sz="2800" dirty="0"/>
              <a:t>…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200</a:t>
            </a:r>
            <a:r>
              <a:rPr lang="en-US" sz="2800" dirty="0"/>
              <a:t>]</a:t>
            </a:r>
            <a:r>
              <a:rPr lang="bg-BG" sz="2800" dirty="0"/>
              <a:t> или е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0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2800" dirty="0"/>
              <a:t>Да се направи проверка за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невалидно число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30761" y="4038600"/>
            <a:ext cx="10654402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isInvalid([arg1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 {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num = Number(arg1);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inRange = </a:t>
            </a:r>
            <a:r>
              <a:rPr lang="bg-BG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&gt;= 100 &amp;&amp; num &lt;= 200</a:t>
            </a:r>
            <a:r>
              <a:rPr lang="bg-BG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|| num ==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</a:t>
            </a:r>
            <a:r>
              <a:rPr lang="bg-BG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inRange)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console.log("invalid");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</a:t>
            </a:r>
            <a:r>
              <a:rPr lang="bg-BG" dirty="0">
                <a:hlinkClick r:id="rId2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44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Да се напише програма, която чете 6 десетични числа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endParaRPr lang="bg-BG" sz="3200" dirty="0"/>
          </a:p>
          <a:p>
            <a:pPr lvl="1"/>
            <a:r>
              <a:rPr lang="bg-BG" sz="3000" dirty="0"/>
              <a:t>Печата дали точката 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върху страна от правоъгълника </a:t>
            </a:r>
            <a:r>
              <a:rPr lang="bg-BG" sz="3000" dirty="0"/>
              <a:t>или не</a:t>
            </a:r>
          </a:p>
          <a:p>
            <a:pPr lvl="1"/>
            <a:r>
              <a:rPr lang="bg-BG" sz="3000" dirty="0"/>
              <a:t>Ограничения: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sz="3000" b="1" dirty="0"/>
              <a:t> </a:t>
            </a:r>
            <a:r>
              <a:rPr lang="en-US" sz="3000" dirty="0"/>
              <a:t>&lt;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sz="3000" dirty="0"/>
              <a:t> </a:t>
            </a:r>
            <a:r>
              <a:rPr lang="bg-BG" sz="3000" dirty="0"/>
              <a:t>и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sz="3000" b="1" dirty="0"/>
              <a:t> </a:t>
            </a:r>
            <a:r>
              <a:rPr lang="en-US" sz="3000" dirty="0"/>
              <a:t>&lt;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Пример: Точка върху страна на правоъгълник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733800"/>
            <a:ext cx="78698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800" dirty="0"/>
              <a:t>2</a:t>
            </a:r>
            <a:endParaRPr lang="en-US" sz="2800" dirty="0"/>
          </a:p>
          <a:p>
            <a:r>
              <a:rPr lang="bg-BG" sz="2800" dirty="0"/>
              <a:t>-3</a:t>
            </a:r>
            <a:endParaRPr lang="en-US" sz="2800" dirty="0"/>
          </a:p>
          <a:p>
            <a:r>
              <a:rPr lang="bg-BG" sz="2800" dirty="0"/>
              <a:t>12</a:t>
            </a:r>
            <a:endParaRPr lang="en-US" sz="2800" dirty="0"/>
          </a:p>
          <a:p>
            <a:r>
              <a:rPr lang="bg-BG" sz="2800" dirty="0"/>
              <a:t>3</a:t>
            </a:r>
            <a:endParaRPr lang="en-US" sz="2800" dirty="0"/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8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-1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08212" y="3733800"/>
            <a:ext cx="16764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Inside / Outside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763506" y="494951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712" y="3733800"/>
            <a:ext cx="3447842" cy="2677656"/>
          </a:xfrm>
          <a:prstGeom prst="roundRect">
            <a:avLst>
              <a:gd name="adj" fmla="val 1866"/>
            </a:avLst>
          </a:prstGeom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304212" y="3733800"/>
            <a:ext cx="78698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800" dirty="0"/>
              <a:t>2</a:t>
            </a:r>
            <a:endParaRPr lang="en-US" sz="2800" dirty="0"/>
          </a:p>
          <a:p>
            <a:r>
              <a:rPr lang="bg-BG" sz="2800" dirty="0"/>
              <a:t>-3</a:t>
            </a:r>
            <a:endParaRPr lang="en-US" sz="2800" dirty="0"/>
          </a:p>
          <a:p>
            <a:r>
              <a:rPr lang="bg-BG" sz="2800" dirty="0"/>
              <a:t>12</a:t>
            </a:r>
            <a:endParaRPr lang="en-US" sz="2800" dirty="0"/>
          </a:p>
          <a:p>
            <a:r>
              <a:rPr lang="bg-BG" sz="2800" dirty="0"/>
              <a:t>3</a:t>
            </a:r>
            <a:endParaRPr lang="en-US" sz="2800" dirty="0"/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12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-1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75812" y="3733800"/>
            <a:ext cx="16764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9231106" y="494951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26825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Точка лежи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върху някоя от страните </a:t>
            </a:r>
            <a:r>
              <a:rPr lang="bg-BG" dirty="0"/>
              <a:t>на правоъгълник, ако: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 </a:t>
            </a:r>
            <a:r>
              <a:rPr lang="bg-BG" dirty="0"/>
              <a:t>съвпада с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dirty="0"/>
              <a:t> </a:t>
            </a:r>
            <a:r>
              <a:rPr lang="bg-BG" dirty="0"/>
              <a:t>и същевременно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dirty="0"/>
              <a:t> </a:t>
            </a:r>
            <a:r>
              <a:rPr lang="bg-BG" dirty="0"/>
              <a:t>е между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bg-BG" dirty="0"/>
              <a:t> или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dirty="0"/>
              <a:t> </a:t>
            </a:r>
            <a:r>
              <a:rPr lang="bg-BG" dirty="0"/>
              <a:t>съвпада с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en-US" dirty="0"/>
              <a:t> </a:t>
            </a:r>
            <a:r>
              <a:rPr lang="bg-BG" dirty="0"/>
              <a:t>и същевременно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 </a:t>
            </a:r>
            <a:r>
              <a:rPr lang="bg-BG" dirty="0"/>
              <a:t>е между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логически условия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6614" y="3388412"/>
            <a:ext cx="10515598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 == x1 || x == x2) &amp;&amp;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(y &gt;= y1) &amp;&amp; (y &lt;= y2)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 == y1 || y == y2) &amp;&amp;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(x &gt;= x1) &amp;&amp; (x &lt;= x2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console.log("Border");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675" y="3464859"/>
            <a:ext cx="3587291" cy="2796988"/>
          </a:xfrm>
          <a:prstGeom prst="roundRect">
            <a:avLst>
              <a:gd name="adj" fmla="val 1444"/>
            </a:avLst>
          </a:prstGeom>
        </p:spPr>
      </p:pic>
    </p:spTree>
    <p:extLst>
      <p:ext uri="{BB962C8B-B14F-4D97-AF65-F5344CB8AC3E}">
        <p14:creationId xmlns:p14="http://schemas.microsoft.com/office/powerpoint/2010/main" val="373669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2800" dirty="0"/>
              <a:t>Предходното условие може да се опрости</a:t>
            </a:r>
            <a:r>
              <a:rPr lang="en-US" sz="2800" dirty="0"/>
              <a:t> </a:t>
            </a:r>
            <a:r>
              <a:rPr lang="bg-BG" sz="2800" dirty="0"/>
              <a:t>ето така: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Опростяване на логически условия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36649" y="1600200"/>
            <a:ext cx="10715528" cy="44956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isOnBorder([arg1, arg2, arg3, arg4, arg5, arg6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 {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x1 = Number(arg1), y1 = Number(arg2), x2 = Number(arg3),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y2 = Number(arg4), x = Number(arg5), y = Number(arg6);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onLeftSide = (x == x1) &amp;&amp; (y &gt;= y1) &amp;&amp; (y &lt;= y2);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onRightSide = (x == x2) &amp;&amp; (y &gt;= y1) &amp;&amp; (y &lt;= y2);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onUpSide = (y == y1) &amp;&amp; (x &gt;= x1) &amp;&amp; (x &lt;= x2);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onDownSide = (y == y2) &amp;&amp; (x &gt;= x1) &amp;&amp; (x &lt;= x2);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(onLeftSide || onRightSide || onUpSide || onDownSide)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console.log("Border");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console.log("Inside / Outside");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661800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</a:t>
            </a:r>
            <a:r>
              <a:rPr lang="bg-BG" dirty="0">
                <a:hlinkClick r:id="rId2"/>
              </a:rPr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062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5351600"/>
            <a:ext cx="9296398" cy="820600"/>
          </a:xfrm>
        </p:spPr>
        <p:txBody>
          <a:bodyPr/>
          <a:lstStyle/>
          <a:p>
            <a:r>
              <a:rPr lang="bg-BG" dirty="0"/>
              <a:t>Задачи с по-сложни проверки</a:t>
            </a:r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234" y="1313000"/>
            <a:ext cx="4076358" cy="3619806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learningshopbluewater.co.uk/wp-content/uploads/problem-solving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4137">
            <a:off x="875102" y="2014400"/>
            <a:ext cx="2557006" cy="2557006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oherencelabs.com/img/TypeMetal-app-icon-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252" y="1822675"/>
            <a:ext cx="2940456" cy="294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789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5" y="1191467"/>
            <a:ext cx="6742197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Вложени проверки</a:t>
            </a:r>
            <a:endParaRPr lang="en-US" dirty="0"/>
          </a:p>
          <a:p>
            <a:pPr marL="723900" lvl="1" indent="-420688"/>
            <a:r>
              <a:rPr lang="bg-BG" dirty="0"/>
              <a:t>Задачи с вложени проверки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По-сложни проверки</a:t>
            </a:r>
          </a:p>
          <a:p>
            <a:pPr marL="723900" lvl="1" indent="-420688"/>
            <a:r>
              <a:rPr lang="bg-BG" dirty="0"/>
              <a:t>Логическо 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/>
              <a:t>", логическо 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/>
              <a:t>", логическо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/>
              <a:t> 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скоби</a:t>
            </a:r>
          </a:p>
          <a:p>
            <a:pPr marL="723900" lvl="1" indent="-420688"/>
            <a:r>
              <a:rPr lang="bg-BG" dirty="0"/>
              <a:t>Задачи със сложни проверки</a:t>
            </a:r>
          </a:p>
          <a:p>
            <a:pPr marL="514350" indent="-514350">
              <a:buFont typeface="+mj-lt"/>
              <a:buAutoNum type="arabicPeriod"/>
            </a:pPr>
            <a:r>
              <a:rPr lang="bg-BG" sz="3200" dirty="0"/>
              <a:t>Точка и правоъгълник – графично (</a:t>
            </a:r>
            <a:r>
              <a:rPr lang="en-US" sz="3200" dirty="0"/>
              <a:t>GUI) </a:t>
            </a:r>
            <a:r>
              <a:rPr lang="bg-BG" sz="3200" dirty="0"/>
              <a:t>приложение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030" y="1271366"/>
            <a:ext cx="3800782" cy="490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Магазин за плодове в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работни дни </a:t>
            </a:r>
            <a:r>
              <a:rPr lang="bg-BG" sz="3200" dirty="0"/>
              <a:t>продава на следните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цени</a:t>
            </a:r>
            <a:r>
              <a:rPr lang="bg-BG" sz="3200" dirty="0"/>
              <a:t>:</a:t>
            </a:r>
          </a:p>
          <a:p>
            <a:endParaRPr lang="bg-BG" sz="3200" dirty="0"/>
          </a:p>
          <a:p>
            <a:endParaRPr lang="bg-BG" sz="3200" dirty="0"/>
          </a:p>
          <a:p>
            <a:r>
              <a:rPr lang="bg-BG" sz="3200" dirty="0"/>
              <a:t>В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почивни дни </a:t>
            </a:r>
            <a:r>
              <a:rPr lang="bg-BG" sz="3200" dirty="0"/>
              <a:t>цените са по-високи:</a:t>
            </a:r>
          </a:p>
          <a:p>
            <a:endParaRPr lang="bg-BG" sz="3200" dirty="0"/>
          </a:p>
          <a:p>
            <a:endParaRPr lang="bg-BG" sz="3200" dirty="0"/>
          </a:p>
          <a:p>
            <a:pPr>
              <a:spcBef>
                <a:spcPts val="1800"/>
              </a:spcBef>
            </a:pPr>
            <a:r>
              <a:rPr lang="bg-BG" sz="3200" dirty="0"/>
              <a:t>Примерен</a:t>
            </a:r>
            <a:br>
              <a:rPr lang="bg-BG" sz="3200" dirty="0"/>
            </a:br>
            <a:r>
              <a:rPr lang="bg-BG" sz="3200" dirty="0"/>
              <a:t>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Магазин за плодове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89151" y="1771775"/>
          <a:ext cx="10007346" cy="1159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0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15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9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2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плод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banana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orange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grapefruit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kiwi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pineapple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grapes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цена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2.50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1.20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0.85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1.45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2.70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5.50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3.85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93250" y="3753029"/>
          <a:ext cx="10007346" cy="11090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0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15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9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2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65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плод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banana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orange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grapefruit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kiwi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pineapple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grapes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5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цена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2.70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1.25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1.60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3.00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5.60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4.20</a:t>
                      </a:r>
                    </a:p>
                  </a:txBody>
                  <a:tcPr marL="68580" marR="6858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81591" y="5183050"/>
            <a:ext cx="166125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Tuesday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346060" y="5181600"/>
            <a:ext cx="10668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376164" y="5203519"/>
            <a:ext cx="166125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orange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Sunday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340633" y="5202069"/>
            <a:ext cx="10668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2.70</a:t>
            </a:r>
          </a:p>
        </p:txBody>
      </p:sp>
    </p:spTree>
    <p:extLst>
      <p:ext uri="{BB962C8B-B14F-4D97-AF65-F5344CB8AC3E}">
        <p14:creationId xmlns:p14="http://schemas.microsoft.com/office/powerpoint/2010/main" val="658172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Решение: </a:t>
            </a:r>
            <a:r>
              <a:rPr lang="ru-RU" dirty="0"/>
              <a:t>Магазин за плодове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66842"/>
            <a:ext cx="10668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fruitShop([arg1, arg2, arg3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 {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(day == "saturday" || day == "sunday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(fruit == "banana") price = 2.70;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if (fruit == "apple") price = 1.25;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more fruits come here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(day == "monday" || day == "tuesday" || day ==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"wednesday" || day == "thursday" || day == "friday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(fruit == "banana") price = 2.50;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TODO: more fruits come here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5004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11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Autofit/>
          </a:bodyPr>
          <a:lstStyle/>
          <a:p>
            <a:r>
              <a:rPr lang="bg-BG" sz="3200" dirty="0"/>
              <a:t>Фирма дава следните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комисионни</a:t>
            </a:r>
            <a:r>
              <a:rPr lang="bg-BG" sz="3200" dirty="0"/>
              <a:t> на търговците си според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града</a:t>
            </a:r>
            <a:r>
              <a:rPr lang="bg-BG" sz="3200" dirty="0"/>
              <a:t>, в който работят и обема на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продажбите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bg-BG" sz="3200" dirty="0"/>
              <a:t>: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bg-BG" sz="3200" dirty="0"/>
              <a:t>Напишете програма, която по град и обем</a:t>
            </a:r>
            <a:br>
              <a:rPr lang="bg-BG" sz="3200" dirty="0"/>
            </a:br>
            <a:r>
              <a:rPr lang="bg-BG" sz="3200" dirty="0"/>
              <a:t>на продажбите изчислява комисионната</a:t>
            </a:r>
          </a:p>
          <a:p>
            <a:pPr lvl="1"/>
            <a:r>
              <a:rPr lang="bg-BG" sz="3000" dirty="0"/>
              <a:t>Резултатът да се изведе закръглен с 2 десетични цифри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Търговски комисионни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418556"/>
              </p:ext>
            </p:extLst>
          </p:nvPr>
        </p:nvGraphicFramePr>
        <p:xfrm>
          <a:off x="760411" y="2389094"/>
          <a:ext cx="10668000" cy="2209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8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7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69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268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85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16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Град / цена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≤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500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500 &lt;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1 000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1 000 &lt;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1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&gt;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1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dirty="0">
                          <a:effectLst/>
                        </a:rPr>
                        <a:t>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/>
                        </a:rPr>
                        <a:t>7%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8%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12%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Varna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4.5%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7.5%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10%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13%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Plovdiv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5.5%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8%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12%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14.5%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376012" y="4996753"/>
            <a:ext cx="1052400" cy="8824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dirty="0">
                <a:latin typeface="Consolas" panose="020B0609020204030204" pitchFamily="49" charset="0"/>
              </a:rPr>
              <a:t>27.50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77318" y="4993341"/>
            <a:ext cx="1447800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Plovdiv</a:t>
            </a:r>
          </a:p>
          <a:p>
            <a:r>
              <a:rPr lang="bg-BG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499.99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9881494" y="5312082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97756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Търговски комисионни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22413" y="1143000"/>
            <a:ext cx="10944000" cy="4924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tradeComissions([arg1, arg2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 {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town = arg1.toLowerCase();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sales = Number(arg2);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comission = -1.0;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(town == "sofia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(0 &lt;= sales &amp;&amp; sales &lt;= 500) comission = 0.05;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if (500 &lt; sales &amp;&amp; sales &lt;= 1000) comission = 0.07;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check the other price ranges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(town == "varna") </a:t>
            </a:r>
            <a:r>
              <a:rPr lang="en-US" sz="20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check the price ranges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(town == "plovdiv") </a:t>
            </a:r>
            <a:r>
              <a:rPr lang="en-US" sz="20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check the price ranges 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(comission &gt;=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console.log((sales * comission).toFixed(2));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console.log("error");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58706" y="614084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50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719034"/>
          </a:xfrm>
        </p:spPr>
        <p:txBody>
          <a:bodyPr/>
          <a:lstStyle/>
          <a:p>
            <a:r>
              <a:rPr lang="bg-BG" dirty="0"/>
              <a:t>По-доброто</a:t>
            </a:r>
            <a:r>
              <a:rPr lang="en-US" dirty="0"/>
              <a:t> If-Else-If-Else?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4052703"/>
            <a:ext cx="8938472" cy="1568497"/>
          </a:xfrm>
        </p:spPr>
        <p:txBody>
          <a:bodyPr/>
          <a:lstStyle/>
          <a:p>
            <a:pPr lvl="0"/>
            <a:r>
              <a:rPr lang="bg-BG" dirty="0"/>
              <a:t>Условна конструкция </a:t>
            </a:r>
            <a:r>
              <a:rPr lang="en-US" dirty="0"/>
              <a:t>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witch-case</a:t>
            </a:r>
            <a:endParaRPr lang="en-US" dirty="0"/>
          </a:p>
        </p:txBody>
      </p:sp>
      <p:pic>
        <p:nvPicPr>
          <p:cNvPr id="5" name="Picture 2" descr="http://www.middleleaze.co.uk/network_switch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446212" y="1219200"/>
            <a:ext cx="8938472" cy="29513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370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39504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Switch-case</a:t>
            </a:r>
            <a:r>
              <a:rPr lang="en-US" sz="3200" dirty="0"/>
              <a:t> </a:t>
            </a:r>
            <a:r>
              <a:rPr lang="bg-BG" sz="3200" dirty="0"/>
              <a:t>работи като поредица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if-else-if-else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/>
              <a:t>Пример</a:t>
            </a:r>
            <a:r>
              <a:rPr lang="en-US" sz="3200" dirty="0"/>
              <a:t>: </a:t>
            </a:r>
            <a:r>
              <a:rPr lang="bg-BG" sz="3200" dirty="0"/>
              <a:t>Принтирайте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деня от седмицата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(</a:t>
            </a:r>
            <a:r>
              <a:rPr lang="bg-BG" sz="3200" dirty="0"/>
              <a:t>на английски</a:t>
            </a:r>
            <a:r>
              <a:rPr lang="en-US" sz="3200" dirty="0"/>
              <a:t>)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според въведеното число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(1…7)</a:t>
            </a:r>
            <a:endParaRPr lang="bg-BG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Условна конструкция </a:t>
            </a:r>
            <a:r>
              <a:rPr lang="en-US" dirty="0"/>
              <a:t>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898411" y="2819400"/>
            <a:ext cx="10377602" cy="330859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dayOfWeek([arg1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 {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day = parseInt(arg1);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switch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(day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1: console.log("Monday");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2: console.log("Tuesday");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//TODO: more cases come here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7: console.log("Sunday");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console.log("Error!");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269916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Тестване на решението 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https://judge.softuni.bg/Contests/Practice/Index/153#8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8583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28390" name="Rectangle 6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2800" dirty="0"/>
              <a:t>Напишете програма, която принтира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вида на животно според името му</a:t>
            </a:r>
            <a:r>
              <a:rPr lang="en-US" sz="2800" dirty="0"/>
              <a:t>:</a:t>
            </a:r>
            <a:r>
              <a:rPr lang="bg-BG" sz="2800" dirty="0"/>
              <a:t> </a:t>
            </a:r>
            <a:r>
              <a:rPr lang="en-US" sz="2800" dirty="0"/>
              <a:t>dog </a:t>
            </a:r>
            <a:r>
              <a:rPr lang="en-US" sz="2800" dirty="0">
                <a:sym typeface="Wingdings" panose="05000000000000000000" pitchFamily="2" charset="2"/>
              </a:rPr>
              <a:t> mammal; crocodile, tortoise, snake  reptile;</a:t>
            </a:r>
            <a:r>
              <a:rPr lang="bg-BG" sz="2800" dirty="0">
                <a:sym typeface="Wingdings" panose="05000000000000000000" pitchFamily="2" charset="2"/>
              </a:rPr>
              <a:t> </a:t>
            </a:r>
            <a:r>
              <a:rPr lang="en-US" sz="2800" dirty="0">
                <a:sym typeface="Wingdings" panose="05000000000000000000" pitchFamily="2" charset="2"/>
              </a:rPr>
              <a:t>others  unknown</a:t>
            </a:r>
            <a:endParaRPr lang="bg-BG" sz="2800" dirty="0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Множество етикети в</a:t>
            </a:r>
            <a:r>
              <a:rPr lang="en-US" dirty="0"/>
              <a:t> Switch-case</a:t>
            </a:r>
            <a:endParaRPr lang="bg-BG" dirty="0"/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827003" y="2209800"/>
            <a:ext cx="10453800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animalType([arg1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 {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let animal = arg1;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switch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(animal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"dog": console.log("mammal");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"crocodile": </a:t>
            </a:r>
            <a:r>
              <a:rPr lang="en-US" sz="22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//TODO: print result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"tortoise":  </a:t>
            </a:r>
            <a:r>
              <a:rPr lang="en-US" sz="22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//TODO: print result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"snake": console.log("reptile");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console.log("unknown");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0412" y="6255996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Тестване на решението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https://judge.softuni.bg/Contests/Practice/Index/153#9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087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23012"/>
            <a:ext cx="10363200" cy="820600"/>
          </a:xfrm>
        </p:spPr>
        <p:txBody>
          <a:bodyPr/>
          <a:lstStyle/>
          <a:p>
            <a:r>
              <a:rPr lang="bg-BG" dirty="0"/>
              <a:t>Задачи с по-сложни проверки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12813" y="5678768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45" y="1066800"/>
            <a:ext cx="3578136" cy="3177384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learningshopbluewater.co.uk/wp-content/uploads/problem-solving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4137">
            <a:off x="1085001" y="1943323"/>
            <a:ext cx="2358194" cy="2358194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oherencelabs.com/img/TypeMetal-app-icon-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1837550"/>
            <a:ext cx="2743201" cy="255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72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20139"/>
            <a:ext cx="10363200" cy="820600"/>
          </a:xfrm>
        </p:spPr>
        <p:txBody>
          <a:bodyPr/>
          <a:lstStyle/>
          <a:p>
            <a:r>
              <a:rPr lang="bg-BG" dirty="0"/>
              <a:t>Точка и правоъгълник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Графично (</a:t>
            </a:r>
            <a:r>
              <a:rPr lang="en-US" dirty="0"/>
              <a:t>GUI) </a:t>
            </a:r>
            <a:r>
              <a:rPr lang="bg-BG" dirty="0"/>
              <a:t>приложение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884295" y="1219200"/>
            <a:ext cx="8420234" cy="33528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5569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Нов </a:t>
            </a:r>
            <a:r>
              <a:rPr lang="en-US" dirty="0" smtClean="0"/>
              <a:t>Blank Node.js Console Application </a:t>
            </a:r>
            <a:r>
              <a:rPr lang="bg-BG" dirty="0"/>
              <a:t>проект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132012" y="990600"/>
            <a:ext cx="7924800" cy="54226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7122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00600"/>
            <a:ext cx="10363200" cy="820600"/>
          </a:xfrm>
        </p:spPr>
        <p:txBody>
          <a:bodyPr/>
          <a:lstStyle/>
          <a:p>
            <a:r>
              <a:rPr lang="bg-BG" dirty="0"/>
              <a:t>Вложени проверки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en-US" dirty="0"/>
              <a:t>If-</a:t>
            </a:r>
            <a:r>
              <a:rPr lang="bg-BG" dirty="0"/>
              <a:t>конструкции, вложени една в друга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777" y="1219200"/>
            <a:ext cx="2859272" cy="3334801"/>
          </a:xfrm>
          <a:prstGeom prst="rect">
            <a:avLst/>
          </a:prstGeom>
        </p:spPr>
      </p:pic>
      <p:pic>
        <p:nvPicPr>
          <p:cNvPr id="3076" name="Picture 4" descr="http://findicons.com/files/icons/1671/simplicio/128/notification_do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2" y="189600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en.opensuse.org/images/thumb/3/3b/Icon-warning.png/120px-Icon-warn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130" y="1872116"/>
            <a:ext cx="2242682" cy="224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Подготвяне на структурата на приложението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225" y="1285875"/>
            <a:ext cx="7572375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591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Основни елементи в </a:t>
            </a:r>
            <a:r>
              <a:rPr lang="en-US" dirty="0" smtClean="0"/>
              <a:t>index.html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 rotWithShape="1">
          <a:blip r:embed="rId2"/>
          <a:srcRect b="33781"/>
          <a:stretch/>
        </p:blipFill>
        <p:spPr>
          <a:xfrm>
            <a:off x="476011" y="990601"/>
            <a:ext cx="4936818" cy="15889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5031030" y="5523730"/>
            <a:ext cx="6854582" cy="9189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538" y="2809157"/>
            <a:ext cx="5154674" cy="31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468" y="3900284"/>
            <a:ext cx="2965748" cy="900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38808" y="2602762"/>
            <a:ext cx="4521692" cy="1225868"/>
          </a:xfrm>
          <a:prstGeom prst="wedgeRoundRectCallout">
            <a:avLst>
              <a:gd name="adj1" fmla="val 56200"/>
              <a:gd name="adj2" fmla="val -217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22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Закачане на функцията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draw() </a:t>
            </a:r>
            <a:r>
              <a:rPr lang="bg-BG" sz="22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към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onclick</a:t>
            </a:r>
            <a:r>
              <a:rPr lang="bg-BG" sz="22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събитието на бутона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[Draw!]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450215" y="5350574"/>
            <a:ext cx="4542666" cy="851297"/>
          </a:xfrm>
          <a:prstGeom prst="wedgeRoundRectCallout">
            <a:avLst>
              <a:gd name="adj1" fmla="val 57184"/>
              <a:gd name="adj2" fmla="val 130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22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Създаване на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canvas </a:t>
            </a:r>
            <a:r>
              <a:rPr lang="bg-BG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елемент </a:t>
            </a:r>
            <a:r>
              <a:rPr lang="bg-BG" sz="22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за чертаене на фигури</a:t>
            </a:r>
            <a:endParaRPr lang="en-US" sz="22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484812" y="990600"/>
            <a:ext cx="4343400" cy="1328023"/>
          </a:xfrm>
          <a:prstGeom prst="wedgeRoundRectCallout">
            <a:avLst>
              <a:gd name="adj1" fmla="val -63901"/>
              <a:gd name="adj2" fmla="val 1435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Подаване на път към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app.js</a:t>
            </a:r>
            <a:r>
              <a:rPr lang="bg-BG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който съдържа функцията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draw()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484812" y="3828630"/>
            <a:ext cx="4000499" cy="1225868"/>
          </a:xfrm>
          <a:prstGeom prst="wedgeRoundRectCallout">
            <a:avLst>
              <a:gd name="adj1" fmla="val -67994"/>
              <a:gd name="adj2" fmla="val -1756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22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Създаване на елементи, които да пазят </a:t>
            </a:r>
            <a:r>
              <a:rPr lang="bg-BG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резултата от функцията</a:t>
            </a:r>
            <a:endParaRPr lang="en-US" sz="2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80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Взимане на координати и рисуване на екрана</a:t>
            </a:r>
            <a:endParaRPr lang="en-US" dirty="0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608012" y="1421706"/>
            <a:ext cx="6324600" cy="109289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bg-BG" sz="1200" dirty="0">
                <a:solidFill>
                  <a:srgbClr val="008000"/>
                </a:solidFill>
                <a:effectLst/>
                <a:latin typeface="Consolas"/>
                <a:ea typeface="Calibri"/>
                <a:cs typeface="Consolas"/>
              </a:rPr>
              <a:t>//Get input for rectangle coordinates</a:t>
            </a:r>
            <a:endParaRPr lang="bg-BG" sz="1800" dirty="0">
              <a:effectLst/>
              <a:latin typeface="Calibri"/>
              <a:ea typeface="Calibri"/>
              <a:cs typeface="Arial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bg-BG" sz="1200" dirty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   </a:t>
            </a:r>
            <a:r>
              <a:rPr lang="bg-BG" sz="1200" dirty="0">
                <a:solidFill>
                  <a:srgbClr val="0000FF"/>
                </a:solidFill>
                <a:effectLst/>
                <a:latin typeface="Consolas"/>
                <a:ea typeface="Calibri"/>
                <a:cs typeface="Consolas"/>
              </a:rPr>
              <a:t>let</a:t>
            </a:r>
            <a:r>
              <a:rPr lang="bg-BG" sz="1200" dirty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rectX1 = Number(document.getElementById(</a:t>
            </a:r>
            <a:r>
              <a:rPr lang="bg-BG" sz="1200" dirty="0">
                <a:solidFill>
                  <a:srgbClr val="A31515"/>
                </a:solidFill>
                <a:effectLst/>
                <a:latin typeface="Consolas"/>
                <a:ea typeface="Calibri"/>
                <a:cs typeface="Consolas"/>
              </a:rPr>
              <a:t>"rect-x1"</a:t>
            </a:r>
            <a:r>
              <a:rPr lang="bg-BG" sz="1200" dirty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).value) * 10;</a:t>
            </a:r>
            <a:endParaRPr lang="bg-BG" sz="1800" dirty="0">
              <a:effectLst/>
              <a:latin typeface="Calibri"/>
              <a:ea typeface="Calibri"/>
              <a:cs typeface="Arial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bg-BG" sz="1200" dirty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   </a:t>
            </a:r>
            <a:r>
              <a:rPr lang="bg-BG" sz="1200" dirty="0">
                <a:solidFill>
                  <a:srgbClr val="0000FF"/>
                </a:solidFill>
                <a:effectLst/>
                <a:latin typeface="Consolas"/>
                <a:ea typeface="Calibri"/>
                <a:cs typeface="Consolas"/>
              </a:rPr>
              <a:t>let</a:t>
            </a:r>
            <a:r>
              <a:rPr lang="bg-BG" sz="1200" dirty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rectY1 = Number(document.getElementById(</a:t>
            </a:r>
            <a:r>
              <a:rPr lang="bg-BG" sz="1200" dirty="0">
                <a:solidFill>
                  <a:srgbClr val="A31515"/>
                </a:solidFill>
                <a:effectLst/>
                <a:latin typeface="Consolas"/>
                <a:ea typeface="Calibri"/>
                <a:cs typeface="Consolas"/>
              </a:rPr>
              <a:t>"rect-y1"</a:t>
            </a:r>
            <a:r>
              <a:rPr lang="bg-BG" sz="1200" dirty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).value) * 10;</a:t>
            </a:r>
            <a:endParaRPr lang="bg-BG" sz="1800" dirty="0">
              <a:effectLst/>
              <a:latin typeface="Calibri"/>
              <a:ea typeface="Calibri"/>
              <a:cs typeface="Arial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bg-BG" sz="1200" dirty="0">
                <a:solidFill>
                  <a:srgbClr val="008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bg-BG" sz="1200" dirty="0" smtClean="0">
                <a:solidFill>
                  <a:srgbClr val="008000"/>
                </a:solidFill>
                <a:latin typeface="Consolas"/>
                <a:ea typeface="Calibri"/>
                <a:cs typeface="Consolas"/>
              </a:rPr>
              <a:t>   //</a:t>
            </a:r>
            <a:r>
              <a:rPr lang="en-US" sz="1200" dirty="0" smtClean="0">
                <a:solidFill>
                  <a:srgbClr val="008000"/>
                </a:solidFill>
                <a:latin typeface="Consolas"/>
                <a:ea typeface="Calibri"/>
                <a:cs typeface="Consolas"/>
              </a:rPr>
              <a:t> TODO: </a:t>
            </a:r>
            <a:r>
              <a:rPr lang="bg-BG" sz="1200" dirty="0" smtClean="0">
                <a:solidFill>
                  <a:srgbClr val="008000"/>
                </a:solidFill>
                <a:latin typeface="Consolas"/>
                <a:ea typeface="Calibri"/>
                <a:cs typeface="Consolas"/>
              </a:rPr>
              <a:t>Get </a:t>
            </a:r>
            <a:r>
              <a:rPr lang="en-US" sz="1200" dirty="0" smtClean="0">
                <a:solidFill>
                  <a:srgbClr val="008000"/>
                </a:solidFill>
                <a:latin typeface="Consolas"/>
                <a:ea typeface="Calibri"/>
                <a:cs typeface="Consolas"/>
              </a:rPr>
              <a:t>the coordinates of the second point</a:t>
            </a:r>
            <a:endParaRPr lang="bg-BG" sz="1800" dirty="0">
              <a:ea typeface="Calibri"/>
              <a:cs typeface="Arial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237412" y="1326913"/>
            <a:ext cx="4343400" cy="919401"/>
          </a:xfrm>
          <a:prstGeom prst="wedgeRoundRectCallout">
            <a:avLst>
              <a:gd name="adj1" fmla="val -61854"/>
              <a:gd name="adj2" fmla="val 204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Вземете координатите на точките на правоъгълника</a:t>
            </a:r>
            <a:endParaRPr lang="en-US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608012" y="3396377"/>
            <a:ext cx="5721985" cy="2057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bg-BG" sz="1200" dirty="0" smtClean="0">
                <a:solidFill>
                  <a:srgbClr val="008000"/>
                </a:solidFill>
                <a:effectLst/>
                <a:latin typeface="Consolas"/>
                <a:ea typeface="Calibri"/>
                <a:cs typeface="Consolas"/>
              </a:rPr>
              <a:t>//</a:t>
            </a:r>
            <a:r>
              <a:rPr lang="en-US" sz="1200" dirty="0" smtClean="0">
                <a:solidFill>
                  <a:srgbClr val="008000"/>
                </a:solidFill>
                <a:effectLst/>
                <a:latin typeface="Consolas"/>
                <a:ea typeface="Calibri"/>
                <a:cs typeface="Consolas"/>
              </a:rPr>
              <a:t>TODO: Calculate </a:t>
            </a:r>
            <a:r>
              <a:rPr lang="en-US" sz="1200" dirty="0" err="1" smtClean="0">
                <a:solidFill>
                  <a:srgbClr val="008000"/>
                </a:solidFill>
                <a:effectLst/>
                <a:latin typeface="Consolas"/>
                <a:ea typeface="Calibri"/>
                <a:cs typeface="Consolas"/>
              </a:rPr>
              <a:t>rectWidth</a:t>
            </a:r>
            <a:r>
              <a:rPr lang="en-US" sz="1200" dirty="0" smtClean="0">
                <a:solidFill>
                  <a:srgbClr val="008000"/>
                </a:solidFill>
                <a:effectLst/>
                <a:latin typeface="Consolas"/>
                <a:ea typeface="Calibri"/>
                <a:cs typeface="Consolas"/>
              </a:rPr>
              <a:t> and </a:t>
            </a:r>
            <a:r>
              <a:rPr lang="en-US" sz="1200" dirty="0" err="1" smtClean="0">
                <a:solidFill>
                  <a:srgbClr val="008000"/>
                </a:solidFill>
                <a:effectLst/>
                <a:latin typeface="Consolas"/>
                <a:ea typeface="Calibri"/>
                <a:cs typeface="Consolas"/>
              </a:rPr>
              <a:t>rectHeight</a:t>
            </a:r>
            <a:endParaRPr lang="en-US" sz="1200" dirty="0" smtClean="0">
              <a:solidFill>
                <a:srgbClr val="008000"/>
              </a:solidFill>
              <a:effectLst/>
              <a:latin typeface="Consolas"/>
              <a:ea typeface="Calibri"/>
              <a:cs typeface="Consolas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endParaRPr lang="bg-BG" sz="1200" dirty="0" smtClean="0">
              <a:solidFill>
                <a:srgbClr val="008000"/>
              </a:solidFill>
              <a:effectLst/>
              <a:latin typeface="Consolas"/>
              <a:ea typeface="Calibri"/>
              <a:cs typeface="Consolas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bg-BG" sz="1200" dirty="0" smtClean="0">
                <a:solidFill>
                  <a:srgbClr val="008000"/>
                </a:solidFill>
                <a:effectLst/>
                <a:latin typeface="Consolas"/>
                <a:ea typeface="Calibri"/>
                <a:cs typeface="Consolas"/>
              </a:rPr>
              <a:t>//</a:t>
            </a:r>
            <a:r>
              <a:rPr lang="bg-BG" sz="1200" dirty="0">
                <a:solidFill>
                  <a:srgbClr val="008000"/>
                </a:solidFill>
                <a:effectLst/>
                <a:latin typeface="Consolas"/>
                <a:ea typeface="Calibri"/>
                <a:cs typeface="Consolas"/>
              </a:rPr>
              <a:t>Set rectangle style</a:t>
            </a:r>
            <a:endParaRPr lang="bg-BG" sz="1800" dirty="0">
              <a:effectLst/>
              <a:latin typeface="Calibri"/>
              <a:ea typeface="Calibri"/>
              <a:cs typeface="Arial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bg-BG" sz="1200" dirty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   context.strokeStyle = </a:t>
            </a:r>
            <a:r>
              <a:rPr lang="bg-BG" sz="1200" dirty="0">
                <a:solidFill>
                  <a:srgbClr val="A31515"/>
                </a:solidFill>
                <a:effectLst/>
                <a:latin typeface="Consolas"/>
                <a:ea typeface="Calibri"/>
                <a:cs typeface="Consolas"/>
              </a:rPr>
              <a:t>"#ff0000"</a:t>
            </a:r>
            <a:r>
              <a:rPr lang="bg-BG" sz="1200" dirty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;</a:t>
            </a:r>
            <a:endParaRPr lang="bg-BG" sz="1800" dirty="0">
              <a:effectLst/>
              <a:latin typeface="Calibri"/>
              <a:ea typeface="Calibri"/>
              <a:cs typeface="Arial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600"/>
              </a:spcAft>
            </a:pPr>
            <a:r>
              <a:rPr lang="bg-BG" sz="1200" dirty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   context.lineWidth = 3;</a:t>
            </a:r>
            <a:endParaRPr lang="bg-BG" sz="1800" dirty="0">
              <a:effectLst/>
              <a:latin typeface="Calibri"/>
              <a:ea typeface="Calibri"/>
              <a:cs typeface="Arial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bg-BG" sz="1200" dirty="0">
                <a:solidFill>
                  <a:srgbClr val="008000"/>
                </a:solidFill>
                <a:effectLst/>
                <a:latin typeface="Consolas"/>
                <a:ea typeface="Calibri"/>
                <a:cs typeface="Consolas"/>
              </a:rPr>
              <a:t>//Draw rectangle with given parameters</a:t>
            </a:r>
            <a:endParaRPr lang="bg-BG" sz="1800" dirty="0">
              <a:effectLst/>
              <a:latin typeface="Calibri"/>
              <a:ea typeface="Calibri"/>
              <a:cs typeface="Arial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600"/>
              </a:spcAft>
            </a:pPr>
            <a:r>
              <a:rPr lang="bg-BG" sz="1200" dirty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   context.strokeRect(rectX1, rectY1, rectWidth, rectHeight);</a:t>
            </a:r>
            <a:endParaRPr lang="bg-BG" sz="1800" dirty="0">
              <a:effectLst/>
              <a:latin typeface="Calibri"/>
              <a:ea typeface="Calibri"/>
              <a:cs typeface="Arial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6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 </a:t>
            </a:r>
            <a:endParaRPr lang="bg-BG" sz="1800" dirty="0">
              <a:effectLst/>
              <a:latin typeface="Calibri"/>
              <a:ea typeface="Calibri"/>
              <a:cs typeface="Arial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6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 </a:t>
            </a:r>
            <a:endParaRPr lang="bg-BG" sz="1800" dirty="0">
              <a:effectLst/>
              <a:latin typeface="Calibri"/>
              <a:ea typeface="Calibri"/>
              <a:cs typeface="Arial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600"/>
              </a:spcAft>
            </a:pPr>
            <a:r>
              <a:rPr lang="en-US" sz="1800" dirty="0">
                <a:effectLst/>
                <a:latin typeface="Calibri"/>
                <a:ea typeface="Calibri"/>
                <a:cs typeface="Arial"/>
              </a:rPr>
              <a:t> </a:t>
            </a:r>
            <a:endParaRPr lang="bg-BG" sz="1800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627812" y="4310777"/>
            <a:ext cx="5181600" cy="1328023"/>
          </a:xfrm>
          <a:prstGeom prst="wedgeRoundRectCallout">
            <a:avLst>
              <a:gd name="adj1" fmla="val -62783"/>
              <a:gd name="adj2" fmla="val 4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Задайте стил на правоъгълника и го начертайте </a:t>
            </a:r>
            <a:r>
              <a:rPr lang="bg-BG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със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.strokeRect()</a:t>
            </a:r>
            <a:endParaRPr lang="en-US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5103812" y="2936676"/>
            <a:ext cx="4724400" cy="919401"/>
          </a:xfrm>
          <a:prstGeom prst="wedgeRoundRectCallout">
            <a:avLst>
              <a:gd name="adj1" fmla="val -61854"/>
              <a:gd name="adj2" fmla="val 204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Пресметнете големината на страните на правоъгълника</a:t>
            </a:r>
            <a:endParaRPr lang="en-US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39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Извършване на проверките</a:t>
            </a:r>
            <a:endParaRPr lang="en-US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608012" y="1371600"/>
            <a:ext cx="6096000" cy="10443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bg-BG" sz="1200" dirty="0">
                <a:solidFill>
                  <a:srgbClr val="008000"/>
                </a:solidFill>
                <a:effectLst/>
                <a:latin typeface="Consolas"/>
                <a:ea typeface="Calibri"/>
                <a:cs typeface="Consolas"/>
              </a:rPr>
              <a:t>//Assign variables to (&lt;div id="result"&gt;) and (&lt;span id="status"&gt;) html elements</a:t>
            </a:r>
            <a:endParaRPr lang="bg-BG" sz="1800" dirty="0">
              <a:effectLst/>
              <a:latin typeface="Calibri"/>
              <a:ea typeface="Calibri"/>
              <a:cs typeface="Arial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bg-BG" sz="1200" dirty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   </a:t>
            </a:r>
            <a:r>
              <a:rPr lang="bg-BG" sz="1200" dirty="0">
                <a:solidFill>
                  <a:srgbClr val="0000FF"/>
                </a:solidFill>
                <a:effectLst/>
                <a:latin typeface="Consolas"/>
                <a:ea typeface="Calibri"/>
                <a:cs typeface="Consolas"/>
              </a:rPr>
              <a:t>let</a:t>
            </a:r>
            <a:r>
              <a:rPr lang="bg-BG" sz="1200" dirty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result = document.getElementById(</a:t>
            </a:r>
            <a:r>
              <a:rPr lang="bg-BG" sz="1200" dirty="0">
                <a:solidFill>
                  <a:srgbClr val="A31515"/>
                </a:solidFill>
                <a:effectLst/>
                <a:latin typeface="Consolas"/>
                <a:ea typeface="Calibri"/>
                <a:cs typeface="Consolas"/>
              </a:rPr>
              <a:t>"status"</a:t>
            </a:r>
            <a:r>
              <a:rPr lang="bg-BG" sz="1200" dirty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);</a:t>
            </a:r>
            <a:endParaRPr lang="bg-BG" sz="1800" dirty="0">
              <a:effectLst/>
              <a:latin typeface="Calibri"/>
              <a:ea typeface="Calibri"/>
              <a:cs typeface="Arial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600"/>
              </a:spcAft>
            </a:pPr>
            <a:r>
              <a:rPr lang="bg-BG" sz="1200" dirty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   </a:t>
            </a:r>
            <a:r>
              <a:rPr lang="bg-BG" sz="1200" dirty="0">
                <a:solidFill>
                  <a:srgbClr val="0000FF"/>
                </a:solidFill>
                <a:effectLst/>
                <a:latin typeface="Consolas"/>
                <a:ea typeface="Calibri"/>
                <a:cs typeface="Consolas"/>
              </a:rPr>
              <a:t>let</a:t>
            </a:r>
            <a:r>
              <a:rPr lang="bg-BG" sz="1200" dirty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output = document.getElementById(</a:t>
            </a:r>
            <a:r>
              <a:rPr lang="bg-BG" sz="1200" dirty="0">
                <a:solidFill>
                  <a:srgbClr val="A31515"/>
                </a:solidFill>
                <a:effectLst/>
                <a:latin typeface="Consolas"/>
                <a:ea typeface="Calibri"/>
                <a:cs typeface="Consolas"/>
              </a:rPr>
              <a:t>"result"</a:t>
            </a:r>
            <a:r>
              <a:rPr lang="bg-BG" sz="1200" dirty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);</a:t>
            </a:r>
            <a:endParaRPr lang="bg-BG" sz="1800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614192" y="1395889"/>
            <a:ext cx="5181600" cy="1736646"/>
          </a:xfrm>
          <a:prstGeom prst="wedgeRoundRectCallout">
            <a:avLst>
              <a:gd name="adj1" fmla="val -62783"/>
              <a:gd name="adj2" fmla="val 4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Запазете в променливи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елементите от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html</a:t>
            </a:r>
            <a:r>
              <a:rPr lang="bg-BG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кода, които съдържат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резултата</a:t>
            </a:r>
            <a:r>
              <a:rPr lang="bg-BG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от проверката</a:t>
            </a:r>
            <a:endParaRPr lang="en-US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000526" y="2947737"/>
            <a:ext cx="5100320" cy="3527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bg-BG" sz="1200" dirty="0">
                <a:solidFill>
                  <a:srgbClr val="008000"/>
                </a:solidFill>
                <a:effectLst/>
                <a:latin typeface="Consolas"/>
                <a:ea typeface="Calibri"/>
                <a:cs typeface="Consolas"/>
              </a:rPr>
              <a:t>//Check point position</a:t>
            </a:r>
            <a:endParaRPr lang="bg-BG" sz="1200" dirty="0">
              <a:effectLst/>
              <a:latin typeface="Calibri"/>
              <a:ea typeface="Calibri"/>
              <a:cs typeface="Arial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bg-BG" sz="1200" dirty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   </a:t>
            </a:r>
            <a:r>
              <a:rPr lang="bg-BG" sz="1200" dirty="0">
                <a:solidFill>
                  <a:srgbClr val="0000FF"/>
                </a:solidFill>
                <a:effectLst/>
                <a:latin typeface="Consolas"/>
                <a:ea typeface="Calibri"/>
                <a:cs typeface="Consolas"/>
              </a:rPr>
              <a:t>if</a:t>
            </a:r>
            <a:r>
              <a:rPr lang="bg-BG" sz="1200" dirty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() {</a:t>
            </a:r>
            <a:endParaRPr lang="bg-BG" sz="1200" dirty="0">
              <a:effectLst/>
              <a:latin typeface="Calibri"/>
              <a:ea typeface="Calibri"/>
              <a:cs typeface="Arial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bg-BG" sz="1200" dirty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       result.innerHTML = </a:t>
            </a:r>
            <a:r>
              <a:rPr lang="bg-BG" sz="1200" dirty="0">
                <a:solidFill>
                  <a:srgbClr val="A31515"/>
                </a:solidFill>
                <a:effectLst/>
                <a:latin typeface="Consolas"/>
                <a:ea typeface="Calibri"/>
                <a:cs typeface="Consolas"/>
              </a:rPr>
              <a:t>"Inside"</a:t>
            </a:r>
            <a:r>
              <a:rPr lang="bg-BG" sz="1200" dirty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;</a:t>
            </a:r>
            <a:endParaRPr lang="bg-BG" sz="1200" dirty="0">
              <a:effectLst/>
              <a:latin typeface="Calibri"/>
              <a:ea typeface="Calibri"/>
              <a:cs typeface="Arial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bg-BG" sz="1200" dirty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       output.style.backgroundColor = </a:t>
            </a:r>
            <a:r>
              <a:rPr lang="bg-BG" sz="1200" dirty="0">
                <a:solidFill>
                  <a:srgbClr val="A31515"/>
                </a:solidFill>
                <a:effectLst/>
                <a:latin typeface="Consolas"/>
                <a:ea typeface="Calibri"/>
                <a:cs typeface="Consolas"/>
              </a:rPr>
              <a:t>"palegreen"</a:t>
            </a:r>
            <a:r>
              <a:rPr lang="bg-BG" sz="1200" dirty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;</a:t>
            </a:r>
            <a:endParaRPr lang="bg-BG" sz="1200" dirty="0">
              <a:effectLst/>
              <a:latin typeface="Calibri"/>
              <a:ea typeface="Calibri"/>
              <a:cs typeface="Arial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bg-BG" sz="1200" dirty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   }</a:t>
            </a:r>
            <a:endParaRPr lang="bg-BG" sz="1200" dirty="0">
              <a:effectLst/>
              <a:latin typeface="Calibri"/>
              <a:ea typeface="Calibri"/>
              <a:cs typeface="Arial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bg-BG" sz="1200" dirty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   </a:t>
            </a:r>
            <a:r>
              <a:rPr lang="bg-BG" sz="1200" dirty="0">
                <a:solidFill>
                  <a:srgbClr val="0000FF"/>
                </a:solidFill>
                <a:effectLst/>
                <a:latin typeface="Consolas"/>
                <a:ea typeface="Calibri"/>
                <a:cs typeface="Consolas"/>
              </a:rPr>
              <a:t>else</a:t>
            </a:r>
            <a:r>
              <a:rPr lang="bg-BG" sz="1200" dirty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</a:t>
            </a:r>
            <a:r>
              <a:rPr lang="bg-BG" sz="1200" dirty="0">
                <a:solidFill>
                  <a:srgbClr val="0000FF"/>
                </a:solidFill>
                <a:effectLst/>
                <a:latin typeface="Consolas"/>
                <a:ea typeface="Calibri"/>
                <a:cs typeface="Consolas"/>
              </a:rPr>
              <a:t>if</a:t>
            </a:r>
            <a:r>
              <a:rPr lang="bg-BG" sz="1200" dirty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() {</a:t>
            </a:r>
            <a:endParaRPr lang="bg-BG" sz="1200" dirty="0">
              <a:effectLst/>
              <a:latin typeface="Calibri"/>
              <a:ea typeface="Calibri"/>
              <a:cs typeface="Arial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bg-BG" sz="1200" dirty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       result.innerHTML = </a:t>
            </a:r>
            <a:r>
              <a:rPr lang="bg-BG" sz="1200" dirty="0">
                <a:solidFill>
                  <a:srgbClr val="A31515"/>
                </a:solidFill>
                <a:effectLst/>
                <a:latin typeface="Consolas"/>
                <a:ea typeface="Calibri"/>
                <a:cs typeface="Consolas"/>
              </a:rPr>
              <a:t>"Border"</a:t>
            </a:r>
            <a:r>
              <a:rPr lang="bg-BG" sz="1200" dirty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;</a:t>
            </a:r>
            <a:endParaRPr lang="bg-BG" sz="1200" dirty="0">
              <a:effectLst/>
              <a:latin typeface="Calibri"/>
              <a:ea typeface="Calibri"/>
              <a:cs typeface="Arial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bg-BG" sz="1200" dirty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       output.style.backgroundColor = </a:t>
            </a:r>
            <a:r>
              <a:rPr lang="bg-BG" sz="1200" dirty="0">
                <a:solidFill>
                  <a:srgbClr val="A31515"/>
                </a:solidFill>
                <a:effectLst/>
                <a:latin typeface="Consolas"/>
                <a:ea typeface="Calibri"/>
                <a:cs typeface="Consolas"/>
              </a:rPr>
              <a:t>"gold"</a:t>
            </a:r>
            <a:r>
              <a:rPr lang="bg-BG" sz="1200" dirty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;</a:t>
            </a:r>
            <a:endParaRPr lang="bg-BG" sz="1200" dirty="0">
              <a:effectLst/>
              <a:latin typeface="Calibri"/>
              <a:ea typeface="Calibri"/>
              <a:cs typeface="Arial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bg-BG" sz="1200" dirty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   }</a:t>
            </a:r>
            <a:endParaRPr lang="bg-BG" sz="1200" dirty="0">
              <a:effectLst/>
              <a:latin typeface="Calibri"/>
              <a:ea typeface="Calibri"/>
              <a:cs typeface="Arial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bg-BG" sz="1200" dirty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   </a:t>
            </a:r>
            <a:r>
              <a:rPr lang="bg-BG" sz="1200" dirty="0">
                <a:solidFill>
                  <a:srgbClr val="0000FF"/>
                </a:solidFill>
                <a:effectLst/>
                <a:latin typeface="Consolas"/>
                <a:ea typeface="Calibri"/>
                <a:cs typeface="Consolas"/>
              </a:rPr>
              <a:t>else</a:t>
            </a:r>
            <a:r>
              <a:rPr lang="bg-BG" sz="1200" dirty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{</a:t>
            </a:r>
            <a:endParaRPr lang="bg-BG" sz="1200" dirty="0">
              <a:effectLst/>
              <a:latin typeface="Calibri"/>
              <a:ea typeface="Calibri"/>
              <a:cs typeface="Arial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bg-BG" sz="1200" dirty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       result.innerHTML = </a:t>
            </a:r>
            <a:r>
              <a:rPr lang="bg-BG" sz="1200" dirty="0">
                <a:solidFill>
                  <a:srgbClr val="A31515"/>
                </a:solidFill>
                <a:effectLst/>
                <a:latin typeface="Consolas"/>
                <a:ea typeface="Calibri"/>
                <a:cs typeface="Consolas"/>
              </a:rPr>
              <a:t>"Outside"</a:t>
            </a:r>
            <a:r>
              <a:rPr lang="bg-BG" sz="1200" dirty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;</a:t>
            </a:r>
            <a:endParaRPr lang="bg-BG" sz="1200" dirty="0">
              <a:effectLst/>
              <a:latin typeface="Calibri"/>
              <a:ea typeface="Calibri"/>
              <a:cs typeface="Arial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bg-BG" sz="1200" dirty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       output.style.backgroundColor = </a:t>
            </a:r>
            <a:r>
              <a:rPr lang="bg-BG" sz="1200" dirty="0">
                <a:solidFill>
                  <a:srgbClr val="A31515"/>
                </a:solidFill>
                <a:effectLst/>
                <a:latin typeface="Consolas"/>
                <a:ea typeface="Calibri"/>
                <a:cs typeface="Consolas"/>
              </a:rPr>
              <a:t>"lightsalmon"</a:t>
            </a:r>
            <a:r>
              <a:rPr lang="bg-BG" sz="1200" dirty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;</a:t>
            </a:r>
            <a:endParaRPr lang="bg-BG" sz="1200" dirty="0">
              <a:effectLst/>
              <a:latin typeface="Calibri"/>
              <a:ea typeface="Calibri"/>
              <a:cs typeface="Arial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600"/>
              </a:spcAft>
            </a:pPr>
            <a:r>
              <a:rPr lang="bg-BG" sz="1200" dirty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   }</a:t>
            </a:r>
            <a:endParaRPr lang="bg-BG" sz="1200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018212" y="4142422"/>
            <a:ext cx="3962400" cy="919401"/>
          </a:xfrm>
          <a:prstGeom prst="wedgeRoundRectCallout">
            <a:avLst>
              <a:gd name="adj1" fmla="val -62783"/>
              <a:gd name="adj2" fmla="val 4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Допишете 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условията в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if-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проверките</a:t>
            </a:r>
            <a:endParaRPr lang="en-US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18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20139"/>
            <a:ext cx="10363200" cy="820600"/>
          </a:xfrm>
        </p:spPr>
        <p:txBody>
          <a:bodyPr/>
          <a:lstStyle/>
          <a:p>
            <a:r>
              <a:rPr lang="bg-BG" dirty="0"/>
              <a:t>Точка и правоъгълник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884295" y="1219200"/>
            <a:ext cx="8420234" cy="33528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3784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Вложени проверки:</a:t>
            </a:r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По-сложни проверки с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  <a:r>
              <a:rPr lang="en-US" sz="3200" dirty="0"/>
              <a:t>,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bg-BG" sz="3200" dirty="0"/>
              <a:t> 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1752600"/>
            <a:ext cx="3314194" cy="24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4211" y="1975513"/>
            <a:ext cx="6701616" cy="2012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(condition1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(condition2)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4211" y="5195804"/>
            <a:ext cx="10880335" cy="10525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== left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== right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 top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bottom)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console.log("Point on the left or right side.");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https://softuni.bg/courses/programming-basics/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412802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/>
              <a:t>Безплатни обучения в </a:t>
            </a:r>
            <a:r>
              <a:rPr lang="bg-BG" noProof="1"/>
              <a:t>СофтУни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 </a:t>
            </a:r>
            <a:r>
              <a:rPr lang="en-US" sz="3200" dirty="0"/>
              <a:t>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bg-BG" dirty="0"/>
              <a:t> </a:t>
            </a:r>
            <a:r>
              <a:rPr lang="en-US" dirty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bg-BG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 форуми</a:t>
            </a:r>
            <a:r>
              <a:rPr lang="en-US" noProof="1"/>
              <a:t>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8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0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4953000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2" tooltip="Software University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Конструкциите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dirty="0"/>
              <a:t> могат да се влагат една в друга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Вложени проверки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12812" y="2059460"/>
            <a:ext cx="10363200" cy="3788729"/>
            <a:chOff x="912812" y="2059460"/>
            <a:chExt cx="10363200" cy="3788729"/>
          </a:xfrm>
        </p:grpSpPr>
        <p:sp>
          <p:nvSpPr>
            <p:cNvPr id="10" name="Rectangle 9"/>
            <p:cNvSpPr/>
            <p:nvPr/>
          </p:nvSpPr>
          <p:spPr>
            <a:xfrm>
              <a:off x="1446212" y="2590800"/>
              <a:ext cx="9095096" cy="220155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28575">
              <a:solidFill>
                <a:schemeClr val="tx2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912812" y="2059460"/>
              <a:ext cx="10363200" cy="378872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if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(condition1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)</a:t>
              </a: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bg-BG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if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(condition2)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</a:t>
              </a: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console.log("condition2 valid");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else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console.log("condition2 not valid");</a:t>
              </a:r>
            </a:p>
            <a:p>
              <a:pPr eaLnBrk="0" hangingPunct="0">
                <a:lnSpc>
                  <a:spcPct val="120000"/>
                </a:lnSpc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console.log("condition1 valid");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}</a:t>
              </a:r>
              <a:endPara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301108" y="1843281"/>
            <a:ext cx="2576400" cy="1057146"/>
          </a:xfrm>
          <a:prstGeom prst="wedgeRoundRectCallout">
            <a:avLst>
              <a:gd name="adj1" fmla="val -73956"/>
              <a:gd name="adj2" fmla="val 401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Вложена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конструкция</a:t>
            </a:r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13" y="1066800"/>
            <a:ext cx="5903999" cy="557035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bg-BG" sz="3500" dirty="0"/>
              <a:t>Според въведени </a:t>
            </a:r>
            <a:r>
              <a:rPr lang="bg-BG" sz="3500" b="1" dirty="0">
                <a:solidFill>
                  <a:schemeClr val="tx2">
                    <a:lumMod val="75000"/>
                  </a:schemeClr>
                </a:solidFill>
              </a:rPr>
              <a:t>възраст</a:t>
            </a:r>
            <a:r>
              <a:rPr lang="bg-BG" sz="3500" dirty="0"/>
              <a:t> и </a:t>
            </a:r>
            <a:r>
              <a:rPr lang="bg-BG" sz="3500" b="1" dirty="0">
                <a:solidFill>
                  <a:schemeClr val="tx2">
                    <a:lumMod val="75000"/>
                  </a:schemeClr>
                </a:solidFill>
              </a:rPr>
              <a:t>пол</a:t>
            </a:r>
            <a:r>
              <a:rPr lang="bg-BG" sz="3500" dirty="0"/>
              <a:t> (</a:t>
            </a:r>
            <a:r>
              <a:rPr lang="en-US" sz="35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500" dirty="0"/>
              <a:t> / </a:t>
            </a:r>
            <a:r>
              <a:rPr lang="en-US" sz="35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3500" dirty="0"/>
              <a:t>)</a:t>
            </a:r>
            <a:r>
              <a:rPr lang="bg-BG" sz="3500" dirty="0"/>
              <a:t> да се отпечата обръщение: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Mr.</a:t>
            </a:r>
            <a:r>
              <a:rPr lang="en-US" sz="3000" dirty="0"/>
              <a:t>” – </a:t>
            </a:r>
            <a:r>
              <a:rPr lang="bg-BG" sz="3000" dirty="0"/>
              <a:t>мъж (пол </a:t>
            </a: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000" dirty="0"/>
              <a:t>”) </a:t>
            </a:r>
            <a:r>
              <a:rPr lang="bg-BG" sz="3000" dirty="0"/>
              <a:t>на 16 или повече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Master</a:t>
            </a:r>
            <a:r>
              <a:rPr lang="en-US" sz="3000" dirty="0"/>
              <a:t>” </a:t>
            </a:r>
            <a:r>
              <a:rPr lang="bg-BG" sz="3000" dirty="0"/>
              <a:t>– момче (пол </a:t>
            </a: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000" dirty="0"/>
              <a:t>”) </a:t>
            </a:r>
            <a:r>
              <a:rPr lang="bg-BG" sz="3000" dirty="0"/>
              <a:t>под 16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Ms.</a:t>
            </a:r>
            <a:r>
              <a:rPr lang="en-US" sz="3000" dirty="0"/>
              <a:t>” </a:t>
            </a:r>
            <a:r>
              <a:rPr lang="bg-BG" sz="3000" dirty="0"/>
              <a:t>– жена (пол </a:t>
            </a: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3000" dirty="0"/>
              <a:t>”) </a:t>
            </a:r>
            <a:r>
              <a:rPr lang="bg-BG" sz="3000" dirty="0"/>
              <a:t>на 16 или повече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Miss</a:t>
            </a:r>
            <a:r>
              <a:rPr lang="en-US" sz="3000" dirty="0"/>
              <a:t>” </a:t>
            </a:r>
            <a:r>
              <a:rPr lang="bg-BG" sz="3000" dirty="0"/>
              <a:t>– момиче (пол </a:t>
            </a: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3000" dirty="0"/>
              <a:t>”)</a:t>
            </a:r>
            <a:r>
              <a:rPr lang="bg-BG" sz="3000" dirty="0"/>
              <a:t> под 16 години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800" dirty="0"/>
              <a:t>Пример: </a:t>
            </a:r>
            <a:r>
              <a:rPr lang="ru-RU" sz="3800" dirty="0"/>
              <a:t>Обръщение според възраст и пол</a:t>
            </a:r>
            <a:endParaRPr lang="en-US" sz="3800" dirty="0"/>
          </a:p>
        </p:txBody>
      </p:sp>
      <p:pic>
        <p:nvPicPr>
          <p:cNvPr id="1026" name="Picture 2" descr="http://www.vbbootcamp.co.uk/wp-content/uploads/2013/06/nested-if-statement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9" t="-3216" r="-1509" b="-3216"/>
          <a:stretch/>
        </p:blipFill>
        <p:spPr bwMode="auto">
          <a:xfrm>
            <a:off x="6248410" y="2364399"/>
            <a:ext cx="5309990" cy="3975796"/>
          </a:xfrm>
          <a:prstGeom prst="roundRect">
            <a:avLst>
              <a:gd name="adj" fmla="val 621"/>
            </a:avLst>
          </a:prstGeom>
          <a:solidFill>
            <a:schemeClr val="tx1"/>
          </a:solidFill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75195" y="1152571"/>
            <a:ext cx="62911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18412" y="1151121"/>
            <a:ext cx="990600" cy="8940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Miss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218612" y="1152571"/>
            <a:ext cx="62911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152431" y="1151121"/>
            <a:ext cx="990600" cy="8940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Mr.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800" dirty="0"/>
              <a:t>Решение: </a:t>
            </a:r>
            <a:r>
              <a:rPr lang="ru-RU" sz="3800" dirty="0"/>
              <a:t>Обръщение според възраст и пол</a:t>
            </a:r>
            <a:endParaRPr lang="en-US" sz="38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297662"/>
            <a:ext cx="106680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personalTitles([arg1, arg2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 {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age = Number(arg1);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gender = arg2;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(age &lt; 16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(gender == "m") console.log("Master");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if (gender == "f") console.log("Miss");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(gender == "m") console.log("Mr.");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if (gender == "f") console.log("Ms.");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8564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19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000" dirty="0"/>
              <a:t>Предприемчив българин отваря по едно квартално магазинче в няколко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града</a:t>
            </a:r>
            <a:r>
              <a:rPr lang="bg-BG" sz="3000" dirty="0"/>
              <a:t> с различни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цени</a:t>
            </a:r>
            <a:r>
              <a:rPr lang="bg-BG" sz="3000" dirty="0"/>
              <a:t> за следните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продукти</a:t>
            </a:r>
            <a:r>
              <a:rPr lang="bg-BG" sz="3000" dirty="0"/>
              <a:t>:</a:t>
            </a:r>
          </a:p>
          <a:p>
            <a:endParaRPr lang="bg-BG" sz="3000" dirty="0"/>
          </a:p>
          <a:p>
            <a:endParaRPr lang="bg-BG" sz="3000" dirty="0"/>
          </a:p>
          <a:p>
            <a:endParaRPr lang="bg-BG" sz="3000" dirty="0"/>
          </a:p>
          <a:p>
            <a:pPr>
              <a:spcBef>
                <a:spcPts val="3000"/>
              </a:spcBef>
            </a:pPr>
            <a:r>
              <a:rPr lang="bg-BG" sz="3000" dirty="0"/>
              <a:t>По даден град, продукт и количество да се пресметне цената. Примери: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Квартално магазинче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711546"/>
              </p:ext>
            </p:extLst>
          </p:nvPr>
        </p:nvGraphicFramePr>
        <p:xfrm>
          <a:off x="1649658" y="2286000"/>
          <a:ext cx="8940554" cy="1981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3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9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66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97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град / продукт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coffee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water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beer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sweets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peanuts</a:t>
                      </a: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0.50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0.80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1.20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1.45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1.60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1.15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1.30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1.50</a:t>
                      </a: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Varna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0.45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1.10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1.35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1.55</a:t>
                      </a: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41612" y="5087669"/>
            <a:ext cx="134122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Varna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311433" y="5086219"/>
            <a:ext cx="792379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0.9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911633" y="5108138"/>
            <a:ext cx="15240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peanuts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Plovdiv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664233" y="5106688"/>
            <a:ext cx="792379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1.5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220862" y="5086754"/>
            <a:ext cx="114075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Sofia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590212" y="5085304"/>
            <a:ext cx="7620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7.2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681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квартално магазинче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049953"/>
            <a:ext cx="103632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smallShop([arg1, arg2, arg3])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product = arg1.toLowerCase();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town = arg2.toLowerCase();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quantity = Number(arg3);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(town == "sofia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(product == "coffee")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console.log(0.50 * quantity);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finish this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(town == "varna") // TODO: finish this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(town == "plovdiv") // TODO: finish this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93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4312096"/>
            <a:ext cx="9296398" cy="820600"/>
          </a:xfrm>
        </p:spPr>
        <p:txBody>
          <a:bodyPr/>
          <a:lstStyle/>
          <a:p>
            <a:r>
              <a:rPr lang="bg-BG" dirty="0"/>
              <a:t>По-сложни проверки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4" y="5213996"/>
            <a:ext cx="9296398" cy="1339204"/>
          </a:xfrm>
        </p:spPr>
        <p:txBody>
          <a:bodyPr/>
          <a:lstStyle/>
          <a:p>
            <a:r>
              <a:rPr lang="bg-BG" dirty="0"/>
              <a:t>Логическо "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/>
              <a:t>", логическо "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/>
              <a:t>", логическо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/>
              <a:t> 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скоби</a:t>
            </a:r>
            <a:endParaRPr lang="en-US" dirty="0"/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510" y="1291034"/>
            <a:ext cx="3047998" cy="2706622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www.library.ohiou.edu/wp-content/uploads/2013/11/booleanOperato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08" y="1265300"/>
            <a:ext cx="7177134" cy="2773300"/>
          </a:xfrm>
          <a:prstGeom prst="roundRect">
            <a:avLst>
              <a:gd name="adj" fmla="val 589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002253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2502</Words>
  <Application>Microsoft Office PowerPoint</Application>
  <PresentationFormat>Custom</PresentationFormat>
  <Paragraphs>475</Paragraphs>
  <Slides>38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SoftUni 16x9</vt:lpstr>
      <vt:lpstr>По-сложни проверки</vt:lpstr>
      <vt:lpstr>Съдържание</vt:lpstr>
      <vt:lpstr>Вложени проверки</vt:lpstr>
      <vt:lpstr>Вложени проверки</vt:lpstr>
      <vt:lpstr>Пример: Обръщение според възраст и пол</vt:lpstr>
      <vt:lpstr>Решение: Обръщение според възраст и пол</vt:lpstr>
      <vt:lpstr>Пример: Квартално магазинче</vt:lpstr>
      <vt:lpstr>Решение: квартално магазинче</vt:lpstr>
      <vt:lpstr>По-сложни проверки</vt:lpstr>
      <vt:lpstr>Логическо "И"</vt:lpstr>
      <vt:lpstr>Пример: Точка в правоъгълник</vt:lpstr>
      <vt:lpstr>Логическо "ИЛИ"</vt:lpstr>
      <vt:lpstr>Пример: Плод или зеленчук?</vt:lpstr>
      <vt:lpstr>По-сложни проверки</vt:lpstr>
      <vt:lpstr>Логическо отрицание</vt:lpstr>
      <vt:lpstr>Пример: Точка върху страна на правоъгълник</vt:lpstr>
      <vt:lpstr>По-сложни логически условия</vt:lpstr>
      <vt:lpstr>Опростяване на логически условия</vt:lpstr>
      <vt:lpstr>Задачи с по-сложни проверки</vt:lpstr>
      <vt:lpstr>Пример: Магазин за плодове</vt:lpstr>
      <vt:lpstr>Решение: Магазин за плодове</vt:lpstr>
      <vt:lpstr>Пример: Търговски комисионни</vt:lpstr>
      <vt:lpstr>Решение: Търговски комисионни</vt:lpstr>
      <vt:lpstr>Условна конструкция Switch-case</vt:lpstr>
      <vt:lpstr>Условна конструкция Switch-case</vt:lpstr>
      <vt:lpstr>Множество етикети в Switch-case</vt:lpstr>
      <vt:lpstr>Задачи с по-сложни проверки</vt:lpstr>
      <vt:lpstr>Точка и правоъгълник</vt:lpstr>
      <vt:lpstr>Нов Blank Node.js Console Application проект</vt:lpstr>
      <vt:lpstr>Подготвяне на структурата на приложението</vt:lpstr>
      <vt:lpstr>Основни елементи в index.html</vt:lpstr>
      <vt:lpstr>Взимане на координати и рисуване на екрана</vt:lpstr>
      <vt:lpstr>Извършване на проверките</vt:lpstr>
      <vt:lpstr>Точка и правоъгълник</vt:lpstr>
      <vt:lpstr>Какво научихме днес?</vt:lpstr>
      <vt:lpstr>По-сложни проверки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2017-05-16T11:23:35Z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