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8"/>
  </p:notesMasterIdLst>
  <p:handoutMasterIdLst>
    <p:handoutMasterId r:id="rId29"/>
  </p:handoutMasterIdLst>
  <p:sldIdLst>
    <p:sldId id="274" r:id="rId3"/>
    <p:sldId id="276" r:id="rId4"/>
    <p:sldId id="420" r:id="rId5"/>
    <p:sldId id="415" r:id="rId6"/>
    <p:sldId id="418" r:id="rId7"/>
    <p:sldId id="426" r:id="rId8"/>
    <p:sldId id="428" r:id="rId9"/>
    <p:sldId id="434" r:id="rId10"/>
    <p:sldId id="435" r:id="rId11"/>
    <p:sldId id="436" r:id="rId12"/>
    <p:sldId id="437" r:id="rId13"/>
    <p:sldId id="438" r:id="rId14"/>
    <p:sldId id="439" r:id="rId15"/>
    <p:sldId id="441" r:id="rId16"/>
    <p:sldId id="440" r:id="rId17"/>
    <p:sldId id="442" r:id="rId18"/>
    <p:sldId id="443" r:id="rId19"/>
    <p:sldId id="444" r:id="rId20"/>
    <p:sldId id="445" r:id="rId21"/>
    <p:sldId id="446" r:id="rId22"/>
    <p:sldId id="448" r:id="rId23"/>
    <p:sldId id="427" r:id="rId24"/>
    <p:sldId id="412" r:id="rId25"/>
    <p:sldId id="413" r:id="rId26"/>
    <p:sldId id="414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84" d="100"/>
          <a:sy n="84" d="100"/>
        </p:scale>
        <p:origin x="427" y="8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16-May-17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16-May-17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16-May-17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7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2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6.png"/><Relationship Id="rId7" Type="http://schemas.openxmlformats.org/officeDocument/2006/relationships/image" Target="../media/image19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5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0.png"/><Relationship Id="rId14" Type="http://schemas.openxmlformats.org/officeDocument/2006/relationships/hyperlink" Target="http://www.indeavr.co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30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28.png"/><Relationship Id="rId1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89698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300"/>
            <a:ext cx="7910299" cy="701700"/>
          </a:xfrm>
        </p:spPr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989943" y="3660383"/>
            <a:ext cx="10470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цикли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0506" y="3160286"/>
            <a:ext cx="411515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напише програма, която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 и 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най-голямото </a:t>
            </a:r>
            <a:r>
              <a:rPr lang="bg-BG" dirty="0"/>
              <a:t>измежду тях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От първия ред на входа въвежда броя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реда се въвежда по едно число</a:t>
            </a:r>
          </a:p>
          <a:p>
            <a:pPr lvl="1"/>
            <a:r>
              <a:rPr lang="bg-BG" dirty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най-голямо 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05225" y="4193247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83006" y="4191795"/>
            <a:ext cx="792379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7129035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38452" y="4193247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16233" y="4191796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062528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134452" y="4193247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712233" y="4191796"/>
            <a:ext cx="79237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145622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7496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най-голямо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19200"/>
            <a:ext cx="103632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 maxNumber(args) {</a:t>
            </a:r>
          </a:p>
          <a:p>
            <a:r>
              <a:rPr lang="da-DK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let n = Number(args[0]);</a:t>
            </a:r>
          </a:p>
          <a:p>
            <a:r>
              <a: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let max = Number.NEGATIVE_INFINITY;</a:t>
            </a:r>
          </a:p>
          <a:p>
            <a:r>
              <a:rPr lang="nn-NO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for (var i = 1; i &lt;= n; i++) {</a:t>
            </a:r>
          </a:p>
          <a:p>
            <a:r>
              <a:rPr lang="da-DK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let num = Number(args[i]);</a:t>
            </a:r>
          </a:p>
          <a:p>
            <a:r>
              <a: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if (num &gt; max) {</a:t>
            </a:r>
          </a:p>
          <a:p>
            <a:r>
              <a: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   max = num;</a:t>
            </a:r>
          </a:p>
          <a:p>
            <a:r>
              <a: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}</a:t>
            </a:r>
          </a:p>
          <a:p>
            <a:r>
              <a: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}</a:t>
            </a:r>
          </a:p>
          <a:p>
            <a:r>
              <a: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console.log("max = " + max);</a:t>
            </a:r>
          </a:p>
          <a:p>
            <a:r>
              <a: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</a:t>
            </a:r>
            <a:r>
              <a:rPr lang="bg-BG" dirty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напише програма, която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 и 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най-малкото</a:t>
            </a:r>
            <a:r>
              <a:rPr lang="bg-BG" dirty="0"/>
              <a:t> измежду тях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Въвежда първо броя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, след тях още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</a:t>
            </a:r>
          </a:p>
          <a:p>
            <a:pPr lvl="1"/>
            <a:r>
              <a:rPr lang="bg-BG" dirty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bg-BG"/>
              <a:t>: най-малко </a:t>
            </a:r>
            <a:r>
              <a:rPr lang="bg-BG" dirty="0"/>
              <a:t>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41585" y="3833855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19366" y="3832403"/>
            <a:ext cx="884835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765395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46212" y="3833855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23993" y="3832404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470288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90012" y="3833855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667793" y="3832404"/>
            <a:ext cx="92241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101182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</a:t>
            </a:r>
            <a:r>
              <a:rPr lang="bg-BG" dirty="0">
                <a:hlinkClick r:id="rId2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2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2417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2031353"/>
            <a:ext cx="5410200" cy="1436040"/>
          </a:xfrm>
          <a:prstGeom prst="roundRect">
            <a:avLst>
              <a:gd name="adj" fmla="val 14326"/>
            </a:avLst>
          </a:prstGeom>
          <a:scene3d>
            <a:camera prst="perspectiveHeroicExtremeLeftFacing">
              <a:rot lat="108663" lon="888915" rev="21374976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1990"/>
            <a:ext cx="10363200" cy="820600"/>
          </a:xfrm>
        </p:spPr>
        <p:txBody>
          <a:bodyPr/>
          <a:lstStyle/>
          <a:p>
            <a:r>
              <a:rPr lang="bg-BG" dirty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bg-BG" dirty="0"/>
              <a:t>Техники за използване на </a:t>
            </a:r>
            <a:r>
              <a:rPr lang="en-US" dirty="0"/>
              <a:t>for-</a:t>
            </a:r>
            <a:r>
              <a:rPr lang="bg-BG" dirty="0"/>
              <a:t>цикли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9288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159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0568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2*n</a:t>
            </a:r>
            <a:r>
              <a:rPr lang="en-US" sz="3200" dirty="0"/>
              <a:t> </a:t>
            </a:r>
            <a:r>
              <a:rPr lang="bg-BG" sz="32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сумите на левите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и десните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 </a:t>
            </a:r>
            <a:r>
              <a:rPr lang="en-US" sz="3000" dirty="0"/>
              <a:t>+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/>
              <a:t>; иначе печата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+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изчислена като положително число)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</a:t>
            </a:r>
            <a:r>
              <a:rPr lang="bg-BG" noProof="1"/>
              <a:t>лява и дясна сума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93812" y="4170154"/>
            <a:ext cx="761999" cy="2229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19193" y="4168703"/>
            <a:ext cx="2908453" cy="2231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50497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95828" y="4196620"/>
            <a:ext cx="851410" cy="22041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10620" y="4195170"/>
            <a:ext cx="2555792" cy="2204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567943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81793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990600"/>
            <a:ext cx="10493756" cy="51144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leftRightSum(args) {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n = Number(args[0]);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leftSum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(let i = 1; i &lt;= n; i++)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leftSum = leftSum + Number(args[i]);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and calculate the rightSum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(leftSum == rightSum)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console.log("Yes, sum = " + leftSum);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console.log("No, diff = " + 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Math.abs(rightSum - leftSum));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четни позиции </a:t>
            </a:r>
            <a:r>
              <a:rPr lang="bg-BG" sz="3000" dirty="0"/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 </a:t>
            </a:r>
            <a:r>
              <a:rPr lang="en-US" sz="3000" dirty="0"/>
              <a:t>+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/>
              <a:t>; иначе печата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+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положително число). 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4212" y="4149921"/>
            <a:ext cx="761999" cy="21874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09593" y="4148471"/>
            <a:ext cx="1775019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540897" y="510715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0412" y="414847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977020" y="414847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16729" y="5110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80412" y="411480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787020" y="411480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226729" y="507689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017725"/>
            <a:ext cx="10493756" cy="50020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oddEvenSum(args) {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n = Number(args[0]);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oddSum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evenSum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(let i = 1; i &lt;= n; i++) {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element = Number(args[i]);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 % 2 != 0) oddSum +=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evenSum +=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print the sum / difference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въвежда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(стринг)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Отпечатва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сумата на гласните букви </a:t>
            </a:r>
            <a:r>
              <a:rPr lang="bg-BG" dirty="0"/>
              <a:t>според таблицата по-долу: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Задача: </a:t>
            </a:r>
            <a:r>
              <a:rPr lang="bg-BG" noProof="1"/>
              <a:t>сумиране на гласните букви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6660" y="467503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46164" y="467358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90283" y="478279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147953"/>
              </p:ext>
            </p:extLst>
          </p:nvPr>
        </p:nvGraphicFramePr>
        <p:xfrm>
          <a:off x="3338212" y="2665408"/>
          <a:ext cx="51946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599"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599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363204" y="4661848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e+o = 2+4 = 6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917308" y="469262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835774" y="469117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179893" y="48003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3" name="Rectangle 42"/>
          <p:cNvSpPr/>
          <p:nvPr/>
        </p:nvSpPr>
        <p:spPr>
          <a:xfrm>
            <a:off x="9355708" y="4679437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 = 3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56660" y="553760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bamboo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846164" y="5536152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190283" y="56453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7" name="Rectangle 46"/>
          <p:cNvSpPr/>
          <p:nvPr/>
        </p:nvSpPr>
        <p:spPr>
          <a:xfrm>
            <a:off x="3363204" y="5524413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a+o+o = 1+4+4 = 9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6917308" y="555519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835774" y="555374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179893" y="566295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1" name="Rectangle 50"/>
          <p:cNvSpPr/>
          <p:nvPr/>
        </p:nvSpPr>
        <p:spPr>
          <a:xfrm>
            <a:off x="9355708" y="5542002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e+e = 2+2 = 4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7429362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Повторения (цикли)</a:t>
            </a:r>
          </a:p>
          <a:p>
            <a:pPr marL="723900" lvl="1" indent="-420688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 в най-простата му форма</a:t>
            </a:r>
          </a:p>
          <a:p>
            <a:pPr marL="723900" lvl="1" indent="-420688"/>
            <a:r>
              <a:rPr lang="bg-BG" dirty="0"/>
              <a:t>Задачи с прости повторения</a:t>
            </a:r>
          </a:p>
          <a:p>
            <a:pPr marL="723900" lvl="1" indent="-420688"/>
            <a:r>
              <a:rPr lang="bg-BG" dirty="0"/>
              <a:t>Сума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</a:t>
            </a:r>
            <a:r>
              <a:rPr lang="bg-BG" dirty="0"/>
              <a:t>числа, най-голямо</a:t>
            </a:r>
            <a:br>
              <a:rPr lang="bg-BG" dirty="0"/>
            </a:br>
            <a:r>
              <a:rPr lang="bg-BG" dirty="0"/>
              <a:t>и най-малко число</a:t>
            </a:r>
            <a:endParaRPr lang="en-US" dirty="0"/>
          </a:p>
          <a:p>
            <a:pPr marL="723900" lvl="1" indent="-420688"/>
            <a:r>
              <a:rPr lang="bg-BG" dirty="0"/>
              <a:t>Сумиране на гласни </a:t>
            </a:r>
            <a:r>
              <a:rPr lang="bg-BG" dirty="0" smtClean="0"/>
              <a:t>букви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80030" y="1271366"/>
            <a:ext cx="3800782" cy="4900834"/>
            <a:chOff x="7780030" y="1271366"/>
            <a:chExt cx="3800782" cy="49008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0030" y="1271366"/>
              <a:ext cx="3800782" cy="49008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31306" y="1420906"/>
              <a:ext cx="1489253" cy="110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сумиране на гласни букви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074664"/>
            <a:ext cx="10493756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vowelSum([arg1]) {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s = arg1;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sum = 0;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(var i = 0; i &lt; s.length; i++) {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(s[i] == 'a') sum += 1;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(s[i] == 'e') sum += 2;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(s[i] == 'i') sum += 3;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(s[i] == 'o') sum += 4;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(s[i] == 'u') sum += 5;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console.log("Vowels sum = " + sum);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8519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050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921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1330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повтаряме блок код с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цикъл: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/>
              <a:t>Можем </a:t>
            </a:r>
            <a:r>
              <a:rPr lang="bg-BG" sz="3200" dirty="0"/>
              <a:t>да четем поредица от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числа от конзолата: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828800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32776" y="1823417"/>
            <a:ext cx="6837072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2" y="4343400"/>
            <a:ext cx="1072793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loop(args) 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Number(args[0]);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num = Number(args[i]);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5604" y="1219200"/>
            <a:ext cx="1322453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77887" lvl="1" indent="0">
              <a:lnSpc>
                <a:spcPct val="100000"/>
              </a:lnSpc>
              <a:buNone/>
              <a:tabLst>
                <a:tab pos="282575" algn="l"/>
              </a:tabLst>
            </a:pP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953000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Конструкция за цикъл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778" y="1839966"/>
            <a:ext cx="5341868" cy="1818813"/>
          </a:xfrm>
          <a:prstGeom prst="roundRect">
            <a:avLst>
              <a:gd name="adj" fmla="val 14326"/>
            </a:avLst>
          </a:prstGeom>
          <a:scene3d>
            <a:camera prst="perspectiveHeroicExtremeLeftFacing">
              <a:rot lat="108663" lon="888915" rev="21374976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406524" y="4811793"/>
            <a:ext cx="9372600" cy="671786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4288489"/>
            <a:ext cx="103632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пъти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За целта използваме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/>
              <a:t>-</a:t>
            </a:r>
            <a:r>
              <a:rPr lang="bg-BG" sz="3000" dirty="0"/>
              <a:t>цикъл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0424" y="2971801"/>
            <a:ext cx="2667000" cy="1077621"/>
          </a:xfrm>
          <a:prstGeom prst="wedgeRoundRectCallout">
            <a:avLst>
              <a:gd name="adj1" fmla="val -23359"/>
              <a:gd name="adj2" fmla="val 863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 за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цикъл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691871" y="2971800"/>
            <a:ext cx="1967753" cy="1077621"/>
          </a:xfrm>
          <a:prstGeom prst="wedgeRoundRectCallout">
            <a:avLst>
              <a:gd name="adj1" fmla="val -47658"/>
              <a:gd name="adj2" fmla="val 825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031659" y="3096280"/>
            <a:ext cx="1967753" cy="1077621"/>
          </a:xfrm>
          <a:prstGeom prst="wedgeRoundRectCallout">
            <a:avLst>
              <a:gd name="adj1" fmla="val -77023"/>
              <a:gd name="adj2" fmla="val 726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 стойност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747012" y="3486878"/>
            <a:ext cx="2819400" cy="1454624"/>
          </a:xfrm>
          <a:prstGeom prst="wedgeRoundRectCallout">
            <a:avLst>
              <a:gd name="adj1" fmla="val -77257"/>
              <a:gd name="adj2" fmla="val 503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цикъла: блок команди за изпълнение</a:t>
            </a: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печата числата от 1 до 100: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Пример: числа от 1 до 100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90910" y="2154131"/>
            <a:ext cx="10667998" cy="25497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 numbers1To100()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(let i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намира всички числа в интервала </a:t>
            </a:r>
            <a:r>
              <a:rPr lang="en-US" dirty="0"/>
              <a:t>[1…1000], </a:t>
            </a:r>
            <a:r>
              <a:rPr lang="bg-BG" dirty="0"/>
              <a:t>които завършват на 7: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числа до 1000, завършващи на 7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682657"/>
            <a:ext cx="103632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 numbersIn7() {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 % 10 == 7) 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console.log(i);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отпечатва буквите от латинската азбука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dirty="0"/>
              <a:t> …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z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циклите </a:t>
            </a:r>
            <a:r>
              <a:rPr lang="bg-BG" dirty="0" smtClean="0"/>
              <a:t>работят </a:t>
            </a:r>
            <a:r>
              <a:rPr lang="bg-BG" dirty="0"/>
              <a:t>само с </a:t>
            </a:r>
            <a:r>
              <a:rPr lang="bg-BG" dirty="0" smtClean="0"/>
              <a:t>числа: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всички латински букви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2" y="3238143"/>
            <a:ext cx="11049000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 latinLetters() {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(let i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97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122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String.fromCharCode(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5855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5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напише програма, която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 и ги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От първия ред на входа се въвежда броят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реда се въвежда по едно число</a:t>
            </a:r>
          </a:p>
          <a:p>
            <a:pPr lvl="1"/>
            <a:r>
              <a:rPr lang="bg-BG" dirty="0"/>
              <a:t>Числата се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сумират</a:t>
            </a:r>
            <a:r>
              <a:rPr lang="bg-BG" dirty="0"/>
              <a:t> и накрая се отпечатва резултатът</a:t>
            </a:r>
            <a:endParaRPr lang="en-US" dirty="0"/>
          </a:p>
          <a:p>
            <a:pPr lvl="1"/>
            <a:r>
              <a:rPr lang="bg-BG" dirty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сумиране на числа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36985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14766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7074443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70212" y="4116251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47993" y="4114801"/>
            <a:ext cx="792379" cy="21328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07936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066212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643993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091030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сумиране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43308" y="1757310"/>
            <a:ext cx="10363200" cy="32624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sumNumbers(args) {</a:t>
            </a: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let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sum = 0;</a:t>
            </a:r>
          </a:p>
          <a:p>
            <a:r>
              <a:rPr lang="nn-NO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for (let i = 1; i &lt; </a:t>
            </a:r>
            <a:r>
              <a:rPr lang="nn-NO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args.length; </a:t>
            </a:r>
            <a:r>
              <a:rPr lang="nn-NO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i++) {</a:t>
            </a: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sum += Number(</a:t>
            </a:r>
            <a:r>
              <a:rPr lang="en-US" sz="28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args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[i]);</a:t>
            </a: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console.log(sum);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https://judge.softuni.bg/Contests/Practice/Index/154#3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353508" y="1869229"/>
            <a:ext cx="3657600" cy="538811"/>
          </a:xfrm>
          <a:prstGeom prst="wedgeRoundRectCallout">
            <a:avLst>
              <a:gd name="adj1" fmla="val -64181"/>
              <a:gd name="adj2" fmla="val -199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Масив от аргументи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439108" y="4079029"/>
            <a:ext cx="3810000" cy="838200"/>
          </a:xfrm>
          <a:prstGeom prst="wedgeRoundRectCallout">
            <a:avLst>
              <a:gd name="adj1" fmla="val -36220"/>
              <a:gd name="adj2" fmla="val -1137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Пореден аргумент от масива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273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1460</Words>
  <Application>Microsoft Office PowerPoint</Application>
  <PresentationFormat>Custom</PresentationFormat>
  <Paragraphs>321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 16x9</vt:lpstr>
      <vt:lpstr>Повторения (цикли)</vt:lpstr>
      <vt:lpstr>Съдържание</vt:lpstr>
      <vt:lpstr>Повторения на блокове код</vt:lpstr>
      <vt:lpstr>Повторения (цикли)</vt:lpstr>
      <vt:lpstr>Пример: числа от 1 до 100</vt:lpstr>
      <vt:lpstr>Пример: числа до 1000, завършващи на 7</vt:lpstr>
      <vt:lpstr>Пример: всички латински букви</vt:lpstr>
      <vt:lpstr>Пример: сумиране на числа</vt:lpstr>
      <vt:lpstr>Решение: сумиране на числа</vt:lpstr>
      <vt:lpstr>Пример: най-голямо число</vt:lpstr>
      <vt:lpstr>Решение: най-голямо число</vt:lpstr>
      <vt:lpstr>Пример: най-малко число</vt:lpstr>
      <vt:lpstr>Повторения на блокове код</vt:lpstr>
      <vt:lpstr>Задачи с цикли</vt:lpstr>
      <vt:lpstr>Задача: лява и дясна сума</vt:lpstr>
      <vt:lpstr>Решение: лява и дясна сума</vt:lpstr>
      <vt:lpstr>Задача: четна / нечетна сума</vt:lpstr>
      <vt:lpstr>Решение: четна / нечетна сума</vt:lpstr>
      <vt:lpstr>Задача: сумиране на гласните букви</vt:lpstr>
      <vt:lpstr>Решение: сумиране на гласни букви</vt:lpstr>
      <vt:lpstr>Задачи с цикли</vt:lpstr>
      <vt:lpstr>Какво научихме днес?</vt:lpstr>
      <vt:lpstr>Повторения (цикли)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2017-05-16T11:23:56Z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