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  <p:sldMasterId id="2147483690" r:id="rId3"/>
  </p:sldMasterIdLst>
  <p:notesMasterIdLst>
    <p:notesMasterId r:id="rId41"/>
  </p:notesMasterIdLst>
  <p:handoutMasterIdLst>
    <p:handoutMasterId r:id="rId42"/>
  </p:handoutMasterIdLst>
  <p:sldIdLst>
    <p:sldId id="457" r:id="rId4"/>
    <p:sldId id="458" r:id="rId5"/>
    <p:sldId id="459" r:id="rId6"/>
    <p:sldId id="406" r:id="rId7"/>
    <p:sldId id="407" r:id="rId8"/>
    <p:sldId id="408" r:id="rId9"/>
    <p:sldId id="409" r:id="rId10"/>
    <p:sldId id="410" r:id="rId11"/>
    <p:sldId id="476" r:id="rId12"/>
    <p:sldId id="411" r:id="rId13"/>
    <p:sldId id="479" r:id="rId14"/>
    <p:sldId id="478" r:id="rId15"/>
    <p:sldId id="418" r:id="rId16"/>
    <p:sldId id="480" r:id="rId17"/>
    <p:sldId id="481" r:id="rId18"/>
    <p:sldId id="420" r:id="rId19"/>
    <p:sldId id="456" r:id="rId20"/>
    <p:sldId id="462" r:id="rId21"/>
    <p:sldId id="482" r:id="rId22"/>
    <p:sldId id="483" r:id="rId23"/>
    <p:sldId id="486" r:id="rId24"/>
    <p:sldId id="487" r:id="rId25"/>
    <p:sldId id="432" r:id="rId26"/>
    <p:sldId id="433" r:id="rId27"/>
    <p:sldId id="484" r:id="rId28"/>
    <p:sldId id="485" r:id="rId29"/>
    <p:sldId id="440" r:id="rId30"/>
    <p:sldId id="441" r:id="rId31"/>
    <p:sldId id="442" r:id="rId32"/>
    <p:sldId id="443" r:id="rId33"/>
    <p:sldId id="445" r:id="rId34"/>
    <p:sldId id="466" r:id="rId35"/>
    <p:sldId id="488" r:id="rId36"/>
    <p:sldId id="489" r:id="rId37"/>
    <p:sldId id="490" r:id="rId38"/>
    <p:sldId id="491" r:id="rId39"/>
    <p:sldId id="492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7"/>
            <p14:sldId id="458"/>
            <p14:sldId id="459"/>
          </p14:sldIdLst>
        </p14:section>
        <p14:section name="Joins" id="{7A2D8654-6F66-4E54-9BD2-B335C0C863B7}">
          <p14:sldIdLst>
            <p14:sldId id="406"/>
            <p14:sldId id="407"/>
            <p14:sldId id="408"/>
            <p14:sldId id="409"/>
            <p14:sldId id="410"/>
            <p14:sldId id="476"/>
            <p14:sldId id="411"/>
            <p14:sldId id="479"/>
            <p14:sldId id="478"/>
            <p14:sldId id="418"/>
            <p14:sldId id="480"/>
            <p14:sldId id="481"/>
            <p14:sldId id="420"/>
            <p14:sldId id="456"/>
            <p14:sldId id="462"/>
            <p14:sldId id="482"/>
            <p14:sldId id="483"/>
            <p14:sldId id="486"/>
            <p14:sldId id="487"/>
          </p14:sldIdLst>
        </p14:section>
        <p14:section name="Subqueries" id="{76D3EEA9-0216-43A0-B137-DC91BD57DB0D}">
          <p14:sldIdLst>
            <p14:sldId id="432"/>
            <p14:sldId id="433"/>
            <p14:sldId id="484"/>
            <p14:sldId id="485"/>
          </p14:sldIdLst>
        </p14:section>
        <p14:section name="Indices" id="{6DD88DBD-05FF-4C45-A6DF-189B95CF830C}">
          <p14:sldIdLst>
            <p14:sldId id="440"/>
            <p14:sldId id="441"/>
            <p14:sldId id="442"/>
            <p14:sldId id="443"/>
            <p14:sldId id="445"/>
          </p14:sldIdLst>
        </p14:section>
        <p14:section name="Conclusion" id="{A455DB05-6798-45C7-B3F4-F78A8A5C1EFA}">
          <p14:sldIdLst>
            <p14:sldId id="466"/>
            <p14:sldId id="488"/>
            <p14:sldId id="489"/>
            <p14:sldId id="490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F3CD60"/>
    <a:srgbClr val="FFFFFF"/>
    <a:srgbClr val="F0A230"/>
    <a:srgbClr val="F0CD61"/>
    <a:srgbClr val="F3BE60"/>
    <a:srgbClr val="FF0000"/>
    <a:srgbClr val="D9D5C7"/>
    <a:srgbClr val="000000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424" autoAdjust="0"/>
  </p:normalViewPr>
  <p:slideViewPr>
    <p:cSldViewPr>
      <p:cViewPr varScale="1">
        <p:scale>
          <a:sx n="69" d="100"/>
          <a:sy n="69" d="100"/>
        </p:scale>
        <p:origin x="524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2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4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1253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76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2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3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486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46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0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4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044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4303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699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9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333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8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val="183981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val="240944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9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7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3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0626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60244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70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02404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1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66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9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7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7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1387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0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6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5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89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3.gif"/><Relationship Id="rId5" Type="http://schemas.openxmlformats.org/officeDocument/2006/relationships/image" Target="../media/image50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/>
              <a:t>Data Retrieval and Performance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Joins, Subqueries and Indices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33DA624C-C3DC-4BE8-A3A0-A46E9D40D2EC}"/>
              </a:ext>
            </a:extLst>
          </p:cNvPr>
          <p:cNvSpPr txBox="1">
            <a:spLocks/>
          </p:cNvSpPr>
          <p:nvPr/>
        </p:nvSpPr>
        <p:spPr>
          <a:xfrm>
            <a:off x="11760200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8" name="Picture 2" descr="database, storage icon">
            <a:extLst>
              <a:ext uri="{FF2B5EF4-FFF2-40B4-BE49-F238E27FC236}">
                <a16:creationId xmlns:a16="http://schemas.microsoft.com/office/drawing/2014/main" id="{CDDD6323-5D1E-465D-8B50-F59F8239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2511503"/>
            <a:ext cx="2446389" cy="24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>
            <a:extLst>
              <a:ext uri="{FF2B5EF4-FFF2-40B4-BE49-F238E27FC236}">
                <a16:creationId xmlns:a16="http://schemas.microsoft.com/office/drawing/2014/main" id="{66821C85-80B5-4A4B-9F66-9B5B632D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03" y="333382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37"/>
    </mc:Choice>
    <mc:Fallback xmlns="">
      <p:transition spd="slow" advClick="0" advTm="333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8A452BD-E6FF-489E-8088-6BEE4DD9A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3276600"/>
            <a:ext cx="11815018" cy="3120591"/>
          </a:xfrm>
        </p:spPr>
        <p:txBody>
          <a:bodyPr/>
          <a:lstStyle/>
          <a:p>
            <a:r>
              <a:rPr lang="en-US" sz="3200" dirty="0"/>
              <a:t>Produces a set of records which </a:t>
            </a:r>
            <a:r>
              <a:rPr lang="en-US" sz="3200" b="1" dirty="0">
                <a:solidFill>
                  <a:schemeClr val="bg1"/>
                </a:solidFill>
              </a:rPr>
              <a:t>match in both tables</a:t>
            </a:r>
          </a:p>
          <a:p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Контейнер за съдържание 8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0"/>
          <a:stretch/>
        </p:blipFill>
        <p:spPr>
          <a:xfrm>
            <a:off x="4037012" y="1237109"/>
            <a:ext cx="3533775" cy="2174875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2026" y="4039218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67752"/>
              </p:ext>
            </p:extLst>
          </p:nvPr>
        </p:nvGraphicFramePr>
        <p:xfrm>
          <a:off x="7431485" y="3958197"/>
          <a:ext cx="4589403" cy="2303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1909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39749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48100" y="4657003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520902" y="6006175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</p:spTree>
    <p:extLst>
      <p:ext uri="{BB962C8B-B14F-4D97-AF65-F5344CB8AC3E}">
        <p14:creationId xmlns:p14="http://schemas.microsoft.com/office/powerpoint/2010/main" val="3492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E8E8DB1-20B1-4702-BE6B-D0AD7DC54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3206751"/>
            <a:ext cx="11815018" cy="3190440"/>
          </a:xfrm>
        </p:spPr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29397" y="6568390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Контейнер за съдържание 10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3597" y="1034206"/>
            <a:ext cx="3213100" cy="2201862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6876" y="4131023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9617"/>
              </p:ext>
            </p:extLst>
          </p:nvPr>
        </p:nvGraphicFramePr>
        <p:xfrm>
          <a:off x="7369165" y="3936543"/>
          <a:ext cx="4568971" cy="26704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59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75926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79356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0398" y="465025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0822" y="6210853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5929" y="6198254"/>
            <a:ext cx="4515442" cy="3978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7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8E92539-EE6B-40E9-847F-60AFED4BA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2" y="1295400"/>
            <a:ext cx="11815018" cy="6142004"/>
          </a:xfrm>
        </p:spPr>
        <p:txBody>
          <a:bodyPr/>
          <a:lstStyle/>
          <a:p>
            <a:r>
              <a:rPr lang="en-US" sz="3200" dirty="0"/>
              <a:t>Matches every entry in </a:t>
            </a:r>
            <a:r>
              <a:rPr lang="en-US" sz="3200" b="1" dirty="0">
                <a:solidFill>
                  <a:schemeClr val="bg1"/>
                </a:solidFill>
              </a:rPr>
              <a:t>right</a:t>
            </a:r>
            <a:r>
              <a:rPr lang="en-US" sz="3200" dirty="0"/>
              <a:t> table regardless of match in the 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sz="3200" dirty="0"/>
              <a:t>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1898418"/>
            <a:ext cx="3276600" cy="2119313"/>
          </a:xfr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3212" y="4240522"/>
            <a:ext cx="6477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students.course_id = courses.id</a:t>
            </a:r>
          </a:p>
        </p:txBody>
      </p:sp>
      <p:graphicFrame>
        <p:nvGraphicFramePr>
          <p:cNvPr id="1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91724"/>
              </p:ext>
            </p:extLst>
          </p:nvPr>
        </p:nvGraphicFramePr>
        <p:xfrm>
          <a:off x="7370422" y="3020750"/>
          <a:ext cx="4542469" cy="3125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49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7935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744755"/>
                  </a:ext>
                </a:extLst>
              </a:tr>
            </a:tbl>
          </a:graphicData>
        </a:graphic>
      </p:graphicFrame>
      <p:sp>
        <p:nvSpPr>
          <p:cNvPr id="10" name="Стрелка надясно 9"/>
          <p:cNvSpPr/>
          <p:nvPr/>
        </p:nvSpPr>
        <p:spPr>
          <a:xfrm>
            <a:off x="6860398" y="4703397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360822" y="6153166"/>
            <a:ext cx="2545372" cy="510626"/>
          </a:xfrm>
          <a:prstGeom prst="wedgeRoundRectCallout">
            <a:avLst>
              <a:gd name="adj1" fmla="val 9877"/>
              <a:gd name="adj2" fmla="val -104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Conditions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393273" y="4836871"/>
            <a:ext cx="4507992" cy="85507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02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404BEBE4-9B95-4F5D-B56C-DC2602C39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3562921"/>
            <a:ext cx="11815018" cy="31205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Returns all records in both tables regardless of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match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Less useful than </a:t>
            </a:r>
            <a:r>
              <a:rPr lang="en-US" sz="3400" b="1" dirty="0">
                <a:latin typeface="Consolas" panose="020B0609020204030204" pitchFamily="49" charset="0"/>
              </a:rPr>
              <a:t>INNER</a:t>
            </a:r>
            <a:r>
              <a:rPr lang="en-US" sz="3400" dirty="0"/>
              <a:t>, </a:t>
            </a:r>
            <a:r>
              <a:rPr lang="en-US" sz="3400" b="1" dirty="0">
                <a:latin typeface="Consolas" panose="020B0609020204030204" pitchFamily="49" charset="0"/>
              </a:rPr>
              <a:t>LEFT</a:t>
            </a:r>
            <a:r>
              <a:rPr lang="en-US" sz="3400" dirty="0"/>
              <a:t> or </a:t>
            </a:r>
            <a:r>
              <a:rPr lang="en-US" sz="3400" b="1" dirty="0">
                <a:latin typeface="Consolas" panose="020B0609020204030204" pitchFamily="49" charset="0"/>
              </a:rPr>
              <a:t>RIGHT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JOIN</a:t>
            </a:r>
            <a:r>
              <a:rPr lang="en-US" sz="3400" b="1" dirty="0"/>
              <a:t>s</a:t>
            </a:r>
            <a:r>
              <a:rPr lang="en-US" sz="3400" dirty="0"/>
              <a:t> and it's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b="1" dirty="0">
                <a:solidFill>
                  <a:srgbClr val="F3CD60"/>
                </a:solidFill>
              </a:rPr>
              <a:t>   </a:t>
            </a:r>
            <a:r>
              <a:rPr lang="en-US" sz="3400" b="1" dirty="0">
                <a:solidFill>
                  <a:schemeClr val="bg1"/>
                </a:solidFill>
              </a:rPr>
              <a:t>implemented in MySQL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We can 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UNION</a:t>
            </a:r>
            <a:r>
              <a:rPr lang="en-US" sz="3400" dirty="0"/>
              <a:t>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(FULL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JOIN)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3212" y="1198508"/>
            <a:ext cx="3581400" cy="237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of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0856" y="105288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400" b="1" dirty="0">
              <a:solidFill>
                <a:srgbClr val="F3CD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6738" y="1447800"/>
            <a:ext cx="6477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6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ON students.course_id = courses.id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SELECT students.name, courses.name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6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courses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ON students.course_id = courses.id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78513"/>
              </p:ext>
            </p:extLst>
          </p:nvPr>
        </p:nvGraphicFramePr>
        <p:xfrm>
          <a:off x="7466012" y="2082475"/>
          <a:ext cx="4551707" cy="35643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873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3729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9194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courses_name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79356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744755"/>
                  </a:ext>
                </a:extLst>
              </a:tr>
              <a:tr h="4218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636020"/>
                  </a:ext>
                </a:extLst>
              </a:tr>
            </a:tbl>
          </a:graphicData>
        </a:graphic>
      </p:graphicFrame>
      <p:sp>
        <p:nvSpPr>
          <p:cNvPr id="8" name="Стрелка надясно 7"/>
          <p:cNvSpPr/>
          <p:nvPr/>
        </p:nvSpPr>
        <p:spPr>
          <a:xfrm>
            <a:off x="6949620" y="3609462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7487242" y="4343399"/>
            <a:ext cx="4507992" cy="130340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0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4ACF8999-2B7D-4A4A-8FE1-19DE1A9DB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Produces a set of associated rows of two tables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Multiplication of each row in the first table with each in second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result is a </a:t>
            </a:r>
            <a:r>
              <a:rPr lang="en-US" sz="3400" b="1" dirty="0">
                <a:solidFill>
                  <a:schemeClr val="bg1"/>
                </a:solidFill>
              </a:rPr>
              <a:t>Cartesian</a:t>
            </a:r>
            <a:r>
              <a:rPr lang="en-US" sz="3400" dirty="0"/>
              <a:t> product, when there's </a:t>
            </a:r>
            <a:r>
              <a:rPr lang="en-US" sz="3400" b="1" dirty="0">
                <a:solidFill>
                  <a:schemeClr val="bg1"/>
                </a:solidFill>
              </a:rPr>
              <a:t>no condition</a:t>
            </a:r>
            <a:r>
              <a:rPr lang="en-US" sz="3400" b="1" dirty="0">
                <a:solidFill>
                  <a:srgbClr val="F3CD60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latin typeface="Consolas" panose="020B0609020204030204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CROSS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54114" y="46482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courses AS c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students AS s;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6003738"/>
            <a:ext cx="3005126" cy="581402"/>
          </a:xfrm>
          <a:prstGeom prst="wedgeRoundRectCallout">
            <a:avLst>
              <a:gd name="adj1" fmla="val -47098"/>
              <a:gd name="adj2" fmla="val -844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</p:spTree>
    <p:extLst>
      <p:ext uri="{BB962C8B-B14F-4D97-AF65-F5344CB8AC3E}">
        <p14:creationId xmlns:p14="http://schemas.microsoft.com/office/powerpoint/2010/main" val="39527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1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97067"/>
              </p:ext>
            </p:extLst>
          </p:nvPr>
        </p:nvGraphicFramePr>
        <p:xfrm>
          <a:off x="6627812" y="1191669"/>
          <a:ext cx="4038601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100162371"/>
                    </a:ext>
                  </a:extLst>
                </a:gridCol>
              </a:tblGrid>
              <a:tr h="409825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graphicFrame>
        <p:nvGraphicFramePr>
          <p:cNvPr id="1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17381"/>
              </p:ext>
            </p:extLst>
          </p:nvPr>
        </p:nvGraphicFramePr>
        <p:xfrm>
          <a:off x="1522412" y="1191669"/>
          <a:ext cx="3116560" cy="26514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0216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367862"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2410535" y="653664"/>
            <a:ext cx="1332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Courses</a:t>
            </a:r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7863494" y="571964"/>
            <a:ext cx="1473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2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72133"/>
              </p:ext>
            </p:extLst>
          </p:nvPr>
        </p:nvGraphicFramePr>
        <p:xfrm>
          <a:off x="2276772" y="4186925"/>
          <a:ext cx="7552989" cy="22125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9389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  <a:gridCol w="1735028">
                  <a:extLst>
                    <a:ext uri="{9D8B030D-6E8A-4147-A177-3AD203B41FA5}">
                      <a16:colId xmlns:a16="http://schemas.microsoft.com/office/drawing/2014/main" val="3757091509"/>
                    </a:ext>
                  </a:extLst>
                </a:gridCol>
                <a:gridCol w="2227372">
                  <a:extLst>
                    <a:ext uri="{9D8B030D-6E8A-4147-A177-3AD203B41FA5}">
                      <a16:colId xmlns:a16="http://schemas.microsoft.com/office/drawing/2014/main" val="3266773727"/>
                    </a:ext>
                  </a:extLst>
                </a:gridCol>
              </a:tblGrid>
              <a:tr h="400894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student_name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04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98853"/>
                  </a:ext>
                </a:extLst>
              </a:tr>
            </a:tbl>
          </a:graphicData>
        </a:graphic>
      </p:graphicFrame>
      <p:sp>
        <p:nvSpPr>
          <p:cNvPr id="29" name="Текстово поле 28"/>
          <p:cNvSpPr txBox="1"/>
          <p:nvPr/>
        </p:nvSpPr>
        <p:spPr>
          <a:xfrm>
            <a:off x="5358499" y="3597137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0" name="Съединител &quot;права стрелка&quot; 9"/>
          <p:cNvCxnSpPr/>
          <p:nvPr/>
        </p:nvCxnSpPr>
        <p:spPr>
          <a:xfrm flipV="1">
            <a:off x="4791372" y="1871265"/>
            <a:ext cx="1607840" cy="4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>
            <a:off x="4791372" y="1875570"/>
            <a:ext cx="1615480" cy="36309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4799012" y="1875569"/>
            <a:ext cx="1668760" cy="81142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4791372" y="1878439"/>
            <a:ext cx="1676400" cy="119030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/>
          <p:nvPr/>
        </p:nvCxnSpPr>
        <p:spPr>
          <a:xfrm>
            <a:off x="4799012" y="1872700"/>
            <a:ext cx="1676400" cy="170538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6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088062" y="3740150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03357" y="5713973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aphicFrame>
        <p:nvGraphicFramePr>
          <p:cNvPr id="43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76064"/>
              </p:ext>
            </p:extLst>
          </p:nvPr>
        </p:nvGraphicFramePr>
        <p:xfrm>
          <a:off x="1101167" y="1806437"/>
          <a:ext cx="4619012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144503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94923"/>
                  </a:ext>
                </a:extLst>
              </a:tr>
            </a:tbl>
          </a:graphicData>
        </a:graphic>
      </p:graphicFrame>
      <p:graphicFrame>
        <p:nvGraphicFramePr>
          <p:cNvPr id="4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27509"/>
              </p:ext>
            </p:extLst>
          </p:nvPr>
        </p:nvGraphicFramePr>
        <p:xfrm>
          <a:off x="6246812" y="1806437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9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9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</a:t>
            </a:r>
            <a:r>
              <a:rPr lang="en-US" dirty="0">
                <a:latin typeface="Consolas" panose="020B0609020204030204" pitchFamily="49" charset="0"/>
              </a:rPr>
              <a:t>INNER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44448"/>
              </p:ext>
            </p:extLst>
          </p:nvPr>
        </p:nvGraphicFramePr>
        <p:xfrm>
          <a:off x="684212" y="1756611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94923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62662"/>
              </p:ext>
            </p:extLst>
          </p:nvPr>
        </p:nvGraphicFramePr>
        <p:xfrm>
          <a:off x="6680003" y="1756611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94923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694944" y="26670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694944" y="3100779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694944" y="398678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697199" y="310077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697199" y="2209800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706808" y="4419600"/>
            <a:ext cx="4837176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1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</a:t>
            </a:r>
            <a:r>
              <a:rPr lang="en-US" dirty="0">
                <a:latin typeface="Consolas" panose="020B0609020204030204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58816"/>
              </p:ext>
            </p:extLst>
          </p:nvPr>
        </p:nvGraphicFramePr>
        <p:xfrm>
          <a:off x="684212" y="1756611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94923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70245"/>
              </p:ext>
            </p:extLst>
          </p:nvPr>
        </p:nvGraphicFramePr>
        <p:xfrm>
          <a:off x="6680003" y="1756611"/>
          <a:ext cx="4876800" cy="43156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Shipping And Receiving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753488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94923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313393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694944" y="26670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694944" y="3100779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694944" y="3986784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697199" y="310077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697199" y="2209800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704012" y="5181600"/>
            <a:ext cx="4837176" cy="42062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8CA39EF4-C307-427B-A003-283D24F04170}"/>
              </a:ext>
            </a:extLst>
          </p:cNvPr>
          <p:cNvSpPr/>
          <p:nvPr/>
        </p:nvSpPr>
        <p:spPr>
          <a:xfrm>
            <a:off x="6688247" y="3986784"/>
            <a:ext cx="4837176" cy="77724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339FA26E-0C56-458D-9FF6-D7F1DA77C026}"/>
              </a:ext>
            </a:extLst>
          </p:cNvPr>
          <p:cNvSpPr/>
          <p:nvPr/>
        </p:nvSpPr>
        <p:spPr>
          <a:xfrm>
            <a:off x="694944" y="4424843"/>
            <a:ext cx="4590288" cy="42062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98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7574097" cy="4795935"/>
          </a:xfrm>
        </p:spPr>
        <p:txBody>
          <a:bodyPr/>
          <a:lstStyle/>
          <a:p>
            <a:r>
              <a:rPr lang="en-US" dirty="0"/>
              <a:t>JOINS – Gathering Data From Multiple       Tables</a:t>
            </a:r>
          </a:p>
          <a:p>
            <a:r>
              <a:rPr lang="en-US" dirty="0"/>
              <a:t>Subqueries – </a:t>
            </a:r>
            <a:r>
              <a:rPr lang="en-US" dirty="0">
                <a:solidFill>
                  <a:schemeClr val="tx2"/>
                </a:solidFill>
              </a:rPr>
              <a:t>Query Manipulation on Multiple Levels</a:t>
            </a:r>
            <a:endParaRPr lang="en-US" dirty="0"/>
          </a:p>
          <a:p>
            <a:r>
              <a:rPr lang="en-US" dirty="0"/>
              <a:t>Indices – </a:t>
            </a:r>
            <a:r>
              <a:rPr lang="en-US" dirty="0">
                <a:solidFill>
                  <a:schemeClr val="tx2"/>
                </a:solidFill>
              </a:rPr>
              <a:t>Clustered and Non-Clustered Indices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C5161D3-F5BA-4DE1-A0A3-8665F801ED7D}"/>
              </a:ext>
            </a:extLst>
          </p:cNvPr>
          <p:cNvSpPr txBox="1">
            <a:spLocks/>
          </p:cNvSpPr>
          <p:nvPr/>
        </p:nvSpPr>
        <p:spPr>
          <a:xfrm>
            <a:off x="11504612" y="6400800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Overview: </a:t>
            </a:r>
            <a:r>
              <a:rPr lang="en-US" dirty="0">
                <a:latin typeface="Consolas" panose="020B0609020204030204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JOIN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98281"/>
              </p:ext>
            </p:extLst>
          </p:nvPr>
        </p:nvGraphicFramePr>
        <p:xfrm>
          <a:off x="684212" y="1756611"/>
          <a:ext cx="4619012" cy="3090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3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8519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Sally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John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Bob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Robin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Jessica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94923"/>
                  </a:ext>
                </a:extLst>
              </a:tr>
            </a:tbl>
          </a:graphicData>
        </a:graphic>
      </p:graphicFrame>
      <p:graphicFrame>
        <p:nvGraphicFramePr>
          <p:cNvPr id="49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18068"/>
              </p:ext>
            </p:extLst>
          </p:nvPr>
        </p:nvGraphicFramePr>
        <p:xfrm>
          <a:off x="6680003" y="1756611"/>
          <a:ext cx="4876800" cy="30903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69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74811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Executive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HR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Accounting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94923"/>
                  </a:ext>
                </a:extLst>
              </a:tr>
            </a:tbl>
          </a:graphicData>
        </a:graphic>
      </p:graphicFrame>
      <p:sp>
        <p:nvSpPr>
          <p:cNvPr id="3" name="Правоъгълник 2"/>
          <p:cNvSpPr/>
          <p:nvPr/>
        </p:nvSpPr>
        <p:spPr>
          <a:xfrm>
            <a:off x="694944" y="26670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Правоъгълник 49"/>
          <p:cNvSpPr/>
          <p:nvPr/>
        </p:nvSpPr>
        <p:spPr>
          <a:xfrm>
            <a:off x="694944" y="3100779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Правоъгълник 53"/>
          <p:cNvSpPr/>
          <p:nvPr/>
        </p:nvSpPr>
        <p:spPr>
          <a:xfrm>
            <a:off x="694944" y="3962400"/>
            <a:ext cx="4590288" cy="4023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Правоъгълник 60"/>
          <p:cNvSpPr/>
          <p:nvPr/>
        </p:nvSpPr>
        <p:spPr>
          <a:xfrm>
            <a:off x="6697199" y="3100779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2" name="Правоъгълник 61"/>
          <p:cNvSpPr/>
          <p:nvPr/>
        </p:nvSpPr>
        <p:spPr>
          <a:xfrm>
            <a:off x="6697199" y="2209800"/>
            <a:ext cx="4837176" cy="429768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3" name="Правоъгълник 62"/>
          <p:cNvSpPr/>
          <p:nvPr/>
        </p:nvSpPr>
        <p:spPr>
          <a:xfrm>
            <a:off x="6706808" y="4419600"/>
            <a:ext cx="4837176" cy="41148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23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4" grpId="0" animBg="1"/>
      <p:bldP spid="61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Get information about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first 5 managers </a:t>
            </a:r>
            <a:r>
              <a:rPr lang="en-US" dirty="0">
                <a:latin typeface="+mj-lt"/>
              </a:rPr>
              <a:t>in the "</a:t>
            </a:r>
            <a:r>
              <a:rPr lang="en-US" noProof="1">
                <a:latin typeface="+mj-lt"/>
              </a:rPr>
              <a:t>soft_uni</a:t>
            </a:r>
            <a:r>
              <a:rPr lang="en-US" dirty="0">
                <a:latin typeface="+mj-lt"/>
              </a:rPr>
              <a:t>"     database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full_name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department_id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department_name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b="1" noProof="1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Managers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F406AD49-F89A-4E81-92E0-248E1B6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4555"/>
              </p:ext>
            </p:extLst>
          </p:nvPr>
        </p:nvGraphicFramePr>
        <p:xfrm>
          <a:off x="5180012" y="2065832"/>
          <a:ext cx="6705600" cy="38245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28827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892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  <a:gridCol w="1540371">
                  <a:extLst>
                    <a:ext uri="{9D8B030D-6E8A-4147-A177-3AD203B41FA5}">
                      <a16:colId xmlns:a16="http://schemas.microsoft.com/office/drawing/2014/main" val="3757091509"/>
                    </a:ext>
                  </a:extLst>
                </a:gridCol>
                <a:gridCol w="1977478">
                  <a:extLst>
                    <a:ext uri="{9D8B030D-6E8A-4147-A177-3AD203B41FA5}">
                      <a16:colId xmlns:a16="http://schemas.microsoft.com/office/drawing/2014/main" val="3266773727"/>
                    </a:ext>
                  </a:extLst>
                </a:gridCol>
              </a:tblGrid>
              <a:tr h="550688"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full_name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Roberto Tamburello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Finance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Rob Walters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Tool Design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6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David Bradley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52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Terri Duffy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732321"/>
                  </a:ext>
                </a:extLst>
              </a:tr>
              <a:tr h="759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21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 Krebs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Production Control</a:t>
                      </a:r>
                      <a:endParaRPr kumimoji="1" lang="bg-BG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9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Managers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1828800"/>
            <a:ext cx="9828213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800" b="1" dirty="0">
                <a:latin typeface="Consolas" panose="020B0609020204030204" pitchFamily="49" charset="0"/>
              </a:rPr>
              <a:t>.employee_id, CONCAT(</a:t>
            </a:r>
            <a:r>
              <a:rPr lang="en-US" sz="2800" b="1" noProof="1">
                <a:latin typeface="Consolas" panose="020B0609020204030204" pitchFamily="49" charset="0"/>
              </a:rPr>
              <a:t>first_name</a:t>
            </a:r>
            <a:r>
              <a:rPr lang="en-US" sz="2800" b="1" dirty="0">
                <a:latin typeface="Consolas" panose="020B0609020204030204" pitchFamily="49" charset="0"/>
              </a:rPr>
              <a:t>, " ", </a:t>
            </a:r>
            <a:r>
              <a:rPr lang="en-US" sz="2800" b="1" noProof="1">
                <a:latin typeface="Consolas" panose="020B0609020204030204" pitchFamily="49" charset="0"/>
              </a:rPr>
              <a:t>last_name</a:t>
            </a:r>
            <a:r>
              <a:rPr lang="en-US" sz="2800" b="1" dirty="0">
                <a:latin typeface="Consolas" panose="020B0609020204030204" pitchFamily="49" charset="0"/>
              </a:rPr>
              <a:t>) AS `</a:t>
            </a:r>
            <a:r>
              <a:rPr lang="en-US" sz="2800" b="1" noProof="1">
                <a:latin typeface="Consolas" panose="020B0609020204030204" pitchFamily="49" charset="0"/>
              </a:rPr>
              <a:t>full</a:t>
            </a:r>
            <a:r>
              <a:rPr lang="en-US" sz="2800" b="1" dirty="0">
                <a:latin typeface="Consolas" panose="020B0609020204030204" pitchFamily="49" charset="0"/>
              </a:rPr>
              <a:t>_name`,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</a:t>
            </a:r>
            <a:r>
              <a:rPr lang="en-US" sz="2800" b="1" noProof="1">
                <a:latin typeface="Consolas" panose="020B0609020204030204" pitchFamily="49" charset="0"/>
              </a:rPr>
              <a:t>department</a:t>
            </a:r>
            <a:r>
              <a:rPr lang="en-US" sz="2800" b="1" dirty="0">
                <a:latin typeface="Consolas" panose="020B0609020204030204" pitchFamily="49" charset="0"/>
              </a:rPr>
              <a:t>_id,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.name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FROM employees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 JOIN </a:t>
            </a:r>
            <a:r>
              <a:rPr lang="en-US" sz="2800" b="1" dirty="0">
                <a:latin typeface="Consolas" panose="020B0609020204030204" pitchFamily="49" charset="0"/>
              </a:rPr>
              <a:t>departments 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d.manager_id </a:t>
            </a:r>
            <a:r>
              <a:rPr lang="en-US" sz="2800" b="1" dirty="0">
                <a:latin typeface="Consolas" panose="020B0609020204030204" pitchFamily="49" charset="0"/>
              </a:rPr>
              <a:t>= e.</a:t>
            </a:r>
            <a:r>
              <a:rPr lang="en-US" sz="2800" b="1" noProof="1">
                <a:latin typeface="Consolas" panose="020B0609020204030204" pitchFamily="49" charset="0"/>
              </a:rPr>
              <a:t>employee_id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ORDER BY e.employee_id LIMIT 5;</a:t>
            </a:r>
          </a:p>
        </p:txBody>
      </p:sp>
    </p:spTree>
    <p:extLst>
      <p:ext uri="{BB962C8B-B14F-4D97-AF65-F5344CB8AC3E}">
        <p14:creationId xmlns:p14="http://schemas.microsoft.com/office/powerpoint/2010/main" val="20748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bg-BG" dirty="0">
              <a:solidFill>
                <a:srgbClr val="F0A230"/>
              </a:solidFill>
            </a:endParaRPr>
          </a:p>
        </p:txBody>
      </p:sp>
      <p:sp>
        <p:nvSpPr>
          <p:cNvPr id="26" name="Текстов контейнер 25">
            <a:extLst>
              <a:ext uri="{FF2B5EF4-FFF2-40B4-BE49-F238E27FC236}">
                <a16:creationId xmlns:a16="http://schemas.microsoft.com/office/drawing/2014/main" id="{7BC9AC4A-CDBA-4623-95B2-483D88611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Manipulation on Multiple Levels</a:t>
            </a:r>
            <a:endParaRPr lang="bg-BG" dirty="0">
              <a:solidFill>
                <a:schemeClr val="tx2"/>
              </a:solidFill>
            </a:endParaRPr>
          </a:p>
        </p:txBody>
      </p:sp>
      <p:grpSp>
        <p:nvGrpSpPr>
          <p:cNvPr id="24" name="Групиране 23">
            <a:extLst>
              <a:ext uri="{FF2B5EF4-FFF2-40B4-BE49-F238E27FC236}">
                <a16:creationId xmlns:a16="http://schemas.microsoft.com/office/drawing/2014/main" id="{C6F7E085-921D-4442-A4D8-25CBD24CA2D7}"/>
              </a:ext>
            </a:extLst>
          </p:cNvPr>
          <p:cNvGrpSpPr/>
          <p:nvPr/>
        </p:nvGrpSpPr>
        <p:grpSpPr>
          <a:xfrm>
            <a:off x="4570412" y="1543553"/>
            <a:ext cx="2819400" cy="2095870"/>
            <a:chOff x="3177125" y="1931894"/>
            <a:chExt cx="5138738" cy="2366367"/>
          </a:xfrm>
        </p:grpSpPr>
        <p:grpSp>
          <p:nvGrpSpPr>
            <p:cNvPr id="2" name="Групиране 1"/>
            <p:cNvGrpSpPr/>
            <p:nvPr/>
          </p:nvGrpSpPr>
          <p:grpSpPr>
            <a:xfrm>
              <a:off x="5706012" y="2926102"/>
              <a:ext cx="1052513" cy="992676"/>
              <a:chOff x="4418012" y="2590800"/>
              <a:chExt cx="609600" cy="533400"/>
            </a:xfrm>
          </p:grpSpPr>
          <p:sp>
            <p:nvSpPr>
              <p:cNvPr id="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TextBox 16"/>
              <p:cNvSpPr txBox="1"/>
              <p:nvPr/>
            </p:nvSpPr>
            <p:spPr>
              <a:xfrm>
                <a:off x="4418012" y="2768600"/>
                <a:ext cx="609600" cy="272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" name="Straight Arrow Connector 50"/>
            <p:cNvCxnSpPr>
              <a:cxnSpLocks/>
            </p:cNvCxnSpPr>
            <p:nvPr/>
          </p:nvCxnSpPr>
          <p:spPr>
            <a:xfrm>
              <a:off x="6812003" y="34283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Folded Corner 15"/>
            <p:cNvSpPr/>
            <p:nvPr/>
          </p:nvSpPr>
          <p:spPr>
            <a:xfrm rot="10800000">
              <a:off x="7820563" y="3764861"/>
              <a:ext cx="381000" cy="533400"/>
            </a:xfrm>
            <a:prstGeom prst="foldedCorner">
              <a:avLst>
                <a:gd name="adj" fmla="val 441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7706263" y="391877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  <p:grpSp>
          <p:nvGrpSpPr>
            <p:cNvPr id="15" name="Групиране 14"/>
            <p:cNvGrpSpPr/>
            <p:nvPr/>
          </p:nvGrpSpPr>
          <p:grpSpPr>
            <a:xfrm>
              <a:off x="3177125" y="1931894"/>
              <a:ext cx="1966913" cy="1737158"/>
              <a:chOff x="4418012" y="2590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532312" y="2590800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8012" y="2768600"/>
                <a:ext cx="609600" cy="25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latin typeface="Consolas" panose="020B0609020204030204" pitchFamily="49" charset="0"/>
                  </a:rPr>
                  <a:t>☰</a:t>
                </a:r>
                <a:endParaRPr lang="en-US" sz="12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8" name="Straight Arrow Connector 50"/>
            <p:cNvCxnSpPr>
              <a:cxnSpLocks/>
            </p:cNvCxnSpPr>
            <p:nvPr/>
          </p:nvCxnSpPr>
          <p:spPr>
            <a:xfrm>
              <a:off x="4910525" y="2704474"/>
              <a:ext cx="852487" cy="4953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50"/>
            <p:cNvCxnSpPr>
              <a:cxnSpLocks/>
            </p:cNvCxnSpPr>
            <p:nvPr/>
          </p:nvCxnSpPr>
          <p:spPr>
            <a:xfrm flipH="1" flipV="1">
              <a:off x="6800298" y="3738227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0"/>
            <p:cNvCxnSpPr>
              <a:cxnSpLocks/>
            </p:cNvCxnSpPr>
            <p:nvPr/>
          </p:nvCxnSpPr>
          <p:spPr>
            <a:xfrm flipH="1" flipV="1">
              <a:off x="4940935" y="3063835"/>
              <a:ext cx="791665" cy="4140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90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Subqueries – SQL query inside a larger one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nested in </a:t>
            </a:r>
            <a:r>
              <a:rPr lang="en-US" b="1" dirty="0">
                <a:latin typeface="Consolas" panose="020B0609020204030204" pitchFamily="49" charset="0"/>
              </a:rPr>
              <a:t>SELECT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INSERT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UPDATE</a:t>
            </a:r>
            <a:r>
              <a:rPr lang="en-US" b="1" dirty="0">
                <a:latin typeface="+mj-lt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Usually added within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+mj-lt"/>
              </a:rPr>
              <a:t> clause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79192" y="4343400"/>
            <a:ext cx="5334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* FROM students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course_id = 1;</a:t>
            </a:r>
          </a:p>
        </p:txBody>
      </p:sp>
      <p:sp>
        <p:nvSpPr>
          <p:cNvPr id="19" name="Стрелка надясно 18"/>
          <p:cNvSpPr/>
          <p:nvPr/>
        </p:nvSpPr>
        <p:spPr>
          <a:xfrm>
            <a:off x="6492421" y="4653409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89212"/>
              </p:ext>
            </p:extLst>
          </p:nvPr>
        </p:nvGraphicFramePr>
        <p:xfrm>
          <a:off x="7290750" y="4214497"/>
          <a:ext cx="4038601" cy="13347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9831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  <a:gridCol w="1425887">
                  <a:extLst>
                    <a:ext uri="{9D8B030D-6E8A-4147-A177-3AD203B41FA5}">
                      <a16:colId xmlns:a16="http://schemas.microsoft.com/office/drawing/2014/main" val="2100162371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8685212" y="5715000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18214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Count</a:t>
            </a:r>
            <a:r>
              <a:rPr lang="en-US" dirty="0">
                <a:latin typeface="+mj-lt"/>
              </a:rPr>
              <a:t> the number of employees who receive salary,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higher</a:t>
            </a:r>
            <a:r>
              <a:rPr lang="en-US" dirty="0">
                <a:latin typeface="+mj-lt"/>
              </a:rPr>
              <a:t> than the average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</a:rPr>
              <a:t>Use "</a:t>
            </a:r>
            <a:r>
              <a:rPr lang="en-US" dirty="0">
                <a:latin typeface="+mj-lt"/>
              </a:rPr>
              <a:t>soft_uni</a:t>
            </a:r>
            <a:r>
              <a:rPr lang="en-US" dirty="0">
                <a:latin typeface="+mj-lt"/>
              </a:rPr>
              <a:t>" database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Higher Salary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9" name="Стрелка надясно 18"/>
          <p:cNvSpPr/>
          <p:nvPr/>
        </p:nvSpPr>
        <p:spPr>
          <a:xfrm>
            <a:off x="7966761" y="4429360"/>
            <a:ext cx="4191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0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95263"/>
              </p:ext>
            </p:extLst>
          </p:nvPr>
        </p:nvGraphicFramePr>
        <p:xfrm>
          <a:off x="8887878" y="4209904"/>
          <a:ext cx="914400" cy="8957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88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3" name="Текстово поле 2"/>
          <p:cNvSpPr txBox="1"/>
          <p:nvPr/>
        </p:nvSpPr>
        <p:spPr>
          <a:xfrm>
            <a:off x="3292171" y="5706669"/>
            <a:ext cx="289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"employees"</a:t>
            </a:r>
          </a:p>
        </p:txBody>
      </p:sp>
      <p:graphicFrame>
        <p:nvGraphicFramePr>
          <p:cNvPr id="10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74859"/>
              </p:ext>
            </p:extLst>
          </p:nvPr>
        </p:nvGraphicFramePr>
        <p:xfrm>
          <a:off x="1875891" y="3665195"/>
          <a:ext cx="5732008" cy="17736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19934141"/>
                    </a:ext>
                  </a:extLst>
                </a:gridCol>
                <a:gridCol w="1582246">
                  <a:extLst>
                    <a:ext uri="{9D8B030D-6E8A-4147-A177-3AD203B41FA5}">
                      <a16:colId xmlns:a16="http://schemas.microsoft.com/office/drawing/2014/main" val="2691965625"/>
                    </a:ext>
                  </a:extLst>
                </a:gridCol>
                <a:gridCol w="644563">
                  <a:extLst>
                    <a:ext uri="{9D8B030D-6E8A-4147-A177-3AD203B41FA5}">
                      <a16:colId xmlns:a16="http://schemas.microsoft.com/office/drawing/2014/main" val="290634662"/>
                    </a:ext>
                  </a:extLst>
                </a:gridCol>
              </a:tblGrid>
              <a:tr h="20332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first_name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216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Mike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Seamans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178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Barbara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Moreland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452203"/>
                  </a:ext>
                </a:extLst>
              </a:tr>
              <a:tr h="3934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00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Higher Salary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1828800"/>
            <a:ext cx="982821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b="1" dirty="0">
                <a:latin typeface="Consolas" panose="020B0609020204030204" pitchFamily="49" charset="0"/>
              </a:rPr>
              <a:t>(e.</a:t>
            </a:r>
            <a:r>
              <a:rPr lang="en-US" sz="3200" b="1" noProof="1">
                <a:latin typeface="Consolas" panose="020B0609020204030204" pitchFamily="49" charset="0"/>
              </a:rPr>
              <a:t>employee</a:t>
            </a:r>
            <a:r>
              <a:rPr lang="en-US" sz="3200" b="1" dirty="0">
                <a:latin typeface="Consolas" panose="020B0609020204030204" pitchFamily="49" charset="0"/>
              </a:rPr>
              <a:t>_id) AS `count` 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WHERE e.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SELECT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dirty="0">
                <a:latin typeface="Consolas" panose="020B0609020204030204" pitchFamily="49" charset="0"/>
              </a:rPr>
              <a:t>(salary) AS         </a:t>
            </a:r>
            <a:r>
              <a:rPr lang="en-US" sz="3200" b="1" noProof="1">
                <a:latin typeface="Consolas" panose="020B0609020204030204" pitchFamily="49" charset="0"/>
              </a:rPr>
              <a:t>'average</a:t>
            </a:r>
            <a:r>
              <a:rPr lang="en-US" sz="3200" b="1" dirty="0">
                <a:latin typeface="Consolas" panose="020B0609020204030204" pitchFamily="49" charset="0"/>
              </a:rPr>
              <a:t>_</a:t>
            </a:r>
            <a:r>
              <a:rPr lang="en-US" sz="3200" b="1" noProof="1">
                <a:latin typeface="Consolas" panose="020B0609020204030204" pitchFamily="49" charset="0"/>
              </a:rPr>
              <a:t>salary</a:t>
            </a:r>
            <a:r>
              <a:rPr lang="en-US" sz="3200" b="1" dirty="0">
                <a:latin typeface="Consolas" panose="020B0609020204030204" pitchFamily="49" charset="0"/>
              </a:rPr>
              <a:t>' FROM employees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66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en-US" dirty="0">
              <a:solidFill>
                <a:srgbClr val="F0A230"/>
              </a:solidFill>
            </a:endParaRPr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46409EE7-E13C-45BA-AC67-26A59F590B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Clustered and Non-Clustered Indices</a:t>
            </a:r>
          </a:p>
        </p:txBody>
      </p:sp>
      <p:pic>
        <p:nvPicPr>
          <p:cNvPr id="5" name="Picture 2" descr="http://www.buchanindustries.com/img/mtindexes/mt-index-m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89" y="1676400"/>
            <a:ext cx="2507045" cy="1905000"/>
          </a:xfrm>
          <a:prstGeom prst="roundRect">
            <a:avLst>
              <a:gd name="adj" fmla="val 465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Structures associated with a table or view that speeds retrieval of rows 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Usually implemented as </a:t>
            </a:r>
            <a:r>
              <a:rPr lang="en-US" b="1" dirty="0">
                <a:solidFill>
                  <a:schemeClr val="bg1"/>
                </a:solidFill>
              </a:rPr>
              <a:t>B-trees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ct val="25000"/>
              </a:spcBef>
            </a:pPr>
            <a:r>
              <a:rPr lang="en-US" dirty="0"/>
              <a:t>Indices can be built-in the table (</a:t>
            </a:r>
            <a:r>
              <a:rPr lang="en-US" b="1" dirty="0">
                <a:solidFill>
                  <a:schemeClr val="bg1"/>
                </a:solidFill>
              </a:rPr>
              <a:t>clustered</a:t>
            </a:r>
            <a:r>
              <a:rPr lang="en-US" dirty="0"/>
              <a:t>) or stored externally (</a:t>
            </a:r>
            <a:r>
              <a:rPr lang="en-US" b="1" dirty="0">
                <a:solidFill>
                  <a:schemeClr val="bg1"/>
                </a:solidFill>
              </a:rPr>
              <a:t>non-clustered</a:t>
            </a:r>
            <a:r>
              <a:rPr lang="en-US" dirty="0"/>
              <a:t>)</a:t>
            </a:r>
            <a:endParaRPr lang="bg-BG" dirty="0"/>
          </a:p>
          <a:p>
            <a:pPr>
              <a:spcBef>
                <a:spcPct val="25000"/>
              </a:spcBef>
            </a:pPr>
            <a:r>
              <a:rPr lang="en-US" dirty="0"/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Indices should be used for big tables only (e.g.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50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/>
              <a:t> rows)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114213" cy="520106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Clustered index determine the order of data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Very useful for fast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Maximum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a table has no clustered index, </a:t>
            </a:r>
            <a:br>
              <a:rPr lang="en-US" dirty="0"/>
            </a:br>
            <a:r>
              <a:rPr lang="en-US" dirty="0"/>
              <a:t>its data rows are stored in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unordered structure </a:t>
            </a:r>
            <a:r>
              <a:rPr lang="en-US" dirty="0"/>
              <a:t>(heap)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9"/>
          <p:cNvSpPr/>
          <p:nvPr/>
        </p:nvSpPr>
        <p:spPr>
          <a:xfrm>
            <a:off x="8380412" y="3505200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6094412" y="5659547"/>
            <a:ext cx="5194074" cy="836369"/>
            <a:chOff x="5847137" y="5460998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8471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536846"/>
              <a:ext cx="609600" cy="533400"/>
              <a:chOff x="3998912" y="2246742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20573" y="2246742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536845"/>
              <a:ext cx="609600" cy="533400"/>
              <a:chOff x="3998912" y="2246741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21212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276566" y="4396640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41"/>
          <p:cNvSpPr/>
          <p:nvPr/>
        </p:nvSpPr>
        <p:spPr>
          <a:xfrm>
            <a:off x="6798735" y="4396640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33633" y="4396640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Connector: Elbow 44"/>
          <p:cNvCxnSpPr>
            <a:cxnSpLocks/>
            <a:stCxn id="6" idx="1"/>
            <a:endCxn id="31" idx="0"/>
          </p:cNvCxnSpPr>
          <p:nvPr/>
        </p:nvCxnSpPr>
        <p:spPr>
          <a:xfrm rot="10800000" flipV="1">
            <a:off x="7496364" y="37719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cxnSpLocks/>
            <a:stCxn id="6" idx="3"/>
            <a:endCxn id="32" idx="0"/>
          </p:cNvCxnSpPr>
          <p:nvPr/>
        </p:nvCxnSpPr>
        <p:spPr>
          <a:xfrm>
            <a:off x="9447212" y="37719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cxnSpLocks/>
            <a:stCxn id="6" idx="2"/>
            <a:endCxn id="30" idx="0"/>
          </p:cNvCxnSpPr>
          <p:nvPr/>
        </p:nvCxnSpPr>
        <p:spPr>
          <a:xfrm>
            <a:off x="8913812" y="40386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cxnSpLocks/>
            <a:stCxn id="31" idx="2"/>
          </p:cNvCxnSpPr>
          <p:nvPr/>
        </p:nvCxnSpPr>
        <p:spPr>
          <a:xfrm flipH="1">
            <a:off x="7128975" y="4930040"/>
            <a:ext cx="367388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cxnSpLocks/>
            <a:stCxn id="31" idx="2"/>
          </p:cNvCxnSpPr>
          <p:nvPr/>
        </p:nvCxnSpPr>
        <p:spPr>
          <a:xfrm>
            <a:off x="7496363" y="4930040"/>
            <a:ext cx="185682" cy="729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>
            <a:cxnSpLocks/>
          </p:cNvCxnSpPr>
          <p:nvPr/>
        </p:nvCxnSpPr>
        <p:spPr>
          <a:xfrm flipH="1">
            <a:off x="8280604" y="4956751"/>
            <a:ext cx="599092" cy="66265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cxnSpLocks/>
            <a:stCxn id="30" idx="2"/>
          </p:cNvCxnSpPr>
          <p:nvPr/>
        </p:nvCxnSpPr>
        <p:spPr>
          <a:xfrm flipH="1">
            <a:off x="8879341" y="4930040"/>
            <a:ext cx="34471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cxnSpLocks/>
            <a:stCxn id="30" idx="2"/>
          </p:cNvCxnSpPr>
          <p:nvPr/>
        </p:nvCxnSpPr>
        <p:spPr>
          <a:xfrm>
            <a:off x="8913812" y="4930040"/>
            <a:ext cx="527677" cy="7223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cxnSpLocks/>
            <a:stCxn id="32" idx="2"/>
          </p:cNvCxnSpPr>
          <p:nvPr/>
        </p:nvCxnSpPr>
        <p:spPr>
          <a:xfrm flipH="1">
            <a:off x="10076992" y="4930040"/>
            <a:ext cx="257714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cxnSpLocks/>
            <a:stCxn id="32" idx="2"/>
          </p:cNvCxnSpPr>
          <p:nvPr/>
        </p:nvCxnSpPr>
        <p:spPr>
          <a:xfrm>
            <a:off x="10334706" y="4930040"/>
            <a:ext cx="308270" cy="7438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48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714258F-96E4-4B27-8AD0-B5740EAA745A}"/>
              </a:ext>
            </a:extLst>
          </p:cNvPr>
          <p:cNvSpPr txBox="1">
            <a:spLocks/>
          </p:cNvSpPr>
          <p:nvPr/>
        </p:nvSpPr>
        <p:spPr>
          <a:xfrm>
            <a:off x="11504612" y="6400800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03" y="1340934"/>
            <a:ext cx="1181501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for fast retrieving a </a:t>
            </a:r>
            <a:r>
              <a:rPr lang="en-US" b="1" dirty="0">
                <a:solidFill>
                  <a:schemeClr val="bg1"/>
                </a:solidFill>
              </a:rPr>
              <a:t>single record </a:t>
            </a:r>
            <a:r>
              <a:rPr lang="en-US" dirty="0"/>
              <a:t>or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key value entry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has a pointer to the data row that contains the key value</a:t>
            </a:r>
          </a:p>
          <a:p>
            <a:pPr>
              <a:lnSpc>
                <a:spcPct val="100000"/>
              </a:lnSpc>
            </a:pPr>
            <a:r>
              <a:rPr lang="en-US" dirty="0"/>
              <a:t>Maintained in a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 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34BF001-EA90-4B7A-A180-157210A03E9B}"/>
              </a:ext>
            </a:extLst>
          </p:cNvPr>
          <p:cNvSpPr/>
          <p:nvPr/>
        </p:nvSpPr>
        <p:spPr>
          <a:xfrm>
            <a:off x="8380412" y="2589896"/>
            <a:ext cx="1066800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Keys</a:t>
            </a:r>
          </a:p>
        </p:txBody>
      </p:sp>
      <p:sp>
        <p:nvSpPr>
          <p:cNvPr id="29" name="Rectangle 40">
            <a:extLst>
              <a:ext uri="{FF2B5EF4-FFF2-40B4-BE49-F238E27FC236}">
                <a16:creationId xmlns:a16="http://schemas.microsoft.com/office/drawing/2014/main" id="{865B1A24-F8BF-454E-89B2-22BA03D6C171}"/>
              </a:ext>
            </a:extLst>
          </p:cNvPr>
          <p:cNvSpPr/>
          <p:nvPr/>
        </p:nvSpPr>
        <p:spPr>
          <a:xfrm>
            <a:off x="8315913" y="3536229"/>
            <a:ext cx="1274492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100-199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7A97B031-70FB-4DF4-B286-713A3E05E32F}"/>
              </a:ext>
            </a:extLst>
          </p:cNvPr>
          <p:cNvSpPr/>
          <p:nvPr/>
        </p:nvSpPr>
        <p:spPr>
          <a:xfrm>
            <a:off x="6838082" y="3536229"/>
            <a:ext cx="139525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0-99</a:t>
            </a:r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8D9F1053-2CB7-41AF-9477-1CA21D853C49}"/>
              </a:ext>
            </a:extLst>
          </p:cNvPr>
          <p:cNvSpPr/>
          <p:nvPr/>
        </p:nvSpPr>
        <p:spPr>
          <a:xfrm>
            <a:off x="9672980" y="3536229"/>
            <a:ext cx="140214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200-299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Connector: Elbow 44">
            <a:extLst>
              <a:ext uri="{FF2B5EF4-FFF2-40B4-BE49-F238E27FC236}">
                <a16:creationId xmlns:a16="http://schemas.microsoft.com/office/drawing/2014/main" id="{62EF5D18-66EF-475A-AF8C-9811F8FF3742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7535710" y="2856595"/>
            <a:ext cx="844702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>
            <a:extLst>
              <a:ext uri="{FF2B5EF4-FFF2-40B4-BE49-F238E27FC236}">
                <a16:creationId xmlns:a16="http://schemas.microsoft.com/office/drawing/2014/main" id="{0F9570F2-01BA-45AE-9559-713EEB8EBCF7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>
            <a:off x="9447212" y="2856596"/>
            <a:ext cx="926841" cy="679633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>
            <a:extLst>
              <a:ext uri="{FF2B5EF4-FFF2-40B4-BE49-F238E27FC236}">
                <a16:creationId xmlns:a16="http://schemas.microsoft.com/office/drawing/2014/main" id="{59C5B9B7-1C2A-4C2F-A901-D84A71A76DE8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8913812" y="3123296"/>
            <a:ext cx="39347" cy="4129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>
            <a:extLst>
              <a:ext uri="{FF2B5EF4-FFF2-40B4-BE49-F238E27FC236}">
                <a16:creationId xmlns:a16="http://schemas.microsoft.com/office/drawing/2014/main" id="{BAE6B57C-11BC-4964-B176-E4243FEA3316}"/>
              </a:ext>
            </a:extLst>
          </p:cNvPr>
          <p:cNvCxnSpPr>
            <a:cxnSpLocks/>
          </p:cNvCxnSpPr>
          <p:nvPr/>
        </p:nvCxnSpPr>
        <p:spPr>
          <a:xfrm flipH="1">
            <a:off x="7313137" y="4986348"/>
            <a:ext cx="305148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>
            <a:extLst>
              <a:ext uri="{FF2B5EF4-FFF2-40B4-BE49-F238E27FC236}">
                <a16:creationId xmlns:a16="http://schemas.microsoft.com/office/drawing/2014/main" id="{480EDC5E-E0B4-41DC-B845-770D0023A42D}"/>
              </a:ext>
            </a:extLst>
          </p:cNvPr>
          <p:cNvCxnSpPr>
            <a:cxnSpLocks/>
          </p:cNvCxnSpPr>
          <p:nvPr/>
        </p:nvCxnSpPr>
        <p:spPr>
          <a:xfrm>
            <a:off x="7618284" y="4986348"/>
            <a:ext cx="284812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>
            <a:extLst>
              <a:ext uri="{FF2B5EF4-FFF2-40B4-BE49-F238E27FC236}">
                <a16:creationId xmlns:a16="http://schemas.microsoft.com/office/drawing/2014/main" id="{5F525AB8-80C3-4A19-A4FA-E310A6411C0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8493058" y="4986348"/>
            <a:ext cx="54267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>
            <a:extLst>
              <a:ext uri="{FF2B5EF4-FFF2-40B4-BE49-F238E27FC236}">
                <a16:creationId xmlns:a16="http://schemas.microsoft.com/office/drawing/2014/main" id="{40229D3A-3298-400B-918C-600D61A303A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035734" y="4986348"/>
            <a:ext cx="47285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>
            <a:extLst>
              <a:ext uri="{FF2B5EF4-FFF2-40B4-BE49-F238E27FC236}">
                <a16:creationId xmlns:a16="http://schemas.microsoft.com/office/drawing/2014/main" id="{060D74F8-5437-4A9E-9CA6-E24EF67E1A6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9035734" y="4986348"/>
            <a:ext cx="637246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>
            <a:extLst>
              <a:ext uri="{FF2B5EF4-FFF2-40B4-BE49-F238E27FC236}">
                <a16:creationId xmlns:a16="http://schemas.microsoft.com/office/drawing/2014/main" id="{DF793440-2489-45E1-89C4-B48CFEE635B2}"/>
              </a:ext>
            </a:extLst>
          </p:cNvPr>
          <p:cNvCxnSpPr>
            <a:cxnSpLocks/>
            <a:endCxn id="17" idx="2"/>
          </p:cNvCxnSpPr>
          <p:nvPr/>
        </p:nvCxnSpPr>
        <p:spPr>
          <a:xfrm flipH="1">
            <a:off x="10262941" y="4986348"/>
            <a:ext cx="193687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>
            <a:extLst>
              <a:ext uri="{FF2B5EF4-FFF2-40B4-BE49-F238E27FC236}">
                <a16:creationId xmlns:a16="http://schemas.microsoft.com/office/drawing/2014/main" id="{4F56921C-FF5A-4048-B3B8-280A7EA0470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0456628" y="4986348"/>
            <a:ext cx="396273" cy="66969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0">
            <a:extLst>
              <a:ext uri="{FF2B5EF4-FFF2-40B4-BE49-F238E27FC236}">
                <a16:creationId xmlns:a16="http://schemas.microsoft.com/office/drawing/2014/main" id="{7C116650-A890-4EFB-BF7A-1585630B005A}"/>
              </a:ext>
            </a:extLst>
          </p:cNvPr>
          <p:cNvSpPr/>
          <p:nvPr/>
        </p:nvSpPr>
        <p:spPr>
          <a:xfrm>
            <a:off x="8302557" y="4397342"/>
            <a:ext cx="1655583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6587,6589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D45F3E0F-A897-4217-8D58-679A7536CF16}"/>
              </a:ext>
            </a:extLst>
          </p:cNvPr>
          <p:cNvSpPr/>
          <p:nvPr/>
        </p:nvSpPr>
        <p:spPr>
          <a:xfrm>
            <a:off x="6517647" y="4410338"/>
            <a:ext cx="1681726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1885,1885</a:t>
            </a:r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7512B933-F5E7-46B2-9F41-150121A96C27}"/>
              </a:ext>
            </a:extLst>
          </p:cNvPr>
          <p:cNvSpPr/>
          <p:nvPr/>
        </p:nvSpPr>
        <p:spPr>
          <a:xfrm>
            <a:off x="10096921" y="4399147"/>
            <a:ext cx="1622254" cy="533400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8052,8053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EFBD7A-E814-42E2-A771-B4DA80BDDB88}"/>
              </a:ext>
            </a:extLst>
          </p:cNvPr>
          <p:cNvCxnSpPr>
            <a:cxnSpLocks/>
          </p:cNvCxnSpPr>
          <p:nvPr/>
        </p:nvCxnSpPr>
        <p:spPr>
          <a:xfrm flipH="1">
            <a:off x="7341944" y="4090560"/>
            <a:ext cx="127946" cy="35316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0">
            <a:extLst>
              <a:ext uri="{FF2B5EF4-FFF2-40B4-BE49-F238E27FC236}">
                <a16:creationId xmlns:a16="http://schemas.microsoft.com/office/drawing/2014/main" id="{7D42A717-F64D-414C-9676-991A0EB04ED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953159" y="4069629"/>
            <a:ext cx="14908" cy="3830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>
            <a:extLst>
              <a:ext uri="{FF2B5EF4-FFF2-40B4-BE49-F238E27FC236}">
                <a16:creationId xmlns:a16="http://schemas.microsoft.com/office/drawing/2014/main" id="{17C23094-19C1-490D-98F7-00AEAEA5D727}"/>
              </a:ext>
            </a:extLst>
          </p:cNvPr>
          <p:cNvCxnSpPr>
            <a:cxnSpLocks/>
          </p:cNvCxnSpPr>
          <p:nvPr/>
        </p:nvCxnSpPr>
        <p:spPr>
          <a:xfrm>
            <a:off x="10400649" y="4090560"/>
            <a:ext cx="159488" cy="3130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ово поле 58">
            <a:extLst>
              <a:ext uri="{FF2B5EF4-FFF2-40B4-BE49-F238E27FC236}">
                <a16:creationId xmlns:a16="http://schemas.microsoft.com/office/drawing/2014/main" id="{E2F22E76-B632-4456-9C6E-A43D21939516}"/>
              </a:ext>
            </a:extLst>
          </p:cNvPr>
          <p:cNvSpPr txBox="1"/>
          <p:nvPr/>
        </p:nvSpPr>
        <p:spPr>
          <a:xfrm>
            <a:off x="4904141" y="4397342"/>
            <a:ext cx="137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Pointers</a:t>
            </a:r>
          </a:p>
        </p:txBody>
      </p:sp>
      <p:grpSp>
        <p:nvGrpSpPr>
          <p:cNvPr id="52" name="Group 39">
            <a:extLst>
              <a:ext uri="{FF2B5EF4-FFF2-40B4-BE49-F238E27FC236}">
                <a16:creationId xmlns:a16="http://schemas.microsoft.com/office/drawing/2014/main" id="{0CDC0666-6E8F-407C-BA05-1AD0CDA41F0F}"/>
              </a:ext>
            </a:extLst>
          </p:cNvPr>
          <p:cNvGrpSpPr/>
          <p:nvPr/>
        </p:nvGrpSpPr>
        <p:grpSpPr>
          <a:xfrm>
            <a:off x="6170612" y="5659547"/>
            <a:ext cx="5194074" cy="836369"/>
            <a:chOff x="5923337" y="5460998"/>
            <a:chExt cx="5194074" cy="836369"/>
          </a:xfrm>
        </p:grpSpPr>
        <p:sp>
          <p:nvSpPr>
            <p:cNvPr id="53" name="Rectangle: Rounded Corners 13">
              <a:extLst>
                <a:ext uri="{FF2B5EF4-FFF2-40B4-BE49-F238E27FC236}">
                  <a16:creationId xmlns:a16="http://schemas.microsoft.com/office/drawing/2014/main" id="{1EF8E027-E59D-4670-BE78-257800381381}"/>
                </a:ext>
              </a:extLst>
            </p:cNvPr>
            <p:cNvSpPr/>
            <p:nvPr/>
          </p:nvSpPr>
          <p:spPr>
            <a:xfrm>
              <a:off x="5923337" y="5460998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A3ABBC">
                <a:alpha val="49804"/>
              </a:srgb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54" name="Group 14">
              <a:extLst>
                <a:ext uri="{FF2B5EF4-FFF2-40B4-BE49-F238E27FC236}">
                  <a16:creationId xmlns:a16="http://schemas.microsoft.com/office/drawing/2014/main" id="{EF6A2E75-0A8A-4C89-BF0F-F6717EF37050}"/>
                </a:ext>
              </a:extLst>
            </p:cNvPr>
            <p:cNvGrpSpPr/>
            <p:nvPr/>
          </p:nvGrpSpPr>
          <p:grpSpPr>
            <a:xfrm>
              <a:off x="6551136" y="5562049"/>
              <a:ext cx="609600" cy="533400"/>
              <a:chOff x="3998912" y="2271945"/>
              <a:chExt cx="609600" cy="533400"/>
            </a:xfrm>
          </p:grpSpPr>
          <p:sp>
            <p:nvSpPr>
              <p:cNvPr id="76" name="Rectangle: Folded Corner 15">
                <a:extLst>
                  <a:ext uri="{FF2B5EF4-FFF2-40B4-BE49-F238E27FC236}">
                    <a16:creationId xmlns:a16="http://schemas.microsoft.com/office/drawing/2014/main" id="{74B46E2F-63E0-41B6-A294-8CB4A74A0758}"/>
                  </a:ext>
                </a:extLst>
              </p:cNvPr>
              <p:cNvSpPr/>
              <p:nvPr/>
            </p:nvSpPr>
            <p:spPr>
              <a:xfrm rot="10800000">
                <a:off x="4160543" y="2271945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16">
                <a:extLst>
                  <a:ext uri="{FF2B5EF4-FFF2-40B4-BE49-F238E27FC236}">
                    <a16:creationId xmlns:a16="http://schemas.microsoft.com/office/drawing/2014/main" id="{FC5EBCD3-8A30-4A30-8AE9-472497ADE1D9}"/>
                  </a:ext>
                </a:extLst>
              </p:cNvPr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17">
              <a:extLst>
                <a:ext uri="{FF2B5EF4-FFF2-40B4-BE49-F238E27FC236}">
                  <a16:creationId xmlns:a16="http://schemas.microsoft.com/office/drawing/2014/main" id="{75159292-1C3B-428A-849A-88F837D3A495}"/>
                </a:ext>
              </a:extLst>
            </p:cNvPr>
            <p:cNvGrpSpPr/>
            <p:nvPr/>
          </p:nvGrpSpPr>
          <p:grpSpPr>
            <a:xfrm>
              <a:off x="7141097" y="5544754"/>
              <a:ext cx="609600" cy="533400"/>
              <a:chOff x="3998912" y="2254650"/>
              <a:chExt cx="609600" cy="533400"/>
            </a:xfrm>
          </p:grpSpPr>
          <p:sp>
            <p:nvSpPr>
              <p:cNvPr id="74" name="Rectangle: Folded Corner 18">
                <a:extLst>
                  <a:ext uri="{FF2B5EF4-FFF2-40B4-BE49-F238E27FC236}">
                    <a16:creationId xmlns:a16="http://schemas.microsoft.com/office/drawing/2014/main" id="{DB45C7AF-B4CF-4C6D-B572-4A3D8B16238E}"/>
                  </a:ext>
                </a:extLst>
              </p:cNvPr>
              <p:cNvSpPr/>
              <p:nvPr/>
            </p:nvSpPr>
            <p:spPr>
              <a:xfrm rot="10800000">
                <a:off x="4113212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19">
                <a:extLst>
                  <a:ext uri="{FF2B5EF4-FFF2-40B4-BE49-F238E27FC236}">
                    <a16:creationId xmlns:a16="http://schemas.microsoft.com/office/drawing/2014/main" id="{F39F5922-C9CB-4C63-8478-E06F62ADDDF1}"/>
                  </a:ext>
                </a:extLst>
              </p:cNvPr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8" name="Group 20">
              <a:extLst>
                <a:ext uri="{FF2B5EF4-FFF2-40B4-BE49-F238E27FC236}">
                  <a16:creationId xmlns:a16="http://schemas.microsoft.com/office/drawing/2014/main" id="{50CC9F83-A8CF-43B1-BE42-1CFBB2CE9603}"/>
                </a:ext>
              </a:extLst>
            </p:cNvPr>
            <p:cNvGrpSpPr/>
            <p:nvPr/>
          </p:nvGrpSpPr>
          <p:grpSpPr>
            <a:xfrm>
              <a:off x="7731058" y="5544754"/>
              <a:ext cx="609600" cy="533400"/>
              <a:chOff x="3998912" y="2254650"/>
              <a:chExt cx="609600" cy="533400"/>
            </a:xfrm>
          </p:grpSpPr>
          <p:sp>
            <p:nvSpPr>
              <p:cNvPr id="72" name="Rectangle: Folded Corner 21">
                <a:extLst>
                  <a:ext uri="{FF2B5EF4-FFF2-40B4-BE49-F238E27FC236}">
                    <a16:creationId xmlns:a16="http://schemas.microsoft.com/office/drawing/2014/main" id="{94C5CD2B-6098-4F5E-B0F1-E8B66713230E}"/>
                  </a:ext>
                </a:extLst>
              </p:cNvPr>
              <p:cNvSpPr/>
              <p:nvPr/>
            </p:nvSpPr>
            <p:spPr>
              <a:xfrm rot="10800000">
                <a:off x="4103393" y="2254650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22">
                <a:extLst>
                  <a:ext uri="{FF2B5EF4-FFF2-40B4-BE49-F238E27FC236}">
                    <a16:creationId xmlns:a16="http://schemas.microsoft.com/office/drawing/2014/main" id="{52556A6C-B3A6-4D17-A4D7-6E183EAEA1CA}"/>
                  </a:ext>
                </a:extLst>
              </p:cNvPr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0" name="Group 23">
              <a:extLst>
                <a:ext uri="{FF2B5EF4-FFF2-40B4-BE49-F238E27FC236}">
                  <a16:creationId xmlns:a16="http://schemas.microsoft.com/office/drawing/2014/main" id="{75BA08EF-6191-48E1-A307-662DF71532E5}"/>
                </a:ext>
              </a:extLst>
            </p:cNvPr>
            <p:cNvGrpSpPr/>
            <p:nvPr/>
          </p:nvGrpSpPr>
          <p:grpSpPr>
            <a:xfrm>
              <a:off x="8321019" y="5536845"/>
              <a:ext cx="609600" cy="533400"/>
              <a:chOff x="3998912" y="2246741"/>
              <a:chExt cx="609600" cy="533400"/>
            </a:xfrm>
          </p:grpSpPr>
          <p:sp>
            <p:nvSpPr>
              <p:cNvPr id="70" name="Rectangle: Folded Corner 24">
                <a:extLst>
                  <a:ext uri="{FF2B5EF4-FFF2-40B4-BE49-F238E27FC236}">
                    <a16:creationId xmlns:a16="http://schemas.microsoft.com/office/drawing/2014/main" id="{3FD319B6-7479-4070-A075-ECAFAFB7DBEA}"/>
                  </a:ext>
                </a:extLst>
              </p:cNvPr>
              <p:cNvSpPr/>
              <p:nvPr/>
            </p:nvSpPr>
            <p:spPr>
              <a:xfrm rot="10800000">
                <a:off x="4096595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25">
                <a:extLst>
                  <a:ext uri="{FF2B5EF4-FFF2-40B4-BE49-F238E27FC236}">
                    <a16:creationId xmlns:a16="http://schemas.microsoft.com/office/drawing/2014/main" id="{F6D7FF13-25C3-4FDF-8FDC-D4D9BA87AAE5}"/>
                  </a:ext>
                </a:extLst>
              </p:cNvPr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1" name="Group 26">
              <a:extLst>
                <a:ext uri="{FF2B5EF4-FFF2-40B4-BE49-F238E27FC236}">
                  <a16:creationId xmlns:a16="http://schemas.microsoft.com/office/drawing/2014/main" id="{E498900A-8E36-4ACC-A4A3-0C0503183E72}"/>
                </a:ext>
              </a:extLst>
            </p:cNvPr>
            <p:cNvGrpSpPr/>
            <p:nvPr/>
          </p:nvGrpSpPr>
          <p:grpSpPr>
            <a:xfrm>
              <a:off x="8910980" y="5536845"/>
              <a:ext cx="609600" cy="545112"/>
              <a:chOff x="3998912" y="2246741"/>
              <a:chExt cx="609600" cy="545112"/>
            </a:xfrm>
          </p:grpSpPr>
          <p:sp>
            <p:nvSpPr>
              <p:cNvPr id="68" name="Rectangle: Folded Corner 27">
                <a:extLst>
                  <a:ext uri="{FF2B5EF4-FFF2-40B4-BE49-F238E27FC236}">
                    <a16:creationId xmlns:a16="http://schemas.microsoft.com/office/drawing/2014/main" id="{D663C306-75D6-4FAF-89F0-70CB9CA614B5}"/>
                  </a:ext>
                </a:extLst>
              </p:cNvPr>
              <p:cNvSpPr/>
              <p:nvPr/>
            </p:nvSpPr>
            <p:spPr>
              <a:xfrm rot="10800000">
                <a:off x="4140211" y="2246741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28">
                <a:extLst>
                  <a:ext uri="{FF2B5EF4-FFF2-40B4-BE49-F238E27FC236}">
                    <a16:creationId xmlns:a16="http://schemas.microsoft.com/office/drawing/2014/main" id="{A08CCE3A-F543-46CC-AA44-D45B55BEE903}"/>
                  </a:ext>
                </a:extLst>
              </p:cNvPr>
              <p:cNvSpPr txBox="1"/>
              <p:nvPr/>
            </p:nvSpPr>
            <p:spPr>
              <a:xfrm>
                <a:off x="3998912" y="24225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33">
              <a:extLst>
                <a:ext uri="{FF2B5EF4-FFF2-40B4-BE49-F238E27FC236}">
                  <a16:creationId xmlns:a16="http://schemas.microsoft.com/office/drawing/2014/main" id="{F15983B0-858C-479A-AA66-34B5B5EE5313}"/>
                </a:ext>
              </a:extLst>
            </p:cNvPr>
            <p:cNvGrpSpPr/>
            <p:nvPr/>
          </p:nvGrpSpPr>
          <p:grpSpPr>
            <a:xfrm>
              <a:off x="9500941" y="5537315"/>
              <a:ext cx="609600" cy="533400"/>
              <a:chOff x="3998912" y="2247211"/>
              <a:chExt cx="609600" cy="533400"/>
            </a:xfrm>
          </p:grpSpPr>
          <p:sp>
            <p:nvSpPr>
              <p:cNvPr id="66" name="Rectangle: Folded Corner 34">
                <a:extLst>
                  <a:ext uri="{FF2B5EF4-FFF2-40B4-BE49-F238E27FC236}">
                    <a16:creationId xmlns:a16="http://schemas.microsoft.com/office/drawing/2014/main" id="{8652A897-A7F2-4FDE-9291-E96626DCFA6E}"/>
                  </a:ext>
                </a:extLst>
              </p:cNvPr>
              <p:cNvSpPr/>
              <p:nvPr/>
            </p:nvSpPr>
            <p:spPr>
              <a:xfrm rot="10800000">
                <a:off x="4112624" y="2247211"/>
                <a:ext cx="381000" cy="533400"/>
              </a:xfrm>
              <a:prstGeom prst="foldedCorner">
                <a:avLst>
                  <a:gd name="adj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35">
                <a:extLst>
                  <a:ext uri="{FF2B5EF4-FFF2-40B4-BE49-F238E27FC236}">
                    <a16:creationId xmlns:a16="http://schemas.microsoft.com/office/drawing/2014/main" id="{FDF0BDC9-8D68-435B-B594-751E6F34EDD3}"/>
                  </a:ext>
                </a:extLst>
              </p:cNvPr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Group 36">
              <a:extLst>
                <a:ext uri="{FF2B5EF4-FFF2-40B4-BE49-F238E27FC236}">
                  <a16:creationId xmlns:a16="http://schemas.microsoft.com/office/drawing/2014/main" id="{3C404467-43D0-4F44-9511-68798B664D4D}"/>
                </a:ext>
              </a:extLst>
            </p:cNvPr>
            <p:cNvGrpSpPr/>
            <p:nvPr/>
          </p:nvGrpSpPr>
          <p:grpSpPr>
            <a:xfrm>
              <a:off x="10090901" y="5554670"/>
              <a:ext cx="609600" cy="533400"/>
              <a:chOff x="3998912" y="2264566"/>
              <a:chExt cx="609600" cy="533400"/>
            </a:xfrm>
          </p:grpSpPr>
          <p:sp>
            <p:nvSpPr>
              <p:cNvPr id="64" name="Rectangle: Folded Corner 37">
                <a:extLst>
                  <a:ext uri="{FF2B5EF4-FFF2-40B4-BE49-F238E27FC236}">
                    <a16:creationId xmlns:a16="http://schemas.microsoft.com/office/drawing/2014/main" id="{B4003CE4-E758-4133-B918-64FB02A1B27A}"/>
                  </a:ext>
                </a:extLst>
              </p:cNvPr>
              <p:cNvSpPr/>
              <p:nvPr/>
            </p:nvSpPr>
            <p:spPr>
              <a:xfrm rot="10800000">
                <a:off x="4123032" y="2264566"/>
                <a:ext cx="381000" cy="533400"/>
              </a:xfrm>
              <a:prstGeom prst="foldedCorner">
                <a:avLst>
                  <a:gd name="adj" fmla="val 44167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38">
                <a:extLst>
                  <a:ext uri="{FF2B5EF4-FFF2-40B4-BE49-F238E27FC236}">
                    <a16:creationId xmlns:a16="http://schemas.microsoft.com/office/drawing/2014/main" id="{9CD8F7C1-D9BF-40D7-BC44-E91E186561AB}"/>
                  </a:ext>
                </a:extLst>
              </p:cNvPr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46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8" grpId="0" animBg="1"/>
      <p:bldP spid="49" grpId="0" animBg="1"/>
      <p:bldP spid="50" grpId="0" animBg="1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4" y="2667000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INDEX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ix_users_first_name_last_name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users(first_name, last_name);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 Syntax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1812" y="4792829"/>
            <a:ext cx="2932706" cy="564085"/>
          </a:xfrm>
          <a:prstGeom prst="wedgeRoundRectCallout">
            <a:avLst>
              <a:gd name="adj1" fmla="val 45776"/>
              <a:gd name="adj2" fmla="val -157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92924" y="4532685"/>
            <a:ext cx="2932706" cy="564085"/>
          </a:xfrm>
          <a:prstGeom prst="wedgeRoundRectCallout">
            <a:avLst>
              <a:gd name="adj1" fmla="val -50336"/>
              <a:gd name="adj2" fmla="val -97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2925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Joins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Subqueries</a:t>
            </a:r>
            <a:r>
              <a:rPr lang="en-US" sz="3200" dirty="0">
                <a:solidFill>
                  <a:schemeClr val="bg2"/>
                </a:solidFill>
              </a:rPr>
              <a:t> are used to nest queries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Indices improve SQL search </a:t>
            </a:r>
            <a:r>
              <a:rPr lang="en-US" sz="3200" b="1" dirty="0">
                <a:solidFill>
                  <a:schemeClr val="bg1"/>
                </a:solidFill>
              </a:rPr>
              <a:t>performance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if used properly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85296F2-40E1-4440-B9D1-F39B11C70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06" y="2486106"/>
            <a:ext cx="725760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767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61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JOINS</a:t>
            </a:r>
            <a:endParaRPr lang="bg-BG" dirty="0">
              <a:solidFill>
                <a:srgbClr val="F0A230"/>
              </a:solidFill>
            </a:endParaRPr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1746C3C1-E90E-4CBB-B296-5A6F23080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Gathering Data From Multiple Tables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00"/>
          <a:stretch/>
        </p:blipFill>
        <p:spPr>
          <a:xfrm>
            <a:off x="4951412" y="1447800"/>
            <a:ext cx="2090852" cy="246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66212" y="4285439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82122" y="3828238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you need data from several tables: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Box 12"/>
          <p:cNvSpPr txBox="1"/>
          <p:nvPr/>
        </p:nvSpPr>
        <p:spPr>
          <a:xfrm>
            <a:off x="1800573" y="191208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16131"/>
              </p:ext>
            </p:extLst>
          </p:nvPr>
        </p:nvGraphicFramePr>
        <p:xfrm>
          <a:off x="6399212" y="2456639"/>
          <a:ext cx="4722815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Marketing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Purchasing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10895" y="188501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90378"/>
              </p:ext>
            </p:extLst>
          </p:nvPr>
        </p:nvGraphicFramePr>
        <p:xfrm>
          <a:off x="1979611" y="5059362"/>
          <a:ext cx="7086599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Edward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graphicFrame>
        <p:nvGraphicFramePr>
          <p:cNvPr id="19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525004"/>
              </p:ext>
            </p:extLst>
          </p:nvPr>
        </p:nvGraphicFramePr>
        <p:xfrm>
          <a:off x="531812" y="2417917"/>
          <a:ext cx="4812129" cy="1374648"/>
        </p:xfrm>
        <a:graphic>
          <a:graphicData uri="http://schemas.openxmlformats.org/drawingml/2006/table">
            <a:tbl>
              <a:tblPr/>
              <a:tblGrid>
                <a:gridCol w="2436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department_id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Edward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John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NULL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75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b="1" dirty="0">
                <a:solidFill>
                  <a:schemeClr val="bg1"/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055812" y="1905000"/>
            <a:ext cx="76962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last_name, 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84033"/>
              </p:ext>
            </p:extLst>
          </p:nvPr>
        </p:nvGraphicFramePr>
        <p:xfrm>
          <a:off x="3198812" y="3586545"/>
          <a:ext cx="4724400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606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833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last_name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Engineering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Sales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row in the first table is paired with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rows in the         second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there is </a:t>
            </a:r>
            <a:r>
              <a:rPr lang="en-US" b="1" dirty="0">
                <a:solidFill>
                  <a:schemeClr val="bg1"/>
                </a:solidFill>
              </a:rPr>
              <a:t>no relationship </a:t>
            </a:r>
            <a:r>
              <a:rPr lang="en-US" dirty="0"/>
              <a:t>defined between the two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Formed 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join condition is invalid</a:t>
            </a:r>
          </a:p>
          <a:p>
            <a:pPr>
              <a:lnSpc>
                <a:spcPct val="100000"/>
              </a:lnSpc>
            </a:pPr>
            <a:r>
              <a:rPr lang="en-US" dirty="0"/>
              <a:t>To avoid, always include a valid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3212" y="1292249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JOINS</a:t>
            </a:r>
            <a:r>
              <a:rPr lang="en-US" sz="3600" dirty="0"/>
              <a:t> – used to collect data from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more</a:t>
            </a:r>
            <a:r>
              <a:rPr lang="en-US" sz="36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Types:</a:t>
            </a: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JOINS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4699333" y="2605376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LEFT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8CCEF79A-91DC-4626-8F9C-3565D830D0CA}"/>
              </a:ext>
            </a:extLst>
          </p:cNvPr>
          <p:cNvSpPr/>
          <p:nvPr/>
        </p:nvSpPr>
        <p:spPr>
          <a:xfrm>
            <a:off x="1405616" y="2623849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INNER JOIN</a:t>
            </a: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8A20CEB5-F4C4-40FA-8DB3-3E73A1F3022F}"/>
              </a:ext>
            </a:extLst>
          </p:cNvPr>
          <p:cNvSpPr/>
          <p:nvPr/>
        </p:nvSpPr>
        <p:spPr>
          <a:xfrm>
            <a:off x="6534829" y="474493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CROSS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387C00BE-956F-41D4-9B46-0EBA613D0750}"/>
              </a:ext>
            </a:extLst>
          </p:cNvPr>
          <p:cNvSpPr/>
          <p:nvPr/>
        </p:nvSpPr>
        <p:spPr>
          <a:xfrm>
            <a:off x="8000134" y="2602452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RIGHT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9CF3E61C-9D3A-48B4-AB39-ECCD3A60D880}"/>
              </a:ext>
            </a:extLst>
          </p:cNvPr>
          <p:cNvSpPr/>
          <p:nvPr/>
        </p:nvSpPr>
        <p:spPr>
          <a:xfrm>
            <a:off x="2894012" y="4720903"/>
            <a:ext cx="2783797" cy="1806682"/>
          </a:xfrm>
          <a:prstGeom prst="rect">
            <a:avLst/>
          </a:prstGeom>
          <a:solidFill>
            <a:srgbClr val="A3ABBC">
              <a:alpha val="20000"/>
            </a:srgbClr>
          </a:solidFill>
          <a:ln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OUTER (UNION) JOIN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sz="34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83783"/>
              </p:ext>
            </p:extLst>
          </p:nvPr>
        </p:nvGraphicFramePr>
        <p:xfrm>
          <a:off x="1751012" y="2261901"/>
          <a:ext cx="4714792" cy="2751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875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  <a:gridCol w="1668019">
                  <a:extLst>
                    <a:ext uri="{9D8B030D-6E8A-4147-A177-3AD203B41FA5}">
                      <a16:colId xmlns:a16="http://schemas.microsoft.com/office/drawing/2014/main" val="2100162371"/>
                    </a:ext>
                  </a:extLst>
                </a:gridCol>
              </a:tblGrid>
              <a:tr h="465149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course_id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Alice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Michael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Caroline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David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Emma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NULL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216518"/>
              </p:ext>
            </p:extLst>
          </p:nvPr>
        </p:nvGraphicFramePr>
        <p:xfrm>
          <a:off x="7008812" y="2261901"/>
          <a:ext cx="3124200" cy="2751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2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909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61602"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noProof="1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HTML5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CSS3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JavaScript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61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PHP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43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5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MySQL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2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12912</TotalTime>
  <Words>1965</Words>
  <Application>Microsoft Office PowerPoint</Application>
  <PresentationFormat>Custom</PresentationFormat>
  <Paragraphs>639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SoftUni3_1</vt:lpstr>
      <vt:lpstr>1_SoftUni3_1</vt:lpstr>
      <vt:lpstr>Joins, Subqueries and Indices</vt:lpstr>
      <vt:lpstr>Table of Content</vt:lpstr>
      <vt:lpstr>Questions</vt:lpstr>
      <vt:lpstr>PowerPoint Presentation</vt:lpstr>
      <vt:lpstr>Data from Multiple Tables</vt:lpstr>
      <vt:lpstr>Cartesian Product</vt:lpstr>
      <vt:lpstr>Cartesian Product (2)</vt:lpstr>
      <vt:lpstr>JOINS</vt:lpstr>
      <vt:lpstr>Tables</vt:lpstr>
      <vt:lpstr>INNER JOIN</vt:lpstr>
      <vt:lpstr>LEFT JOIN</vt:lpstr>
      <vt:lpstr>RIGHT JOIN</vt:lpstr>
      <vt:lpstr>OUTER (FULL JOIN)</vt:lpstr>
      <vt:lpstr>UNION of LEFT and RIGHT JOIN</vt:lpstr>
      <vt:lpstr>CROSS JOIN</vt:lpstr>
      <vt:lpstr>Cross Join</vt:lpstr>
      <vt:lpstr>Join Overview</vt:lpstr>
      <vt:lpstr>Join Overview: INNER JOIN</vt:lpstr>
      <vt:lpstr>Join Overview: LEFT JOIN</vt:lpstr>
      <vt:lpstr>Join Overview: RIGHT JOIN</vt:lpstr>
      <vt:lpstr>Problem: Managers</vt:lpstr>
      <vt:lpstr>Solution: Managers</vt:lpstr>
      <vt:lpstr>PowerPoint Presentation</vt:lpstr>
      <vt:lpstr>Subqueries</vt:lpstr>
      <vt:lpstr>Problem: Higher Salary </vt:lpstr>
      <vt:lpstr>Solution: Higher Salary </vt:lpstr>
      <vt:lpstr>PowerPoint Presentation</vt:lpstr>
      <vt:lpstr>Indices</vt:lpstr>
      <vt:lpstr>Clustered Indices</vt:lpstr>
      <vt:lpstr>Non-Clustered Indices</vt:lpstr>
      <vt:lpstr>Indices Syntax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Subquries, CTE and Indices</dc:title>
  <dc:subject>DB Basics with MySQL Practical Course @ SoftUni</dc:subject>
  <dc:creator>Software University Foundation</dc:creator>
  <cp:keywords>Databases, SQL, programming, SoftUni, Software University, programming, software development, software engineering, course, database systems</cp:keywords>
  <dc:description>https://softuni.bg/courses/databases-basics-mysql</dc:description>
  <cp:lastModifiedBy>Veronika</cp:lastModifiedBy>
  <cp:revision>295</cp:revision>
  <dcterms:created xsi:type="dcterms:W3CDTF">2014-01-02T17:00:34Z</dcterms:created>
  <dcterms:modified xsi:type="dcterms:W3CDTF">2018-10-08T13:39:07Z</dcterms:modified>
  <cp:category>DB Basics Course @ SoftUni - https://softuni.bg/courses/databases-basics-mysql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