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33"/>
  </p:notesMasterIdLst>
  <p:handoutMasterIdLst>
    <p:handoutMasterId r:id="rId34"/>
  </p:handoutMasterIdLst>
  <p:sldIdLst>
    <p:sldId id="457" r:id="rId3"/>
    <p:sldId id="458" r:id="rId4"/>
    <p:sldId id="459" r:id="rId5"/>
    <p:sldId id="494" r:id="rId6"/>
    <p:sldId id="462" r:id="rId7"/>
    <p:sldId id="463" r:id="rId8"/>
    <p:sldId id="465" r:id="rId9"/>
    <p:sldId id="493" r:id="rId10"/>
    <p:sldId id="495" r:id="rId11"/>
    <p:sldId id="496" r:id="rId12"/>
    <p:sldId id="497" r:id="rId13"/>
    <p:sldId id="419" r:id="rId14"/>
    <p:sldId id="423" r:id="rId15"/>
    <p:sldId id="422" r:id="rId16"/>
    <p:sldId id="426" r:id="rId17"/>
    <p:sldId id="425" r:id="rId18"/>
    <p:sldId id="429" r:id="rId19"/>
    <p:sldId id="428" r:id="rId20"/>
    <p:sldId id="432" r:id="rId21"/>
    <p:sldId id="431" r:id="rId22"/>
    <p:sldId id="444" r:id="rId23"/>
    <p:sldId id="436" r:id="rId24"/>
    <p:sldId id="447" r:id="rId25"/>
    <p:sldId id="435" r:id="rId26"/>
    <p:sldId id="466" r:id="rId27"/>
    <p:sldId id="498" r:id="rId28"/>
    <p:sldId id="499" r:id="rId29"/>
    <p:sldId id="500" r:id="rId30"/>
    <p:sldId id="501" r:id="rId31"/>
    <p:sldId id="502"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7"/>
            <p14:sldId id="458"/>
            <p14:sldId id="459"/>
          </p14:sldIdLst>
        </p14:section>
        <p14:section name="Grouping" id="{C10331E8-94F3-4571-BA73-F8D592D4BA90}">
          <p14:sldIdLst>
            <p14:sldId id="494"/>
            <p14:sldId id="462"/>
            <p14:sldId id="463"/>
            <p14:sldId id="465"/>
            <p14:sldId id="493"/>
          </p14:sldIdLst>
        </p14:section>
        <p14:section name="Aggregate Functions" id="{5E22B127-A980-48CE-9AF6-18AD37C5521D}">
          <p14:sldIdLst>
            <p14:sldId id="495"/>
            <p14:sldId id="496"/>
            <p14:sldId id="497"/>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66"/>
            <p14:sldId id="498"/>
            <p14:sldId id="499"/>
            <p14:sldId id="500"/>
            <p14:sldId id="501"/>
            <p14:sldId id="50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00"/>
    <a:srgbClr val="A3ABBC"/>
    <a:srgbClr val="03B4C3"/>
    <a:srgbClr val="ADB4C3"/>
    <a:srgbClr val="C2C7D2"/>
    <a:srgbClr val="234465"/>
    <a:srgbClr val="F3CD60"/>
    <a:srgbClr val="F2A244"/>
    <a:srgbClr val="00D661"/>
    <a:srgbClr val="F3BE6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8" autoAdjust="0"/>
    <p:restoredTop sz="78413" autoAdjust="0"/>
  </p:normalViewPr>
  <p:slideViewPr>
    <p:cSldViewPr>
      <p:cViewPr varScale="1">
        <p:scale>
          <a:sx n="69" d="100"/>
          <a:sy n="69" d="100"/>
        </p:scale>
        <p:origin x="588" y="44"/>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10/1/2018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10/1/2018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14456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02482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6018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16632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573407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95892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bg-BG"/>
              <a:t>Щракнете върху иконата, за да добавите картина</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018034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10/1/2018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7623754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10/1/2018</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0966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31820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2"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774549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10/1/2018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951647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4780233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10/1/2018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7986571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лавен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939463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10/1/2018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002185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10/1/2018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32685740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10/1/2018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4718174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117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10/1/2018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3993639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10/1/2018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42670717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10/1/2018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bg-BG"/>
              <a:t>Редакт. стил загл. образец</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565397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8" r:id="rId13"/>
    <p:sldLayoutId id="2147483690" r:id="rId14"/>
    <p:sldLayoutId id="2147483691" r:id="rId1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softuni.bg/trainings/course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netpeak.bg/" TargetMode="External"/><Relationship Id="rId18" Type="http://schemas.openxmlformats.org/officeDocument/2006/relationships/image" Target="../media/image40.png"/><Relationship Id="rId26" Type="http://schemas.openxmlformats.org/officeDocument/2006/relationships/image" Target="../media/image44.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codexio.bg" TargetMode="External"/><Relationship Id="rId12" Type="http://schemas.openxmlformats.org/officeDocument/2006/relationships/image" Target="../media/image3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18.xml"/><Relationship Id="rId16" Type="http://schemas.openxmlformats.org/officeDocument/2006/relationships/image" Target="../media/image39.png"/><Relationship Id="rId20"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34.png"/><Relationship Id="rId11" Type="http://schemas.openxmlformats.org/officeDocument/2006/relationships/hyperlink" Target="https://aeternity.com/" TargetMode="External"/><Relationship Id="rId24" Type="http://schemas.openxmlformats.org/officeDocument/2006/relationships/image" Target="../media/image43.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45.png"/><Relationship Id="rId10" Type="http://schemas.openxmlformats.org/officeDocument/2006/relationships/image" Target="../media/image36.jpeg"/><Relationship Id="rId19" Type="http://schemas.openxmlformats.org/officeDocument/2006/relationships/hyperlink" Target="http://www.xs-software.com/" TargetMode="External"/><Relationship Id="rId4" Type="http://schemas.openxmlformats.org/officeDocument/2006/relationships/image" Target="../media/image33.png"/><Relationship Id="rId9" Type="http://schemas.openxmlformats.org/officeDocument/2006/relationships/hyperlink" Target="https://www.liebherr.com/en/deu/start/start-page.html" TargetMode="Externa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hyperlink" Target="http://smartit.bg/"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world-of-myths.com/" TargetMode="External"/><Relationship Id="rId3" Type="http://schemas.openxmlformats.org/officeDocument/2006/relationships/image" Target="../media/image46.jpe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hyperlink" Target="https://www.onebitsoftware.net/" TargetMode="External"/><Relationship Id="rId11" Type="http://schemas.openxmlformats.org/officeDocument/2006/relationships/image" Target="../media/image50.gif"/><Relationship Id="rId5" Type="http://schemas.openxmlformats.org/officeDocument/2006/relationships/image" Target="../media/image47.png"/><Relationship Id="rId10" Type="http://schemas.openxmlformats.org/officeDocument/2006/relationships/hyperlink" Target="https://www.lukanet.com/" TargetMode="External"/><Relationship Id="rId4" Type="http://schemas.openxmlformats.org/officeDocument/2006/relationships/hyperlink" Target="codexio.bg" TargetMode="External"/><Relationship Id="rId9" Type="http://schemas.openxmlformats.org/officeDocument/2006/relationships/image" Target="../media/image49.jpe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forum.softuni.bg/" TargetMode="External"/><Relationship Id="rId11" Type="http://schemas.openxmlformats.org/officeDocument/2006/relationships/image" Target="../media/image52.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7189" y="1303142"/>
            <a:ext cx="10962447" cy="882654"/>
          </a:xfrm>
        </p:spPr>
        <p:txBody>
          <a:bodyPr>
            <a:noAutofit/>
          </a:bodyPr>
          <a:lstStyle/>
          <a:p>
            <a:r>
              <a:rPr lang="en-US" dirty="0">
                <a:solidFill>
                  <a:srgbClr val="234465"/>
                </a:solidFill>
              </a:rPr>
              <a:t>How to get data insights?</a:t>
            </a:r>
          </a:p>
        </p:txBody>
      </p:sp>
      <p:sp>
        <p:nvSpPr>
          <p:cNvPr id="19" name="Title 4"/>
          <p:cNvSpPr>
            <a:spLocks noGrp="1"/>
          </p:cNvSpPr>
          <p:nvPr>
            <p:ph type="title"/>
          </p:nvPr>
        </p:nvSpPr>
        <p:spPr>
          <a:xfrm>
            <a:off x="617525"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7810"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7810" y="5394418"/>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5797"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5797" y="6352153"/>
            <a:ext cx="2950749" cy="351754"/>
          </a:xfrm>
        </p:spPr>
        <p:txBody>
          <a:bodyPr/>
          <a:lstStyle/>
          <a:p>
            <a:pPr algn="r"/>
            <a:r>
              <a:rPr lang="en-US" sz="1800" dirty="0">
                <a:hlinkClick r:id="rId3"/>
              </a:rPr>
              <a:t>http://softuni.bg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212" y="2185796"/>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5389" y="3937426"/>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6448" y="3747375"/>
            <a:ext cx="1604719" cy="1604719"/>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0265" y="4410813"/>
            <a:ext cx="920206" cy="92020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4365" y="4742984"/>
            <a:ext cx="752211" cy="752211"/>
          </a:xfrm>
          <a:prstGeom prst="rect">
            <a:avLst/>
          </a:prstGeom>
        </p:spPr>
      </p:pic>
      <p:sp>
        <p:nvSpPr>
          <p:cNvPr id="16" name="Slide Number Placeholder 3">
            <a:extLst>
              <a:ext uri="{FF2B5EF4-FFF2-40B4-BE49-F238E27FC236}">
                <a16:creationId xmlns:a16="http://schemas.microsoft.com/office/drawing/2014/main" id="{33DA624C-C3DC-4BE8-A3A0-A46E9D40D2EC}"/>
              </a:ext>
            </a:extLst>
          </p:cNvPr>
          <p:cNvSpPr txBox="1">
            <a:spLocks/>
          </p:cNvSpPr>
          <p:nvPr/>
        </p:nvSpPr>
        <p:spPr>
          <a:xfrm>
            <a:off x="11760200" y="6397625"/>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a:t>
            </a:fld>
            <a:endParaRPr lang="en-US" dirty="0"/>
          </a:p>
        </p:txBody>
      </p:sp>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latin typeface="Consolas" panose="020B0609020204030204" pitchFamily="49" charset="0"/>
              </a:rPr>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4511" y="3939210"/>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8370"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6629" y="3932584"/>
            <a:ext cx="3184201" cy="2194505"/>
          </a:xfrm>
          <a:prstGeom prst="rect">
            <a:avLst/>
          </a:prstGeom>
          <a:effectLst>
            <a:outerShdw blurRad="50800" dist="38100" dir="2700000" algn="tl" rotWithShape="0">
              <a:prstClr val="black">
                <a:alpha val="40000"/>
              </a:prstClr>
            </a:outerShdw>
          </a:effectLst>
        </p:spPr>
      </p:pic>
      <p:sp>
        <p:nvSpPr>
          <p:cNvPr id="16" name="Slide Number Placeholder 3">
            <a:extLst>
              <a:ext uri="{FF2B5EF4-FFF2-40B4-BE49-F238E27FC236}">
                <a16:creationId xmlns:a16="http://schemas.microsoft.com/office/drawing/2014/main" id="{83AC6433-EC17-4EB5-A295-52E63F108A24}"/>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10</a:t>
            </a:fld>
            <a:endParaRPr lang="en-US"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latin typeface="Consolas" panose="020B0609020204030204" pitchFamily="49" charset="0"/>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1122" y="5695221"/>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1122" y="4457028"/>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1122"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2575"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4999"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0689" y="4685918"/>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0689"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4999" y="3806942"/>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398810" y="42543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4940" y="48623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2957" y="55494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lstStyle/>
          <a:p>
            <a:pPr>
              <a:lnSpc>
                <a:spcPct val="100000"/>
              </a:lnSpc>
            </a:pPr>
            <a:r>
              <a:rPr lang="en-US" sz="3100" dirty="0"/>
              <a:t>Note that we when we use </a:t>
            </a:r>
            <a:r>
              <a:rPr lang="en-US" sz="3100" b="1" dirty="0">
                <a:solidFill>
                  <a:schemeClr val="bg1"/>
                </a:solidFill>
                <a:latin typeface="Consolas" panose="020B0609020204030204" pitchFamily="49" charset="0"/>
              </a:rPr>
              <a:t>COUNT</a:t>
            </a:r>
            <a:r>
              <a:rPr lang="en-US" sz="3100" dirty="0"/>
              <a:t> we will ignore any employee with </a:t>
            </a:r>
            <a:r>
              <a:rPr lang="en-US" sz="3100" b="1" dirty="0">
                <a:solidFill>
                  <a:schemeClr val="bg1"/>
                </a:solidFill>
                <a:latin typeface="Consolas" panose="020B0609020204030204" pitchFamily="49" charset="0"/>
              </a:rPr>
              <a:t>NULL</a:t>
            </a:r>
            <a:r>
              <a:rPr lang="en-US" sz="31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10" name="Rectangle 9"/>
          <p:cNvSpPr>
            <a:spLocks noChangeArrowheads="1"/>
          </p:cNvSpPr>
          <p:nvPr/>
        </p:nvSpPr>
        <p:spPr bwMode="auto">
          <a:xfrm>
            <a:off x="814417" y="3212802"/>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a:extLst/>
          </p:cNvPr>
          <p:cNvSpPr/>
          <p:nvPr/>
        </p:nvSpPr>
        <p:spPr>
          <a:xfrm>
            <a:off x="2970212"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097863"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3417238"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latin typeface="Consolas" panose="020B0609020204030204" pitchFamily="49" charset="0"/>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11" name="Rectangle 13"/>
          <p:cNvSpPr/>
          <p:nvPr/>
        </p:nvSpPr>
        <p:spPr>
          <a:xfrm>
            <a:off x="583096" y="493983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1967" y="3341619"/>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3996" y="4042498"/>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3440" y="478799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3936"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3936"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3936"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4849"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6414"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7412"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latin typeface="Consolas" panose="020B0609020204030204" pitchFamily="49" charset="0"/>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10" name="Rectangle 9"/>
          <p:cNvSpPr>
            <a:spLocks noChangeArrowheads="1"/>
          </p:cNvSpPr>
          <p:nvPr/>
        </p:nvSpPr>
        <p:spPr bwMode="auto">
          <a:xfrm>
            <a:off x="804362" y="3091159"/>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3960811" y="1788598"/>
            <a:ext cx="2229557" cy="953805"/>
          </a:xfrm>
          <a:prstGeom prst="wedgeRoundRectCallout">
            <a:avLst>
              <a:gd name="adj1" fmla="val -38294"/>
              <a:gd name="adj2" fmla="val 893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494212" y="5440598"/>
            <a:ext cx="2229557" cy="953805"/>
          </a:xfrm>
          <a:prstGeom prst="wedgeRoundRectCallout">
            <a:avLst>
              <a:gd name="adj1" fmla="val -36270"/>
              <a:gd name="adj2" fmla="val -865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2391" y="4160856"/>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a:extLst/>
          </p:cNvPr>
          <p:cNvSpPr/>
          <p:nvPr/>
        </p:nvSpPr>
        <p:spPr>
          <a:xfrm>
            <a:off x="2949580"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621080"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5332412" y="4247645"/>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11"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6564" y="34582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2694" y="40662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0711" y="47533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498930"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498931"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498930"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732946168"/>
              </p:ext>
            </p:extLst>
          </p:nvPr>
        </p:nvGraphicFramePr>
        <p:xfrm>
          <a:off x="7495607"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656012" y="4915523"/>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6003" y="3321174"/>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522433" y="1916522"/>
            <a:ext cx="2229557" cy="953805"/>
          </a:xfrm>
          <a:prstGeom prst="wedgeRoundRectCallout">
            <a:avLst>
              <a:gd name="adj1" fmla="val -50445"/>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9633" y="5697477"/>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1112" y="4404915"/>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3834" y="3149757"/>
            <a:ext cx="2971800" cy="558485"/>
          </a:xfrm>
          <a:prstGeom prst="wedgeRoundRectCallout">
            <a:avLst>
              <a:gd name="adj1" fmla="val -51819"/>
              <a:gd name="adj2" fmla="val 812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2963094" y="3442748"/>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37212" y="3957914"/>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08612" y="4447880"/>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17"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1908"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1909"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5672"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7701"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6564" y="34582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2694" y="40662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0711" y="47533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7412"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08612"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91510"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6611" y="3164518"/>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8" name="AutoShape 7"/>
          <p:cNvSpPr>
            <a:spLocks noChangeArrowheads="1"/>
          </p:cNvSpPr>
          <p:nvPr/>
        </p:nvSpPr>
        <p:spPr bwMode="auto">
          <a:xfrm>
            <a:off x="5256212" y="1654823"/>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5020"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a:extLst/>
          </p:cNvPr>
          <p:cNvSpPr/>
          <p:nvPr/>
        </p:nvSpPr>
        <p:spPr>
          <a:xfrm>
            <a:off x="3019423"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5769" y="3084430"/>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200" b="1" dirty="0"/>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10"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0174"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0175"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0174"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3497"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3096"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6564" y="34582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2694" y="40662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0711" y="47533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3" name="Text Placeholder 2"/>
          <p:cNvSpPr>
            <a:spLocks noGrp="1"/>
          </p:cNvSpPr>
          <p:nvPr>
            <p:ph type="body" sz="quarter" idx="13"/>
          </p:nvPr>
        </p:nvSpPr>
        <p:spPr/>
        <p:txBody>
          <a:bodyPr/>
          <a:lstStyle/>
          <a:p>
            <a:r>
              <a:rPr lang="en-US" dirty="0"/>
              <a:t>Grouping – consolidating data based on    criteria</a:t>
            </a:r>
          </a:p>
          <a:p>
            <a:r>
              <a:rPr lang="en-US" dirty="0"/>
              <a:t>Aggregate Function – COUNT, SUM, MAX, MIN, AVG … </a:t>
            </a:r>
          </a:p>
          <a:p>
            <a:r>
              <a:rPr lang="en-US" dirty="0">
                <a:solidFill>
                  <a:srgbClr val="234465"/>
                </a:solidFill>
              </a:rPr>
              <a:t>Having – using predicates while grouping</a:t>
            </a:r>
          </a:p>
        </p:txBody>
      </p:sp>
      <p:sp>
        <p:nvSpPr>
          <p:cNvPr id="9" name="Slide Number Placeholder 3">
            <a:extLst>
              <a:ext uri="{FF2B5EF4-FFF2-40B4-BE49-F238E27FC236}">
                <a16:creationId xmlns:a16="http://schemas.microsoft.com/office/drawing/2014/main" id="{9C5161D3-F5BA-4DE1-A0A3-8665F801ED7D}"/>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2212"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6612" y="2981814"/>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7812" y="4253185"/>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3198812"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246812"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942012" y="4267200"/>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Having</a:t>
            </a:r>
            <a:endParaRPr lang="en-US" dirty="0">
              <a:solidFill>
                <a:srgbClr val="F0A22E"/>
              </a:solidFill>
            </a:endParaRPr>
          </a:p>
        </p:txBody>
      </p:sp>
      <p:sp>
        <p:nvSpPr>
          <p:cNvPr id="4" name="Текстов контейнер 3">
            <a:extLst>
              <a:ext uri="{FF2B5EF4-FFF2-40B4-BE49-F238E27FC236}">
                <a16:creationId xmlns:a16="http://schemas.microsoft.com/office/drawing/2014/main" id="{6427152F-6848-4FF6-B959-F9DE482BDF89}"/>
              </a:ext>
            </a:extLst>
          </p:cNvPr>
          <p:cNvSpPr>
            <a:spLocks noGrp="1"/>
          </p:cNvSpPr>
          <p:nvPr>
            <p:ph type="body" sz="quarter" idx="11"/>
          </p:nvPr>
        </p:nvSpPr>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912"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200" dirty="0"/>
              <a:t>The </a:t>
            </a:r>
            <a:r>
              <a:rPr lang="en-US" sz="3200" b="1" dirty="0">
                <a:solidFill>
                  <a:schemeClr val="bg1"/>
                </a:solidFill>
                <a:latin typeface="Consolas" panose="020B0609020204030204" pitchFamily="49" charset="0"/>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latin typeface="Consolas" panose="020B0609020204030204" pitchFamily="49" charset="0"/>
              </a:rPr>
              <a:t>HAVING</a:t>
            </a:r>
            <a:r>
              <a:rPr lang="en-US" sz="3200" dirty="0"/>
              <a:t>" clause and in the             "</a:t>
            </a:r>
            <a:r>
              <a:rPr lang="en-US" sz="3200" b="1" dirty="0">
                <a:solidFill>
                  <a:schemeClr val="bg1"/>
                </a:solidFill>
                <a:latin typeface="Consolas" panose="020B0609020204030204" pitchFamily="49" charset="0"/>
              </a:rPr>
              <a:t>SELECT</a:t>
            </a:r>
            <a:r>
              <a:rPr lang="en-US" sz="3200" dirty="0"/>
              <a:t>" statement are executed one time only</a:t>
            </a:r>
          </a:p>
          <a:p>
            <a:pPr>
              <a:lnSpc>
                <a:spcPct val="100000"/>
              </a:lnSpc>
            </a:pPr>
            <a:r>
              <a:rPr lang="en-US" sz="3200" dirty="0"/>
              <a:t>Unlike </a:t>
            </a:r>
            <a:r>
              <a:rPr lang="en-US" sz="3200" b="1" dirty="0">
                <a:solidFill>
                  <a:schemeClr val="bg1"/>
                </a:solidFill>
                <a:latin typeface="Consolas" panose="020B0609020204030204" pitchFamily="49" charset="0"/>
              </a:rPr>
              <a:t>HAVING</a:t>
            </a:r>
            <a:r>
              <a:rPr lang="en-US" sz="3200" dirty="0"/>
              <a:t>, the </a:t>
            </a:r>
            <a:r>
              <a:rPr lang="en-US" sz="3200" b="1" dirty="0">
                <a:solidFill>
                  <a:schemeClr val="bg1"/>
                </a:solidFill>
                <a:latin typeface="Consolas" panose="020B0609020204030204" pitchFamily="49" charset="0"/>
              </a:rPr>
              <a:t>WHERE</a:t>
            </a:r>
            <a:r>
              <a:rPr lang="en-US" sz="3200" dirty="0"/>
              <a:t> clause filters rows </a:t>
            </a:r>
            <a:r>
              <a:rPr lang="en-US" sz="3200" b="1" dirty="0">
                <a:solidFill>
                  <a:schemeClr val="bg1"/>
                </a:solidFill>
              </a:rPr>
              <a:t>before</a:t>
            </a:r>
            <a:r>
              <a:rPr lang="en-US" sz="3200" dirty="0"/>
              <a:t> the                   aggregation</a:t>
            </a:r>
          </a:p>
          <a:p>
            <a:pPr>
              <a:lnSpc>
                <a:spcPct val="100000"/>
              </a:lnSpc>
            </a:pPr>
            <a:endParaRPr lang="en-US" sz="3100"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100" dirty="0"/>
              <a:t>Filter departments which have </a:t>
            </a:r>
            <a:r>
              <a:rPr lang="en-US" sz="3100" dirty="0">
                <a:solidFill>
                  <a:srgbClr val="FFA000"/>
                </a:solidFill>
              </a:rPr>
              <a:t>total</a:t>
            </a:r>
            <a:r>
              <a:rPr lang="en-US" sz="3100" dirty="0"/>
              <a:t> salary </a:t>
            </a:r>
            <a:r>
              <a:rPr lang="en-US" sz="3100" dirty="0">
                <a:solidFill>
                  <a:schemeClr val="bg1"/>
                </a:solidFill>
              </a:rPr>
              <a:t>more or equal </a:t>
            </a:r>
            <a:r>
              <a:rPr lang="en-US" sz="3100" dirty="0"/>
              <a:t>15,000.</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7" name="AutoShape 7"/>
          <p:cNvSpPr>
            <a:spLocks noChangeArrowheads="1"/>
          </p:cNvSpPr>
          <p:nvPr/>
        </p:nvSpPr>
        <p:spPr bwMode="auto">
          <a:xfrm>
            <a:off x="6532422" y="1716107"/>
            <a:ext cx="3704276" cy="592508"/>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79412" y="5040398"/>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79412" y="3819827"/>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4428"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3957591081"/>
              </p:ext>
            </p:extLst>
          </p:nvPr>
        </p:nvGraphicFramePr>
        <p:xfrm>
          <a:off x="379413"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1897" y="333313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6684" y="417346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0823"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0823"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74319152"/>
              </p:ext>
            </p:extLst>
          </p:nvPr>
        </p:nvGraphicFramePr>
        <p:xfrm>
          <a:off x="7707501" y="3121596"/>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250000;</a:t>
            </a:r>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8" name="AutoShape 7"/>
          <p:cNvSpPr>
            <a:spLocks noChangeArrowheads="1"/>
          </p:cNvSpPr>
          <p:nvPr/>
        </p:nvSpPr>
        <p:spPr bwMode="auto">
          <a:xfrm>
            <a:off x="3732212" y="1131640"/>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3927" y="1378529"/>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4755" y="2749179"/>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a:extLst/>
          </p:cNvPr>
          <p:cNvSpPr/>
          <p:nvPr/>
        </p:nvSpPr>
        <p:spPr>
          <a:xfrm>
            <a:off x="2972685"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1349147"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268769"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3427541"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947918"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25</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8137" y="3733800"/>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250000;</a:t>
            </a:r>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4212" cy="363538"/>
          </a:xfrm>
        </p:spPr>
        <p:txBody>
          <a:bodyPr>
            <a:normAutofit fontScale="62500" lnSpcReduction="20000"/>
          </a:bodyPr>
          <a:lstStyle/>
          <a:p>
            <a:pPr algn="ctr"/>
            <a:r>
              <a:rPr lang="en-US" dirty="0">
                <a:hlinkClick r:id="rId3"/>
              </a:rPr>
              <a:t>https://softuni.bg/trainings/courses</a:t>
            </a:r>
            <a:endParaRPr lang="en-US" dirty="0"/>
          </a:p>
        </p:txBody>
      </p:sp>
    </p:spTree>
    <p:extLst>
      <p:ext uri="{BB962C8B-B14F-4D97-AF65-F5344CB8AC3E}">
        <p14:creationId xmlns:p14="http://schemas.microsoft.com/office/powerpoint/2010/main" val="8617661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190"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5799"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784" t="-11319" r="-15784" b="-11319"/>
          <a:stretch/>
        </p:blipFill>
        <p:spPr>
          <a:xfrm>
            <a:off x="8882799" y="5566366"/>
            <a:ext cx="2240226"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5799"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437" r="-24437" b="-5187"/>
          <a:stretch/>
        </p:blipFill>
        <p:spPr>
          <a:xfrm>
            <a:off x="6961566" y="5566366"/>
            <a:ext cx="1593029"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29186"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5799"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4849"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5799"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r="-689"/>
          <a:stretch/>
        </p:blipFill>
        <p:spPr>
          <a:xfrm>
            <a:off x="5606361"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0284"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2772"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5799"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2872995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63" t="-12819" r="-5163" b="-12819"/>
          <a:stretch/>
        </p:blipFill>
        <p:spPr>
          <a:xfrm>
            <a:off x="1129420" y="2067924"/>
            <a:ext cx="5023218" cy="1439625"/>
          </a:xfrm>
          <a:prstGeom prst="roundRect">
            <a:avLst>
              <a:gd name="adj" fmla="val 8805"/>
            </a:avLst>
          </a:prstGeom>
          <a:solidFill>
            <a:schemeClr val="bg2"/>
          </a:solidFill>
          <a:ln>
            <a:solidFill>
              <a:schemeClr val="tx1"/>
            </a:solidFill>
          </a:ln>
          <a:effectLst/>
        </p:spPr>
      </p:pic>
      <p:pic>
        <p:nvPicPr>
          <p:cNvPr id="3" name="Picture 2">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15162" t="-29177" r="-15162" b="-29177"/>
          <a:stretch/>
        </p:blipFill>
        <p:spPr>
          <a:xfrm>
            <a:off x="4918809" y="4064376"/>
            <a:ext cx="6140594" cy="1439625"/>
          </a:xfrm>
          <a:prstGeom prst="roundRect">
            <a:avLst>
              <a:gd name="adj" fmla="val 9410"/>
            </a:avLst>
          </a:prstGeom>
          <a:solidFill>
            <a:schemeClr val="bg2"/>
          </a:solidFill>
          <a:ln>
            <a:solidFill>
              <a:schemeClr val="tx1"/>
            </a:solidFill>
          </a:ln>
          <a:effectLst/>
        </p:spPr>
      </p:pic>
      <p:pic>
        <p:nvPicPr>
          <p:cNvPr id="4" name="Picture 3">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6654" r="6654"/>
          <a:stretch/>
        </p:blipFill>
        <p:spPr>
          <a:xfrm>
            <a:off x="6424527"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3201" t="-3201" r="-3201" b="-3201"/>
          <a:stretch/>
        </p:blipFill>
        <p:spPr>
          <a:xfrm>
            <a:off x="8659194" y="2067924"/>
            <a:ext cx="2400210" cy="1439625"/>
          </a:xfrm>
          <a:prstGeom prst="roundRect">
            <a:avLst>
              <a:gd name="adj" fmla="val 8200"/>
            </a:avLst>
          </a:prstGeom>
          <a:solidFill>
            <a:schemeClr val="bg2"/>
          </a:solidFill>
          <a:ln>
            <a:solidFill>
              <a:schemeClr val="tx1"/>
            </a:solidFill>
          </a:ln>
          <a:effectLst/>
        </p:spPr>
      </p:pic>
      <p:pic>
        <p:nvPicPr>
          <p:cNvPr id="6" name="Picture 5">
            <a:hlinkClick r:id="rId10"/>
          </p:cNvPr>
          <p:cNvPicPr>
            <a:picLocks noChangeAspect="1"/>
          </p:cNvPicPr>
          <p:nvPr/>
        </p:nvPicPr>
        <p:blipFill rotWithShape="1">
          <a:blip r:embed="rId11" cstate="print">
            <a:extLst>
              <a:ext uri="{28A0092B-C50C-407E-A947-70E740481C1C}">
                <a14:useLocalDpi xmlns:a14="http://schemas.microsoft.com/office/drawing/2010/main" val="0"/>
              </a:ext>
            </a:extLst>
          </a:blip>
          <a:srcRect l="-9305" t="-5874" r="-9305" b="-12736"/>
          <a:stretch/>
        </p:blipFill>
        <p:spPr>
          <a:xfrm>
            <a:off x="1129421" y="4064376"/>
            <a:ext cx="3383118" cy="1439625"/>
          </a:xfrm>
          <a:prstGeom prst="roundRect">
            <a:avLst>
              <a:gd name="adj" fmla="val 10015"/>
            </a:avLst>
          </a:prstGeom>
          <a:solidFill>
            <a:schemeClr val="bg2"/>
          </a:solidFill>
          <a:ln>
            <a:solidFill>
              <a:schemeClr val="tx1"/>
            </a:solidFill>
          </a:ln>
          <a:effectLst/>
        </p:spPr>
      </p:pic>
    </p:spTree>
    <p:extLst>
      <p:ext uri="{BB962C8B-B14F-4D97-AF65-F5344CB8AC3E}">
        <p14:creationId xmlns:p14="http://schemas.microsoft.com/office/powerpoint/2010/main" val="3490156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612" y="2538112"/>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1140" y="2057400"/>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612" y="3654371"/>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612" y="5359668"/>
            <a:ext cx="1041962" cy="1041962"/>
          </a:xfrm>
          <a:prstGeom prst="rect">
            <a:avLst/>
          </a:prstGeom>
        </p:spPr>
      </p:pic>
    </p:spTree>
    <p:extLst>
      <p:ext uri="{BB962C8B-B14F-4D97-AF65-F5344CB8AC3E}">
        <p14:creationId xmlns:p14="http://schemas.microsoft.com/office/powerpoint/2010/main" val="513853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151121"/>
            <a:ext cx="11804822" cy="5373881"/>
          </a:xfrm>
        </p:spPr>
        <p:txBody>
          <a:bodyPr anchor="ctr">
            <a:normAutofit/>
          </a:bodyPr>
          <a:lstStyle/>
          <a:p>
            <a:pPr marL="0" indent="0" algn="ctr">
              <a:buNone/>
            </a:pPr>
            <a:endParaRPr lang="bg-BG" b="1" dirty="0"/>
          </a:p>
          <a:p>
            <a:pPr marL="0" indent="0" algn="ctr">
              <a:buNone/>
            </a:pPr>
            <a:r>
              <a:rPr lang="en-US" sz="8800" b="1" u="sng" dirty="0">
                <a:solidFill>
                  <a:srgbClr val="FFA000"/>
                </a:solidFill>
              </a:rPr>
              <a:t>sli.do</a:t>
            </a:r>
            <a:r>
              <a:rPr lang="en-US" sz="6000" b="1" dirty="0"/>
              <a:t/>
            </a:r>
            <a:br>
              <a:rPr lang="en-US" sz="6000" b="1" dirty="0"/>
            </a:br>
            <a:r>
              <a:rPr lang="en-US" sz="9600" b="1" dirty="0"/>
              <a:t>#JavaDB</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
        <p:nvSpPr>
          <p:cNvPr id="10" name="Slide Number Placeholder 3">
            <a:extLst>
              <a:ext uri="{FF2B5EF4-FFF2-40B4-BE49-F238E27FC236}">
                <a16:creationId xmlns:a16="http://schemas.microsoft.com/office/drawing/2014/main" id="{7714258F-96E4-4B27-8AD0-B5740EAA745A}"/>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859"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7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Grouping</a:t>
            </a:r>
            <a:endParaRPr lang="en-US" dirty="0">
              <a:solidFill>
                <a:srgbClr val="F0A22E"/>
              </a:solidFill>
            </a:endParaRPr>
          </a:p>
        </p:txBody>
      </p:sp>
      <p:sp>
        <p:nvSpPr>
          <p:cNvPr id="3" name="Text Placeholder 2"/>
          <p:cNvSpPr>
            <a:spLocks noGrp="1"/>
          </p:cNvSpPr>
          <p:nvPr>
            <p:ph type="body" sz="quarter" idx="11"/>
          </p:nvPr>
        </p:nvSpPr>
        <p:spPr>
          <a:xfrm>
            <a:off x="614948" y="5638800"/>
            <a:ext cx="10958928" cy="499819"/>
          </a:xfrm>
        </p:spPr>
        <p:txBody>
          <a:bodyPr/>
          <a:lstStyle/>
          <a:p>
            <a:r>
              <a:rPr lang="en-US" sz="3600" dirty="0">
                <a:solidFill>
                  <a:srgbClr val="234465"/>
                </a:solidFill>
              </a:rPr>
              <a:t>Consolidating data based on criteria</a:t>
            </a:r>
          </a:p>
        </p:txBody>
      </p:sp>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3370" y="2057400"/>
            <a:ext cx="3442084" cy="1233656"/>
          </a:xfrm>
          <a:prstGeom prst="rect">
            <a:avLst/>
          </a:prstGeom>
          <a:noFill/>
          <a:ln w="19050">
            <a:noFill/>
          </a:ln>
          <a:effectLst/>
        </p:spPr>
      </p:pic>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endParaRPr lang="en-US" sz="3200" b="1" dirty="0">
              <a:solidFill>
                <a:srgbClr val="FFA000"/>
              </a:solidFill>
            </a:endParaRPr>
          </a:p>
          <a:p>
            <a:endParaRPr lang="bg-BG" dirty="0"/>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7290" y="5759958"/>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7292" y="4427775"/>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7291"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4951412" y="2165489"/>
            <a:ext cx="3538622" cy="548478"/>
          </a:xfrm>
          <a:prstGeom prst="wedgeRoundRectCallout">
            <a:avLst>
              <a:gd name="adj1" fmla="val -37255"/>
              <a:gd name="adj2" fmla="val 935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9145904" y="3505710"/>
            <a:ext cx="2266598" cy="1037531"/>
          </a:xfrm>
          <a:prstGeom prst="wedgeRoundRectCallout">
            <a:avLst>
              <a:gd name="adj1" fmla="val -63531"/>
              <a:gd name="adj2" fmla="val 818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3412"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 name="Slide Number Placeholder 3">
            <a:extLst>
              <a:ext uri="{FF2B5EF4-FFF2-40B4-BE49-F238E27FC236}">
                <a16:creationId xmlns:a16="http://schemas.microsoft.com/office/drawing/2014/main" id="{0224C603-1D43-4CA9-900E-5CB052CCEC65}"/>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sz="3600" dirty="0"/>
              <a:t>With</a:t>
            </a:r>
            <a:r>
              <a:rPr lang="en-US" sz="3600" b="1" dirty="0">
                <a:solidFill>
                  <a:schemeClr val="tx2">
                    <a:lumMod val="75000"/>
                  </a:schemeClr>
                </a:solidFill>
              </a:rPr>
              <a:t> </a:t>
            </a:r>
            <a:r>
              <a:rPr lang="en-US" sz="3600" b="1" dirty="0">
                <a:solidFill>
                  <a:srgbClr val="FFA000"/>
                </a:solidFill>
                <a:latin typeface="Consolas" panose="020B0609020204030204" pitchFamily="49" charset="0"/>
              </a:rPr>
              <a:t>GROUP</a:t>
            </a:r>
            <a:r>
              <a:rPr lang="en-US" sz="3600" b="1" dirty="0">
                <a:solidFill>
                  <a:srgbClr val="FFA000"/>
                </a:solidFill>
              </a:rPr>
              <a:t> </a:t>
            </a:r>
            <a:r>
              <a:rPr lang="en-US" sz="3600" b="1" dirty="0">
                <a:solidFill>
                  <a:srgbClr val="FFA000"/>
                </a:solidFill>
                <a:latin typeface="Consolas" panose="020B0609020204030204" pitchFamily="49" charset="0"/>
              </a:rPr>
              <a:t>BY</a:t>
            </a:r>
            <a:r>
              <a:rPr lang="bg-BG" sz="3600" b="1" dirty="0">
                <a:solidFill>
                  <a:srgbClr val="FFA000"/>
                </a:solidFill>
              </a:rPr>
              <a:t> </a:t>
            </a:r>
            <a:r>
              <a:rPr lang="en-US" sz="3600" dirty="0"/>
              <a:t>you can get each </a:t>
            </a:r>
            <a:r>
              <a:rPr lang="en-US" sz="3600" dirty="0">
                <a:solidFill>
                  <a:schemeClr val="bg1"/>
                </a:solidFill>
              </a:rPr>
              <a:t>separate</a:t>
            </a:r>
            <a:r>
              <a:rPr lang="en-US" sz="3600" dirty="0"/>
              <a:t>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4212" y="2868532"/>
            <a:ext cx="10556816" cy="1880103"/>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 e</a:t>
            </a:r>
            <a:r>
              <a:rPr lang="en-US" sz="3600" b="1" noProof="1">
                <a:solidFill>
                  <a:schemeClr val="tx2"/>
                </a:solidFill>
                <a:latin typeface="Consolas" panose="020B0609020204030204" pitchFamily="49" charset="0"/>
              </a:rPr>
              <a:t>.`</a:t>
            </a:r>
            <a:r>
              <a:rPr lang="en-US" sz="3600" b="1" dirty="0">
                <a:solidFill>
                  <a:schemeClr val="tx2"/>
                </a:solidFill>
                <a:latin typeface="Consolas" panose="020B0609020204030204" pitchFamily="49" charset="0"/>
              </a:rPr>
              <a:t>job_</a:t>
            </a:r>
            <a:r>
              <a:rPr lang="en-US" sz="3600" b="1" noProof="1">
                <a:solidFill>
                  <a:schemeClr val="tx2"/>
                </a:solidFill>
                <a:latin typeface="Consolas" panose="020B0609020204030204" pitchFamily="49" charset="0"/>
              </a:rPr>
              <a:t>title</a:t>
            </a:r>
            <a:r>
              <a:rPr lang="en-US" sz="3600" b="1" dirty="0">
                <a:solidFill>
                  <a:schemeClr val="tx2"/>
                </a:solidFill>
                <a:latin typeface="Consolas" panose="020B0609020204030204" pitchFamily="49" charset="0"/>
              </a:rPr>
              <a:t>`, count(</a:t>
            </a:r>
            <a:r>
              <a:rPr lang="en-US" sz="3600" b="1" noProof="1">
                <a:solidFill>
                  <a:schemeClr val="tx2"/>
                </a:solidFill>
                <a:latin typeface="Consolas" panose="020B0609020204030204" pitchFamily="49" charset="0"/>
              </a:rPr>
              <a:t>employee</a:t>
            </a:r>
            <a:r>
              <a:rPr lang="en-US" sz="3600" b="1" dirty="0">
                <a:solidFill>
                  <a:schemeClr val="tx2"/>
                </a:solidFill>
                <a:latin typeface="Consolas" panose="020B0609020204030204" pitchFamily="49" charset="0"/>
              </a:rPr>
              <a:t>_id)</a:t>
            </a:r>
          </a:p>
          <a:p>
            <a:r>
              <a:rPr lang="en-US" sz="3600" b="1" dirty="0">
                <a:solidFill>
                  <a:schemeClr val="tx2"/>
                </a:solidFill>
                <a:latin typeface="Consolas" panose="020B0609020204030204" pitchFamily="49" charset="0"/>
              </a:rPr>
              <a:t>  FROM `employees` AS e</a:t>
            </a:r>
          </a:p>
          <a:p>
            <a:r>
              <a:rPr lang="en-US" sz="3600" b="1" dirty="0">
                <a:solidFill>
                  <a:srgbClr val="FFA000"/>
                </a:solidFill>
                <a:latin typeface="Consolas" panose="020B0609020204030204" pitchFamily="49" charset="0"/>
              </a:rPr>
              <a:t>GROUP</a:t>
            </a:r>
            <a:r>
              <a:rPr lang="en-US" sz="3600" b="1" dirty="0">
                <a:solidFill>
                  <a:srgbClr val="F3CD60"/>
                </a:solidFill>
                <a:latin typeface="Consolas" panose="020B0609020204030204" pitchFamily="49" charset="0"/>
              </a:rPr>
              <a:t> </a:t>
            </a:r>
            <a:r>
              <a:rPr lang="en-US" sz="3600" b="1" dirty="0">
                <a:solidFill>
                  <a:srgbClr val="FFA000"/>
                </a:solidFill>
                <a:latin typeface="Consolas" panose="020B0609020204030204" pitchFamily="49" charset="0"/>
              </a:rPr>
              <a:t>BY</a:t>
            </a:r>
            <a:r>
              <a:rPr lang="en-US" sz="3600" b="1" dirty="0">
                <a:solidFill>
                  <a:srgbClr val="F3CD60"/>
                </a:solidFill>
                <a:latin typeface="Consolas" panose="020B0609020204030204" pitchFamily="49" charset="0"/>
              </a:rPr>
              <a:t> </a:t>
            </a:r>
            <a:r>
              <a:rPr lang="en-US" sz="3600" b="1" dirty="0">
                <a:solidFill>
                  <a:schemeClr val="tx2"/>
                </a:solidFill>
                <a:latin typeface="Consolas" panose="020B0609020204030204" pitchFamily="49" charset="0"/>
              </a:rPr>
              <a:t>e.`</a:t>
            </a:r>
            <a:r>
              <a:rPr lang="en-US" sz="3600" b="1" noProof="1">
                <a:solidFill>
                  <a:schemeClr val="tx2"/>
                </a:solidFill>
                <a:latin typeface="Consolas" panose="020B0609020204030204" pitchFamily="49" charset="0"/>
              </a:rPr>
              <a:t>job</a:t>
            </a:r>
            <a:r>
              <a:rPr lang="en-US" sz="36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7542212" y="3623992"/>
            <a:ext cx="2229557" cy="953805"/>
          </a:xfrm>
          <a:prstGeom prst="wedgeRoundRectCallout">
            <a:avLst>
              <a:gd name="adj1" fmla="val -81138"/>
              <a:gd name="adj2" fmla="val 354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579813" y="4100895"/>
            <a:ext cx="2743200" cy="54730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Placeholder 3">
            <a:extLst>
              <a:ext uri="{FF2B5EF4-FFF2-40B4-BE49-F238E27FC236}">
                <a16:creationId xmlns:a16="http://schemas.microsoft.com/office/drawing/2014/main" id="{ABC17DA3-1175-468D-B195-9236E43D0C40}"/>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300" dirty="0"/>
              <a:t>Write a query which prints the total </a:t>
            </a:r>
            <a:r>
              <a:rPr lang="en-US" sz="3300" b="1" dirty="0">
                <a:solidFill>
                  <a:srgbClr val="FFA000"/>
                </a:solidFill>
              </a:rPr>
              <a:t>sum</a:t>
            </a:r>
            <a:r>
              <a:rPr lang="en-US" sz="3300" dirty="0"/>
              <a:t> of salaries for each         </a:t>
            </a:r>
            <a:r>
              <a:rPr lang="en-US" sz="3300" b="1" dirty="0">
                <a:solidFill>
                  <a:srgbClr val="FFA000"/>
                </a:solidFill>
              </a:rPr>
              <a:t>department</a:t>
            </a:r>
            <a:r>
              <a:rPr lang="en-US" sz="3300" dirty="0">
                <a:solidFill>
                  <a:srgbClr val="F3CD60"/>
                </a:solidFill>
              </a:rPr>
              <a:t> </a:t>
            </a:r>
            <a:r>
              <a:rPr lang="en-US" sz="3300" dirty="0"/>
              <a:t>in the soft_uni database</a:t>
            </a:r>
          </a:p>
          <a:p>
            <a:pPr lvl="1">
              <a:lnSpc>
                <a:spcPct val="100000"/>
              </a:lnSpc>
            </a:pPr>
            <a:r>
              <a:rPr lang="en-US" sz="3100" dirty="0"/>
              <a:t>Order them by </a:t>
            </a:r>
            <a:r>
              <a:rPr lang="en-US" sz="31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5612" y="567095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5612" y="443275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5612"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6280" y="3979192"/>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8024" y="464879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1143" y="549173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0185"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6011"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69695"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1359210146"/>
              </p:ext>
            </p:extLst>
          </p:nvPr>
        </p:nvGraphicFramePr>
        <p:xfrm>
          <a:off x="455612"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5453" y="3932694"/>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 name="Slide Number Placeholder 3">
            <a:extLst>
              <a:ext uri="{FF2B5EF4-FFF2-40B4-BE49-F238E27FC236}">
                <a16:creationId xmlns:a16="http://schemas.microsoft.com/office/drawing/2014/main" id="{AE9E2F57-9118-41F9-BC7F-62439B4C7390}"/>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0412"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3941055" y="1203494"/>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464369" y="4181938"/>
            <a:ext cx="2229557" cy="782408"/>
          </a:xfrm>
          <a:prstGeom prst="wedgeRoundRectCallout">
            <a:avLst>
              <a:gd name="adj1" fmla="val -75720"/>
              <a:gd name="adj2" fmla="val -200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2212" y="2142110"/>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3102690" y="2514601"/>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7251"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0087"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1212"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0612" y="3445073"/>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22" name="Slide Number Placeholder 3">
            <a:extLst>
              <a:ext uri="{FF2B5EF4-FFF2-40B4-BE49-F238E27FC236}">
                <a16:creationId xmlns:a16="http://schemas.microsoft.com/office/drawing/2014/main" id="{1645E4AB-5A89-4479-9599-DEAD029001D6}"/>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Aggregate Functions</a:t>
            </a:r>
            <a:endParaRPr lang="en-US" dirty="0">
              <a:solidFill>
                <a:srgbClr val="F0A22E"/>
              </a:solidFill>
            </a:endParaRPr>
          </a:p>
        </p:txBody>
      </p:sp>
      <p:sp>
        <p:nvSpPr>
          <p:cNvPr id="3" name="Text Placeholder 2"/>
          <p:cNvSpPr>
            <a:spLocks noGrp="1"/>
          </p:cNvSpPr>
          <p:nvPr>
            <p:ph type="body" sz="quarter" idx="11"/>
          </p:nvPr>
        </p:nvSpPr>
        <p:spPr/>
        <p:txBody>
          <a:bodyPr/>
          <a:lstStyle/>
          <a:p>
            <a:r>
              <a:rPr lang="en-US" sz="3600" dirty="0">
                <a:solidFill>
                  <a:srgbClr val="234465"/>
                </a:solidFill>
              </a:rPr>
              <a:t>COUNT, SUM, MAX, MIN, AVG…</a:t>
            </a:r>
          </a:p>
        </p:txBody>
      </p:sp>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290"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773"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6951</TotalTime>
  <Words>1376</Words>
  <Application>Microsoft Office PowerPoint</Application>
  <PresentationFormat>Custom</PresentationFormat>
  <Paragraphs>459</Paragraphs>
  <Slides>30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맑은 고딕</vt:lpstr>
      <vt:lpstr>Arial</vt:lpstr>
      <vt:lpstr>Calibri</vt:lpstr>
      <vt:lpstr>Consolas</vt:lpstr>
      <vt:lpstr>Wingdings</vt:lpstr>
      <vt:lpstr>Wingdings 2</vt:lpstr>
      <vt:lpstr>SoftUni3_1</vt:lpstr>
      <vt:lpstr>Data Aggregation</vt:lpstr>
      <vt:lpstr>Table of Content</vt:lpstr>
      <vt:lpstr>Questions</vt:lpstr>
      <vt:lpstr>PowerPoint Presentation</vt:lpstr>
      <vt:lpstr>Grouping</vt:lpstr>
      <vt:lpstr>GROUP BY</vt:lpstr>
      <vt:lpstr>Problem: Departments Total Salaries</vt:lpstr>
      <vt:lpstr>Solution: Departments Total Salaries</vt:lpstr>
      <vt:lpstr>PowerPoint Presentation</vt:lpstr>
      <vt:lpstr>Aggregate Functions</vt:lpstr>
      <vt:lpstr>COUNT</vt:lpstr>
      <vt:lpstr>COUNT Syntax</vt:lpstr>
      <vt:lpstr>SUM</vt:lpstr>
      <vt:lpstr>SUM Syntax</vt:lpstr>
      <vt:lpstr>MAX</vt:lpstr>
      <vt:lpstr>MAX Syntax</vt:lpstr>
      <vt:lpstr>MIN</vt:lpstr>
      <vt:lpstr>MIN Syntax</vt:lpstr>
      <vt:lpstr>AVG</vt:lpstr>
      <vt:lpstr>Demo: AVG Syntax</vt:lpstr>
      <vt:lpstr>PowerPoint Presentation</vt:lpstr>
      <vt:lpstr>Having Clause</vt:lpstr>
      <vt:lpstr>Having Clause: Example</vt:lpstr>
      <vt:lpstr>HAVING Syntax</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 Foundation</dc:creator>
  <cp:keywords>Databases, SQL, programming, SoftUni, Software University, programming, software development, software engineering, course, database systems</cp:keywords>
  <dc:description>https://softuni.bg/courses/databases-basics-mysql</dc:description>
  <cp:lastModifiedBy>Veronika</cp:lastModifiedBy>
  <cp:revision>348</cp:revision>
  <dcterms:created xsi:type="dcterms:W3CDTF">2014-01-02T17:00:34Z</dcterms:created>
  <dcterms:modified xsi:type="dcterms:W3CDTF">2018-10-01T10:36:54Z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