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2"/>
  </p:sldMasterIdLst>
  <p:notesMasterIdLst>
    <p:notesMasterId r:id="rId48"/>
  </p:notesMasterIdLst>
  <p:handoutMasterIdLst>
    <p:handoutMasterId r:id="rId49"/>
  </p:handoutMasterIdLst>
  <p:sldIdLst>
    <p:sldId id="456" r:id="rId3"/>
    <p:sldId id="404" r:id="rId4"/>
    <p:sldId id="405" r:id="rId5"/>
    <p:sldId id="426" r:id="rId6"/>
    <p:sldId id="462" r:id="rId7"/>
    <p:sldId id="431" r:id="rId8"/>
    <p:sldId id="433" r:id="rId9"/>
    <p:sldId id="434" r:id="rId10"/>
    <p:sldId id="435" r:id="rId11"/>
    <p:sldId id="427" r:id="rId12"/>
    <p:sldId id="436" r:id="rId13"/>
    <p:sldId id="437" r:id="rId14"/>
    <p:sldId id="410" r:id="rId15"/>
    <p:sldId id="412" r:id="rId16"/>
    <p:sldId id="472" r:id="rId17"/>
    <p:sldId id="411" r:id="rId18"/>
    <p:sldId id="413" r:id="rId19"/>
    <p:sldId id="414" r:id="rId20"/>
    <p:sldId id="442" r:id="rId21"/>
    <p:sldId id="407" r:id="rId22"/>
    <p:sldId id="408" r:id="rId23"/>
    <p:sldId id="409" r:id="rId24"/>
    <p:sldId id="457" r:id="rId25"/>
    <p:sldId id="451" r:id="rId26"/>
    <p:sldId id="448" r:id="rId27"/>
    <p:sldId id="449" r:id="rId28"/>
    <p:sldId id="428" r:id="rId29"/>
    <p:sldId id="424" r:id="rId30"/>
    <p:sldId id="443" r:id="rId31"/>
    <p:sldId id="473" r:id="rId32"/>
    <p:sldId id="474" r:id="rId33"/>
    <p:sldId id="445" r:id="rId34"/>
    <p:sldId id="418" r:id="rId35"/>
    <p:sldId id="417" r:id="rId36"/>
    <p:sldId id="439" r:id="rId37"/>
    <p:sldId id="440" r:id="rId38"/>
    <p:sldId id="446" r:id="rId39"/>
    <p:sldId id="458" r:id="rId40"/>
    <p:sldId id="447" r:id="rId41"/>
    <p:sldId id="466" r:id="rId42"/>
    <p:sldId id="467" r:id="rId43"/>
    <p:sldId id="468" r:id="rId44"/>
    <p:sldId id="469" r:id="rId45"/>
    <p:sldId id="470" r:id="rId46"/>
    <p:sldId id="471" r:id="rId4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B33125B-ED83-4B93-BF3C-72D80798F145}">
          <p14:sldIdLst>
            <p14:sldId id="456"/>
            <p14:sldId id="404"/>
            <p14:sldId id="405"/>
          </p14:sldIdLst>
        </p14:section>
        <p14:section name="Database Design" id="{2CB55A70-2DF8-4513-8A52-DF3FAE148E61}">
          <p14:sldIdLst>
            <p14:sldId id="426"/>
            <p14:sldId id="462"/>
            <p14:sldId id="431"/>
            <p14:sldId id="433"/>
            <p14:sldId id="434"/>
            <p14:sldId id="435"/>
          </p14:sldIdLst>
        </p14:section>
        <p14:section name="Table Relations" id="{9F3449FD-3C65-4BB3-85E2-3118594BA9A2}">
          <p14:sldIdLst>
            <p14:sldId id="427"/>
            <p14:sldId id="436"/>
            <p14:sldId id="437"/>
            <p14:sldId id="410"/>
            <p14:sldId id="412"/>
            <p14:sldId id="472"/>
            <p14:sldId id="411"/>
            <p14:sldId id="413"/>
            <p14:sldId id="414"/>
            <p14:sldId id="442"/>
            <p14:sldId id="407"/>
            <p14:sldId id="408"/>
            <p14:sldId id="409"/>
          </p14:sldIdLst>
        </p14:section>
        <p14:section name="JOINs" id="{0EC60B3E-31EE-4D6D-ACF7-0A30D962D284}">
          <p14:sldIdLst>
            <p14:sldId id="457"/>
            <p14:sldId id="451"/>
            <p14:sldId id="448"/>
            <p14:sldId id="449"/>
          </p14:sldIdLst>
        </p14:section>
        <p14:section name="Cascade Operations" id="{BF27B817-E6C4-4B68-BBCB-845821164BAB}">
          <p14:sldIdLst>
            <p14:sldId id="428"/>
            <p14:sldId id="424"/>
            <p14:sldId id="443"/>
            <p14:sldId id="473"/>
            <p14:sldId id="474"/>
            <p14:sldId id="445"/>
            <p14:sldId id="418"/>
            <p14:sldId id="417"/>
          </p14:sldIdLst>
        </p14:section>
        <p14:section name="E/R Diagrams" id="{D27CDBEF-C1B0-423B-904A-EB88F33794AA}">
          <p14:sldIdLst>
            <p14:sldId id="439"/>
            <p14:sldId id="440"/>
            <p14:sldId id="446"/>
            <p14:sldId id="458"/>
            <p14:sldId id="447"/>
          </p14:sldIdLst>
        </p14:section>
        <p14:section name="Conclusion" id="{C6E3D5A5-B0DF-43D0-8B0A-3EBBED2805AE}">
          <p14:sldIdLst>
            <p14:sldId id="466"/>
            <p14:sldId id="467"/>
            <p14:sldId id="468"/>
            <p14:sldId id="469"/>
            <p14:sldId id="470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tUniLector" initials="S" lastIdx="1" clrIdx="0">
    <p:extLst>
      <p:ext uri="{19B8F6BF-5375-455C-9EA6-DF929625EA0E}">
        <p15:presenceInfo xmlns:p15="http://schemas.microsoft.com/office/powerpoint/2012/main" userId="SoftUniLec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4F6"/>
    <a:srgbClr val="234465"/>
    <a:srgbClr val="FFA000"/>
    <a:srgbClr val="4F6984"/>
    <a:srgbClr val="253E57"/>
    <a:srgbClr val="D1D5DD"/>
    <a:srgbClr val="4F6987"/>
    <a:srgbClr val="122233"/>
    <a:srgbClr val="F3CD61"/>
    <a:srgbClr val="F0A2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1" autoAdjust="0"/>
    <p:restoredTop sz="95186" autoAdjust="0"/>
  </p:normalViewPr>
  <p:slideViewPr>
    <p:cSldViewPr>
      <p:cViewPr varScale="1">
        <p:scale>
          <a:sx n="65" d="100"/>
          <a:sy n="65" d="100"/>
        </p:scale>
        <p:origin x="548" y="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46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49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In One</a:t>
            </a:r>
            <a:r>
              <a:rPr lang="en-US" baseline="0" noProof="1"/>
              <a:t>-to-One relationship each row of table Cars is related to exactly zero or one row in table Drivers. In table Cars.DriverID is a foreign key which means that there will be a relation to another table – Drivers in the case. Table Drivers has a column DriverID as well which is a primary key. The relation is always between a foreign key and a primary key. It means that all values in </a:t>
            </a:r>
            <a:r>
              <a:rPr lang="en-US" sz="1600" baseline="0" noProof="1"/>
              <a:t>Cars</a:t>
            </a:r>
            <a:r>
              <a:rPr lang="en-US" sz="1600" noProof="1"/>
              <a:t>.</a:t>
            </a:r>
            <a:r>
              <a:rPr lang="en-US" baseline="0" noProof="1"/>
              <a:t>DriverID should be present in </a:t>
            </a:r>
            <a:r>
              <a:rPr lang="en-US" sz="1600" noProof="1"/>
              <a:t>Drivers. DriverID</a:t>
            </a:r>
            <a:r>
              <a:rPr lang="en-US" sz="1600" baseline="0" noProof="1"/>
              <a:t> except NULL. Cars</a:t>
            </a:r>
            <a:r>
              <a:rPr lang="en-US" sz="1600" noProof="1"/>
              <a:t>.</a:t>
            </a:r>
            <a:r>
              <a:rPr lang="en-US" baseline="0" noProof="1"/>
              <a:t>DriverID can be NULL if it is not stated otherwise.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08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39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33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48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28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4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06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61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9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26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E/R diagrams represent the tables which are called entities and the relationships between them.</a:t>
            </a:r>
            <a:r>
              <a:rPr lang="en-US" baseline="0" dirty="0"/>
              <a:t> They are used as a technical illustration of the database design.</a:t>
            </a:r>
          </a:p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To Do: snip how to create e/r diagram.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72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63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603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081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88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58940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4021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4677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87656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846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90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82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One-to-Many</a:t>
            </a:r>
            <a:r>
              <a:rPr lang="en-US" baseline="0" dirty="0"/>
              <a:t> relationship means that each row from a table is related zero, one or many rows in the referent table. In the case above, each mountain can have 0, 1 or many peaks. The example shows that the mountain Caucasus has two peaks - One-to-Many. If you look the other way around many peaks has exactly one mountain – Many-to-One.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69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22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78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Many-to-Many</a:t>
            </a:r>
            <a:r>
              <a:rPr lang="en-US" baseline="0" noProof="1"/>
              <a:t> relationship relates many rows from a table to many rows in another table. For example. Employee.EmployeeID has many projects. Many projects are assigned to many employees which is the other way around. Usually we have a mapping table that takes care of the relations.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90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2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896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6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553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7377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46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9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54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7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7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7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73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1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9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281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748#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748#2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8.png"/><Relationship Id="rId26" Type="http://schemas.openxmlformats.org/officeDocument/2006/relationships/image" Target="../media/image5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45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47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3.png"/><Relationship Id="rId10" Type="http://schemas.openxmlformats.org/officeDocument/2006/relationships/image" Target="../media/image44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1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6.png"/><Relationship Id="rId22" Type="http://schemas.openxmlformats.org/officeDocument/2006/relationships/image" Target="../media/image50.png"/><Relationship Id="rId27" Type="http://schemas.openxmlformats.org/officeDocument/2006/relationships/hyperlink" Target="http://smartit.bg/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4.jpe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8.gif"/><Relationship Id="rId5" Type="http://schemas.openxmlformats.org/officeDocument/2006/relationships/image" Target="../media/image55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57.jpe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7189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234465"/>
                </a:solidFill>
              </a:rPr>
              <a:t>Database Design and Rules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7525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Table Relations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7810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7810" y="5394418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5797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5797" y="6352153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643" y="2417641"/>
            <a:ext cx="3867260" cy="252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Table Relations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Relational Database Model in Action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717863" y="1471004"/>
            <a:ext cx="2599318" cy="2325819"/>
            <a:chOff x="3957377" y="1324586"/>
            <a:chExt cx="3805662" cy="3405231"/>
          </a:xfrm>
        </p:grpSpPr>
        <p:sp>
          <p:nvSpPr>
            <p:cNvPr id="4" name="Овал 3"/>
            <p:cNvSpPr/>
            <p:nvPr/>
          </p:nvSpPr>
          <p:spPr>
            <a:xfrm>
              <a:off x="6502844" y="2667000"/>
              <a:ext cx="201168" cy="201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256212" y="2649475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957377" y="1324586"/>
              <a:ext cx="3805662" cy="3405231"/>
              <a:chOff x="3957377" y="1324586"/>
              <a:chExt cx="3805662" cy="3405231"/>
            </a:xfrm>
          </p:grpSpPr>
          <p:sp>
            <p:nvSpPr>
              <p:cNvPr id="3" name="Облаковидно 2"/>
              <p:cNvSpPr/>
              <p:nvPr/>
            </p:nvSpPr>
            <p:spPr>
              <a:xfrm>
                <a:off x="5010314" y="1324586"/>
                <a:ext cx="2057400" cy="1308064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957377" y="1496470"/>
                <a:ext cx="3805662" cy="3233347"/>
                <a:chOff x="3957377" y="1496470"/>
                <a:chExt cx="3805662" cy="3233347"/>
              </a:xfrm>
            </p:grpSpPr>
            <p:pic>
              <p:nvPicPr>
                <p:cNvPr id="1028" name="Picture 4" descr="Image result for tab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57377" y="2863489"/>
                  <a:ext cx="2053062" cy="1733287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4" descr="Image result for tab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239" y="2864205"/>
                  <a:ext cx="2209800" cy="1865612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4" name="Picture 10" descr="Image result for hearth animated lov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239" y="1496470"/>
                  <a:ext cx="971550" cy="971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91439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Relationships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between tables are based on </a:t>
            </a:r>
            <a:r>
              <a:rPr lang="bg-BG" dirty="0" smtClean="0"/>
              <a:t>                 </a:t>
            </a:r>
            <a:r>
              <a:rPr lang="en-US" dirty="0" smtClean="0"/>
              <a:t>interconnections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FFA000"/>
                </a:solidFill>
                <a:latin typeface="Consolas" panose="020B0609020204030204" pitchFamily="49" charset="0"/>
              </a:rPr>
              <a:t>PRIMARY</a:t>
            </a:r>
            <a:r>
              <a:rPr lang="en-US" b="1" dirty="0" smtClean="0">
                <a:solidFill>
                  <a:srgbClr val="FFA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FOREIGN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KEY</a:t>
            </a:r>
            <a:endParaRPr lang="bg-BG" b="1" dirty="0">
              <a:solidFill>
                <a:srgbClr val="FFA000"/>
              </a:solidFill>
              <a:latin typeface="Consolas" panose="020B0609020204030204" pitchFamily="49" charset="0"/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  <a:r>
              <a:rPr lang="bg-BG" dirty="0"/>
              <a:t> 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9707150" y="3449045"/>
            <a:ext cx="157261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/>
              <a:t>countries</a:t>
            </a:r>
            <a:endParaRPr lang="bg-BG" sz="2800" b="1" dirty="0"/>
          </a:p>
        </p:txBody>
      </p:sp>
      <p:sp>
        <p:nvSpPr>
          <p:cNvPr id="18" name="TextBox 12"/>
          <p:cNvSpPr txBox="1"/>
          <p:nvPr/>
        </p:nvSpPr>
        <p:spPr>
          <a:xfrm>
            <a:off x="4340346" y="2961615"/>
            <a:ext cx="1100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cxnSp>
        <p:nvCxnSpPr>
          <p:cNvPr id="22" name="Straight Arrow Connector 11"/>
          <p:cNvCxnSpPr>
            <a:cxnSpLocks/>
          </p:cNvCxnSpPr>
          <p:nvPr/>
        </p:nvCxnSpPr>
        <p:spPr>
          <a:xfrm>
            <a:off x="7315912" y="4263747"/>
            <a:ext cx="1657197" cy="384453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cxnSpLocks/>
          </p:cNvCxnSpPr>
          <p:nvPr/>
        </p:nvCxnSpPr>
        <p:spPr>
          <a:xfrm>
            <a:off x="7263970" y="4788465"/>
            <a:ext cx="1709139" cy="12135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cxnSpLocks/>
          </p:cNvCxnSpPr>
          <p:nvPr/>
        </p:nvCxnSpPr>
        <p:spPr>
          <a:xfrm flipV="1">
            <a:off x="7285974" y="5181600"/>
            <a:ext cx="1687135" cy="16502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1"/>
          <p:cNvCxnSpPr>
            <a:cxnSpLocks/>
          </p:cNvCxnSpPr>
          <p:nvPr/>
        </p:nvCxnSpPr>
        <p:spPr>
          <a:xfrm flipV="1">
            <a:off x="7313612" y="5334000"/>
            <a:ext cx="1659497" cy="30480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1"/>
          <p:cNvCxnSpPr>
            <a:cxnSpLocks/>
          </p:cNvCxnSpPr>
          <p:nvPr/>
        </p:nvCxnSpPr>
        <p:spPr>
          <a:xfrm flipV="1">
            <a:off x="7285974" y="5691900"/>
            <a:ext cx="1691387" cy="403149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416576" y="2559497"/>
            <a:ext cx="1923770" cy="524718"/>
          </a:xfrm>
          <a:prstGeom prst="wedgeRoundRectCallout">
            <a:avLst>
              <a:gd name="adj1" fmla="val -12487"/>
              <a:gd name="adj2" fmla="val 11417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045867" y="2559497"/>
            <a:ext cx="1923770" cy="524718"/>
          </a:xfrm>
          <a:prstGeom prst="wedgeRoundRectCallout">
            <a:avLst>
              <a:gd name="adj1" fmla="val -34499"/>
              <a:gd name="adj2" fmla="val 11940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8574600" y="2880848"/>
            <a:ext cx="1923770" cy="524718"/>
          </a:xfrm>
          <a:prstGeom prst="wedgeRoundRectCallout">
            <a:avLst>
              <a:gd name="adj1" fmla="val -176"/>
              <a:gd name="adj2" fmla="val 13485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8231503" y="6230649"/>
            <a:ext cx="2157179" cy="524718"/>
          </a:xfrm>
          <a:prstGeom prst="wedgeRoundRectCallout">
            <a:avLst>
              <a:gd name="adj1" fmla="val -38693"/>
              <a:gd name="adj2" fmla="val -105514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Relationships</a:t>
            </a:r>
          </a:p>
        </p:txBody>
      </p:sp>
      <p:graphicFrame>
        <p:nvGraphicFramePr>
          <p:cNvPr id="21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5849662"/>
              </p:ext>
            </p:extLst>
          </p:nvPr>
        </p:nvGraphicFramePr>
        <p:xfrm>
          <a:off x="2702359" y="3581400"/>
          <a:ext cx="4380956" cy="28177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96854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0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7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country_id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Sofia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Varna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Munich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Berlin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Moscow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9480527"/>
              </p:ext>
            </p:extLst>
          </p:nvPr>
        </p:nvGraphicFramePr>
        <p:xfrm>
          <a:off x="9182523" y="4032320"/>
          <a:ext cx="2390915" cy="18684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5747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633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3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Bulgaria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Germany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Russia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099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4" grpId="0"/>
      <p:bldP spid="18" grpId="0"/>
      <p:bldP spid="19" grpId="0" animBg="1"/>
      <p:bldP spid="20" grpId="0" animBg="1"/>
      <p:bldP spid="28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4972" y="1121144"/>
            <a:ext cx="9498428" cy="5276048"/>
          </a:xfrm>
        </p:spPr>
        <p:txBody>
          <a:bodyPr/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</a:rPr>
              <a:t>foreign key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is an </a:t>
            </a:r>
            <a:r>
              <a:rPr lang="en-US" sz="3200" b="1" dirty="0">
                <a:solidFill>
                  <a:srgbClr val="FFA000"/>
                </a:solidFill>
              </a:rPr>
              <a:t>identifier</a:t>
            </a:r>
            <a:r>
              <a:rPr lang="en-US" sz="3200" dirty="0"/>
              <a:t> of a record located in another table</a:t>
            </a:r>
            <a:r>
              <a:rPr lang="bg-BG" sz="3200" dirty="0"/>
              <a:t> </a:t>
            </a:r>
            <a:r>
              <a:rPr lang="en-US" sz="3200" dirty="0"/>
              <a:t>(usually its primary key)</a:t>
            </a:r>
            <a:endParaRPr lang="bg-BG" sz="3200" dirty="0"/>
          </a:p>
          <a:p>
            <a:r>
              <a:rPr lang="en-US" sz="3200" dirty="0"/>
              <a:t>By using relationships we avoid repeating data in the database</a:t>
            </a:r>
            <a:r>
              <a:rPr lang="bg-BG" sz="3200" dirty="0"/>
              <a:t> </a:t>
            </a:r>
            <a:endParaRPr lang="en-US" sz="3200" dirty="0"/>
          </a:p>
          <a:p>
            <a:r>
              <a:rPr lang="en-US" sz="3200" dirty="0"/>
              <a:t>Relationships have</a:t>
            </a:r>
            <a:r>
              <a:rPr lang="bg-BG" sz="3200" dirty="0"/>
              <a:t> </a:t>
            </a:r>
            <a:r>
              <a:rPr lang="en-US" sz="3200" dirty="0"/>
              <a:t>multiplicity</a:t>
            </a:r>
            <a:r>
              <a:rPr lang="bg-BG" sz="3200" dirty="0"/>
              <a:t>: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One-to-many</a:t>
            </a:r>
            <a:r>
              <a:rPr lang="bg-BG" sz="3000" dirty="0"/>
              <a:t> – </a:t>
            </a:r>
            <a:r>
              <a:rPr lang="en-US" sz="3000" dirty="0"/>
              <a:t>e.g. </a:t>
            </a:r>
            <a:r>
              <a:rPr lang="en-US" sz="3000" dirty="0" smtClean="0"/>
              <a:t>mountains</a:t>
            </a:r>
            <a:r>
              <a:rPr lang="bg-BG" sz="3000" dirty="0" smtClean="0"/>
              <a:t> </a:t>
            </a:r>
            <a:r>
              <a:rPr lang="bg-BG" sz="3000" dirty="0"/>
              <a:t>/ </a:t>
            </a:r>
            <a:r>
              <a:rPr lang="en-US" sz="3000" dirty="0" smtClean="0"/>
              <a:t>peaks</a:t>
            </a:r>
            <a:endParaRPr lang="bg-BG" sz="3000" dirty="0"/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Many-to-many</a:t>
            </a:r>
            <a:r>
              <a:rPr lang="bg-BG" sz="3000" dirty="0"/>
              <a:t> – </a:t>
            </a:r>
            <a:r>
              <a:rPr lang="en-US" sz="3000" dirty="0"/>
              <a:t>e.g. student</a:t>
            </a:r>
            <a:r>
              <a:rPr lang="bg-BG" sz="3000" dirty="0"/>
              <a:t> / </a:t>
            </a:r>
            <a:r>
              <a:rPr lang="en-US" sz="3000" dirty="0"/>
              <a:t>course</a:t>
            </a:r>
            <a:endParaRPr lang="bg-BG" sz="3000" dirty="0"/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One-to-one</a:t>
            </a:r>
            <a:r>
              <a:rPr lang="en-US" sz="3000" dirty="0"/>
              <a:t> – e.g. example</a:t>
            </a:r>
            <a:r>
              <a:rPr lang="bg-BG" sz="3000" dirty="0"/>
              <a:t> </a:t>
            </a:r>
            <a:r>
              <a:rPr lang="en-US" sz="3000" dirty="0"/>
              <a:t>driver</a:t>
            </a:r>
            <a:r>
              <a:rPr lang="bg-BG" sz="3000" dirty="0"/>
              <a:t> / </a:t>
            </a:r>
            <a:r>
              <a:rPr lang="en-US" sz="3000" dirty="0"/>
              <a:t>car</a:t>
            </a:r>
            <a:endParaRPr lang="bg-BG" sz="30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74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One-to-Many/Many-to-One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35833" y="2662572"/>
            <a:ext cx="1755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Mountains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09012" y="2596890"/>
            <a:ext cx="1014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Peaks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13042" y="2165132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788756" y="2165132"/>
            <a:ext cx="1923770" cy="524718"/>
          </a:xfrm>
          <a:prstGeom prst="wedgeRoundRectCallout">
            <a:avLst>
              <a:gd name="adj1" fmla="val 644"/>
              <a:gd name="adj2" fmla="val 128843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9580842" y="2057400"/>
            <a:ext cx="1923770" cy="524718"/>
          </a:xfrm>
          <a:prstGeom prst="wedgeRoundRectCallout">
            <a:avLst>
              <a:gd name="adj1" fmla="val -27219"/>
              <a:gd name="adj2" fmla="val 137857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2124312" y="4393079"/>
            <a:ext cx="7498824" cy="1691237"/>
            <a:chOff x="1338788" y="4121521"/>
            <a:chExt cx="7498824" cy="1691237"/>
          </a:xfrm>
        </p:grpSpPr>
        <p:cxnSp>
          <p:nvCxnSpPr>
            <p:cNvPr id="14" name="Съединител: с чупка 13"/>
            <p:cNvCxnSpPr>
              <a:cxnSpLocks/>
            </p:cNvCxnSpPr>
            <p:nvPr/>
          </p:nvCxnSpPr>
          <p:spPr>
            <a:xfrm rot="16200000" flipH="1">
              <a:off x="4892441" y="567868"/>
              <a:ext cx="391518" cy="7498824"/>
            </a:xfrm>
            <a:prstGeom prst="bentConnector3">
              <a:avLst>
                <a:gd name="adj1" fmla="val 448315"/>
              </a:avLst>
            </a:prstGeom>
            <a:ln w="63500">
              <a:solidFill>
                <a:srgbClr val="FFA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Текстово поле 21"/>
            <p:cNvSpPr txBox="1"/>
            <p:nvPr/>
          </p:nvSpPr>
          <p:spPr>
            <a:xfrm>
              <a:off x="4418012" y="5227983"/>
              <a:ext cx="18288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Relation</a:t>
              </a:r>
              <a:endParaRPr lang="en-US" sz="2800" dirty="0"/>
            </a:p>
          </p:txBody>
        </p:sp>
      </p:grp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2650202"/>
              </p:ext>
            </p:extLst>
          </p:nvPr>
        </p:nvGraphicFramePr>
        <p:xfrm>
          <a:off x="1141412" y="3253840"/>
          <a:ext cx="4114800" cy="990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2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mountain_id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Causasus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1342817"/>
              </p:ext>
            </p:extLst>
          </p:nvPr>
        </p:nvGraphicFramePr>
        <p:xfrm>
          <a:off x="7214981" y="3253840"/>
          <a:ext cx="3802186" cy="14789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92386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2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peak_id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mountain_id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61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66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067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241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6191" y="2488948"/>
            <a:ext cx="9307209" cy="1880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fk_peaks_mountains </a:t>
            </a:r>
            <a:b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600" b="1" noProof="1">
                <a:solidFill>
                  <a:srgbClr val="FFA000"/>
                </a:solidFill>
                <a:latin typeface="Consolas" panose="020B0609020204030204" pitchFamily="49" charset="0"/>
              </a:rPr>
              <a:t>FOREIGN KEY </a:t>
            </a:r>
            <a: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(mountain_id) </a:t>
            </a:r>
            <a:b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mountains(mountain_id);</a:t>
            </a:r>
            <a:endParaRPr lang="en-US" sz="36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94413" y="1398921"/>
            <a:ext cx="2153357" cy="725205"/>
          </a:xfrm>
          <a:prstGeom prst="wedgeRoundRectCallout">
            <a:avLst>
              <a:gd name="adj1" fmla="val -32607"/>
              <a:gd name="adj2" fmla="val 12167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</a:t>
            </a:r>
            <a:r>
              <a:rPr lang="en-US" sz="2800" noProof="1">
                <a:solidFill>
                  <a:srgbClr val="FFFFFF"/>
                </a:solidFill>
              </a:rPr>
              <a:t> </a:t>
            </a:r>
            <a:r>
              <a:rPr lang="en-US" sz="2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en-US" sz="2800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532812" y="4603093"/>
            <a:ext cx="1981200" cy="609600"/>
          </a:xfrm>
          <a:prstGeom prst="wedgeRoundRectCallout">
            <a:avLst>
              <a:gd name="adj1" fmla="val -31503"/>
              <a:gd name="adj2" fmla="val -10907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808412" y="4687110"/>
            <a:ext cx="2627486" cy="520807"/>
          </a:xfrm>
          <a:prstGeom prst="wedgeRoundRectCallout">
            <a:avLst>
              <a:gd name="adj1" fmla="val 28691"/>
              <a:gd name="adj2" fmla="val -14282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Referent</a:t>
            </a:r>
            <a:r>
              <a:rPr lang="en-US" sz="2800" noProof="1">
                <a:solidFill>
                  <a:srgbClr val="FFFFFF"/>
                </a:solidFill>
              </a:rPr>
              <a:t> </a:t>
            </a:r>
            <a:r>
              <a:rPr lang="en-US" sz="2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endParaRPr lang="en-US" sz="2800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502159" y="3105914"/>
            <a:ext cx="2346375" cy="558485"/>
          </a:xfrm>
          <a:prstGeom prst="wedgeRoundRectCallout">
            <a:avLst>
              <a:gd name="adj1" fmla="val -77668"/>
              <a:gd name="adj2" fmla="val 893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71085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C</a:t>
            </a:r>
            <a:r>
              <a:rPr lang="en-AU" dirty="0" smtClean="0"/>
              <a:t>reate </a:t>
            </a:r>
            <a:r>
              <a:rPr lang="en-AU" dirty="0"/>
              <a:t>two </a:t>
            </a:r>
            <a:r>
              <a:rPr lang="en-AU" dirty="0" smtClean="0"/>
              <a:t>tables</a:t>
            </a:r>
            <a:r>
              <a:rPr lang="en-AU" dirty="0"/>
              <a:t> – </a:t>
            </a:r>
            <a:r>
              <a:rPr lang="en-AU" b="1" dirty="0">
                <a:solidFill>
                  <a:schemeClr val="bg1"/>
                </a:solidFill>
              </a:rPr>
              <a:t>mountains</a:t>
            </a:r>
            <a:r>
              <a:rPr lang="en-AU" dirty="0"/>
              <a:t> and </a:t>
            </a:r>
            <a:r>
              <a:rPr lang="en-AU" b="1" dirty="0">
                <a:solidFill>
                  <a:schemeClr val="bg1"/>
                </a:solidFill>
              </a:rPr>
              <a:t>peaks</a:t>
            </a:r>
            <a:endParaRPr lang="en-AU" dirty="0" smtClean="0">
              <a:solidFill>
                <a:schemeClr val="bg1"/>
              </a:solidFill>
            </a:endParaRPr>
          </a:p>
          <a:p>
            <a:r>
              <a:rPr lang="en-AU" b="1" dirty="0">
                <a:solidFill>
                  <a:schemeClr val="bg1"/>
                </a:solidFill>
              </a:rPr>
              <a:t>L</a:t>
            </a:r>
            <a:r>
              <a:rPr lang="en-AU" b="1" dirty="0" smtClean="0">
                <a:solidFill>
                  <a:schemeClr val="bg1"/>
                </a:solidFill>
              </a:rPr>
              <a:t>ink</a:t>
            </a:r>
            <a:r>
              <a:rPr lang="en-AU" b="1" dirty="0" smtClean="0"/>
              <a:t> </a:t>
            </a:r>
            <a:r>
              <a:rPr lang="en-AU" b="1" dirty="0"/>
              <a:t>their fields</a:t>
            </a:r>
            <a:r>
              <a:rPr lang="en-AU" dirty="0"/>
              <a:t> </a:t>
            </a:r>
            <a:r>
              <a:rPr lang="en-AU" dirty="0" smtClean="0"/>
              <a:t>properly</a:t>
            </a:r>
          </a:p>
          <a:p>
            <a:pPr lvl="1"/>
            <a:r>
              <a:rPr lang="en-AU" dirty="0" smtClean="0"/>
              <a:t>Mountains:</a:t>
            </a:r>
          </a:p>
          <a:p>
            <a:pPr lvl="2"/>
            <a:r>
              <a:rPr lang="en-AU" b="1" dirty="0" smtClean="0"/>
              <a:t>Id</a:t>
            </a:r>
          </a:p>
          <a:p>
            <a:pPr lvl="2"/>
            <a:r>
              <a:rPr lang="en-AU" b="1" dirty="0" smtClean="0"/>
              <a:t>name</a:t>
            </a:r>
          </a:p>
          <a:p>
            <a:pPr lvl="1"/>
            <a:r>
              <a:rPr lang="en-AU" dirty="0" smtClean="0"/>
              <a:t>Peaks:</a:t>
            </a:r>
          </a:p>
          <a:p>
            <a:pPr lvl="2"/>
            <a:r>
              <a:rPr lang="en-AU" b="1" dirty="0" smtClean="0"/>
              <a:t>id</a:t>
            </a:r>
            <a:endParaRPr lang="en-US" b="1" dirty="0" smtClean="0"/>
          </a:p>
          <a:p>
            <a:pPr lvl="2"/>
            <a:r>
              <a:rPr lang="en-AU" b="1" dirty="0" smtClean="0"/>
              <a:t>name</a:t>
            </a:r>
            <a:endParaRPr lang="en-US" b="1" dirty="0" smtClean="0"/>
          </a:p>
          <a:p>
            <a:pPr lvl="2"/>
            <a:r>
              <a:rPr lang="en-AU" b="1" dirty="0" smtClean="0"/>
              <a:t>mountain_id</a:t>
            </a:r>
            <a:endParaRPr lang="en-US" b="1" dirty="0"/>
          </a:p>
          <a:p>
            <a:pPr lvl="0"/>
            <a:endParaRPr lang="en-US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Mountains And Peaks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1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93812" y="1096420"/>
            <a:ext cx="9829800" cy="57580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mountains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	id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INT PRIMARY </a:t>
            </a:r>
            <a:r>
              <a:rPr lang="en-US" sz="3000" b="1" noProof="1" smtClean="0">
                <a:solidFill>
                  <a:srgbClr val="FFA000"/>
                </a:solidFill>
                <a:latin typeface="Consolas" panose="020B0609020204030204" pitchFamily="49" charset="0"/>
              </a:rPr>
              <a:t>KEY AUTO_INCREMENT</a:t>
            </a:r>
            <a: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	name VARCHAR(50) 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NOT NULL</a:t>
            </a:r>
            <a:endParaRPr lang="en-US" sz="30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peaks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bg-BG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id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INT PRIMARY KEY AUTO_INCREMENT</a:t>
            </a:r>
            <a: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name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VARCHAR(50)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NOT 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NULL,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mountain_id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INT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rgbClr val="234465"/>
                </a:solidFill>
                <a:latin typeface="Consolas" panose="020B0609020204030204" pitchFamily="49" charset="0"/>
              </a:rPr>
              <a:t>CONSTRAINT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fk_peaks_mountains </a:t>
            </a:r>
            <a:endParaRPr lang="bg-BG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rgbClr val="234465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mountain_id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 </a:t>
            </a:r>
            <a:r>
              <a:rPr lang="bg-BG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bg-BG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</a:t>
            </a:r>
            <a:r>
              <a:rPr lang="en-US" sz="3000" b="1" noProof="1" smtClean="0">
                <a:solidFill>
                  <a:srgbClr val="FFA000"/>
                </a:solidFill>
                <a:latin typeface="Consolas" panose="020B0609020204030204" pitchFamily="49" charset="0"/>
              </a:rPr>
              <a:t>mountains</a:t>
            </a:r>
            <a: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3000" b="1" noProof="1" smtClean="0">
                <a:solidFill>
                  <a:srgbClr val="FFA000"/>
                </a:solidFill>
                <a:latin typeface="Consolas" panose="020B0609020204030204" pitchFamily="49" charset="0"/>
              </a:rPr>
              <a:t>id</a:t>
            </a:r>
            <a: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Mountains And Peaks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211804" y="1135748"/>
            <a:ext cx="2780306" cy="558487"/>
          </a:xfrm>
          <a:prstGeom prst="wedgeRoundRectCallout">
            <a:avLst>
              <a:gd name="adj1" fmla="val -44928"/>
              <a:gd name="adj2" fmla="val 81354"/>
              <a:gd name="adj3" fmla="val 16667"/>
            </a:avLst>
          </a:prstGeom>
          <a:solidFill>
            <a:srgbClr val="4F6984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651633" y="4875424"/>
            <a:ext cx="2229557" cy="559968"/>
          </a:xfrm>
          <a:prstGeom prst="wedgeRoundRectCallout">
            <a:avLst>
              <a:gd name="adj1" fmla="val -87288"/>
              <a:gd name="adj2" fmla="val 4651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295336" y="2930930"/>
            <a:ext cx="1986753" cy="558485"/>
          </a:xfrm>
          <a:prstGeom prst="wedgeRoundRectCallout">
            <a:avLst>
              <a:gd name="adj1" fmla="val -84703"/>
              <a:gd name="adj2" fmla="val 2114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Peaks</a:t>
            </a:r>
          </a:p>
        </p:txBody>
      </p:sp>
    </p:spTree>
    <p:extLst>
      <p:ext uri="{BB962C8B-B14F-4D97-AF65-F5344CB8AC3E}">
        <p14:creationId xmlns:p14="http://schemas.microsoft.com/office/powerpoint/2010/main" val="308032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332412" y="2882469"/>
            <a:ext cx="1676400" cy="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2412" y="3415869"/>
            <a:ext cx="1676400" cy="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5777" y="1691903"/>
            <a:ext cx="1762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19177" y="1657026"/>
            <a:ext cx="1360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projects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32412" y="2882469"/>
            <a:ext cx="1655642" cy="38100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4054" y="4323380"/>
            <a:ext cx="3117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employees_projects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rot="16200000" flipH="1">
            <a:off x="1987967" y="3360326"/>
            <a:ext cx="2061818" cy="2796157"/>
          </a:xfrm>
          <a:prstGeom prst="bentConnector2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9008782" y="3632816"/>
            <a:ext cx="1143000" cy="2061818"/>
          </a:xfrm>
          <a:prstGeom prst="bentConnector2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513042" y="1251152"/>
            <a:ext cx="1923770" cy="524718"/>
          </a:xfrm>
          <a:prstGeom prst="wedgeRoundRectCallout">
            <a:avLst>
              <a:gd name="adj1" fmla="val -2855"/>
              <a:gd name="adj2" fmla="val 10674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6923586" y="1232434"/>
            <a:ext cx="1923770" cy="524718"/>
          </a:xfrm>
          <a:prstGeom prst="wedgeRoundRectCallout">
            <a:avLst>
              <a:gd name="adj1" fmla="val -2344"/>
              <a:gd name="adj2" fmla="val 1029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2360612" y="3842607"/>
            <a:ext cx="2190029" cy="524718"/>
          </a:xfrm>
          <a:prstGeom prst="wedgeRoundRectCallout">
            <a:avLst>
              <a:gd name="adj1" fmla="val 44700"/>
              <a:gd name="adj2" fmla="val 11081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table</a:t>
            </a:r>
          </a:p>
        </p:txBody>
      </p:sp>
      <p:graphicFrame>
        <p:nvGraphicFramePr>
          <p:cNvPr id="20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578366"/>
              </p:ext>
            </p:extLst>
          </p:nvPr>
        </p:nvGraphicFramePr>
        <p:xfrm>
          <a:off x="988656" y="2236062"/>
          <a:ext cx="3840147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employee_id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2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3103179"/>
              </p:ext>
            </p:extLst>
          </p:nvPr>
        </p:nvGraphicFramePr>
        <p:xfrm>
          <a:off x="4577126" y="4889264"/>
          <a:ext cx="4260485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53064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007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employee_id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2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397133"/>
              </p:ext>
            </p:extLst>
          </p:nvPr>
        </p:nvGraphicFramePr>
        <p:xfrm>
          <a:off x="7379257" y="2204398"/>
          <a:ext cx="3840147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8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382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1" grpId="0" animBg="1"/>
      <p:bldP spid="24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5593" y="1369942"/>
            <a:ext cx="6217277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employees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employee_id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INT 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employee_name VARCHAR(50)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r>
              <a:rPr lang="bg-BG" dirty="0"/>
              <a:t>(1)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107060" y="2093301"/>
            <a:ext cx="2659352" cy="558487"/>
          </a:xfrm>
          <a:prstGeom prst="wedgeRoundRectCallout">
            <a:avLst>
              <a:gd name="adj1" fmla="val -69990"/>
              <a:gd name="adj2" fmla="val 3094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Employees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6904" y="4152457"/>
            <a:ext cx="621039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projects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project_id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INT 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project_name VARCHAR(50)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61212" y="4419600"/>
            <a:ext cx="2605200" cy="558485"/>
          </a:xfrm>
          <a:prstGeom prst="wedgeRoundRectCallout">
            <a:avLst>
              <a:gd name="adj1" fmla="val -68931"/>
              <a:gd name="adj2" fmla="val 5335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Projects</a:t>
            </a:r>
          </a:p>
        </p:txBody>
      </p:sp>
    </p:spTree>
    <p:extLst>
      <p:ext uri="{BB962C8B-B14F-4D97-AF65-F5344CB8AC3E}">
        <p14:creationId xmlns:p14="http://schemas.microsoft.com/office/powerpoint/2010/main" val="23635595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93813" y="1151121"/>
            <a:ext cx="93726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employees_projects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employee_id INT,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project_id INT,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pk_employees_projects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(employee_id, project_id),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fk_employees_projects_employees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(employee_id)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employees(employee_id),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fk_employees_projects_projects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(project_id)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projects(project_id)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r>
              <a:rPr lang="bg-BG" dirty="0"/>
              <a:t>(2)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340353" y="1330735"/>
            <a:ext cx="2667000" cy="558485"/>
          </a:xfrm>
          <a:prstGeom prst="wedgeRoundRectCallout">
            <a:avLst>
              <a:gd name="adj1" fmla="val -71877"/>
              <a:gd name="adj2" fmla="val 92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Table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9333843" y="2299528"/>
            <a:ext cx="2229557" cy="448388"/>
          </a:xfrm>
          <a:prstGeom prst="wedgeRoundRectCallout">
            <a:avLst>
              <a:gd name="adj1" fmla="val -52878"/>
              <a:gd name="adj2" fmla="val 11569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3" name="Rectangle: Rounded Corners 23">
            <a:extLst/>
          </p:cNvPr>
          <p:cNvSpPr/>
          <p:nvPr/>
        </p:nvSpPr>
        <p:spPr>
          <a:xfrm>
            <a:off x="1751012" y="2590800"/>
            <a:ext cx="7315200" cy="82296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: Rounded Corners 23">
            <a:extLst/>
          </p:cNvPr>
          <p:cNvSpPr/>
          <p:nvPr/>
        </p:nvSpPr>
        <p:spPr>
          <a:xfrm>
            <a:off x="1751012" y="3451394"/>
            <a:ext cx="8305799" cy="1255758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: Rounded Corners 23">
            <a:extLst/>
          </p:cNvPr>
          <p:cNvSpPr/>
          <p:nvPr/>
        </p:nvSpPr>
        <p:spPr>
          <a:xfrm>
            <a:off x="1751011" y="4742137"/>
            <a:ext cx="8111197" cy="1255758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451033" y="6119417"/>
            <a:ext cx="2229557" cy="448388"/>
          </a:xfrm>
          <a:prstGeom prst="wedgeRoundRectCallout">
            <a:avLst>
              <a:gd name="adj1" fmla="val -49170"/>
              <a:gd name="adj2" fmla="val -11129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9862208" y="4000929"/>
            <a:ext cx="2229557" cy="365760"/>
          </a:xfrm>
          <a:prstGeom prst="wedgeRoundRectCallout">
            <a:avLst>
              <a:gd name="adj1" fmla="val -61121"/>
              <a:gd name="adj2" fmla="val -184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2284215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3" grpId="0" animBg="1"/>
      <p:bldP spid="20" grpId="0" animBg="1"/>
      <p:bldP spid="21" grpId="0" animBg="1"/>
      <p:bldP spid="12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Database design.</a:t>
            </a:r>
          </a:p>
          <a:p>
            <a:r>
              <a:rPr lang="en-US" dirty="0" smtClean="0"/>
              <a:t>Table Relation.</a:t>
            </a:r>
          </a:p>
          <a:p>
            <a:r>
              <a:rPr lang="en-US" dirty="0">
                <a:solidFill>
                  <a:srgbClr val="234465"/>
                </a:solidFill>
              </a:rPr>
              <a:t>Retrieving Related Data</a:t>
            </a:r>
            <a:endParaRPr lang="bg-BG" dirty="0">
              <a:solidFill>
                <a:srgbClr val="234465"/>
              </a:solidFill>
            </a:endParaRPr>
          </a:p>
          <a:p>
            <a:r>
              <a:rPr lang="en-US" dirty="0">
                <a:solidFill>
                  <a:srgbClr val="234465"/>
                </a:solidFill>
              </a:rPr>
              <a:t>Cascade Operations</a:t>
            </a:r>
          </a:p>
          <a:p>
            <a:r>
              <a:rPr lang="en-US" dirty="0"/>
              <a:t>E/R Diagrams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6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01999" y="2649759"/>
            <a:ext cx="777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7782" y="2649759"/>
            <a:ext cx="1207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drivers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03212" y="20574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3332442" y="2294682"/>
            <a:ext cx="1923770" cy="524718"/>
          </a:xfrm>
          <a:prstGeom prst="wedgeRoundRectCallout">
            <a:avLst>
              <a:gd name="adj1" fmla="val -39513"/>
              <a:gd name="adj2" fmla="val 987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704012" y="2066082"/>
            <a:ext cx="1923770" cy="524718"/>
          </a:xfrm>
          <a:prstGeom prst="wedgeRoundRectCallout">
            <a:avLst>
              <a:gd name="adj1" fmla="val -4273"/>
              <a:gd name="adj2" fmla="val 14687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grpSp>
        <p:nvGrpSpPr>
          <p:cNvPr id="465920" name="Групиране 465919"/>
          <p:cNvGrpSpPr/>
          <p:nvPr/>
        </p:nvGrpSpPr>
        <p:grpSpPr>
          <a:xfrm>
            <a:off x="3332442" y="4779239"/>
            <a:ext cx="5034831" cy="1533410"/>
            <a:chOff x="2822738" y="4476210"/>
            <a:chExt cx="5034831" cy="1533410"/>
          </a:xfrm>
        </p:grpSpPr>
        <p:cxnSp>
          <p:nvCxnSpPr>
            <p:cNvPr id="23" name="Съединител: с чупка 22"/>
            <p:cNvCxnSpPr>
              <a:cxnSpLocks/>
            </p:cNvCxnSpPr>
            <p:nvPr/>
          </p:nvCxnSpPr>
          <p:spPr>
            <a:xfrm rot="16200000" flipH="1">
              <a:off x="5333804" y="1965144"/>
              <a:ext cx="12700" cy="5034831"/>
            </a:xfrm>
            <a:prstGeom prst="bentConnector3">
              <a:avLst>
                <a:gd name="adj1" fmla="val 13096551"/>
              </a:avLst>
            </a:prstGeom>
            <a:ln w="63500">
              <a:solidFill>
                <a:srgbClr val="FFA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Текстово поле 28"/>
            <p:cNvSpPr txBox="1"/>
            <p:nvPr/>
          </p:nvSpPr>
          <p:spPr>
            <a:xfrm>
              <a:off x="4418012" y="5486400"/>
              <a:ext cx="1828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7099157"/>
              </p:ext>
            </p:extLst>
          </p:nvPr>
        </p:nvGraphicFramePr>
        <p:xfrm>
          <a:off x="666321" y="3240620"/>
          <a:ext cx="3840147" cy="14446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6575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074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driver_id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166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1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4640796"/>
              </p:ext>
            </p:extLst>
          </p:nvPr>
        </p:nvGraphicFramePr>
        <p:xfrm>
          <a:off x="7313612" y="3287588"/>
          <a:ext cx="4144947" cy="14446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05902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39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driver_id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driver_name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166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90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 animBg="1"/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2" y="1130709"/>
            <a:ext cx="9982200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UNIQUE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CONSTRAINT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fk_cars_drivers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FOREIGN</a:t>
            </a:r>
            <a:r>
              <a:rPr lang="bg-BG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KEY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(driver_id) REFERENCES drivers(driver_id)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886377" y="1260555"/>
            <a:ext cx="2229557" cy="558487"/>
          </a:xfrm>
          <a:prstGeom prst="wedgeRoundRectCallout">
            <a:avLst>
              <a:gd name="adj1" fmla="val -76189"/>
              <a:gd name="adj2" fmla="val 7311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171569" y="4395020"/>
            <a:ext cx="2229557" cy="559968"/>
          </a:xfrm>
          <a:prstGeom prst="wedgeRoundRectCallout">
            <a:avLst>
              <a:gd name="adj1" fmla="val -38075"/>
              <a:gd name="adj2" fmla="val 8567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004214" y="3355430"/>
            <a:ext cx="2216727" cy="888406"/>
          </a:xfrm>
          <a:prstGeom prst="wedgeRoundRectCallout">
            <a:avLst>
              <a:gd name="adj1" fmla="val -75272"/>
              <a:gd name="adj2" fmla="val 11061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driver</a:t>
            </a:r>
          </a:p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car</a:t>
            </a:r>
          </a:p>
        </p:txBody>
      </p:sp>
    </p:spTree>
    <p:extLst>
      <p:ext uri="{BB962C8B-B14F-4D97-AF65-F5344CB8AC3E}">
        <p14:creationId xmlns:p14="http://schemas.microsoft.com/office/powerpoint/2010/main" val="991746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05546" y="2854376"/>
            <a:ext cx="9362976" cy="1880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fk_cars_drivers </a:t>
            </a:r>
            <a:b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600" b="1" noProof="1">
                <a:solidFill>
                  <a:srgbClr val="FFA000"/>
                </a:solidFill>
                <a:latin typeface="Consolas" panose="020B0609020204030204" pitchFamily="49" charset="0"/>
              </a:rPr>
              <a:t>FOREIGN KEY </a:t>
            </a:r>
            <a: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(driver_id) </a:t>
            </a:r>
            <a:b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drivers(driver_id)</a:t>
            </a:r>
            <a:endParaRPr lang="en-US" sz="36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611131" y="5001467"/>
            <a:ext cx="2229557" cy="711280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017929" y="3489533"/>
            <a:ext cx="2971800" cy="558485"/>
          </a:xfrm>
          <a:prstGeom prst="wedgeRoundRectCallout">
            <a:avLst>
              <a:gd name="adj1" fmla="val -72870"/>
              <a:gd name="adj2" fmla="val 1644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81574" y="1707849"/>
            <a:ext cx="2229557" cy="788268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3437060" y="5027047"/>
            <a:ext cx="2971800" cy="520807"/>
          </a:xfrm>
          <a:prstGeom prst="wedgeRoundRectCallout">
            <a:avLst>
              <a:gd name="adj1" fmla="val 31310"/>
              <a:gd name="adj2" fmla="val -11073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Referent Table</a:t>
            </a:r>
          </a:p>
        </p:txBody>
      </p:sp>
    </p:spTree>
    <p:extLst>
      <p:ext uri="{BB962C8B-B14F-4D97-AF65-F5344CB8AC3E}">
        <p14:creationId xmlns:p14="http://schemas.microsoft.com/office/powerpoint/2010/main" val="3710885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4949" y="4753985"/>
            <a:ext cx="10958928" cy="768084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Retrieving Related </a:t>
            </a:r>
            <a:r>
              <a:rPr lang="en-US" dirty="0" smtClean="0">
                <a:solidFill>
                  <a:srgbClr val="234465"/>
                </a:solidFill>
              </a:rPr>
              <a:t>Data</a:t>
            </a:r>
            <a:endParaRPr lang="bg-BG" dirty="0" smtClean="0">
              <a:solidFill>
                <a:srgbClr val="234465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4949" y="5671599"/>
            <a:ext cx="10958928" cy="1265310"/>
          </a:xfrm>
        </p:spPr>
        <p:txBody>
          <a:bodyPr/>
          <a:lstStyle/>
          <a:p>
            <a:r>
              <a:rPr lang="en-US" dirty="0"/>
              <a:t>Using Simple JOIN statements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565509" y="1905001"/>
            <a:ext cx="3057808" cy="1517668"/>
            <a:chOff x="5103812" y="4564221"/>
            <a:chExt cx="4795838" cy="1978518"/>
          </a:xfrm>
        </p:grpSpPr>
        <p:grpSp>
          <p:nvGrpSpPr>
            <p:cNvPr id="9" name="Group 8"/>
            <p:cNvGrpSpPr/>
            <p:nvPr/>
          </p:nvGrpSpPr>
          <p:grpSpPr>
            <a:xfrm>
              <a:off x="5103812" y="4565808"/>
              <a:ext cx="1879600" cy="1377951"/>
              <a:chOff x="5103812" y="4565808"/>
              <a:chExt cx="1879600" cy="1377951"/>
            </a:xfrm>
          </p:grpSpPr>
          <p:sp>
            <p:nvSpPr>
              <p:cNvPr id="30" name="Rectangle 4"/>
              <p:cNvSpPr>
                <a:spLocks noChangeArrowheads="1"/>
              </p:cNvSpPr>
              <p:nvPr/>
            </p:nvSpPr>
            <p:spPr bwMode="blackWhite">
              <a:xfrm>
                <a:off x="5116512" y="4580095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ltGray">
              <a:xfrm>
                <a:off x="6684962" y="4588033"/>
                <a:ext cx="261938" cy="13255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>
                <a:off x="6084887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>
                <a:off x="5389562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4" name="Line 30"/>
              <p:cNvSpPr>
                <a:spLocks noChangeShapeType="1"/>
              </p:cNvSpPr>
              <p:nvPr/>
            </p:nvSpPr>
            <p:spPr bwMode="auto">
              <a:xfrm>
                <a:off x="5103812" y="4738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5" name="Line 31"/>
              <p:cNvSpPr>
                <a:spLocks noChangeShapeType="1"/>
              </p:cNvSpPr>
              <p:nvPr/>
            </p:nvSpPr>
            <p:spPr bwMode="auto">
              <a:xfrm>
                <a:off x="5103812" y="4891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>
                <a:off x="5103812" y="5043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7" name="Line 33"/>
              <p:cNvSpPr>
                <a:spLocks noChangeShapeType="1"/>
              </p:cNvSpPr>
              <p:nvPr/>
            </p:nvSpPr>
            <p:spPr bwMode="auto">
              <a:xfrm>
                <a:off x="5103812" y="51960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8" name="Line 34"/>
              <p:cNvSpPr>
                <a:spLocks noChangeShapeType="1"/>
              </p:cNvSpPr>
              <p:nvPr/>
            </p:nvSpPr>
            <p:spPr bwMode="auto">
              <a:xfrm>
                <a:off x="5116512" y="53500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9" name="Line 35"/>
              <p:cNvSpPr>
                <a:spLocks noChangeShapeType="1"/>
              </p:cNvSpPr>
              <p:nvPr/>
            </p:nvSpPr>
            <p:spPr bwMode="auto">
              <a:xfrm>
                <a:off x="5103812" y="5500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0" name="Line 36"/>
              <p:cNvSpPr>
                <a:spLocks noChangeShapeType="1"/>
              </p:cNvSpPr>
              <p:nvPr/>
            </p:nvSpPr>
            <p:spPr bwMode="auto">
              <a:xfrm>
                <a:off x="5103812" y="5653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1" name="Line 37"/>
              <p:cNvSpPr>
                <a:spLocks noChangeShapeType="1"/>
              </p:cNvSpPr>
              <p:nvPr/>
            </p:nvSpPr>
            <p:spPr bwMode="auto">
              <a:xfrm>
                <a:off x="5103812" y="5805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>
                <a:off x="6356350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6681787" y="4565808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8032750" y="4564221"/>
              <a:ext cx="1866900" cy="1393824"/>
              <a:chOff x="8032750" y="4564221"/>
              <a:chExt cx="1866900" cy="1393824"/>
            </a:xfrm>
          </p:grpSpPr>
          <p:sp>
            <p:nvSpPr>
              <p:cNvPr id="15" name="Rectangle 25"/>
              <p:cNvSpPr>
                <a:spLocks noChangeArrowheads="1"/>
              </p:cNvSpPr>
              <p:nvPr/>
            </p:nvSpPr>
            <p:spPr bwMode="blackWhite">
              <a:xfrm>
                <a:off x="8045450" y="4581683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/>
            </p:nvSpPr>
            <p:spPr bwMode="ltGray">
              <a:xfrm>
                <a:off x="8056562" y="4592796"/>
                <a:ext cx="261938" cy="13255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7" name="Line 40"/>
              <p:cNvSpPr>
                <a:spLocks noChangeShapeType="1"/>
              </p:cNvSpPr>
              <p:nvPr/>
            </p:nvSpPr>
            <p:spPr bwMode="auto">
              <a:xfrm>
                <a:off x="8745537" y="45816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8" name="Line 41"/>
              <p:cNvSpPr>
                <a:spLocks noChangeShapeType="1"/>
              </p:cNvSpPr>
              <p:nvPr/>
            </p:nvSpPr>
            <p:spPr bwMode="auto">
              <a:xfrm>
                <a:off x="8318500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9" name="Line 42"/>
              <p:cNvSpPr>
                <a:spLocks noChangeShapeType="1"/>
              </p:cNvSpPr>
              <p:nvPr/>
            </p:nvSpPr>
            <p:spPr bwMode="auto">
              <a:xfrm>
                <a:off x="8032750" y="4740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0" name="Line 43"/>
              <p:cNvSpPr>
                <a:spLocks noChangeShapeType="1"/>
              </p:cNvSpPr>
              <p:nvPr/>
            </p:nvSpPr>
            <p:spPr bwMode="auto">
              <a:xfrm>
                <a:off x="8032750" y="4892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1" name="Line 44"/>
              <p:cNvSpPr>
                <a:spLocks noChangeShapeType="1"/>
              </p:cNvSpPr>
              <p:nvPr/>
            </p:nvSpPr>
            <p:spPr bwMode="auto">
              <a:xfrm>
                <a:off x="8032750" y="5045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2" name="Line 45"/>
              <p:cNvSpPr>
                <a:spLocks noChangeShapeType="1"/>
              </p:cNvSpPr>
              <p:nvPr/>
            </p:nvSpPr>
            <p:spPr bwMode="auto">
              <a:xfrm>
                <a:off x="8032750" y="51976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3" name="Line 46"/>
              <p:cNvSpPr>
                <a:spLocks noChangeShapeType="1"/>
              </p:cNvSpPr>
              <p:nvPr/>
            </p:nvSpPr>
            <p:spPr bwMode="auto">
              <a:xfrm>
                <a:off x="8032750" y="53500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4" name="Line 47"/>
              <p:cNvSpPr>
                <a:spLocks noChangeShapeType="1"/>
              </p:cNvSpPr>
              <p:nvPr/>
            </p:nvSpPr>
            <p:spPr bwMode="auto">
              <a:xfrm>
                <a:off x="8032750" y="5502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5" name="Line 48"/>
              <p:cNvSpPr>
                <a:spLocks noChangeShapeType="1"/>
              </p:cNvSpPr>
              <p:nvPr/>
            </p:nvSpPr>
            <p:spPr bwMode="auto">
              <a:xfrm>
                <a:off x="8032750" y="5654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6" name="Line 49"/>
              <p:cNvSpPr>
                <a:spLocks noChangeShapeType="1"/>
              </p:cNvSpPr>
              <p:nvPr/>
            </p:nvSpPr>
            <p:spPr bwMode="auto">
              <a:xfrm>
                <a:off x="8032750" y="5807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7" name="Line 50"/>
              <p:cNvSpPr>
                <a:spLocks noChangeShapeType="1"/>
              </p:cNvSpPr>
              <p:nvPr/>
            </p:nvSpPr>
            <p:spPr bwMode="auto">
              <a:xfrm>
                <a:off x="9285287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8" name="Line 51"/>
              <p:cNvSpPr>
                <a:spLocks noChangeShapeType="1"/>
              </p:cNvSpPr>
              <p:nvPr/>
            </p:nvSpPr>
            <p:spPr bwMode="auto">
              <a:xfrm>
                <a:off x="9610725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9" name="Line 52"/>
              <p:cNvSpPr>
                <a:spLocks noChangeShapeType="1"/>
              </p:cNvSpPr>
              <p:nvPr/>
            </p:nvSpPr>
            <p:spPr bwMode="auto">
              <a:xfrm>
                <a:off x="9037637" y="4564221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11" name="Line 65"/>
            <p:cNvSpPr>
              <a:spLocks noChangeShapeType="1"/>
            </p:cNvSpPr>
            <p:nvPr/>
          </p:nvSpPr>
          <p:spPr bwMode="auto">
            <a:xfrm flipV="1">
              <a:off x="7070726" y="5269071"/>
              <a:ext cx="884237" cy="3175"/>
            </a:xfrm>
            <a:prstGeom prst="line">
              <a:avLst/>
            </a:prstGeom>
            <a:noFill/>
            <a:ln w="50800">
              <a:solidFill>
                <a:srgbClr val="FFA000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12" name="Text Box 66"/>
            <p:cNvSpPr txBox="1">
              <a:spLocks noChangeArrowheads="1"/>
            </p:cNvSpPr>
            <p:nvPr/>
          </p:nvSpPr>
          <p:spPr bwMode="auto">
            <a:xfrm>
              <a:off x="5135050" y="6002023"/>
              <a:ext cx="1811851" cy="521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1</a:t>
              </a:r>
            </a:p>
          </p:txBody>
        </p:sp>
        <p:sp>
          <p:nvSpPr>
            <p:cNvPr id="13" name="Text Box 67"/>
            <p:cNvSpPr txBox="1">
              <a:spLocks noChangeArrowheads="1"/>
            </p:cNvSpPr>
            <p:nvPr/>
          </p:nvSpPr>
          <p:spPr bwMode="auto">
            <a:xfrm>
              <a:off x="8056562" y="6021133"/>
              <a:ext cx="1830387" cy="521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603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Table relations are useful when combined with JOINS</a:t>
            </a:r>
          </a:p>
          <a:p>
            <a:r>
              <a:rPr lang="en-US" dirty="0"/>
              <a:t>With JOINS we can get data from two tables </a:t>
            </a:r>
            <a:r>
              <a:rPr lang="en-US" b="1" dirty="0">
                <a:solidFill>
                  <a:srgbClr val="FFA000"/>
                </a:solidFill>
              </a:rPr>
              <a:t>simultaneously</a:t>
            </a:r>
          </a:p>
          <a:p>
            <a:pPr lvl="1"/>
            <a:r>
              <a:rPr lang="en-US" dirty="0"/>
              <a:t>JOINS require at least two tables and a "</a:t>
            </a:r>
            <a:r>
              <a:rPr lang="en-US" b="1" dirty="0">
                <a:solidFill>
                  <a:srgbClr val="FFA000"/>
                </a:solidFill>
              </a:rPr>
              <a:t>join condition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08012" y="3962400"/>
            <a:ext cx="10623500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* FROM table_a</a:t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table_b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  table_b.common_column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=</a:t>
            </a:r>
            <a:r>
              <a:rPr lang="en-US" sz="3000" b="1" noProof="1">
                <a:latin typeface="Consolas" panose="020B0609020204030204" pitchFamily="49" charset="0"/>
              </a:rPr>
              <a:t> table_a.common_column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332412" y="5949077"/>
            <a:ext cx="2971800" cy="558485"/>
          </a:xfrm>
          <a:prstGeom prst="wedgeRoundRectCallout">
            <a:avLst>
              <a:gd name="adj1" fmla="val -37673"/>
              <a:gd name="adj2" fmla="val -12337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981601" y="3207441"/>
            <a:ext cx="2971800" cy="558485"/>
          </a:xfrm>
          <a:prstGeom prst="wedgeRoundRectCallout">
            <a:avLst>
              <a:gd name="adj1" fmla="val -50859"/>
              <a:gd name="adj2" fmla="val 11832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from Tables</a:t>
            </a:r>
          </a:p>
        </p:txBody>
      </p:sp>
    </p:spTree>
    <p:extLst>
      <p:ext uri="{BB962C8B-B14F-4D97-AF65-F5344CB8AC3E}">
        <p14:creationId xmlns:p14="http://schemas.microsoft.com/office/powerpoint/2010/main" val="303535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4"/>
            <a:ext cx="11815018" cy="5433275"/>
          </a:xfrm>
        </p:spPr>
        <p:txBody>
          <a:bodyPr/>
          <a:lstStyle/>
          <a:p>
            <a:r>
              <a:rPr lang="en-AU" dirty="0"/>
              <a:t>Write a query to retrieve information about the SoftUni camp’s transportation </a:t>
            </a:r>
            <a:r>
              <a:rPr lang="en-AU" dirty="0" smtClean="0"/>
              <a:t>organization.</a:t>
            </a:r>
          </a:p>
          <a:p>
            <a:r>
              <a:rPr lang="en-AU" dirty="0"/>
              <a:t>Get information about the people who drive(</a:t>
            </a:r>
            <a:r>
              <a:rPr lang="en-AU" b="1" dirty="0"/>
              <a:t>name</a:t>
            </a:r>
            <a:r>
              <a:rPr lang="en-AU" dirty="0"/>
              <a:t> and </a:t>
            </a:r>
            <a:r>
              <a:rPr lang="en-AU" b="1" dirty="0"/>
              <a:t>age</a:t>
            </a:r>
            <a:r>
              <a:rPr lang="en-AU" dirty="0"/>
              <a:t>) and their </a:t>
            </a:r>
            <a:r>
              <a:rPr lang="en-AU" dirty="0" smtClean="0"/>
              <a:t>vehicle </a:t>
            </a:r>
            <a:r>
              <a:rPr lang="en-AU" b="1" dirty="0" smtClean="0"/>
              <a:t>type</a:t>
            </a:r>
          </a:p>
          <a:p>
            <a:pPr lvl="1"/>
            <a:r>
              <a:rPr lang="en-US" sz="2800" dirty="0" smtClean="0"/>
              <a:t>Use database “camp".</a:t>
            </a:r>
            <a:br>
              <a:rPr lang="en-US" sz="2800" dirty="0" smtClean="0"/>
            </a:br>
            <a:endParaRPr lang="bg-BG" sz="26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Trip Organization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" name="TextBox 5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solidFill>
                  <a:srgbClr val="FFA000"/>
                </a:solidFill>
                <a:hlinkClick r:id="rId3"/>
              </a:rPr>
              <a:t>https://judge.softuni.bg/Contests/Practice/Index/748#1</a:t>
            </a:r>
            <a:endParaRPr lang="en-US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280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Trip Organization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79412" y="2209800"/>
            <a:ext cx="11430000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</a:t>
            </a:r>
            <a:r>
              <a:rPr lang="en-US" sz="3000" b="1" noProof="1" smtClean="0">
                <a:latin typeface="Consolas" panose="020B0609020204030204" pitchFamily="49" charset="0"/>
              </a:rPr>
              <a:t>driver_id, vehicle_type,</a:t>
            </a:r>
          </a:p>
          <a:p>
            <a:r>
              <a:rPr lang="en-US" sz="3000" b="1" noProof="1" smtClean="0">
                <a:latin typeface="Consolas" panose="020B0609020204030204" pitchFamily="49" charset="0"/>
              </a:rPr>
              <a:t>  CONCAT(first_name, </a:t>
            </a:r>
            <a:r>
              <a:rPr lang="en-US" sz="3000" b="1" noProof="1">
                <a:latin typeface="Consolas" panose="020B0609020204030204" pitchFamily="49" charset="0"/>
              </a:rPr>
              <a:t>'</a:t>
            </a:r>
            <a:r>
              <a:rPr lang="en-US" sz="3000" b="1" noProof="1" smtClean="0">
                <a:latin typeface="Consolas" panose="020B0609020204030204" pitchFamily="49" charset="0"/>
              </a:rPr>
              <a:t> </a:t>
            </a:r>
            <a:r>
              <a:rPr lang="en-US" sz="3000" b="1" noProof="1">
                <a:latin typeface="Consolas" panose="020B0609020204030204" pitchFamily="49" charset="0"/>
              </a:rPr>
              <a:t>'</a:t>
            </a:r>
            <a:r>
              <a:rPr lang="en-US" sz="3000" b="1" noProof="1" smtClean="0">
                <a:latin typeface="Consolas" panose="020B0609020204030204" pitchFamily="49" charset="0"/>
              </a:rPr>
              <a:t>, last_name) AS driver_name</a:t>
            </a:r>
            <a:endParaRPr lang="en-US" sz="3000" b="1" noProof="1">
              <a:latin typeface="Consolas" panose="020B0609020204030204" pitchFamily="49" charset="0"/>
            </a:endParaRPr>
          </a:p>
          <a:p>
            <a:r>
              <a:rPr lang="en-US" sz="3000" b="1" noProof="1">
                <a:latin typeface="Consolas" panose="020B0609020204030204" pitchFamily="49" charset="0"/>
              </a:rPr>
              <a:t>  FROM </a:t>
            </a:r>
            <a:r>
              <a:rPr lang="en-US" sz="3000" b="1" noProof="1" smtClean="0">
                <a:latin typeface="Consolas" panose="020B0609020204030204" pitchFamily="49" charset="0"/>
              </a:rPr>
              <a:t>vehicles </a:t>
            </a:r>
            <a:r>
              <a:rPr lang="en-US" sz="3000" b="1" noProof="1">
                <a:latin typeface="Consolas" panose="020B0609020204030204" pitchFamily="49" charset="0"/>
              </a:rPr>
              <a:t>AS </a:t>
            </a:r>
            <a:r>
              <a:rPr lang="en-US" sz="3000" b="1" noProof="1" smtClean="0">
                <a:latin typeface="Consolas" panose="020B0609020204030204" pitchFamily="49" charset="0"/>
              </a:rPr>
              <a:t>v</a:t>
            </a:r>
            <a:endParaRPr lang="en-US" sz="3000" b="1" noProof="1"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  <a:r>
              <a:rPr lang="en-US" sz="3000" b="1" noProof="1" smtClean="0">
                <a:latin typeface="Consolas" panose="020B0609020204030204" pitchFamily="49" charset="0"/>
              </a:rPr>
              <a:t>campers </a:t>
            </a:r>
            <a:r>
              <a:rPr lang="en-US" sz="3000" b="1" noProof="1">
                <a:latin typeface="Consolas" panose="020B0609020204030204" pitchFamily="49" charset="0"/>
              </a:rPr>
              <a:t>AS </a:t>
            </a:r>
            <a:r>
              <a:rPr lang="en-US" sz="3000" b="1" noProof="1" smtClean="0">
                <a:latin typeface="Consolas" panose="020B0609020204030204" pitchFamily="49" charset="0"/>
              </a:rPr>
              <a:t>c </a:t>
            </a:r>
          </a:p>
          <a:p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 smtClean="0">
                <a:solidFill>
                  <a:srgbClr val="FFA000"/>
                </a:solidFill>
                <a:latin typeface="Consolas" panose="020B0609020204030204" pitchFamily="49" charset="0"/>
              </a:rPr>
              <a:t> ON</a:t>
            </a:r>
            <a:r>
              <a:rPr lang="en-US" sz="3000" b="1" noProof="1" smtClean="0">
                <a:latin typeface="Consolas" panose="020B0609020204030204" pitchFamily="49" charset="0"/>
              </a:rPr>
              <a:t> v.driver_id </a:t>
            </a:r>
            <a:r>
              <a:rPr lang="en-US" sz="3000" b="1" noProof="1">
                <a:latin typeface="Consolas" panose="020B0609020204030204" pitchFamily="49" charset="0"/>
              </a:rPr>
              <a:t>= </a:t>
            </a:r>
            <a:r>
              <a:rPr lang="en-US" sz="3000" b="1" noProof="1" smtClean="0">
                <a:latin typeface="Consolas" panose="020B0609020204030204" pitchFamily="49" charset="0"/>
              </a:rPr>
              <a:t>c.id;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solidFill>
                  <a:srgbClr val="FFA000"/>
                </a:solidFill>
                <a:hlinkClick r:id="rId2"/>
              </a:rPr>
              <a:t>https://judge.softuni.bg/Contests/Practice/Index/748#2</a:t>
            </a:r>
            <a:endParaRPr lang="en-US" dirty="0">
              <a:solidFill>
                <a:srgbClr val="FFA000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52096" y="1388079"/>
            <a:ext cx="3395116" cy="558487"/>
          </a:xfrm>
          <a:prstGeom prst="wedgeRoundRectCallout">
            <a:avLst>
              <a:gd name="adj1" fmla="val -53561"/>
              <a:gd name="adj2" fmla="val 10980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Table Selection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043134" y="3795252"/>
            <a:ext cx="2514600" cy="558487"/>
          </a:xfrm>
          <a:prstGeom prst="wedgeRoundRectCallout">
            <a:avLst>
              <a:gd name="adj1" fmla="val -101199"/>
              <a:gd name="adj2" fmla="val -2763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</p:spTree>
    <p:extLst>
      <p:ext uri="{BB962C8B-B14F-4D97-AF65-F5344CB8AC3E}">
        <p14:creationId xmlns:p14="http://schemas.microsoft.com/office/powerpoint/2010/main" val="2525614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4949" y="4812980"/>
            <a:ext cx="10958928" cy="768084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Cascade Operations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614949" y="5597014"/>
            <a:ext cx="10958927" cy="727586"/>
          </a:xfrm>
        </p:spPr>
        <p:txBody>
          <a:bodyPr/>
          <a:lstStyle/>
          <a:p>
            <a:pPr algn="ctr"/>
            <a:r>
              <a:rPr lang="en-US" dirty="0"/>
              <a:t>Cascade Delete/Update</a:t>
            </a:r>
          </a:p>
        </p:txBody>
      </p:sp>
      <p:pic>
        <p:nvPicPr>
          <p:cNvPr id="1026" name="Picture 2" descr="Резултат с изображение за cascade with jet s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817" y="1821053"/>
            <a:ext cx="2819246" cy="15071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33328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Cascading allows when a change is made to certain entity, this change to apply to all related entities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cxnSp>
        <p:nvCxnSpPr>
          <p:cNvPr id="8" name="Straight Arrow Connector 10"/>
          <p:cNvCxnSpPr/>
          <p:nvPr/>
        </p:nvCxnSpPr>
        <p:spPr>
          <a:xfrm>
            <a:off x="5375691" y="4818474"/>
            <a:ext cx="1676400" cy="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2350215" y="3514855"/>
            <a:ext cx="1120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orders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8228012" y="3576285"/>
            <a:ext cx="2025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order_items</a:t>
            </a:r>
          </a:p>
        </p:txBody>
      </p: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5376240" y="4815277"/>
            <a:ext cx="1798807" cy="975923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422691" y="3022022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6810801" y="3053705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10361612" y="2895600"/>
            <a:ext cx="1705606" cy="524718"/>
          </a:xfrm>
          <a:prstGeom prst="wedgeRoundRectCallout">
            <a:avLst>
              <a:gd name="adj1" fmla="val -32117"/>
              <a:gd name="adj2" fmla="val 15288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4614240" y="5876580"/>
            <a:ext cx="1923770" cy="726238"/>
          </a:xfrm>
          <a:prstGeom prst="wedgeRoundRectCallout">
            <a:avLst>
              <a:gd name="adj1" fmla="val 35659"/>
              <a:gd name="adj2" fmla="val -11004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 delete</a:t>
            </a:r>
          </a:p>
        </p:txBody>
      </p:sp>
      <p:graphicFrame>
        <p:nvGraphicFramePr>
          <p:cNvPr id="21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596242"/>
              </p:ext>
            </p:extLst>
          </p:nvPr>
        </p:nvGraphicFramePr>
        <p:xfrm>
          <a:off x="1017881" y="4131678"/>
          <a:ext cx="4129210" cy="14446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98666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3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order_id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order_name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28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4457372"/>
              </p:ext>
            </p:extLst>
          </p:nvPr>
        </p:nvGraphicFramePr>
        <p:xfrm>
          <a:off x="7280691" y="4179617"/>
          <a:ext cx="4129210" cy="18684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98666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3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2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item_id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order_id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87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256414"/>
                  </a:ext>
                </a:extLst>
              </a:tr>
            </a:tbl>
          </a:graphicData>
        </a:graphic>
      </p:graphicFrame>
      <p:sp>
        <p:nvSpPr>
          <p:cNvPr id="5" name="Правоъгълник 4"/>
          <p:cNvSpPr/>
          <p:nvPr/>
        </p:nvSpPr>
        <p:spPr>
          <a:xfrm>
            <a:off x="1017881" y="4656629"/>
            <a:ext cx="1892808" cy="457200"/>
          </a:xfrm>
          <a:prstGeom prst="rect">
            <a:avLst/>
          </a:prstGeom>
          <a:noFill/>
          <a:ln w="38100">
            <a:solidFill>
              <a:srgbClr val="FF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Правоъгълник 28"/>
          <p:cNvSpPr/>
          <p:nvPr/>
        </p:nvSpPr>
        <p:spPr>
          <a:xfrm>
            <a:off x="7283391" y="4682809"/>
            <a:ext cx="4126510" cy="457200"/>
          </a:xfrm>
          <a:prstGeom prst="rect">
            <a:avLst/>
          </a:prstGeom>
          <a:noFill/>
          <a:ln w="38100">
            <a:solidFill>
              <a:srgbClr val="FF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Правоъгълник 29"/>
          <p:cNvSpPr/>
          <p:nvPr/>
        </p:nvSpPr>
        <p:spPr>
          <a:xfrm>
            <a:off x="7283391" y="5590841"/>
            <a:ext cx="4126510" cy="457200"/>
          </a:xfrm>
          <a:prstGeom prst="rect">
            <a:avLst/>
          </a:prstGeom>
          <a:noFill/>
          <a:ln w="38100">
            <a:solidFill>
              <a:srgbClr val="FF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Знак за умножение 8"/>
          <p:cNvSpPr/>
          <p:nvPr/>
        </p:nvSpPr>
        <p:spPr>
          <a:xfrm>
            <a:off x="1508261" y="4556241"/>
            <a:ext cx="838200" cy="651191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Знак за умножение 30"/>
          <p:cNvSpPr/>
          <p:nvPr/>
        </p:nvSpPr>
        <p:spPr>
          <a:xfrm>
            <a:off x="8776447" y="4585813"/>
            <a:ext cx="838200" cy="651191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2" name="Знак за умножение 31"/>
          <p:cNvSpPr/>
          <p:nvPr/>
        </p:nvSpPr>
        <p:spPr>
          <a:xfrm>
            <a:off x="8766053" y="5503128"/>
            <a:ext cx="838200" cy="651191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256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4" grpId="0" animBg="1"/>
      <p:bldP spid="25" grpId="0" animBg="1"/>
      <p:bldP spid="26" grpId="0" animBg="1"/>
      <p:bldP spid="27" grpId="0" animBg="1"/>
      <p:bldP spid="5" grpId="0" animBg="1"/>
      <p:bldP spid="29" grpId="0" animBg="1"/>
      <p:bldP spid="30" grpId="0" animBg="1"/>
      <p:bldP spid="9" grpId="0" animBg="1"/>
      <p:bldP spid="31" grpId="0" animBg="1"/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CASCADE</a:t>
            </a:r>
            <a:r>
              <a:rPr lang="en-US" dirty="0"/>
              <a:t> can be either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UPDATE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latin typeface="Consolas" panose="020B0609020204030204" pitchFamily="49" charset="0"/>
              </a:rPr>
              <a:t>CASCADE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DELETE</a:t>
            </a:r>
            <a:r>
              <a:rPr lang="en-US" dirty="0"/>
              <a:t> 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related entities are </a:t>
            </a:r>
            <a:r>
              <a:rPr lang="en-US" b="1" dirty="0">
                <a:solidFill>
                  <a:srgbClr val="FFA000"/>
                </a:solidFill>
              </a:rPr>
              <a:t>meaningless</a:t>
            </a:r>
            <a:r>
              <a:rPr lang="en-US" dirty="0"/>
              <a:t> without the "main" one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b="1" dirty="0">
                <a:solidFill>
                  <a:srgbClr val="FFA000"/>
                </a:solidFill>
              </a:rPr>
              <a:t>not</a:t>
            </a:r>
            <a:r>
              <a:rPr lang="en-US" dirty="0"/>
              <a:t> use </a:t>
            </a:r>
            <a:r>
              <a:rPr lang="en-US" b="1" dirty="0">
                <a:latin typeface="Consolas" panose="020B0609020204030204" pitchFamily="49" charset="0"/>
              </a:rPr>
              <a:t>CASCADE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DELETE</a:t>
            </a:r>
            <a:r>
              <a:rPr lang="en-US" dirty="0"/>
              <a:t> 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make "</a:t>
            </a:r>
            <a:r>
              <a:rPr lang="en-US" b="1" dirty="0">
                <a:solidFill>
                  <a:srgbClr val="FFA000"/>
                </a:solidFill>
              </a:rPr>
              <a:t>logical delete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preserve </a:t>
            </a:r>
            <a:r>
              <a:rPr lang="en-US" b="1" dirty="0">
                <a:solidFill>
                  <a:srgbClr val="FFA000"/>
                </a:solidFill>
              </a:rPr>
              <a:t>history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Keep in mind that in more complicated relations it won't work with </a:t>
            </a:r>
            <a:r>
              <a:rPr lang="en-US" b="1" dirty="0">
                <a:solidFill>
                  <a:srgbClr val="FFA000"/>
                </a:solidFill>
              </a:rPr>
              <a:t>circular</a:t>
            </a:r>
            <a:r>
              <a:rPr lang="en-US" dirty="0"/>
              <a:t> references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CASCADE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DELETE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6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 smtClean="0">
                <a:solidFill>
                  <a:srgbClr val="FFA000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/>
              <a:t>#JavaDB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7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Write a query to create a one-to-many </a:t>
            </a:r>
            <a:r>
              <a:rPr lang="en-AU" dirty="0" smtClean="0"/>
              <a:t>relationship</a:t>
            </a:r>
          </a:p>
          <a:p>
            <a:r>
              <a:rPr lang="en-AU" dirty="0"/>
              <a:t>W</a:t>
            </a:r>
            <a:r>
              <a:rPr lang="en-AU" dirty="0" smtClean="0"/>
              <a:t>hen </a:t>
            </a:r>
            <a:r>
              <a:rPr lang="en-AU" dirty="0"/>
              <a:t>an mountains gets removed from the database, all of his peaks are </a:t>
            </a:r>
            <a:r>
              <a:rPr lang="en-AU" dirty="0" smtClean="0"/>
              <a:t>deleted too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Delete Mountains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055812" y="3443748"/>
            <a:ext cx="763811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/>
              <a:t>CREATE TABLE `mountains`(</a:t>
            </a:r>
          </a:p>
          <a:p>
            <a:r>
              <a:rPr lang="en-US" sz="2800" dirty="0"/>
              <a:t>`id` INT PRIMARY KEY AUTO_INCREMENT,</a:t>
            </a:r>
          </a:p>
          <a:p>
            <a:r>
              <a:rPr lang="en-US" sz="2800" dirty="0"/>
              <a:t>`name` VARCHAR(20) NOT NULL</a:t>
            </a:r>
          </a:p>
          <a:p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7788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Delete Mountains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98612" y="1241623"/>
            <a:ext cx="8426543" cy="5327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CREATE TABLE `peaks`(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`id` INT PRIMARY KEY AUTO_INCREMENT,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`name` VARCHAR(20) NOT NULL,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`mountain_id` INT,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CONSTRAINT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`fk_mountain_id`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 KEY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(`mountain_id`)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REFERENCES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`mountains`(`id`)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DELETE CASCADE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0492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CASCADE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key is </a:t>
            </a:r>
            <a:r>
              <a:rPr lang="en-US" b="1" dirty="0">
                <a:solidFill>
                  <a:srgbClr val="FFA000"/>
                </a:solidFill>
              </a:rPr>
              <a:t>NOT</a:t>
            </a:r>
            <a:r>
              <a:rPr lang="en-US" dirty="0"/>
              <a:t> identity (not </a:t>
            </a:r>
            <a:r>
              <a:rPr lang="en-US" b="1" dirty="0">
                <a:latin typeface="Consolas" panose="020B0609020204030204" pitchFamily="49" charset="0"/>
              </a:rPr>
              <a:t>auto-increment</a:t>
            </a:r>
            <a:r>
              <a:rPr lang="en-US" dirty="0"/>
              <a:t>) and therefore it </a:t>
            </a:r>
            <a:r>
              <a:rPr lang="en-US" b="1" dirty="0">
                <a:solidFill>
                  <a:srgbClr val="FFA000"/>
                </a:solidFill>
              </a:rPr>
              <a:t>can</a:t>
            </a:r>
            <a:r>
              <a:rPr lang="en-US" dirty="0"/>
              <a:t> be changed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Best used with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UNIQUE</a:t>
            </a:r>
            <a:r>
              <a:rPr lang="en-US" dirty="0"/>
              <a:t> constraint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b="1" dirty="0">
                <a:solidFill>
                  <a:srgbClr val="FFA000"/>
                </a:solidFill>
              </a:rPr>
              <a:t>not</a:t>
            </a:r>
            <a:r>
              <a:rPr lang="en-US" dirty="0"/>
              <a:t> use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CASCADE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is identity (</a:t>
            </a:r>
            <a:r>
              <a:rPr lang="en-US" b="1" dirty="0">
                <a:latin typeface="Consolas" panose="020B0609020204030204" pitchFamily="49" charset="0"/>
              </a:rPr>
              <a:t>auto-increment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Cascading can be avoided using triggers or procedures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CASCADE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UPDATE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82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414" y="1142265"/>
            <a:ext cx="11315798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drivers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cars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FOREIGN KEY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(driver_id)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drivers(driver_id)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ON DELETE CASCADE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Delete Cascade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94412" y="1218834"/>
            <a:ext cx="2229557" cy="507715"/>
          </a:xfrm>
          <a:prstGeom prst="wedgeRoundRectCallout">
            <a:avLst>
              <a:gd name="adj1" fmla="val -83372"/>
              <a:gd name="adj2" fmla="val 1551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Drivers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1412" y="4347311"/>
            <a:ext cx="2229557" cy="559968"/>
          </a:xfrm>
          <a:prstGeom prst="wedgeRoundRectCallout">
            <a:avLst>
              <a:gd name="adj1" fmla="val -47442"/>
              <a:gd name="adj2" fmla="val 9969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875212" y="3124429"/>
            <a:ext cx="1905000" cy="558485"/>
          </a:xfrm>
          <a:prstGeom prst="wedgeRoundRectCallout">
            <a:avLst>
              <a:gd name="adj1" fmla="val -52204"/>
              <a:gd name="adj2" fmla="val 10325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Cars</a:t>
            </a:r>
          </a:p>
        </p:txBody>
      </p:sp>
      <p:sp>
        <p:nvSpPr>
          <p:cNvPr id="11" name="Rectangle: Rounded Corners 23">
            <a:extLst/>
          </p:cNvPr>
          <p:cNvSpPr/>
          <p:nvPr/>
        </p:nvSpPr>
        <p:spPr>
          <a:xfrm>
            <a:off x="8282823" y="5666872"/>
            <a:ext cx="1545389" cy="41148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0535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414" y="1135744"/>
            <a:ext cx="11315798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drivers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cars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FOREIGN KEY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(driver_id)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drivers(driver_id)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ON UPDATE CASCADE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Update Cascade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241804" y="1191899"/>
            <a:ext cx="2229557" cy="558487"/>
          </a:xfrm>
          <a:prstGeom prst="wedgeRoundRectCallout">
            <a:avLst>
              <a:gd name="adj1" fmla="val -86157"/>
              <a:gd name="adj2" fmla="val 1741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Drivers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380412" y="4404850"/>
            <a:ext cx="2229557" cy="559968"/>
          </a:xfrm>
          <a:prstGeom prst="wedgeRoundRectCallout">
            <a:avLst>
              <a:gd name="adj1" fmla="val -39284"/>
              <a:gd name="adj2" fmla="val 8508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103812" y="3574247"/>
            <a:ext cx="2209800" cy="558485"/>
          </a:xfrm>
          <a:prstGeom prst="wedgeRoundRectCallout">
            <a:avLst>
              <a:gd name="adj1" fmla="val -68067"/>
              <a:gd name="adj2" fmla="val 1996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Cars</a:t>
            </a:r>
          </a:p>
        </p:txBody>
      </p:sp>
      <p:sp>
        <p:nvSpPr>
          <p:cNvPr id="15" name="Rectangle: Rounded Corners 23">
            <a:extLst/>
          </p:cNvPr>
          <p:cNvSpPr/>
          <p:nvPr/>
        </p:nvSpPr>
        <p:spPr>
          <a:xfrm>
            <a:off x="8282823" y="5634144"/>
            <a:ext cx="1545389" cy="48820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1998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body" sz="quarter" idx="10"/>
          </p:nvPr>
        </p:nvSpPr>
        <p:spPr>
          <a:xfrm>
            <a:off x="614949" y="4812977"/>
            <a:ext cx="10958928" cy="768084"/>
          </a:xfrm>
        </p:spPr>
        <p:txBody>
          <a:bodyPr/>
          <a:lstStyle/>
          <a:p>
            <a:r>
              <a:rPr lang="en-US" dirty="0"/>
              <a:t>E/R Diagrams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614949" y="5605014"/>
            <a:ext cx="10958928" cy="820738"/>
          </a:xfrm>
        </p:spPr>
        <p:txBody>
          <a:bodyPr/>
          <a:lstStyle/>
          <a:p>
            <a:pPr algn="ctr"/>
            <a:r>
              <a:rPr lang="en-US" dirty="0"/>
              <a:t>Entity / Relationship Diagrams</a:t>
            </a:r>
          </a:p>
        </p:txBody>
      </p:sp>
      <p:pic>
        <p:nvPicPr>
          <p:cNvPr id="4098" name="Picture 2" descr="http://images.visual-paradigm.com/vpuml/provides/codedbeng/generate_db_illu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12" y="784346"/>
            <a:ext cx="4489981" cy="3651490"/>
          </a:xfrm>
          <a:prstGeom prst="roundRect">
            <a:avLst>
              <a:gd name="adj" fmla="val 2941"/>
            </a:avLst>
          </a:prstGeom>
          <a:noFill/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18" y="2692188"/>
            <a:ext cx="2809875" cy="147362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8324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Relational schema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of a DB is the collection of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The schemas of all tables</a:t>
            </a:r>
            <a:endParaRPr lang="bg-BG" dirty="0"/>
          </a:p>
          <a:p>
            <a:pPr lvl="1"/>
            <a:r>
              <a:rPr lang="en-US" dirty="0"/>
              <a:t>Relationships between the tables</a:t>
            </a:r>
          </a:p>
          <a:p>
            <a:pPr lvl="1"/>
            <a:r>
              <a:rPr lang="en-US" dirty="0"/>
              <a:t>Any other database objects (e.g. constraints)</a:t>
            </a:r>
            <a:endParaRPr lang="bg-BG" dirty="0"/>
          </a:p>
          <a:p>
            <a:r>
              <a:rPr lang="en-US" dirty="0"/>
              <a:t>The relational</a:t>
            </a:r>
            <a:r>
              <a:rPr lang="bg-BG" dirty="0"/>
              <a:t> </a:t>
            </a:r>
            <a:r>
              <a:rPr lang="en-US" dirty="0"/>
              <a:t>schema describes the </a:t>
            </a:r>
            <a:r>
              <a:rPr lang="en-US" b="1" dirty="0">
                <a:solidFill>
                  <a:srgbClr val="FFA000"/>
                </a:solidFill>
              </a:rPr>
              <a:t>structure</a:t>
            </a:r>
            <a:r>
              <a:rPr lang="en-US" dirty="0"/>
              <a:t> of the database</a:t>
            </a:r>
            <a:endParaRPr lang="bg-BG" sz="3000" dirty="0"/>
          </a:p>
          <a:p>
            <a:pPr lvl="1"/>
            <a:r>
              <a:rPr lang="en-US" dirty="0"/>
              <a:t>Doesn't contain data</a:t>
            </a:r>
            <a:r>
              <a:rPr lang="bg-BG" dirty="0"/>
              <a:t>, </a:t>
            </a:r>
            <a:r>
              <a:rPr lang="en-US" dirty="0"/>
              <a:t>but </a:t>
            </a:r>
            <a:r>
              <a:rPr lang="en-US" b="1" dirty="0">
                <a:solidFill>
                  <a:srgbClr val="FFA000"/>
                </a:solidFill>
              </a:rPr>
              <a:t>metadata</a:t>
            </a:r>
            <a:endParaRPr lang="bg-BG" b="1" dirty="0">
              <a:solidFill>
                <a:srgbClr val="FFA000"/>
              </a:solidFill>
            </a:endParaRPr>
          </a:p>
          <a:p>
            <a:r>
              <a:rPr lang="en-US" dirty="0"/>
              <a:t>Relational schemas are </a:t>
            </a:r>
            <a:r>
              <a:rPr lang="en-US" b="1" dirty="0">
                <a:solidFill>
                  <a:srgbClr val="FFA000"/>
                </a:solidFill>
              </a:rPr>
              <a:t>graphically</a:t>
            </a:r>
            <a:r>
              <a:rPr lang="en-US" dirty="0"/>
              <a:t> displayed in Entity / Relationship diagrams</a:t>
            </a:r>
            <a:r>
              <a:rPr lang="bg-BG" dirty="0"/>
              <a:t> (</a:t>
            </a:r>
            <a:r>
              <a:rPr lang="en-US" b="1" dirty="0">
                <a:solidFill>
                  <a:srgbClr val="FFA000"/>
                </a:solidFill>
              </a:rPr>
              <a:t>E/R Diagrams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36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Click on "Database" then select "Reverse Engineer"</a:t>
            </a: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50" y="2715253"/>
            <a:ext cx="4638025" cy="3217368"/>
          </a:xfrm>
          <a:prstGeom prst="rect">
            <a:avLst/>
          </a:prstGeom>
          <a:ln w="6350" cap="sq">
            <a:solidFill>
              <a:srgbClr val="253E57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673" y="2687375"/>
            <a:ext cx="4267200" cy="3245246"/>
          </a:xfrm>
          <a:prstGeom prst="rect">
            <a:avLst/>
          </a:prstGeom>
          <a:ln w="9525">
            <a:solidFill>
              <a:srgbClr val="253E57"/>
            </a:solidFill>
          </a:ln>
        </p:spPr>
      </p:pic>
      <p:sp>
        <p:nvSpPr>
          <p:cNvPr id="9" name="Arrow: Right 6"/>
          <p:cNvSpPr/>
          <p:nvPr/>
        </p:nvSpPr>
        <p:spPr>
          <a:xfrm>
            <a:off x="5746424" y="3966196"/>
            <a:ext cx="457200" cy="670560"/>
          </a:xfrm>
          <a:prstGeom prst="rightArrow">
            <a:avLst/>
          </a:prstGeom>
          <a:solidFill>
            <a:srgbClr val="4F6984"/>
          </a:solidFill>
          <a:ln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1330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8" name="Arrow: Right 6"/>
          <p:cNvSpPr/>
          <p:nvPr/>
        </p:nvSpPr>
        <p:spPr>
          <a:xfrm>
            <a:off x="5746424" y="3581185"/>
            <a:ext cx="457200" cy="670560"/>
          </a:xfrm>
          <a:prstGeom prst="rightArrow">
            <a:avLst/>
          </a:prstGeom>
          <a:solidFill>
            <a:srgbClr val="4F6984"/>
          </a:solidFill>
          <a:ln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1" y="2057400"/>
            <a:ext cx="4742935" cy="3581400"/>
          </a:xfrm>
          <a:prstGeom prst="rect">
            <a:avLst/>
          </a:prstGeom>
          <a:ln w="9525" cap="sq">
            <a:solidFill>
              <a:srgbClr val="253E57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573" y="2085115"/>
            <a:ext cx="4648200" cy="3509865"/>
          </a:xfrm>
          <a:prstGeom prst="rect">
            <a:avLst/>
          </a:prstGeom>
          <a:ln w="6350" cap="sq">
            <a:solidFill>
              <a:srgbClr val="253E57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6714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612" y="1482210"/>
            <a:ext cx="7086600" cy="4953000"/>
          </a:xfrm>
          <a:prstGeom prst="rect">
            <a:avLst/>
          </a:prstGeom>
          <a:ln w="12700" cap="sq">
            <a:solidFill>
              <a:srgbClr val="253E57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3610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Database Design</a:t>
            </a:r>
            <a:endParaRPr lang="en-US" dirty="0">
              <a:solidFill>
                <a:srgbClr val="F0A22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4949" y="5660561"/>
            <a:ext cx="10958928" cy="953235"/>
          </a:xfrm>
        </p:spPr>
        <p:txBody>
          <a:bodyPr/>
          <a:lstStyle/>
          <a:p>
            <a:r>
              <a:rPr lang="en-US" sz="4000" dirty="0">
                <a:solidFill>
                  <a:srgbClr val="234465"/>
                </a:solidFill>
              </a:rPr>
              <a:t>Fundamental Concepts</a:t>
            </a:r>
          </a:p>
          <a:p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212" y="1447800"/>
            <a:ext cx="2215966" cy="228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5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bg2"/>
                </a:solidFill>
              </a:rPr>
              <a:t>We design databases by specification          </a:t>
            </a:r>
            <a:r>
              <a:rPr lang="en-US" sz="3200" b="1" dirty="0" smtClean="0">
                <a:solidFill>
                  <a:srgbClr val="FFA000"/>
                </a:solidFill>
              </a:rPr>
              <a:t>entities</a:t>
            </a:r>
            <a:r>
              <a:rPr lang="en-US" sz="3200" dirty="0" smtClean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and their </a:t>
            </a:r>
            <a:r>
              <a:rPr lang="en-US" sz="3200" b="1" dirty="0" smtClean="0">
                <a:solidFill>
                  <a:srgbClr val="FFA000"/>
                </a:solidFill>
              </a:rPr>
              <a:t>characteristics</a:t>
            </a:r>
            <a:r>
              <a:rPr lang="en-US" sz="3200" dirty="0" smtClean="0">
                <a:solidFill>
                  <a:schemeClr val="bg2"/>
                </a:solidFill>
              </a:rPr>
              <a:t> 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bg2"/>
                </a:solidFill>
              </a:rPr>
              <a:t>Types </a:t>
            </a:r>
            <a:r>
              <a:rPr lang="en-US" sz="3200" dirty="0">
                <a:solidFill>
                  <a:schemeClr val="bg2"/>
                </a:solidFill>
              </a:rPr>
              <a:t>of relations</a:t>
            </a:r>
            <a:r>
              <a:rPr lang="en-US" sz="3200" dirty="0" smtClean="0">
                <a:solidFill>
                  <a:schemeClr val="bg2"/>
                </a:solidFill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One-to-one</a:t>
            </a:r>
            <a:endParaRPr lang="en-US" sz="3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One-to-many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rgbClr val="FFA000"/>
                </a:solidFill>
              </a:rPr>
              <a:t>Many-to-many</a:t>
            </a:r>
            <a:endParaRPr lang="en-US" sz="2800" b="1" dirty="0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We visualize relations via E/R diagrams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7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7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9153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5466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5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06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</a:t>
            </a:r>
            <a:r>
              <a:rPr lang="bg-BG" dirty="0"/>
              <a:t> </a:t>
            </a:r>
            <a:r>
              <a:rPr lang="en-US" dirty="0"/>
              <a:t>Database</a:t>
            </a:r>
            <a:r>
              <a:rPr lang="bg-BG" dirty="0"/>
              <a:t> </a:t>
            </a:r>
            <a:r>
              <a:rPr lang="en-US" dirty="0"/>
              <a:t>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Правоъгълник 5"/>
          <p:cNvSpPr/>
          <p:nvPr/>
        </p:nvSpPr>
        <p:spPr>
          <a:xfrm>
            <a:off x="558147" y="1676400"/>
            <a:ext cx="3416661" cy="1909828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A000"/>
                </a:solidFill>
              </a:rPr>
              <a:t>1</a:t>
            </a:r>
          </a:p>
          <a:p>
            <a:pPr algn="ctr"/>
            <a:r>
              <a:rPr lang="en-US" sz="3200" dirty="0"/>
              <a:t>Identification of the entities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4300815" y="1676400"/>
            <a:ext cx="3416661" cy="1909828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A000"/>
                </a:solidFill>
              </a:rPr>
              <a:t>2</a:t>
            </a:r>
          </a:p>
          <a:p>
            <a:pPr algn="ctr"/>
            <a:r>
              <a:rPr lang="en-US" sz="3200" dirty="0"/>
              <a:t>Defining table columns </a:t>
            </a:r>
          </a:p>
        </p:txBody>
      </p:sp>
      <p:sp>
        <p:nvSpPr>
          <p:cNvPr id="8" name="Правоъгълник 7"/>
          <p:cNvSpPr/>
          <p:nvPr/>
        </p:nvSpPr>
        <p:spPr>
          <a:xfrm>
            <a:off x="8043483" y="1676400"/>
            <a:ext cx="3416661" cy="1909828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A000"/>
                </a:solidFill>
              </a:rPr>
              <a:t>3</a:t>
            </a:r>
          </a:p>
          <a:p>
            <a:pPr algn="ctr"/>
            <a:r>
              <a:rPr lang="en-US" sz="3200" dirty="0"/>
              <a:t>Defining primary keys</a:t>
            </a:r>
          </a:p>
        </p:txBody>
      </p:sp>
      <p:sp>
        <p:nvSpPr>
          <p:cNvPr id="9" name="Правоъгълник 8"/>
          <p:cNvSpPr/>
          <p:nvPr/>
        </p:nvSpPr>
        <p:spPr>
          <a:xfrm>
            <a:off x="558147" y="3810000"/>
            <a:ext cx="3416661" cy="1909828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A000"/>
                </a:solidFill>
              </a:rPr>
              <a:t>4</a:t>
            </a:r>
          </a:p>
          <a:p>
            <a:pPr algn="ctr"/>
            <a:r>
              <a:rPr lang="en-US" sz="3200" dirty="0"/>
              <a:t>Modeling relationships</a:t>
            </a:r>
          </a:p>
        </p:txBody>
      </p:sp>
      <p:sp>
        <p:nvSpPr>
          <p:cNvPr id="10" name="Правоъгълник 9"/>
          <p:cNvSpPr/>
          <p:nvPr/>
        </p:nvSpPr>
        <p:spPr>
          <a:xfrm>
            <a:off x="4300815" y="3810000"/>
            <a:ext cx="3416661" cy="1909828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A000"/>
                </a:solidFill>
              </a:rPr>
              <a:t>5</a:t>
            </a:r>
          </a:p>
          <a:p>
            <a:pPr algn="ctr"/>
            <a:r>
              <a:rPr lang="en-US" sz="3200" dirty="0"/>
              <a:t>Defining constraints</a:t>
            </a:r>
          </a:p>
        </p:txBody>
      </p:sp>
      <p:sp>
        <p:nvSpPr>
          <p:cNvPr id="11" name="Правоъгълник 10"/>
          <p:cNvSpPr/>
          <p:nvPr/>
        </p:nvSpPr>
        <p:spPr>
          <a:xfrm>
            <a:off x="8041895" y="3810000"/>
            <a:ext cx="3416661" cy="1909828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A000"/>
                </a:solidFill>
              </a:rPr>
              <a:t>6</a:t>
            </a:r>
          </a:p>
          <a:p>
            <a:pPr algn="ctr"/>
            <a:r>
              <a:rPr lang="en-US" sz="3200" dirty="0"/>
              <a:t>Filling test data</a:t>
            </a:r>
          </a:p>
        </p:txBody>
      </p:sp>
    </p:spTree>
    <p:extLst>
      <p:ext uri="{BB962C8B-B14F-4D97-AF65-F5344CB8AC3E}">
        <p14:creationId xmlns:p14="http://schemas.microsoft.com/office/powerpoint/2010/main" val="376070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Entity tables represent objects from the real world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Most often they are nouns in the specification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For example</a:t>
            </a:r>
            <a:r>
              <a:rPr lang="bg-BG" dirty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buFontTx/>
              <a:buNone/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Entities</a:t>
            </a:r>
            <a:r>
              <a:rPr lang="bg-BG" dirty="0"/>
              <a:t>: </a:t>
            </a:r>
            <a:r>
              <a:rPr lang="en-US" b="1" dirty="0">
                <a:solidFill>
                  <a:srgbClr val="FFA000"/>
                </a:solidFill>
              </a:rPr>
              <a:t>Student</a:t>
            </a:r>
            <a:r>
              <a:rPr lang="bg-BG" dirty="0"/>
              <a:t>, </a:t>
            </a:r>
            <a:r>
              <a:rPr lang="en-US" b="1" dirty="0">
                <a:solidFill>
                  <a:srgbClr val="FFA000"/>
                </a:solidFill>
              </a:rPr>
              <a:t>Course</a:t>
            </a:r>
            <a:r>
              <a:rPr lang="bg-BG" dirty="0"/>
              <a:t>, </a:t>
            </a:r>
            <a:r>
              <a:rPr lang="en-US" b="1" dirty="0">
                <a:solidFill>
                  <a:srgbClr val="FFA000"/>
                </a:solidFill>
              </a:rPr>
              <a:t>Town</a:t>
            </a:r>
            <a:endParaRPr lang="bg-BG" b="1" dirty="0">
              <a:solidFill>
                <a:srgbClr val="FFA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</a:t>
            </a:r>
            <a:r>
              <a:rPr lang="bg-BG" dirty="0"/>
              <a:t> </a:t>
            </a:r>
            <a:r>
              <a:rPr lang="en-US" dirty="0"/>
              <a:t>Entities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68524" y="3060649"/>
            <a:ext cx="7848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400" b="1" noProof="1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sz="2400" b="1" noProof="1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sz="2400" b="1" noProof="1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400" b="1" noProof="1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400" b="1" noProof="1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sz="2400" b="1" noProof="1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2" name="Rectangle: Rounded Corners 23">
            <a:extLst/>
          </p:cNvPr>
          <p:cNvSpPr/>
          <p:nvPr/>
        </p:nvSpPr>
        <p:spPr>
          <a:xfrm>
            <a:off x="5240685" y="3493252"/>
            <a:ext cx="1408176" cy="305178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: Rounded Corners 23">
            <a:extLst/>
          </p:cNvPr>
          <p:cNvSpPr/>
          <p:nvPr/>
        </p:nvSpPr>
        <p:spPr>
          <a:xfrm>
            <a:off x="4088794" y="3877571"/>
            <a:ext cx="1216153" cy="27432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: Rounded Corners 23">
            <a:extLst/>
          </p:cNvPr>
          <p:cNvSpPr/>
          <p:nvPr/>
        </p:nvSpPr>
        <p:spPr>
          <a:xfrm>
            <a:off x="3930332" y="4231033"/>
            <a:ext cx="868680" cy="27432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040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466659" cy="5201066"/>
          </a:xfrm>
        </p:spPr>
        <p:txBody>
          <a:bodyPr wrap="square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Columns are clarifications for the entities in the text of </a:t>
            </a:r>
            <a:r>
              <a:rPr lang="en-US" dirty="0" smtClean="0"/>
              <a:t>the         specification</a:t>
            </a:r>
            <a:r>
              <a:rPr lang="bg-BG" dirty="0"/>
              <a:t>,</a:t>
            </a:r>
            <a:r>
              <a:rPr lang="en-US" dirty="0"/>
              <a:t> for example: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Students have the following characteristics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Name</a:t>
            </a:r>
            <a:r>
              <a:rPr lang="bg-BG" dirty="0"/>
              <a:t>, </a:t>
            </a:r>
            <a:r>
              <a:rPr lang="en-US" dirty="0"/>
              <a:t>faculty number</a:t>
            </a:r>
            <a:r>
              <a:rPr lang="bg-BG" dirty="0"/>
              <a:t>, </a:t>
            </a:r>
            <a:r>
              <a:rPr lang="en-US" dirty="0"/>
              <a:t>photo</a:t>
            </a:r>
            <a:r>
              <a:rPr lang="bg-BG" dirty="0"/>
              <a:t>, </a:t>
            </a:r>
            <a:r>
              <a:rPr lang="en-US" dirty="0"/>
              <a:t>date of enlistment and a list of courses they visit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the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68524" y="2362200"/>
            <a:ext cx="7848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400" b="1" noProof="1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sz="2400" b="1" noProof="1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sz="2400" b="1" noProof="1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400" b="1" noProof="1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400" b="1" noProof="1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</a:t>
            </a:r>
            <a:r>
              <a:rPr lang="en-US" sz="2400" b="1" noProof="1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and </a:t>
            </a:r>
            <a:r>
              <a:rPr lang="en-US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date</a:t>
            </a:r>
            <a:r>
              <a:rPr lang="ru-RU" sz="2400" b="1" noProof="1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0" name="Rectangle: Rounded Corners 23">
            <a:extLst/>
          </p:cNvPr>
          <p:cNvSpPr/>
          <p:nvPr/>
        </p:nvSpPr>
        <p:spPr>
          <a:xfrm>
            <a:off x="2218986" y="4231866"/>
            <a:ext cx="731520" cy="30175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: Rounded Corners 23">
            <a:extLst/>
          </p:cNvPr>
          <p:cNvSpPr/>
          <p:nvPr/>
        </p:nvSpPr>
        <p:spPr>
          <a:xfrm>
            <a:off x="3262743" y="4222325"/>
            <a:ext cx="2407513" cy="32266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: Rounded Corners 23">
            <a:extLst/>
          </p:cNvPr>
          <p:cNvSpPr/>
          <p:nvPr/>
        </p:nvSpPr>
        <p:spPr>
          <a:xfrm>
            <a:off x="5925839" y="4223405"/>
            <a:ext cx="922735" cy="316567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: Rounded Corners 23">
            <a:extLst/>
          </p:cNvPr>
          <p:cNvSpPr/>
          <p:nvPr/>
        </p:nvSpPr>
        <p:spPr>
          <a:xfrm>
            <a:off x="7602506" y="4224943"/>
            <a:ext cx="749808" cy="292608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838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Always define an additional column for the 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Don't use an existing column</a:t>
            </a:r>
            <a:r>
              <a:rPr lang="bg-BG" dirty="0"/>
              <a:t> (</a:t>
            </a:r>
            <a:r>
              <a:rPr lang="en-US" dirty="0"/>
              <a:t>for example</a:t>
            </a:r>
            <a:r>
              <a:rPr lang="bg-BG" dirty="0"/>
              <a:t> </a:t>
            </a:r>
            <a:r>
              <a:rPr lang="en-US" dirty="0"/>
              <a:t>SSN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an integer number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declared as a</a:t>
            </a:r>
            <a:r>
              <a:rPr lang="bg-BG" dirty="0"/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Use</a:t>
            </a:r>
            <a:r>
              <a:rPr lang="bg-BG" dirty="0"/>
              <a:t> </a:t>
            </a:r>
            <a:r>
              <a:rPr lang="en-US" b="1" noProof="1" smtClean="0">
                <a:solidFill>
                  <a:srgbClr val="FFA000"/>
                </a:solidFill>
                <a:latin typeface="Consolas" pitchFamily="49" charset="0"/>
                <a:sym typeface="Wingdings" pitchFamily="2" charset="2"/>
              </a:rPr>
              <a:t>AUTO_INCREMENT</a:t>
            </a:r>
            <a:r>
              <a:rPr lang="en-US" dirty="0" smtClean="0">
                <a:solidFill>
                  <a:srgbClr val="F3CD61"/>
                </a:solidFill>
              </a:rPr>
              <a:t> </a:t>
            </a:r>
            <a:r>
              <a:rPr lang="en-US" dirty="0"/>
              <a:t>to implement auto-increment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Put the primary key as a first column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Exceptions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Entities that have well known ID, e.g. countries (BG, DE, US) and currencies (USD, EUR, BGN)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 Primary Key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7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238059" cy="5201066"/>
          </a:xfrm>
        </p:spPr>
        <p:txBody>
          <a:bodyPr>
            <a:normAutofit/>
          </a:bodyPr>
          <a:lstStyle/>
          <a:p>
            <a:r>
              <a:rPr lang="en-US" dirty="0"/>
              <a:t>Relationships are dependencies between the entities</a:t>
            </a:r>
            <a:r>
              <a:rPr lang="bg-BG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bg-BG" dirty="0"/>
          </a:p>
          <a:p>
            <a:pPr marL="548640" lvl="1"/>
            <a:r>
              <a:rPr lang="bg-BG" dirty="0"/>
              <a:t>"</a:t>
            </a:r>
            <a:r>
              <a:rPr lang="en-US" dirty="0"/>
              <a:t>Students are trained in courses</a:t>
            </a:r>
            <a:r>
              <a:rPr lang="bg-BG" dirty="0"/>
              <a:t>"</a:t>
            </a:r>
            <a:r>
              <a:rPr lang="en-US" dirty="0"/>
              <a:t> – </a:t>
            </a:r>
            <a:r>
              <a:rPr lang="en-US" b="1" dirty="0">
                <a:solidFill>
                  <a:srgbClr val="FFA000"/>
                </a:solidFill>
              </a:rPr>
              <a:t>many-to-many</a:t>
            </a:r>
            <a:r>
              <a:rPr lang="en-US" dirty="0"/>
              <a:t> relationship.</a:t>
            </a:r>
          </a:p>
          <a:p>
            <a:pPr marL="548640" lvl="1"/>
            <a:r>
              <a:rPr lang="bg-BG" dirty="0"/>
              <a:t>"</a:t>
            </a:r>
            <a:r>
              <a:rPr lang="en-US" dirty="0"/>
              <a:t>Courses are held in towns</a:t>
            </a:r>
            <a:r>
              <a:rPr lang="bg-BG" dirty="0"/>
              <a:t>" – </a:t>
            </a:r>
            <a:r>
              <a:rPr lang="en-US" b="1" dirty="0">
                <a:solidFill>
                  <a:srgbClr val="FFA000"/>
                </a:solidFill>
              </a:rPr>
              <a:t>many-to-one</a:t>
            </a:r>
            <a:r>
              <a:rPr lang="en-US" dirty="0"/>
              <a:t> (or many-to-many) relationship</a:t>
            </a:r>
            <a:endParaRPr lang="bg-BG" dirty="0"/>
          </a:p>
          <a:p>
            <a:pPr marL="377887" lvl="1" indent="0">
              <a:spcBef>
                <a:spcPts val="3000"/>
              </a:spcBef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3412" y="2057400"/>
            <a:ext cx="831663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 courses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9" name="Rectangle: Rounded Corners 23">
            <a:extLst/>
          </p:cNvPr>
          <p:cNvSpPr/>
          <p:nvPr/>
        </p:nvSpPr>
        <p:spPr>
          <a:xfrm>
            <a:off x="5004120" y="2486391"/>
            <a:ext cx="1389889" cy="30935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: Rounded Corners 23">
            <a:extLst/>
          </p:cNvPr>
          <p:cNvSpPr/>
          <p:nvPr/>
        </p:nvSpPr>
        <p:spPr>
          <a:xfrm>
            <a:off x="7645300" y="2483519"/>
            <a:ext cx="2519630" cy="305178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: Rounded Corners 23">
            <a:extLst/>
          </p:cNvPr>
          <p:cNvSpPr/>
          <p:nvPr/>
        </p:nvSpPr>
        <p:spPr>
          <a:xfrm>
            <a:off x="5502309" y="2859608"/>
            <a:ext cx="1261872" cy="295775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: Rounded Corners 23">
            <a:extLst/>
          </p:cNvPr>
          <p:cNvSpPr/>
          <p:nvPr/>
        </p:nvSpPr>
        <p:spPr>
          <a:xfrm>
            <a:off x="3635173" y="3229414"/>
            <a:ext cx="923150" cy="280636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909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6526</TotalTime>
  <Words>2197</Words>
  <Application>Microsoft Office PowerPoint</Application>
  <PresentationFormat>Custom</PresentationFormat>
  <Paragraphs>518</Paragraphs>
  <Slides>45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Table Relations</vt:lpstr>
      <vt:lpstr>Table of Content</vt:lpstr>
      <vt:lpstr>Questions</vt:lpstr>
      <vt:lpstr>PowerPoint Presentation</vt:lpstr>
      <vt:lpstr>Steps in Database Design</vt:lpstr>
      <vt:lpstr>Identification of Entities</vt:lpstr>
      <vt:lpstr>Identification of the Columns</vt:lpstr>
      <vt:lpstr>How to Choose a Primary Key?</vt:lpstr>
      <vt:lpstr>Identification of Relationships</vt:lpstr>
      <vt:lpstr>PowerPoint Presentation</vt:lpstr>
      <vt:lpstr>Relationships </vt:lpstr>
      <vt:lpstr>Relationships (2)</vt:lpstr>
      <vt:lpstr>One-to-Many/Many-to-One</vt:lpstr>
      <vt:lpstr>Foreign Key</vt:lpstr>
      <vt:lpstr>Problem: Mountains And Peaks</vt:lpstr>
      <vt:lpstr>Solution: Mountains And Peaks</vt:lpstr>
      <vt:lpstr>Many-to-Many</vt:lpstr>
      <vt:lpstr>Setup(1)</vt:lpstr>
      <vt:lpstr>Setup(2)</vt:lpstr>
      <vt:lpstr>One-to-One</vt:lpstr>
      <vt:lpstr>Setup</vt:lpstr>
      <vt:lpstr>Foreign Key</vt:lpstr>
      <vt:lpstr>PowerPoint Presentation</vt:lpstr>
      <vt:lpstr>Joins</vt:lpstr>
      <vt:lpstr>Problem: Trip Organization</vt:lpstr>
      <vt:lpstr>Solution: Trip Organization</vt:lpstr>
      <vt:lpstr>Cascade Delete/Update</vt:lpstr>
      <vt:lpstr>Definition</vt:lpstr>
      <vt:lpstr>CASCADE DELETE</vt:lpstr>
      <vt:lpstr>Problem: Delete Mountains</vt:lpstr>
      <vt:lpstr>Solution: Delete Mountains (2)</vt:lpstr>
      <vt:lpstr>CASCADE UPDATE</vt:lpstr>
      <vt:lpstr>Foreign Key Delete Cascade</vt:lpstr>
      <vt:lpstr>Foreign Key Update Cascade</vt:lpstr>
      <vt:lpstr>Entity / Relationship Diagrams</vt:lpstr>
      <vt:lpstr>Relational Schema</vt:lpstr>
      <vt:lpstr>E/R Diagram</vt:lpstr>
      <vt:lpstr>E/R Diagram</vt:lpstr>
      <vt:lpstr>E/R Diagram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Relations</dc:title>
  <dc:subject>DB Basics with MySQL Practical Course @ SoftUni</dc:subject>
  <dc:creator>Software University Foundation</dc:creator>
  <cp:keywords>Databases, SQL, programming, SoftUni, Software University, programming, software development, software engineering, course, database systems</cp:keywords>
  <dc:description>https://softuni.bg/courses/databases-basics-mysql</dc:description>
  <cp:lastModifiedBy>Veronika</cp:lastModifiedBy>
  <cp:revision>413</cp:revision>
  <dcterms:created xsi:type="dcterms:W3CDTF">2014-01-02T17:00:34Z</dcterms:created>
  <dcterms:modified xsi:type="dcterms:W3CDTF">2018-10-04T12:22:05Z</dcterms:modified>
  <cp:category>DB Basics Course @ SoftUni - https://softuni.bg/courses/databases-basics-ms-sql-server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