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45"/>
  </p:notesMasterIdLst>
  <p:handoutMasterIdLst>
    <p:handoutMasterId r:id="rId46"/>
  </p:handoutMasterIdLst>
  <p:sldIdLst>
    <p:sldId id="531" r:id="rId3"/>
    <p:sldId id="532" r:id="rId4"/>
    <p:sldId id="533" r:id="rId5"/>
    <p:sldId id="534" r:id="rId6"/>
    <p:sldId id="458" r:id="rId7"/>
    <p:sldId id="459" r:id="rId8"/>
    <p:sldId id="527" r:id="rId9"/>
    <p:sldId id="528" r:id="rId10"/>
    <p:sldId id="481" r:id="rId11"/>
    <p:sldId id="519" r:id="rId12"/>
    <p:sldId id="477" r:id="rId13"/>
    <p:sldId id="480" r:id="rId14"/>
    <p:sldId id="482" r:id="rId15"/>
    <p:sldId id="483" r:id="rId16"/>
    <p:sldId id="485" r:id="rId17"/>
    <p:sldId id="520" r:id="rId18"/>
    <p:sldId id="521" r:id="rId19"/>
    <p:sldId id="529" r:id="rId20"/>
    <p:sldId id="461" r:id="rId21"/>
    <p:sldId id="462" r:id="rId22"/>
    <p:sldId id="463" r:id="rId23"/>
    <p:sldId id="464" r:id="rId24"/>
    <p:sldId id="465" r:id="rId25"/>
    <p:sldId id="467" r:id="rId26"/>
    <p:sldId id="468" r:id="rId27"/>
    <p:sldId id="523" r:id="rId28"/>
    <p:sldId id="524" r:id="rId29"/>
    <p:sldId id="470" r:id="rId30"/>
    <p:sldId id="489" r:id="rId31"/>
    <p:sldId id="490" r:id="rId32"/>
    <p:sldId id="515" r:id="rId33"/>
    <p:sldId id="513" r:id="rId34"/>
    <p:sldId id="495" r:id="rId35"/>
    <p:sldId id="525" r:id="rId36"/>
    <p:sldId id="526" r:id="rId37"/>
    <p:sldId id="530" r:id="rId38"/>
    <p:sldId id="535" r:id="rId39"/>
    <p:sldId id="536" r:id="rId40"/>
    <p:sldId id="537" r:id="rId41"/>
    <p:sldId id="538" r:id="rId42"/>
    <p:sldId id="539" r:id="rId43"/>
    <p:sldId id="540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B291E-4D63-44D8-9FE2-F9EEBB49D803}">
          <p14:sldIdLst>
            <p14:sldId id="531"/>
            <p14:sldId id="532"/>
            <p14:sldId id="533"/>
          </p14:sldIdLst>
        </p14:section>
        <p14:section name="Functions" id="{E62E72CC-21EE-4242-933D-F63A61555FC9}">
          <p14:sldIdLst>
            <p14:sldId id="534"/>
            <p14:sldId id="458"/>
            <p14:sldId id="459"/>
            <p14:sldId id="527"/>
            <p14:sldId id="528"/>
          </p14:sldIdLst>
        </p14:section>
        <p14:section name="Stored Procedures" id="{9B223023-437F-44BD-AE05-7AB81D7541EC}">
          <p14:sldIdLst>
            <p14:sldId id="481"/>
            <p14:sldId id="519"/>
            <p14:sldId id="477"/>
            <p14:sldId id="480"/>
            <p14:sldId id="482"/>
            <p14:sldId id="483"/>
            <p14:sldId id="485"/>
            <p14:sldId id="520"/>
            <p14:sldId id="521"/>
            <p14:sldId id="529"/>
          </p14:sldIdLst>
        </p14:section>
        <p14:section name="Transactions" id="{A1949474-4747-4B49-92DB-B9C91D9DA736}">
          <p14:sldIdLst>
            <p14:sldId id="461"/>
            <p14:sldId id="462"/>
            <p14:sldId id="463"/>
            <p14:sldId id="464"/>
            <p14:sldId id="465"/>
            <p14:sldId id="467"/>
            <p14:sldId id="468"/>
            <p14:sldId id="523"/>
            <p14:sldId id="524"/>
            <p14:sldId id="470"/>
          </p14:sldIdLst>
        </p14:section>
        <p14:section name="Triggers" id="{F00667B4-EB87-4C3A-9472-11484BC77BE2}">
          <p14:sldIdLst>
            <p14:sldId id="489"/>
            <p14:sldId id="490"/>
            <p14:sldId id="515"/>
            <p14:sldId id="513"/>
            <p14:sldId id="495"/>
            <p14:sldId id="525"/>
            <p14:sldId id="526"/>
            <p14:sldId id="530"/>
          </p14:sldIdLst>
        </p14:section>
        <p14:section name="Summary" id="{74E48815-88DC-41B3-A7D7-FC3F3F742483}">
          <p14:sldIdLst>
            <p14:sldId id="535"/>
            <p14:sldId id="536"/>
            <p14:sldId id="537"/>
            <p14:sldId id="538"/>
            <p14:sldId id="539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A3ABBC"/>
    <a:srgbClr val="F3BE60"/>
    <a:srgbClr val="F0A230"/>
    <a:srgbClr val="F3CD60"/>
    <a:srgbClr val="FFF0D9"/>
    <a:srgbClr val="3BABFF"/>
    <a:srgbClr val="C6C0AA"/>
    <a:srgbClr val="00B050"/>
    <a:srgbClr val="6133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044" autoAdjust="0"/>
  </p:normalViewPr>
  <p:slideViewPr>
    <p:cSldViewPr>
      <p:cViewPr varScale="1">
        <p:scale>
          <a:sx n="69" d="100"/>
          <a:sy n="69" d="100"/>
        </p:scale>
        <p:origin x="356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3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1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5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3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26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585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537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2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62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5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6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62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41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013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6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7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3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6.gif"/><Relationship Id="rId5" Type="http://schemas.openxmlformats.org/officeDocument/2006/relationships/image" Target="../media/image5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5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r>
              <a:rPr lang="en-US" sz="3200" noProof="1">
                <a:solidFill>
                  <a:srgbClr val="234465"/>
                </a:solidFill>
              </a:rPr>
              <a:t>User-defined Functions, Procedures, Triggers and Transactions</a:t>
            </a: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Database Programmability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67631"/>
            <a:ext cx="2950749" cy="525135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SoftUni Team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0885"/>
            <a:ext cx="2950749" cy="460502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350397"/>
            <a:ext cx="4648200" cy="290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4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dirty="0">
                <a:solidFill>
                  <a:srgbClr val="FFA000"/>
                </a:solidFill>
              </a:rPr>
              <a:t>logic</a:t>
            </a:r>
            <a:r>
              <a:rPr lang="en-US" dirty="0"/>
              <a:t> removed from the application and placed </a:t>
            </a:r>
            <a:r>
              <a:rPr lang="en-US" dirty="0">
                <a:solidFill>
                  <a:srgbClr val="FFA000"/>
                </a:solidFill>
              </a:rPr>
              <a:t>on the database </a:t>
            </a:r>
            <a:r>
              <a:rPr lang="en-US" dirty="0" smtClean="0">
                <a:solidFill>
                  <a:srgbClr val="FFA000"/>
                </a:solidFill>
              </a:rPr>
              <a:t>server</a:t>
            </a:r>
            <a:r>
              <a:rPr lang="en-US" dirty="0" smtClean="0"/>
              <a:t>.</a:t>
            </a:r>
            <a:endParaRPr lang="en-US" dirty="0"/>
          </a:p>
          <a:p>
            <a:pPr lvl="1">
              <a:spcBef>
                <a:spcPct val="35000"/>
              </a:spcBef>
            </a:pPr>
            <a:r>
              <a:rPr lang="en-US" dirty="0"/>
              <a:t>Can greatly cut down traffic on the network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Improve the security of </a:t>
            </a:r>
            <a:r>
              <a:rPr lang="en-US" dirty="0" smtClean="0"/>
              <a:t>the </a:t>
            </a:r>
            <a:r>
              <a:rPr lang="en-US" dirty="0"/>
              <a:t>database server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Separate data access routines from the business logic </a:t>
            </a:r>
          </a:p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dirty="0" smtClean="0"/>
              <a:t>accessed </a:t>
            </a:r>
            <a:r>
              <a:rPr lang="en-US" dirty="0"/>
              <a:t>by programs using different </a:t>
            </a:r>
            <a:r>
              <a:rPr lang="en-US" dirty="0" smtClean="0"/>
              <a:t>    platforms </a:t>
            </a:r>
            <a:r>
              <a:rPr lang="en-US" dirty="0"/>
              <a:t>and </a:t>
            </a:r>
            <a:r>
              <a:rPr lang="en-US" dirty="0" smtClean="0"/>
              <a:t>API's.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CREATE </a:t>
            </a:r>
            <a:r>
              <a:rPr lang="en-US" altLang="en-US" b="1" dirty="0" smtClean="0">
                <a:solidFill>
                  <a:srgbClr val="FFA000"/>
                </a:solidFill>
                <a:latin typeface="Consolas" pitchFamily="49" charset="0"/>
              </a:rPr>
              <a:t>PROCEDURE</a:t>
            </a:r>
          </a:p>
          <a:p>
            <a:r>
              <a:rPr lang="en-US" altLang="en-US" dirty="0" smtClean="0"/>
              <a:t>Example: </a:t>
            </a:r>
            <a:endParaRPr lang="bg-BG" altLang="en-US" dirty="0"/>
          </a:p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881324" y="2561827"/>
            <a:ext cx="101346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usp_select_employees_by_seniority() </a:t>
            </a:r>
            <a:endParaRPr lang="bg-BG" sz="2398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WHERE ROUND((DATEDIFF(NOW(), hire_date) / 365.25)) &lt;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6812" y="2570294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84537" y="3793035"/>
            <a:ext cx="2590800" cy="449080"/>
          </a:xfrm>
          <a:prstGeom prst="wedgeRoundRectCallout">
            <a:avLst>
              <a:gd name="adj1" fmla="val -38381"/>
              <a:gd name="adj2" fmla="val 850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</p:spTree>
    <p:extLst>
      <p:ext uri="{BB962C8B-B14F-4D97-AF65-F5344CB8AC3E}">
        <p14:creationId xmlns:p14="http://schemas.microsoft.com/office/powerpoint/2010/main" val="416443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Executing and 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CALL</a:t>
            </a:r>
            <a:endParaRPr lang="en-US" dirty="0">
              <a:solidFill>
                <a:srgbClr val="FFA000"/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b="1" dirty="0"/>
              <a:t>DROP </a:t>
            </a:r>
            <a:r>
              <a:rPr lang="en-US" altLang="en-US" b="1" dirty="0">
                <a:latin typeface="Consolas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605041" y="4191000"/>
            <a:ext cx="850410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DROP PROCEDURE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usp_select_employees_by_seniority;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9212" y="2133600"/>
            <a:ext cx="735727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usp_select_employees_by_seniority();</a:t>
            </a:r>
          </a:p>
        </p:txBody>
      </p:sp>
    </p:spTree>
    <p:extLst>
      <p:ext uri="{BB962C8B-B14F-4D97-AF65-F5344CB8AC3E}">
        <p14:creationId xmlns:p14="http://schemas.microsoft.com/office/powerpoint/2010/main" val="37784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To define a parameterized procedure use the syntax:</a:t>
            </a:r>
          </a:p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589212" y="2158905"/>
            <a:ext cx="72786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usp_procedure_name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(parameter_1_name parameter_type,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parameter_2_name parameter_type,…)</a:t>
            </a:r>
          </a:p>
        </p:txBody>
      </p:sp>
    </p:spTree>
    <p:extLst>
      <p:ext uri="{BB962C8B-B14F-4D97-AF65-F5344CB8AC3E}">
        <p14:creationId xmlns:p14="http://schemas.microsoft.com/office/powerpoint/2010/main" val="37568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2" y="1380272"/>
            <a:ext cx="105918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usp_select_employees_by_seniority(min_years_at_work INT)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BEGIN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SELECT first_name, last_name, hire_date,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ROUND(DATEDIFF(NOW(),DATE(hire_date)) / 365.25,0) AS 'years'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WHERE ROUND(DATEDIFF(NOW(),DATE(hire_date)) / 365.25,0) &gt; min_years_at_work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ORDER BY hire_date;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$$</a:t>
            </a:r>
            <a:br>
              <a:rPr lang="en-US" sz="2000" b="1" noProof="1" smtClean="0">
                <a:latin typeface="Consolas" pitchFamily="49" charset="0"/>
                <a:cs typeface="Consolas" pitchFamily="49" charset="0"/>
              </a:rPr>
            </a:b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usp_select_employees_by_seniority(15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5612" y="1295400"/>
            <a:ext cx="3290755" cy="449080"/>
          </a:xfrm>
          <a:prstGeom prst="wedgeRoundRectCallout">
            <a:avLst>
              <a:gd name="adj1" fmla="val -34969"/>
              <a:gd name="adj2" fmla="val 943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99412" y="2519174"/>
            <a:ext cx="2667000" cy="449080"/>
          </a:xfrm>
          <a:prstGeom prst="wedgeRoundRectCallout">
            <a:avLst>
              <a:gd name="adj1" fmla="val -35910"/>
              <a:gd name="adj2" fmla="val 959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5412" y="5486400"/>
            <a:ext cx="1666855" cy="449080"/>
          </a:xfrm>
          <a:prstGeom prst="wedgeRoundRectCallout">
            <a:avLst>
              <a:gd name="adj1" fmla="val -37970"/>
              <a:gd name="adj2" fmla="val 9934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6610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697799" y="1177601"/>
            <a:ext cx="8458200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usp_add_numbers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(first_number INT,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second_number INT,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OUT result INT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SET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first_number + second_number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 $$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DELIMITER </a:t>
            </a: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 @answer=0;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CALL usp_add_numbers(5, 6,@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answer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@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answer</a:t>
            </a: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08612" y="1923073"/>
            <a:ext cx="3063114" cy="449080"/>
          </a:xfrm>
          <a:prstGeom prst="wedgeRoundRectCallout">
            <a:avLst>
              <a:gd name="adj1" fmla="val -63951"/>
              <a:gd name="adj2" fmla="val 1370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10050" y="4759474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037012" y="6173970"/>
            <a:ext cx="2438401" cy="449080"/>
          </a:xfrm>
          <a:prstGeom prst="wedgeRoundRectCallout">
            <a:avLst>
              <a:gd name="adj1" fmla="val -43259"/>
              <a:gd name="adj2" fmla="val -9593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2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Employees Promotion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Write a stored procedure that raises employees salaries by </a:t>
            </a:r>
            <a:r>
              <a:rPr lang="en-US" dirty="0" smtClean="0"/>
              <a:t>       department </a:t>
            </a:r>
            <a:r>
              <a:rPr lang="en-US" dirty="0"/>
              <a:t>name (as parameter) </a:t>
            </a:r>
            <a:r>
              <a:rPr lang="en-US" dirty="0">
                <a:solidFill>
                  <a:srgbClr val="FFA000"/>
                </a:solidFill>
              </a:rPr>
              <a:t>by 5%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Use </a:t>
            </a:r>
            <a:r>
              <a:rPr lang="en-US" noProof="1"/>
              <a:t>soft</a:t>
            </a:r>
            <a:r>
              <a:rPr lang="en-US" dirty="0"/>
              <a:t>_</a:t>
            </a:r>
            <a:r>
              <a:rPr lang="en-US" noProof="1"/>
              <a:t>uni</a:t>
            </a:r>
            <a:r>
              <a:rPr lang="en-US" dirty="0"/>
              <a:t> database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3931609"/>
            <a:ext cx="11207718" cy="1245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7612" y="1676400"/>
            <a:ext cx="9601200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usp_raise_salaries(department_name varchar(50))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UPDATE employees e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INNER JOIN departments AS d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ON e.department_id = d.department_id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SET salary = salary * 1.05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WHERE d.name = department_name;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91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Employees Promotion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772966-2E15-458E-855B-33C40D42F8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9862" y="1309235"/>
            <a:ext cx="11804650" cy="5091566"/>
          </a:xfrm>
        </p:spPr>
        <p:txBody>
          <a:bodyPr/>
          <a:lstStyle/>
          <a:p>
            <a:r>
              <a:rPr lang="en-US" dirty="0">
                <a:latin typeface="+mj-lt"/>
              </a:rPr>
              <a:t>Procedure result for 'Sales' department: </a:t>
            </a:r>
          </a:p>
          <a:p>
            <a:pPr marL="0" indent="0">
              <a:buNone/>
            </a:pPr>
            <a:r>
              <a:rPr lang="bg-BG" dirty="0">
                <a:latin typeface="+mj-lt"/>
              </a:rPr>
              <a:t>	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id="{818346EE-313E-46CF-84FF-48C4158E6A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835068"/>
              </p:ext>
            </p:extLst>
          </p:nvPr>
        </p:nvGraphicFramePr>
        <p:xfrm>
          <a:off x="1219658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1343494147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735586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731743"/>
                  </a:ext>
                </a:extLst>
              </a:tr>
            </a:tbl>
          </a:graphicData>
        </a:graphic>
      </p:graphicFrame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BC28E621-0392-4C38-9AD4-9265158661CF}"/>
              </a:ext>
            </a:extLst>
          </p:cNvPr>
          <p:cNvSpPr txBox="1"/>
          <p:nvPr/>
        </p:nvSpPr>
        <p:spPr>
          <a:xfrm>
            <a:off x="995112" y="3032485"/>
            <a:ext cx="471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before</a:t>
            </a:r>
            <a:r>
              <a:rPr lang="en-US" sz="3200" dirty="0"/>
              <a:t> procedure call:</a:t>
            </a:r>
          </a:p>
        </p:txBody>
      </p:sp>
      <p:graphicFrame>
        <p:nvGraphicFramePr>
          <p:cNvPr id="9" name="Group 49">
            <a:extLst>
              <a:ext uri="{FF2B5EF4-FFF2-40B4-BE49-F238E27FC236}">
                <a16:creationId xmlns:a16="http://schemas.microsoft.com/office/drawing/2014/main" id="{35712580-47C5-460E-AE36-F96C77BA6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313091"/>
              </p:ext>
            </p:extLst>
          </p:nvPr>
        </p:nvGraphicFramePr>
        <p:xfrm>
          <a:off x="6393243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1343494147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50 505.00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75 705.00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735586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731743"/>
                  </a:ext>
                </a:extLst>
              </a:tr>
            </a:tbl>
          </a:graphicData>
        </a:graphic>
      </p:graphicFrame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06358078-38B4-46BC-8E20-164AD243748F}"/>
              </a:ext>
            </a:extLst>
          </p:cNvPr>
          <p:cNvSpPr txBox="1"/>
          <p:nvPr/>
        </p:nvSpPr>
        <p:spPr>
          <a:xfrm>
            <a:off x="6314025" y="3032484"/>
            <a:ext cx="442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after</a:t>
            </a:r>
            <a:r>
              <a:rPr lang="en-US" sz="3200" dirty="0"/>
              <a:t> procedure call: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087187B-5C2C-4947-ADEE-A324A0FD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055" y="2174776"/>
            <a:ext cx="610626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usp_raise_salaries('Sales');</a:t>
            </a:r>
          </a:p>
        </p:txBody>
      </p:sp>
    </p:spTree>
    <p:extLst>
      <p:ext uri="{BB962C8B-B14F-4D97-AF65-F5344CB8AC3E}">
        <p14:creationId xmlns:p14="http://schemas.microsoft.com/office/powerpoint/2010/main" val="33824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a Transaction?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Executing operations as a </a:t>
            </a:r>
            <a:r>
              <a:rPr lang="en-GB" dirty="0" smtClean="0"/>
              <a:t>whole</a:t>
            </a:r>
            <a:endParaRPr lang="en-GB" dirty="0"/>
          </a:p>
        </p:txBody>
      </p:sp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514" y="1676400"/>
            <a:ext cx="2899798" cy="2057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User-Defined Functions.</a:t>
            </a:r>
            <a:endParaRPr lang="en-US" dirty="0" smtClean="0"/>
          </a:p>
          <a:p>
            <a:r>
              <a:rPr lang="en-US" dirty="0"/>
              <a:t>Stored Procedures.</a:t>
            </a:r>
            <a:endParaRPr lang="en-US" dirty="0" smtClean="0"/>
          </a:p>
          <a:p>
            <a:r>
              <a:rPr lang="en-GB" dirty="0" smtClean="0"/>
              <a:t>Transactions.</a:t>
            </a:r>
          </a:p>
          <a:p>
            <a:r>
              <a:rPr lang="en-US" dirty="0" smtClean="0"/>
              <a:t>Triggers.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FFA000"/>
                </a:solidFill>
              </a:rPr>
              <a:t>sequence of actions</a:t>
            </a:r>
            <a:r>
              <a:rPr lang="bg-BG" dirty="0">
                <a:solidFill>
                  <a:srgbClr val="FFA000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en-US" dirty="0" smtClean="0"/>
              <a:t>       executed </a:t>
            </a:r>
            <a:r>
              <a:rPr lang="en-US" dirty="0"/>
              <a:t>as a whole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</a:t>
            </a:r>
            <a:r>
              <a:rPr lang="en-US" dirty="0">
                <a:solidFill>
                  <a:srgbClr val="FFA000"/>
                </a:solidFill>
              </a:rPr>
              <a:t>all</a:t>
            </a:r>
            <a:r>
              <a:rPr lang="en-US" dirty="0"/>
              <a:t> of them complete successfully or </a:t>
            </a:r>
            <a:r>
              <a:rPr lang="en-US" dirty="0">
                <a:solidFill>
                  <a:srgbClr val="FFA000"/>
                </a:solidFill>
              </a:rPr>
              <a:t>none</a:t>
            </a:r>
            <a:r>
              <a:rPr lang="en-US" dirty="0"/>
              <a:t>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</a:t>
            </a:r>
            <a:r>
              <a:rPr lang="bg-BG" dirty="0" smtClean="0"/>
              <a:t>+</a:t>
            </a:r>
            <a:r>
              <a:rPr lang="en-GB" dirty="0" smtClean="0"/>
              <a:t>   </a:t>
            </a:r>
            <a:r>
              <a:rPr lang="bg-BG" dirty="0" smtClean="0"/>
              <a:t>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>
                <a:solidFill>
                  <a:srgbClr val="FFA000"/>
                </a:solidFill>
              </a:rPr>
              <a:t>the whole operation </a:t>
            </a:r>
            <a:r>
              <a:rPr lang="en-US" dirty="0" smtClean="0">
                <a:solidFill>
                  <a:srgbClr val="FFA000"/>
                </a:solidFill>
              </a:rPr>
              <a:t> is </a:t>
            </a:r>
            <a:r>
              <a:rPr lang="en-US" dirty="0">
                <a:solidFill>
                  <a:srgbClr val="FFA000"/>
                </a:solidFill>
              </a:rPr>
              <a:t>cancelled</a:t>
            </a:r>
            <a:endParaRPr lang="bg-BG" dirty="0">
              <a:solidFill>
                <a:srgbClr val="FFA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88583" y="4775278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ln w="38100"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cxnSp>
        <p:nvCxnSpPr>
          <p:cNvPr id="7" name="Curved Connector 6"/>
          <p:cNvCxnSpPr>
            <a:stCxn id="16" idx="2"/>
            <a:endCxn id="14" idx="2"/>
          </p:cNvCxnSpPr>
          <p:nvPr/>
        </p:nvCxnSpPr>
        <p:spPr>
          <a:xfrm rot="5400000">
            <a:off x="3670879" y="2459946"/>
            <a:ext cx="12700" cy="3994563"/>
          </a:xfrm>
          <a:prstGeom prst="curvedConnector3">
            <a:avLst>
              <a:gd name="adj1" fmla="val 81085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(Commit)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3593" y="2981877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ln w="38100"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5957" y="3627685"/>
            <a:ext cx="1869492" cy="0"/>
          </a:xfrm>
          <a:prstGeom prst="straightConnector1">
            <a:avLst/>
          </a:prstGeom>
          <a:ln w="38100"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10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2422" y="1200952"/>
            <a:ext cx="10151790" cy="527604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dirty="0">
                <a:solidFill>
                  <a:srgbClr val="FFA000"/>
                </a:solidFill>
              </a:rPr>
              <a:t>consistency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FFA000"/>
                </a:solidFill>
              </a:rPr>
              <a:t>integrity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 smtClean="0"/>
              <a:t>database.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Changes are persisted when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bg-BG" dirty="0">
              <a:solidFill>
                <a:srgbClr val="FFA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All of the operations are executed as a whole</a:t>
            </a:r>
            <a:r>
              <a:rPr lang="bg-BG" dirty="0"/>
              <a:t>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in games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012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97579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56078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69818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7360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04221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29585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62212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74228" y="4618698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80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2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6" y="4886874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1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Transactions?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1" y="2477751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02" y="406865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14" y="2477751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68301" y="409657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304" y="198120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9428" y="525601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3831" y="247775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29195" y="447610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1822" y="224281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73838" y="447610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3996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51231" y="541872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998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Problem: </a:t>
            </a:r>
            <a:r>
              <a:rPr lang="en-GB" dirty="0"/>
              <a:t>Employees Promotion By ID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371601"/>
            <a:ext cx="11647669" cy="4988124"/>
          </a:xfrm>
        </p:spPr>
        <p:txBody>
          <a:bodyPr>
            <a:normAutofit/>
          </a:bodyPr>
          <a:lstStyle/>
          <a:p>
            <a:r>
              <a:rPr lang="en-US" dirty="0"/>
              <a:t>Write a transaction </a:t>
            </a:r>
            <a:r>
              <a:rPr lang="en-US" dirty="0" smtClean="0"/>
              <a:t>that </a:t>
            </a:r>
            <a:r>
              <a:rPr lang="en-US" dirty="0"/>
              <a:t>raises an employee's salary by id only if the employee exists in the database</a:t>
            </a:r>
          </a:p>
          <a:p>
            <a:pPr lvl="1"/>
            <a:r>
              <a:rPr lang="en-US" dirty="0"/>
              <a:t>If not, no changes should be made</a:t>
            </a:r>
          </a:p>
          <a:p>
            <a:pPr lvl="1"/>
            <a:r>
              <a:rPr lang="en-US" dirty="0"/>
              <a:t>Use soft_uni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8" y="3810000"/>
            <a:ext cx="2909596" cy="25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1408549"/>
            <a:ext cx="104394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PROCEDURE usp_raise_salary_by_id(id int)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 TRANSACTION;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IF((SELECT count(employee_id) FROM employees WHERE employee_id like id)&lt;&gt;1) THEN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ROLLBACK;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UPDATE employees AS e SET salary = salary + salary*0.05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WHERE e.employee_id = id;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END IF;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53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2181" y="1285286"/>
            <a:ext cx="11358019" cy="5434012"/>
          </a:xfrm>
        </p:spPr>
        <p:txBody>
          <a:bodyPr>
            <a:normAutofit/>
          </a:bodyPr>
          <a:lstStyle/>
          <a:p>
            <a:r>
              <a:rPr lang="en-US" dirty="0"/>
              <a:t>Modern DBMS servers have built-in transaction support</a:t>
            </a:r>
          </a:p>
          <a:p>
            <a:pPr lvl="1"/>
            <a:r>
              <a:rPr lang="en-US" dirty="0"/>
              <a:t>Implement “</a:t>
            </a:r>
            <a:r>
              <a:rPr lang="en-US" dirty="0">
                <a:solidFill>
                  <a:srgbClr val="FFA000"/>
                </a:solidFill>
              </a:rPr>
              <a:t>ACID</a:t>
            </a:r>
            <a:r>
              <a:rPr lang="en-US" dirty="0"/>
              <a:t>” transactions</a:t>
            </a:r>
          </a:p>
          <a:p>
            <a:pPr lvl="1"/>
            <a:r>
              <a:rPr lang="en-US" dirty="0"/>
              <a:t>E.g. Oracle, MySQL, MS SQL Server, …</a:t>
            </a:r>
          </a:p>
          <a:p>
            <a:r>
              <a:rPr lang="en-US" dirty="0"/>
              <a:t>ACID means: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tomicity</a:t>
            </a:r>
            <a:endParaRPr lang="bg-BG" dirty="0"/>
          </a:p>
          <a:p>
            <a:pPr lvl="1"/>
            <a:r>
              <a:rPr lang="en-US" b="1" dirty="0"/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solation</a:t>
            </a:r>
            <a:endParaRPr lang="bg-BG" dirty="0"/>
          </a:p>
          <a:p>
            <a:pPr lvl="1"/>
            <a:r>
              <a:rPr lang="en-US" b="1" dirty="0"/>
              <a:t>D</a:t>
            </a:r>
            <a:r>
              <a:rPr lang="en-US" dirty="0"/>
              <a:t>urability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8" y="3810000"/>
            <a:ext cx="2909596" cy="25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3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Maintaining the integrity of the </a:t>
            </a:r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954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1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79412" y="1287463"/>
            <a:ext cx="11276012" cy="4732337"/>
          </a:xfrm>
        </p:spPr>
        <p:txBody>
          <a:bodyPr>
            <a:normAutofit/>
          </a:bodyPr>
          <a:lstStyle/>
          <a:p>
            <a:r>
              <a:rPr lang="en-US" dirty="0"/>
              <a:t>Triggers - small programs in the database itself, activated by </a:t>
            </a:r>
            <a:r>
              <a:rPr lang="en-US" dirty="0" smtClean="0"/>
              <a:t>the database </a:t>
            </a:r>
            <a:r>
              <a:rPr lang="en-US" dirty="0"/>
              <a:t>events application layer</a:t>
            </a:r>
          </a:p>
          <a:p>
            <a:pPr lvl="1"/>
            <a:r>
              <a:rPr lang="en-US" dirty="0"/>
              <a:t>UPDATE, DELETE or INSERT queries</a:t>
            </a:r>
          </a:p>
          <a:p>
            <a:pPr lvl="1"/>
            <a:r>
              <a:rPr lang="en-US" dirty="0"/>
              <a:t>Called in case of specific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</a:p>
          <a:p>
            <a:r>
              <a:rPr lang="en-US" dirty="0"/>
              <a:t>We do not call triggers </a:t>
            </a:r>
            <a:r>
              <a:rPr lang="en-US" dirty="0">
                <a:solidFill>
                  <a:srgbClr val="FFA000"/>
                </a:solidFill>
              </a:rPr>
              <a:t>explicitly</a:t>
            </a:r>
          </a:p>
          <a:p>
            <a:pPr lvl="1"/>
            <a:r>
              <a:rPr lang="en-US" dirty="0"/>
              <a:t>Triggers are </a:t>
            </a:r>
            <a:r>
              <a:rPr lang="en-US" dirty="0">
                <a:solidFill>
                  <a:srgbClr val="FFA000"/>
                </a:solidFill>
              </a:rPr>
              <a:t>attached</a:t>
            </a:r>
            <a:r>
              <a:rPr lang="en-US" dirty="0"/>
              <a:t> to a table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Types of Triggers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5827713" cy="9826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  <a:tabLst/>
            </a:pPr>
            <a:r>
              <a:rPr lang="en-US" sz="4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Before</a:t>
            </a:r>
            <a:endParaRPr lang="en-US" sz="4000" b="1" dirty="0">
              <a:solidFill>
                <a:srgbClr val="FFA000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70612" y="1604261"/>
            <a:ext cx="0" cy="4038600"/>
          </a:xfrm>
          <a:prstGeom prst="line">
            <a:avLst/>
          </a:prstGeom>
          <a:ln w="25400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After</a:t>
            </a:r>
            <a:endParaRPr lang="en-US" sz="4800" b="1" dirty="0">
              <a:solidFill>
                <a:srgbClr val="FFA000"/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b="1" dirty="0">
              <a:solidFill>
                <a:srgbClr val="FFA000"/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55023" y="4646625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0" name="Cloud 9"/>
          <p:cNvSpPr/>
          <p:nvPr/>
        </p:nvSpPr>
        <p:spPr>
          <a:xfrm>
            <a:off x="8755191" y="2389175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11" name="Arrow: Down 10"/>
          <p:cNvSpPr/>
          <p:nvPr/>
        </p:nvSpPr>
        <p:spPr>
          <a:xfrm rot="16200000">
            <a:off x="6718240" y="4722825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4" name="Arrow: Down 13"/>
          <p:cNvSpPr/>
          <p:nvPr/>
        </p:nvSpPr>
        <p:spPr>
          <a:xfrm rot="10800000">
            <a:off x="9572487" y="3884625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5" name="Arrow: Down 14"/>
          <p:cNvSpPr/>
          <p:nvPr/>
        </p:nvSpPr>
        <p:spPr>
          <a:xfrm rot="16200000">
            <a:off x="11026818" y="4584718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6" name="Arrow: Down 15"/>
          <p:cNvSpPr/>
          <p:nvPr/>
        </p:nvSpPr>
        <p:spPr>
          <a:xfrm rot="20894067">
            <a:off x="10260373" y="3758952"/>
            <a:ext cx="329848" cy="1373834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97391" y="4646626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25" name="Cloud 24"/>
          <p:cNvSpPr/>
          <p:nvPr/>
        </p:nvSpPr>
        <p:spPr>
          <a:xfrm>
            <a:off x="1154391" y="2195328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26" name="Arrow: Down 25"/>
          <p:cNvSpPr/>
          <p:nvPr/>
        </p:nvSpPr>
        <p:spPr>
          <a:xfrm rot="16200000">
            <a:off x="603918" y="4722826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7" name="Arrow: Down 26"/>
          <p:cNvSpPr/>
          <p:nvPr/>
        </p:nvSpPr>
        <p:spPr>
          <a:xfrm rot="10800000">
            <a:off x="1575478" y="3701721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8" name="Arrow: Down 27"/>
          <p:cNvSpPr/>
          <p:nvPr/>
        </p:nvSpPr>
        <p:spPr>
          <a:xfrm rot="16200000">
            <a:off x="4912496" y="4584719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9" name="Arrow: Down 28"/>
          <p:cNvSpPr/>
          <p:nvPr/>
        </p:nvSpPr>
        <p:spPr>
          <a:xfrm rot="20894067">
            <a:off x="2153620" y="3638672"/>
            <a:ext cx="311252" cy="121917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4356" y="1272223"/>
            <a:ext cx="11352212" cy="5280977"/>
          </a:xfrm>
        </p:spPr>
        <p:txBody>
          <a:bodyPr/>
          <a:lstStyle/>
          <a:p>
            <a:r>
              <a:rPr lang="en-US" dirty="0"/>
              <a:t>There are three different events that can be applied within a trigger: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701429" y="2743200"/>
            <a:ext cx="2502582" cy="808023"/>
          </a:xfrm>
          <a:prstGeom prst="roundRect">
            <a:avLst>
              <a:gd name="adj" fmla="val 538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76010" y="5168857"/>
            <a:ext cx="1553419" cy="51745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3275012" y="5168857"/>
            <a:ext cx="1553418" cy="51745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7077009" y="5168857"/>
            <a:ext cx="1553419" cy="51745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</a:p>
        </p:txBody>
      </p:sp>
      <p:cxnSp>
        <p:nvCxnSpPr>
          <p:cNvPr id="18" name="Straight Connector 37"/>
          <p:cNvCxnSpPr>
            <a:cxnSpLocks/>
            <a:stCxn id="12" idx="2"/>
            <a:endCxn id="15" idx="0"/>
          </p:cNvCxnSpPr>
          <p:nvPr/>
        </p:nvCxnSpPr>
        <p:spPr>
          <a:xfrm flipH="1">
            <a:off x="4051721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38"/>
          <p:cNvCxnSpPr>
            <a:cxnSpLocks/>
            <a:stCxn id="12" idx="2"/>
            <a:endCxn id="14" idx="0"/>
          </p:cNvCxnSpPr>
          <p:nvPr/>
        </p:nvCxnSpPr>
        <p:spPr>
          <a:xfrm>
            <a:off x="5952720" y="3551223"/>
            <a:ext cx="0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39"/>
          <p:cNvCxnSpPr>
            <a:stCxn id="12" idx="2"/>
            <a:endCxn id="16" idx="0"/>
          </p:cNvCxnSpPr>
          <p:nvPr/>
        </p:nvCxnSpPr>
        <p:spPr>
          <a:xfrm>
            <a:off x="5952720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671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Triggered</a:t>
            </a:r>
            <a:endParaRPr lang="bg-BG" dirty="0"/>
          </a:p>
        </p:txBody>
      </p:sp>
      <p:sp>
        <p:nvSpPr>
          <p:cNvPr id="13" name="Content Placeholder 4"/>
          <p:cNvSpPr>
            <a:spLocks noGrp="1"/>
          </p:cNvSpPr>
          <p:nvPr>
            <p:ph idx="4294967295"/>
          </p:nvPr>
        </p:nvSpPr>
        <p:spPr>
          <a:xfrm>
            <a:off x="0" y="1393371"/>
            <a:ext cx="12114212" cy="54864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Create a table </a:t>
            </a:r>
            <a:r>
              <a:rPr lang="en-GB" noProof="1"/>
              <a:t>deleted</a:t>
            </a:r>
            <a:r>
              <a:rPr lang="en-GB" dirty="0"/>
              <a:t>_employees with fields:</a:t>
            </a:r>
          </a:p>
          <a:p>
            <a:pPr lvl="1">
              <a:lnSpc>
                <a:spcPct val="95000"/>
              </a:lnSpc>
            </a:pPr>
            <a:r>
              <a:rPr lang="en-GB" noProof="1"/>
              <a:t>employee</a:t>
            </a:r>
            <a:r>
              <a:rPr lang="en-GB" dirty="0"/>
              <a:t>_id – primary key </a:t>
            </a:r>
          </a:p>
          <a:p>
            <a:pPr lvl="1">
              <a:lnSpc>
                <a:spcPct val="95000"/>
              </a:lnSpc>
            </a:pPr>
            <a:r>
              <a:rPr lang="en-GB" dirty="0"/>
              <a:t>first_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last</a:t>
            </a:r>
            <a:r>
              <a:rPr lang="en-GB" dirty="0"/>
              <a:t>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middle</a:t>
            </a:r>
            <a:r>
              <a:rPr lang="en-GB" dirty="0"/>
              <a:t>_name, </a:t>
            </a:r>
            <a:r>
              <a:rPr lang="en-GB" noProof="1"/>
              <a:t>job</a:t>
            </a:r>
            <a:r>
              <a:rPr lang="en-GB" dirty="0"/>
              <a:t>_title, </a:t>
            </a:r>
            <a:r>
              <a:rPr lang="en-GB" noProof="1"/>
              <a:t>deparment</a:t>
            </a:r>
            <a:r>
              <a:rPr lang="en-GB" dirty="0"/>
              <a:t>_id, salary</a:t>
            </a:r>
          </a:p>
          <a:p>
            <a:pPr>
              <a:lnSpc>
                <a:spcPct val="95000"/>
              </a:lnSpc>
            </a:pPr>
            <a:r>
              <a:rPr lang="en-GB" dirty="0"/>
              <a:t>Add a trigger to </a:t>
            </a:r>
            <a:r>
              <a:rPr lang="en-GB" dirty="0" smtClean="0"/>
              <a:t>the employees </a:t>
            </a:r>
            <a:r>
              <a:rPr lang="en-GB" dirty="0"/>
              <a:t>table that logs deleted employees into the deleted_</a:t>
            </a:r>
            <a:r>
              <a:rPr lang="en-GB" noProof="1"/>
              <a:t>employees</a:t>
            </a:r>
            <a:r>
              <a:rPr lang="en-GB" dirty="0"/>
              <a:t> table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Use soft_uni database </a:t>
            </a:r>
            <a:endParaRPr lang="en-GB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6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6212" y="1676400"/>
            <a:ext cx="9720177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deleted_employees(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employee_id INT PRIMARY KEY AUTO_INCREMENT,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first_name VARCHAR(20),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last_name VARCHAR(20),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middle_name VARCHAR(20),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job_title VARCHAR(50),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department_id INT,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salary DOUBLE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621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 (2)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8012" y="1569937"/>
            <a:ext cx="10896600" cy="4985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CREATE TRIGGER tr_deleted_employees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AFTER DELETE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 EACH ROW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INSERT INTO deleted_employees     (first_name,last_name,middle_name,job_title,department_id,salary)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VALUES(OLD.first_name,OLD.last_name,OLD.middle_name,OLD.job_title,OLD.department_id,OLD.salary);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END;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48A41B9-952A-44F8-A1FC-5D99182D4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648" y="2667000"/>
            <a:ext cx="6062577" cy="1209675"/>
          </a:xfrm>
          <a:prstGeom prst="wedgeRoundRectCallout">
            <a:avLst>
              <a:gd name="adj1" fmla="val -32390"/>
              <a:gd name="adj2" fmla="val 760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and NEW keywords allow you to access columns before/after trigger action</a:t>
            </a:r>
          </a:p>
        </p:txBody>
      </p:sp>
    </p:spTree>
    <p:extLst>
      <p:ext uri="{BB962C8B-B14F-4D97-AF65-F5344CB8AC3E}">
        <p14:creationId xmlns:p14="http://schemas.microsoft.com/office/powerpoint/2010/main" val="27915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Triggered 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E34A24-41B6-4566-A4C2-36260A9F2A8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7733" y="1235212"/>
            <a:ext cx="11712085" cy="5317988"/>
          </a:xfrm>
        </p:spPr>
        <p:txBody>
          <a:bodyPr/>
          <a:lstStyle/>
          <a:p>
            <a:r>
              <a:rPr lang="en-US" dirty="0">
                <a:latin typeface="+mj-lt"/>
              </a:rPr>
              <a:t>Trigger action result on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NOTE: Remove foreign key checks before trying to delete </a:t>
            </a:r>
            <a:r>
              <a:rPr lang="en-US" dirty="0" smtClean="0">
                <a:latin typeface="+mj-lt"/>
              </a:rPr>
              <a:t>          employees</a:t>
            </a:r>
            <a:endParaRPr lang="en-US" dirty="0">
              <a:latin typeface="+mj-lt"/>
            </a:endParaRPr>
          </a:p>
          <a:p>
            <a:pPr lvl="1"/>
            <a:r>
              <a:rPr lang="en-US" sz="2800" dirty="0">
                <a:solidFill>
                  <a:srgbClr val="FFA000"/>
                </a:solidFill>
                <a:latin typeface="+mj-lt"/>
              </a:rPr>
              <a:t>DO NOT submit foreign key restriction changes in the Judge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1AEFC54-12F1-4C47-A9D6-1AD2651F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76" y="3734747"/>
            <a:ext cx="92202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employee_id IN (1);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F46149E-3100-462A-A19E-B685BEBB5684}"/>
              </a:ext>
            </a:extLst>
          </p:cNvPr>
          <p:cNvSpPr txBox="1"/>
          <p:nvPr/>
        </p:nvSpPr>
        <p:spPr>
          <a:xfrm>
            <a:off x="1370012" y="4445037"/>
            <a:ext cx="578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in </a:t>
            </a:r>
            <a:r>
              <a:rPr lang="en-US" sz="3200" noProof="1"/>
              <a:t>deleted</a:t>
            </a:r>
            <a:r>
              <a:rPr lang="en-US" sz="3200" dirty="0"/>
              <a:t>_</a:t>
            </a:r>
            <a:r>
              <a:rPr lang="en-US" sz="3200" noProof="1"/>
              <a:t>employees</a:t>
            </a:r>
            <a:r>
              <a:rPr lang="en-US" sz="3200" dirty="0"/>
              <a:t> table:</a:t>
            </a:r>
          </a:p>
        </p:txBody>
      </p:sp>
      <p:graphicFrame>
        <p:nvGraphicFramePr>
          <p:cNvPr id="9" name="Group 49">
            <a:extLst>
              <a:ext uri="{FF2B5EF4-FFF2-40B4-BE49-F238E27FC236}">
                <a16:creationId xmlns:a16="http://schemas.microsoft.com/office/drawing/2014/main" id="{45CD9C8D-0813-49C0-9FB9-CBEE08FE5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565111"/>
              </p:ext>
            </p:extLst>
          </p:nvPr>
        </p:nvGraphicFramePr>
        <p:xfrm>
          <a:off x="1474433" y="5278437"/>
          <a:ext cx="8305801" cy="954024"/>
        </p:xfrm>
        <a:graphic>
          <a:graphicData uri="http://schemas.openxmlformats.org/drawingml/2006/table">
            <a:tbl>
              <a:tblPr/>
              <a:tblGrid>
                <a:gridCol w="2429056">
                  <a:extLst>
                    <a:ext uri="{9D8B030D-6E8A-4147-A177-3AD203B41FA5}">
                      <a16:colId xmlns:a16="http://schemas.microsoft.com/office/drawing/2014/main" val="1343494147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121922407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181130687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Gilbert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bg2"/>
                </a:solidFill>
              </a:rPr>
              <a:t>We can </a:t>
            </a:r>
            <a:r>
              <a:rPr lang="en-GB" sz="2800" dirty="0">
                <a:solidFill>
                  <a:srgbClr val="FFA000"/>
                </a:solidFill>
              </a:rPr>
              <a:t>optimize</a:t>
            </a:r>
            <a:r>
              <a:rPr lang="en-GB" sz="2800" dirty="0">
                <a:solidFill>
                  <a:schemeClr val="bg2"/>
                </a:solidFill>
              </a:rPr>
              <a:t> with User-defined </a:t>
            </a:r>
            <a:r>
              <a:rPr lang="en-GB" sz="2800" dirty="0" smtClean="0">
                <a:solidFill>
                  <a:srgbClr val="FFA000"/>
                </a:solidFill>
              </a:rPr>
              <a:t>Functions</a:t>
            </a:r>
            <a:r>
              <a:rPr lang="en-GB" sz="2800" dirty="0" smtClean="0">
                <a:solidFill>
                  <a:schemeClr val="bg2"/>
                </a:solidFill>
              </a:rPr>
              <a:t>.</a:t>
            </a:r>
            <a:endParaRPr lang="en-GB" sz="28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rgbClr val="FFA000"/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improve </a:t>
            </a:r>
            <a:r>
              <a:rPr lang="en-GB" sz="2800" dirty="0">
                <a:solidFill>
                  <a:srgbClr val="FFA000"/>
                </a:solidFill>
              </a:rPr>
              <a:t>security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dirty="0" smtClean="0">
                <a:solidFill>
                  <a:srgbClr val="FFA000"/>
                </a:solidFill>
              </a:rPr>
              <a:t>consistency</a:t>
            </a:r>
            <a:r>
              <a:rPr lang="en-GB" sz="2800" dirty="0" smtClean="0">
                <a:solidFill>
                  <a:schemeClr val="bg2"/>
                </a:solidFill>
              </a:rPr>
              <a:t>.</a:t>
            </a:r>
            <a:endParaRPr lang="en-GB" sz="28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chemeClr val="bg2"/>
                </a:solidFill>
              </a:rPr>
              <a:t>Stored </a:t>
            </a:r>
            <a:r>
              <a:rPr lang="en-GB" sz="2800" dirty="0">
                <a:solidFill>
                  <a:srgbClr val="FFA000"/>
                </a:solidFill>
              </a:rPr>
              <a:t>Procedures</a:t>
            </a:r>
            <a:r>
              <a:rPr lang="en-GB" sz="2800" dirty="0">
                <a:solidFill>
                  <a:schemeClr val="bg2"/>
                </a:solidFill>
              </a:rPr>
              <a:t> encapsulate </a:t>
            </a:r>
            <a:r>
              <a:rPr lang="en-GB" sz="2800" dirty="0">
                <a:solidFill>
                  <a:srgbClr val="FFA000"/>
                </a:solidFill>
              </a:rPr>
              <a:t>repetitive </a:t>
            </a:r>
            <a:r>
              <a:rPr lang="en-GB" sz="2800" dirty="0" smtClean="0">
                <a:solidFill>
                  <a:srgbClr val="FFA000"/>
                </a:solidFill>
              </a:rPr>
              <a:t>logic</a:t>
            </a:r>
            <a:r>
              <a:rPr lang="en-GB" sz="2800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rgbClr val="FFA000"/>
                </a:solidFill>
              </a:rPr>
              <a:t>Triggers</a:t>
            </a:r>
            <a:r>
              <a:rPr lang="en-GB" sz="2800" dirty="0">
                <a:solidFill>
                  <a:schemeClr val="bg2"/>
                </a:solidFill>
              </a:rPr>
              <a:t> execute </a:t>
            </a:r>
            <a:r>
              <a:rPr lang="en-GB" sz="2800" dirty="0">
                <a:solidFill>
                  <a:srgbClr val="FFA000"/>
                </a:solidFill>
              </a:rPr>
              <a:t>before</a:t>
            </a:r>
            <a:r>
              <a:rPr lang="en-GB" sz="2800" dirty="0">
                <a:solidFill>
                  <a:schemeClr val="bg2"/>
                </a:solidFill>
              </a:rPr>
              <a:t> certain </a:t>
            </a:r>
            <a:r>
              <a:rPr lang="en-GB" sz="2800" dirty="0">
                <a:solidFill>
                  <a:srgbClr val="FFA000"/>
                </a:solidFill>
              </a:rPr>
              <a:t>events</a:t>
            </a:r>
            <a:r>
              <a:rPr lang="en-GB" sz="2800" dirty="0">
                <a:solidFill>
                  <a:schemeClr val="bg2"/>
                </a:solidFill>
              </a:rPr>
              <a:t> on </a:t>
            </a:r>
            <a:r>
              <a:rPr lang="en-GB" sz="2800" dirty="0" smtClean="0">
                <a:solidFill>
                  <a:schemeClr val="bg2"/>
                </a:solidFill>
              </a:rPr>
              <a:t>tables.</a:t>
            </a:r>
            <a:endParaRPr lang="en-GB" sz="28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75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  <a:endParaRPr lang="en-US" dirty="0">
              <a:solidFill>
                <a:srgbClr val="F0A22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9" y="5660561"/>
            <a:ext cx="10958928" cy="953235"/>
          </a:xfrm>
        </p:spPr>
        <p:txBody>
          <a:bodyPr/>
          <a:lstStyle/>
          <a:p>
            <a:r>
              <a:rPr lang="en-US" sz="4000" dirty="0">
                <a:solidFill>
                  <a:srgbClr val="234465"/>
                </a:solidFill>
              </a:rPr>
              <a:t>Encapsulating custom logic</a:t>
            </a:r>
          </a:p>
          <a:p>
            <a:endParaRPr lang="en-US" sz="1600" dirty="0"/>
          </a:p>
        </p:txBody>
      </p:sp>
      <p:pic>
        <p:nvPicPr>
          <p:cNvPr id="5" name="Картина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19200"/>
            <a:ext cx="2550947" cy="263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306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518" y="1211263"/>
            <a:ext cx="11804650" cy="5570537"/>
          </a:xfrm>
        </p:spPr>
        <p:txBody>
          <a:bodyPr/>
          <a:lstStyle/>
          <a:p>
            <a:r>
              <a:rPr lang="en-US" dirty="0"/>
              <a:t>Extend the functionality of a MySQL Server</a:t>
            </a:r>
          </a:p>
          <a:p>
            <a:pPr lvl="1"/>
            <a:r>
              <a:rPr lang="en-US" dirty="0"/>
              <a:t>Modular programming – write </a:t>
            </a:r>
            <a:r>
              <a:rPr lang="en-US" dirty="0">
                <a:solidFill>
                  <a:srgbClr val="FFA000"/>
                </a:solidFill>
              </a:rPr>
              <a:t>once</a:t>
            </a:r>
            <a:r>
              <a:rPr lang="en-US" dirty="0"/>
              <a:t>, call it </a:t>
            </a:r>
            <a:r>
              <a:rPr lang="en-US" dirty="0">
                <a:solidFill>
                  <a:srgbClr val="FFA000"/>
                </a:solidFill>
              </a:rPr>
              <a:t>any number </a:t>
            </a:r>
            <a:r>
              <a:rPr lang="en-US" dirty="0"/>
              <a:t>of times</a:t>
            </a:r>
          </a:p>
          <a:p>
            <a:pPr lvl="1"/>
            <a:r>
              <a:rPr lang="en-US" dirty="0"/>
              <a:t>Faster execution – doesn't need to be reparsed and reoptimized with each use</a:t>
            </a:r>
          </a:p>
          <a:p>
            <a:pPr lvl="1"/>
            <a:r>
              <a:rPr lang="en-US" dirty="0"/>
              <a:t>Break out complex logic into </a:t>
            </a:r>
            <a:r>
              <a:rPr lang="en-US" dirty="0">
                <a:solidFill>
                  <a:srgbClr val="FFA000"/>
                </a:solidFill>
              </a:rPr>
              <a:t>shorter code blocks</a:t>
            </a:r>
          </a:p>
          <a:p>
            <a:r>
              <a:rPr lang="en-US" dirty="0"/>
              <a:t>Functions can be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Scalar</a:t>
            </a:r>
            <a:r>
              <a:rPr lang="en-US" dirty="0" smtClean="0"/>
              <a:t> </a:t>
            </a:r>
            <a:r>
              <a:rPr lang="en-US" dirty="0"/>
              <a:t>– return </a:t>
            </a:r>
            <a:r>
              <a:rPr lang="en-US" dirty="0">
                <a:solidFill>
                  <a:srgbClr val="FFA000"/>
                </a:solidFill>
              </a:rPr>
              <a:t>single value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/>
              <a:t>Table-Valued </a:t>
            </a:r>
            <a:r>
              <a:rPr lang="en-US" dirty="0">
                <a:latin typeface="+mj-lt"/>
              </a:rPr>
              <a:t>– return a </a:t>
            </a:r>
            <a:r>
              <a:rPr lang="en-US" dirty="0">
                <a:solidFill>
                  <a:srgbClr val="FFA000"/>
                </a:solidFill>
              </a:rPr>
              <a:t>table</a:t>
            </a:r>
            <a:endParaRPr lang="bg-BG" dirty="0">
              <a:solidFill>
                <a:srgbClr val="FFA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Write a function </a:t>
            </a:r>
            <a:r>
              <a:rPr lang="en-GB" sz="28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ufn</a:t>
            </a:r>
            <a:r>
              <a:rPr lang="en-GB" sz="28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count</a:t>
            </a:r>
            <a:r>
              <a:rPr lang="en-GB" sz="28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GB" sz="28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by</a:t>
            </a:r>
            <a:r>
              <a:rPr lang="en-GB" sz="28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_town</a:t>
            </a:r>
            <a:r>
              <a:rPr lang="en-GB" sz="2800" b="1" dirty="0" smtClean="0">
                <a:latin typeface="Consolas" panose="020B0609020204030204" pitchFamily="49" charset="0"/>
              </a:rPr>
              <a:t>(</a:t>
            </a:r>
            <a:r>
              <a:rPr lang="en-GB" sz="2800" b="1" noProof="1" smtClean="0">
                <a:latin typeface="Consolas" panose="020B0609020204030204" pitchFamily="49" charset="0"/>
              </a:rPr>
              <a:t>town</a:t>
            </a:r>
            <a:r>
              <a:rPr lang="en-GB" sz="2800" b="1" dirty="0" smtClean="0">
                <a:latin typeface="Consolas" panose="020B0609020204030204" pitchFamily="49" charset="0"/>
              </a:rPr>
              <a:t>_name)</a:t>
            </a:r>
            <a:r>
              <a:rPr lang="en-GB" sz="2800" b="1" dirty="0" smtClean="0"/>
              <a:t>        </a:t>
            </a:r>
            <a:r>
              <a:rPr lang="en-US" dirty="0" smtClean="0"/>
              <a:t>that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Accepts town name </a:t>
            </a:r>
            <a:r>
              <a:rPr lang="en-US" dirty="0" smtClean="0"/>
              <a:t>as a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Returns the count of employees in the database who live in that town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0412" y="1600200"/>
            <a:ext cx="10591800" cy="4803339"/>
          </a:xfrm>
        </p:spPr>
        <p:txBody>
          <a:bodyPr/>
          <a:lstStyle/>
          <a:p>
            <a:r>
              <a:rPr lang="en-GB" sz="2000" dirty="0">
                <a:solidFill>
                  <a:srgbClr val="FFA000"/>
                </a:solidFill>
              </a:rPr>
              <a:t>CREATE FUNCTION </a:t>
            </a:r>
            <a:r>
              <a:rPr lang="en-GB" sz="2000" dirty="0" err="1"/>
              <a:t>ufn_count_employees_by_town</a:t>
            </a:r>
            <a:r>
              <a:rPr lang="en-GB" sz="2000" dirty="0"/>
              <a:t>(</a:t>
            </a:r>
            <a:r>
              <a:rPr lang="en-GB" sz="2000" dirty="0" err="1"/>
              <a:t>town_name</a:t>
            </a:r>
            <a:r>
              <a:rPr lang="en-GB" sz="2000" dirty="0"/>
              <a:t> VARCHAR(20))</a:t>
            </a:r>
          </a:p>
          <a:p>
            <a:r>
              <a:rPr lang="en-GB" sz="2000" dirty="0">
                <a:solidFill>
                  <a:srgbClr val="FFA000"/>
                </a:solidFill>
              </a:rPr>
              <a:t>RETURNS DOUBLE </a:t>
            </a:r>
          </a:p>
          <a:p>
            <a:r>
              <a:rPr lang="en-GB" sz="2000" dirty="0"/>
              <a:t>BEGIN</a:t>
            </a:r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rgbClr val="FFA000"/>
                </a:solidFill>
              </a:rPr>
              <a:t>DECLARE</a:t>
            </a:r>
            <a:r>
              <a:rPr lang="en-GB" sz="2000" dirty="0"/>
              <a:t> </a:t>
            </a:r>
            <a:r>
              <a:rPr lang="en-GB" sz="2000" dirty="0" err="1"/>
              <a:t>e_count</a:t>
            </a:r>
            <a:r>
              <a:rPr lang="en-GB" sz="2000" dirty="0"/>
              <a:t> DOUBLE;</a:t>
            </a:r>
          </a:p>
          <a:p>
            <a:r>
              <a:rPr lang="en-GB" sz="2000" dirty="0"/>
              <a:t>	SET </a:t>
            </a:r>
            <a:r>
              <a:rPr lang="en-GB" sz="2000" dirty="0" err="1"/>
              <a:t>e_count</a:t>
            </a:r>
            <a:r>
              <a:rPr lang="en-GB" sz="2000" dirty="0"/>
              <a:t> := (SELECT COUNT(</a:t>
            </a:r>
            <a:r>
              <a:rPr lang="en-GB" sz="2000" dirty="0" err="1"/>
              <a:t>employee_id</a:t>
            </a:r>
            <a:r>
              <a:rPr lang="en-GB" sz="2000" dirty="0"/>
              <a:t>) FROM employees AS e</a:t>
            </a:r>
          </a:p>
          <a:p>
            <a:r>
              <a:rPr lang="en-GB" sz="2000" dirty="0"/>
              <a:t>	INNER JOIN addresses AS a ON a.address_id = </a:t>
            </a:r>
            <a:r>
              <a:rPr lang="en-GB" sz="2000" dirty="0" err="1"/>
              <a:t>e.address_id</a:t>
            </a:r>
            <a:endParaRPr lang="en-GB" sz="2000" dirty="0"/>
          </a:p>
          <a:p>
            <a:r>
              <a:rPr lang="en-GB" sz="2000" dirty="0"/>
              <a:t>	INNER JOIN towns AS t ON </a:t>
            </a:r>
            <a:r>
              <a:rPr lang="en-GB" sz="2000" dirty="0" err="1"/>
              <a:t>t.town_id</a:t>
            </a:r>
            <a:r>
              <a:rPr lang="en-GB" sz="2000" dirty="0"/>
              <a:t> = </a:t>
            </a:r>
            <a:r>
              <a:rPr lang="en-GB" sz="2000" dirty="0" err="1"/>
              <a:t>a.town_id</a:t>
            </a:r>
            <a:endParaRPr lang="en-GB" sz="2000" dirty="0"/>
          </a:p>
          <a:p>
            <a:r>
              <a:rPr lang="en-GB" sz="2000" dirty="0"/>
              <a:t>	WHERE t.name = </a:t>
            </a:r>
            <a:r>
              <a:rPr lang="en-GB" sz="2000" dirty="0" err="1"/>
              <a:t>town_name</a:t>
            </a:r>
            <a:r>
              <a:rPr lang="en-GB" sz="2000" dirty="0"/>
              <a:t>);</a:t>
            </a:r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rgbClr val="FFA000"/>
                </a:solidFill>
              </a:rPr>
              <a:t>RETURN</a:t>
            </a:r>
            <a:r>
              <a:rPr lang="en-GB" sz="2000" dirty="0"/>
              <a:t> </a:t>
            </a:r>
            <a:r>
              <a:rPr lang="en-GB" sz="2000" dirty="0" err="1"/>
              <a:t>e_count</a:t>
            </a:r>
            <a:r>
              <a:rPr lang="en-GB" sz="2000" dirty="0"/>
              <a:t>;</a:t>
            </a:r>
          </a:p>
          <a:p>
            <a:r>
              <a:rPr lang="en-GB" sz="2000" dirty="0">
                <a:solidFill>
                  <a:srgbClr val="FFA000"/>
                </a:solidFill>
              </a:rPr>
              <a:t>END</a:t>
            </a:r>
            <a:r>
              <a:rPr lang="en-GB" sz="20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73EC8F75-854B-43A9-8F64-68C18DF36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2234582"/>
            <a:ext cx="2743200" cy="449080"/>
          </a:xfrm>
          <a:prstGeom prst="wedgeRoundRectCallout">
            <a:avLst>
              <a:gd name="adj1" fmla="val -38867"/>
              <a:gd name="adj2" fmla="val -8753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D57395-2BC4-421E-974E-21A756EE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2" y="2833961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Logic</a:t>
            </a:r>
          </a:p>
        </p:txBody>
      </p:sp>
    </p:spTree>
    <p:extLst>
      <p:ext uri="{BB962C8B-B14F-4D97-AF65-F5344CB8AC3E}">
        <p14:creationId xmlns:p14="http://schemas.microsoft.com/office/powerpoint/2010/main" val="26793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47B146A2-857D-427A-9E14-046D1D1F188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423" y="1222920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Examples of expected output: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A7DF755-4A82-4422-ADC8-D162CA4D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874951"/>
            <a:ext cx="79011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ufn_count_employees_by_town('Sofia');</a:t>
            </a:r>
          </a:p>
        </p:txBody>
      </p:sp>
      <p:sp>
        <p:nvSpPr>
          <p:cNvPr id="3" name="Стрелка надясно 2">
            <a:extLst>
              <a:ext uri="{FF2B5EF4-FFF2-40B4-BE49-F238E27FC236}">
                <a16:creationId xmlns:a16="http://schemas.microsoft.com/office/drawing/2014/main" id="{A5226199-9EA5-4713-B4BA-F7DD442C43D9}"/>
              </a:ext>
            </a:extLst>
          </p:cNvPr>
          <p:cNvSpPr/>
          <p:nvPr/>
        </p:nvSpPr>
        <p:spPr>
          <a:xfrm>
            <a:off x="9011184" y="2979127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425F01-FA59-4BD1-9A7C-BC73DED0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438" y="2874951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1A3648F4-F2EF-4F76-B3CB-E120E33750D2}"/>
              </a:ext>
            </a:extLst>
          </p:cNvPr>
          <p:cNvSpPr txBox="1"/>
          <p:nvPr/>
        </p:nvSpPr>
        <p:spPr>
          <a:xfrm>
            <a:off x="9102466" y="1739798"/>
            <a:ext cx="1758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Employees</a:t>
            </a:r>
          </a:p>
          <a:p>
            <a:pPr algn="ctr"/>
            <a:r>
              <a:rPr lang="en-US" sz="2800" dirty="0"/>
              <a:t> count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D7821E-1CA1-414C-A3E3-0A378C8A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008189"/>
            <a:ext cx="791271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ufn_count_employees_by_town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('Berlin');</a:t>
            </a:r>
          </a:p>
        </p:txBody>
      </p:sp>
      <p:sp>
        <p:nvSpPr>
          <p:cNvPr id="14" name="Стрелка надясно 13">
            <a:extLst>
              <a:ext uri="{FF2B5EF4-FFF2-40B4-BE49-F238E27FC236}">
                <a16:creationId xmlns:a16="http://schemas.microsoft.com/office/drawing/2014/main" id="{01D769B9-308C-4E3E-8409-70FED38C73CD}"/>
              </a:ext>
            </a:extLst>
          </p:cNvPr>
          <p:cNvSpPr/>
          <p:nvPr/>
        </p:nvSpPr>
        <p:spPr>
          <a:xfrm>
            <a:off x="8996533" y="4112365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2FB9CCA-EFD0-472D-BB04-9F858E1A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461" y="4008189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A44DA0E1-E839-42C2-8A49-F07B25B8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823" y="2120782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DC203F0-DE56-4D06-9E0B-8472B6C5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23" y="5141427"/>
            <a:ext cx="790790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ufn_count_employees_by_town(NULL);</a:t>
            </a:r>
          </a:p>
        </p:txBody>
      </p:sp>
      <p:sp>
        <p:nvSpPr>
          <p:cNvPr id="18" name="Стрелка надясно 17">
            <a:extLst>
              <a:ext uri="{FF2B5EF4-FFF2-40B4-BE49-F238E27FC236}">
                <a16:creationId xmlns:a16="http://schemas.microsoft.com/office/drawing/2014/main" id="{E5B0967F-EBA5-498F-9985-E3096DEB1008}"/>
              </a:ext>
            </a:extLst>
          </p:cNvPr>
          <p:cNvSpPr/>
          <p:nvPr/>
        </p:nvSpPr>
        <p:spPr>
          <a:xfrm>
            <a:off x="8977794" y="5245603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FAB0211-20AC-4074-A4A8-64DED4C4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800" y="5141427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683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Sets of queries stored on DB </a:t>
            </a:r>
            <a:r>
              <a:rPr lang="en-GB" dirty="0" smtClean="0"/>
              <a:t>Server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143000"/>
            <a:ext cx="2702901" cy="270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7965</TotalTime>
  <Words>1535</Words>
  <Application>Microsoft Office PowerPoint</Application>
  <PresentationFormat>Custom</PresentationFormat>
  <Paragraphs>401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Database Programmability</vt:lpstr>
      <vt:lpstr>Table of Content</vt:lpstr>
      <vt:lpstr>Questions</vt:lpstr>
      <vt:lpstr>PowerPoint Presentation</vt:lpstr>
      <vt:lpstr>User-Defined Functions</vt:lpstr>
      <vt:lpstr>Problem: Count Employees by Town</vt:lpstr>
      <vt:lpstr>Solution: Count Employees by Town</vt:lpstr>
      <vt:lpstr>Result: Count Employees by Town</vt:lpstr>
      <vt:lpstr>PowerPoint Presentation</vt:lpstr>
      <vt:lpstr>Stored Procedures</vt:lpstr>
      <vt:lpstr>Creating Stored Procedures</vt:lpstr>
      <vt:lpstr>Executing and Dropping Stored Procedures</vt:lpstr>
      <vt:lpstr>Defining Parameterized Procedures</vt:lpstr>
      <vt:lpstr>Parameterized Stored Procedures – Example</vt:lpstr>
      <vt:lpstr>Returning Values Using OUTPUT Parameters</vt:lpstr>
      <vt:lpstr>Problem: Employees Promotion</vt:lpstr>
      <vt:lpstr>Solution: Employees Promotion</vt:lpstr>
      <vt:lpstr>Result: Employees Promotion</vt:lpstr>
      <vt:lpstr>PowerPoint Presentation</vt:lpstr>
      <vt:lpstr>Transactions</vt:lpstr>
      <vt:lpstr>Transactions: Lifecycle (Rollback)</vt:lpstr>
      <vt:lpstr>Transactions: Lifecycle (Commit)</vt:lpstr>
      <vt:lpstr>Transactions Behavior</vt:lpstr>
      <vt:lpstr>Checkpoints in games</vt:lpstr>
      <vt:lpstr>What are Transactions?</vt:lpstr>
      <vt:lpstr>Problem: Employees Promotion By ID</vt:lpstr>
      <vt:lpstr>Solution: Employees Promotion</vt:lpstr>
      <vt:lpstr>Transactions Properties</vt:lpstr>
      <vt:lpstr>PowerPoint Presentation</vt:lpstr>
      <vt:lpstr>What Are Triggers?</vt:lpstr>
      <vt:lpstr>MySQL Types of Triggers</vt:lpstr>
      <vt:lpstr>Events</vt:lpstr>
      <vt:lpstr>Problem: Triggered</vt:lpstr>
      <vt:lpstr>Solution: Triggered</vt:lpstr>
      <vt:lpstr>Solution: Triggered (2)</vt:lpstr>
      <vt:lpstr>Result: Triggered 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Functions, Triggers and Transactions</dc:title>
  <dc:subject>Software Development Course</dc:subject>
  <dc:creator>Software University Foundation</dc:creator>
  <cp:keywords>Databases, SoftUni, Software University, MSSQL, SQL Management Studio, SQL Server Express</cp:keywords>
  <dc:description>https://softuni.bg/courses/databases-basics-mysql</dc:description>
  <cp:lastModifiedBy>Veronika</cp:lastModifiedBy>
  <cp:revision>338</cp:revision>
  <dcterms:created xsi:type="dcterms:W3CDTF">2014-01-02T17:00:34Z</dcterms:created>
  <dcterms:modified xsi:type="dcterms:W3CDTF">2018-10-11T11:08:06Z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