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8.jp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30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7" r:id="rId40"/>
    <p:sldId id="293" r:id="rId41"/>
    <p:sldId id="294" r:id="rId42"/>
    <p:sldId id="310" r:id="rId43"/>
    <p:sldId id="309" r:id="rId44"/>
    <p:sldId id="297" r:id="rId45"/>
    <p:sldId id="303" r:id="rId46"/>
    <p:sldId id="305" r:id="rId47"/>
    <p:sldId id="30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308145-89D0-436A-8EA8-27769AE2F06B}">
          <p14:sldIdLst>
            <p14:sldId id="256"/>
            <p14:sldId id="257"/>
            <p14:sldId id="258"/>
          </p14:sldIdLst>
        </p14:section>
        <p14:section name="Application Flow" id="{2C01C844-2B83-4B36-B10F-97570C156CCD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Error Handling" id="{FBA9091A-351F-48F0-9C91-C15FE3FB40AB}">
          <p14:sldIdLst>
            <p14:sldId id="270"/>
            <p14:sldId id="271"/>
            <p14:sldId id="272"/>
            <p14:sldId id="274"/>
            <p14:sldId id="273"/>
          </p14:sldIdLst>
        </p14:section>
        <p14:section name="Middleware" id="{673D0713-DC1E-4DCE-B988-CBCBB6B061F7}">
          <p14:sldIdLst>
            <p14:sldId id="275"/>
            <p14:sldId id="276"/>
            <p14:sldId id="30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Filters" id="{BC7C4771-C174-42BC-B276-AF2A82310AA2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307"/>
            <p14:sldId id="293"/>
            <p14:sldId id="294"/>
            <p14:sldId id="310"/>
            <p14:sldId id="309"/>
          </p14:sldIdLst>
        </p14:section>
        <p14:section name="Conclusion" id="{8DC3E0EC-2DF2-42FC-8FE3-614243924F84}">
          <p14:sldIdLst>
            <p14:sldId id="297"/>
            <p14:sldId id="303"/>
            <p14:sldId id="305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2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813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0317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6855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0903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805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358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0389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1256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006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610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40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18" Type="http://schemas.openxmlformats.org/officeDocument/2006/relationships/image" Target="../media/image41.png"/><Relationship Id="rId3" Type="http://schemas.openxmlformats.org/officeDocument/2006/relationships/image" Target="../media/image28.svg"/><Relationship Id="rId21" Type="http://schemas.openxmlformats.org/officeDocument/2006/relationships/image" Target="../media/image44.svg"/><Relationship Id="rId7" Type="http://schemas.openxmlformats.org/officeDocument/2006/relationships/image" Target="../media/image26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" Type="http://schemas.openxmlformats.org/officeDocument/2006/relationships/image" Target="../media/image27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4.svg"/><Relationship Id="rId5" Type="http://schemas.openxmlformats.org/officeDocument/2006/relationships/image" Target="../media/image30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19" Type="http://schemas.openxmlformats.org/officeDocument/2006/relationships/image" Target="../media/image42.svg"/><Relationship Id="rId4" Type="http://schemas.openxmlformats.org/officeDocument/2006/relationships/image" Target="../media/image29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Application Fundamentals</a:t>
            </a:r>
            <a:r>
              <a:rPr lang="en-US"/>
              <a:t>, Errors, </a:t>
            </a:r>
            <a:r>
              <a:rPr lang="en-US" dirty="0"/>
              <a:t>Filters, Middleware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Application Flow, Filters &amp; Middleware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9C54E-BBC3-4074-9B2F-193736294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74000"/>
            <a:ext cx="3317229" cy="1781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E7EBC-4393-4344-80BB-44153734F5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ASP.NET Core configures app behavior based on </a:t>
            </a:r>
            <a:r>
              <a:rPr lang="en-US" sz="2800" b="1" dirty="0">
                <a:solidFill>
                  <a:schemeClr val="bg1"/>
                </a:solidFill>
              </a:rPr>
              <a:t>runtime environment</a:t>
            </a:r>
          </a:p>
          <a:p>
            <a:pPr lvl="1"/>
            <a:r>
              <a:rPr lang="en-US" sz="2500" dirty="0"/>
              <a:t>The Framework supports 3 environments – </a:t>
            </a:r>
            <a:r>
              <a:rPr lang="en-US" sz="2500" b="1" dirty="0">
                <a:solidFill>
                  <a:schemeClr val="bg1"/>
                </a:solidFill>
              </a:rPr>
              <a:t>Development</a:t>
            </a:r>
            <a:r>
              <a:rPr lang="en-US" sz="2500" dirty="0"/>
              <a:t>, </a:t>
            </a:r>
            <a:r>
              <a:rPr lang="en-US" sz="2500" b="1" dirty="0">
                <a:solidFill>
                  <a:schemeClr val="bg1"/>
                </a:solidFill>
              </a:rPr>
              <a:t>Staging</a:t>
            </a:r>
            <a:r>
              <a:rPr lang="en-US" sz="2500" dirty="0"/>
              <a:t> and </a:t>
            </a:r>
            <a:r>
              <a:rPr lang="en-US" sz="2500" b="1" dirty="0">
                <a:solidFill>
                  <a:schemeClr val="bg1"/>
                </a:solidFill>
              </a:rPr>
              <a:t>Production</a:t>
            </a:r>
          </a:p>
          <a:p>
            <a:pPr lvl="1"/>
            <a:r>
              <a:rPr lang="en-US" sz="2500" dirty="0"/>
              <a:t>ASP.NET Core reads the </a:t>
            </a:r>
            <a:r>
              <a:rPr lang="en-US" sz="2500" b="1" dirty="0">
                <a:solidFill>
                  <a:schemeClr val="bg1"/>
                </a:solidFill>
              </a:rPr>
              <a:t>Environment variable </a:t>
            </a:r>
            <a:r>
              <a:rPr lang="en-US" sz="2500" dirty="0"/>
              <a:t>– </a:t>
            </a:r>
            <a:r>
              <a:rPr lang="en-US" sz="2500" b="1" dirty="0"/>
              <a:t>"</a:t>
            </a:r>
            <a:r>
              <a:rPr lang="en-US" sz="2500" b="1" dirty="0">
                <a:solidFill>
                  <a:schemeClr val="bg1"/>
                </a:solidFill>
              </a:rPr>
              <a:t>ASPNETCORE_ENVIRONMENT</a:t>
            </a:r>
            <a:r>
              <a:rPr lang="en-US" sz="2500" b="1" dirty="0"/>
              <a:t>"</a:t>
            </a:r>
          </a:p>
          <a:p>
            <a:pPr lvl="1"/>
            <a:r>
              <a:rPr lang="en-US" sz="2500" dirty="0"/>
              <a:t>Environment value is stored in </a:t>
            </a:r>
            <a:r>
              <a:rPr lang="en-US" sz="2500" b="1" noProof="1">
                <a:solidFill>
                  <a:schemeClr val="bg1"/>
                </a:solidFill>
              </a:rPr>
              <a:t>IHostingEnvironment.EnvironmentName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US" sz="2500" dirty="0"/>
              <a:t>The environment can be set to </a:t>
            </a:r>
            <a:r>
              <a:rPr lang="en-US" sz="2500" b="1" dirty="0">
                <a:solidFill>
                  <a:schemeClr val="bg1"/>
                </a:solidFill>
              </a:rPr>
              <a:t>any value</a:t>
            </a:r>
            <a:r>
              <a:rPr lang="en-US" sz="2500" dirty="0"/>
              <a:t>. The default environment is </a:t>
            </a:r>
            <a:r>
              <a:rPr lang="en-US" sz="2500" b="1" dirty="0">
                <a:solidFill>
                  <a:schemeClr val="bg1"/>
                </a:solidFill>
              </a:rPr>
              <a:t>Production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AC2FE1-F660-4FA8-9D8A-5B00747D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Environments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89C3E0F-7775-4754-9C53-21C05595D248}"/>
              </a:ext>
            </a:extLst>
          </p:cNvPr>
          <p:cNvSpPr txBox="1">
            <a:spLocks/>
          </p:cNvSpPr>
          <p:nvPr/>
        </p:nvSpPr>
        <p:spPr>
          <a:xfrm>
            <a:off x="1945995" y="4060119"/>
            <a:ext cx="830001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IsDevelopment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Development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IsStaging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Staging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IsProduction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Production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some_environment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Something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02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9A97E3-49C8-4D0F-82CD-5AC80DE02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 configuration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based on </a:t>
            </a:r>
            <a:r>
              <a:rPr lang="en-US" sz="3200" b="1" dirty="0">
                <a:solidFill>
                  <a:schemeClr val="bg1"/>
                </a:solidFill>
              </a:rPr>
              <a:t>key-value</a:t>
            </a:r>
            <a:r>
              <a:rPr lang="en-US" sz="3200" dirty="0"/>
              <a:t> pairs </a:t>
            </a:r>
          </a:p>
          <a:p>
            <a:pPr lvl="1"/>
            <a:r>
              <a:rPr lang="en-US" sz="3000" dirty="0"/>
              <a:t>App configurations are specified in </a:t>
            </a:r>
            <a:r>
              <a:rPr lang="en-US" sz="3000" b="1" dirty="0">
                <a:solidFill>
                  <a:schemeClr val="bg1"/>
                </a:solidFill>
              </a:rPr>
              <a:t>configuration providers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Configuration providers </a:t>
            </a:r>
            <a:r>
              <a:rPr lang="en-US" sz="3200" dirty="0"/>
              <a:t>read data from </a:t>
            </a:r>
            <a:r>
              <a:rPr lang="en-US" sz="3200" b="1" dirty="0">
                <a:solidFill>
                  <a:schemeClr val="bg1"/>
                </a:solidFill>
              </a:rPr>
              <a:t>configuration sources</a:t>
            </a:r>
          </a:p>
          <a:p>
            <a:pPr lvl="1"/>
            <a:r>
              <a:rPr lang="en-US" sz="3000" dirty="0"/>
              <a:t>Azure Key Vault, Command-line arguments</a:t>
            </a:r>
          </a:p>
          <a:p>
            <a:pPr lvl="1"/>
            <a:r>
              <a:rPr lang="en-US" sz="3000" dirty="0"/>
              <a:t>Custom providers (installed or created)</a:t>
            </a:r>
          </a:p>
          <a:p>
            <a:pPr lvl="1"/>
            <a:r>
              <a:rPr lang="en-US" sz="3000" dirty="0"/>
              <a:t>Directory files, Environment variables, etc.</a:t>
            </a:r>
          </a:p>
          <a:p>
            <a:r>
              <a:rPr lang="en-US" sz="3200" dirty="0"/>
              <a:t>One of the default sources is </a:t>
            </a:r>
            <a:r>
              <a:rPr lang="en-US" sz="3200" b="1" noProof="1">
                <a:solidFill>
                  <a:schemeClr val="bg1"/>
                </a:solidFill>
              </a:rPr>
              <a:t>appsettings.json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1E6455-3CB7-41B6-A22A-502E5D0E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C6DA1-DEDD-4EC9-AA42-89639FA32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602" y="3262152"/>
            <a:ext cx="1916338" cy="1916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CB1BC1-8E22-49CE-B1F0-19B566C58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648" y="4645018"/>
            <a:ext cx="1752175" cy="175217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50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4D890A-6EB2-4E78-85F5-0BA111219F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18096" cy="2050928"/>
          </a:xfrm>
        </p:spPr>
        <p:txBody>
          <a:bodyPr/>
          <a:lstStyle/>
          <a:p>
            <a:r>
              <a:rPr lang="en-US" sz="3200" dirty="0"/>
              <a:t>App configuration is read at </a:t>
            </a:r>
            <a:r>
              <a:rPr lang="en-US" sz="3200" b="1" dirty="0">
                <a:solidFill>
                  <a:schemeClr val="bg1"/>
                </a:solidFill>
              </a:rPr>
              <a:t>app startup </a:t>
            </a:r>
            <a:r>
              <a:rPr lang="en-US" sz="3200" dirty="0"/>
              <a:t>from the providers</a:t>
            </a:r>
          </a:p>
          <a:p>
            <a:pPr lvl="1"/>
            <a:r>
              <a:rPr lang="en-US" sz="3000" noProof="1"/>
              <a:t>Configuration properties are mapped in </a:t>
            </a:r>
            <a:r>
              <a:rPr lang="en-US" sz="3000" b="1" noProof="1">
                <a:solidFill>
                  <a:schemeClr val="bg1"/>
                </a:solidFill>
              </a:rPr>
              <a:t>IConfiguration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IConfiguration</a:t>
            </a:r>
            <a:r>
              <a:rPr lang="en-US" sz="3000" noProof="1"/>
              <a:t> is available in the app's </a:t>
            </a:r>
            <a:r>
              <a:rPr lang="en-US" sz="3000" b="1" noProof="1">
                <a:solidFill>
                  <a:schemeClr val="bg1"/>
                </a:solidFill>
              </a:rPr>
              <a:t>DI container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8A6911-EE20-4972-8A78-DFA6A080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Configuration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32E660-7F3A-4622-B984-5FCB09669D12}"/>
              </a:ext>
            </a:extLst>
          </p:cNvPr>
          <p:cNvGrpSpPr/>
          <p:nvPr/>
        </p:nvGrpSpPr>
        <p:grpSpPr>
          <a:xfrm>
            <a:off x="1137990" y="3024865"/>
            <a:ext cx="3179861" cy="2434101"/>
            <a:chOff x="196766" y="3009828"/>
            <a:chExt cx="4297622" cy="2434101"/>
          </a:xfrm>
        </p:grpSpPr>
        <p:sp>
          <p:nvSpPr>
            <p:cNvPr id="5" name="Text Placeholder 5">
              <a:extLst>
                <a:ext uri="{FF2B5EF4-FFF2-40B4-BE49-F238E27FC236}">
                  <a16:creationId xmlns:a16="http://schemas.microsoft.com/office/drawing/2014/main" id="{560F373B-6DCC-419E-9765-374020CDAFA6}"/>
                </a:ext>
              </a:extLst>
            </p:cNvPr>
            <p:cNvSpPr txBox="1">
              <a:spLocks/>
            </p:cNvSpPr>
            <p:nvPr/>
          </p:nvSpPr>
          <p:spPr>
            <a:xfrm>
              <a:off x="196766" y="3009828"/>
              <a:ext cx="4297622" cy="24341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endParaRPr lang="en-US" sz="1600" dirty="0">
                <a:ln w="0">
                  <a:noFill/>
                </a:ln>
                <a:solidFill>
                  <a:schemeClr val="tx1"/>
                </a:solidFill>
                <a:effectLst/>
              </a:endParaRP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Greeting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 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Hello!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", 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"Config":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"Secret": </a:t>
              </a:r>
              <a:b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"Can’t touch this"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},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...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D9B744-0219-4CB3-A8E4-FB03CDC734F3}"/>
                </a:ext>
              </a:extLst>
            </p:cNvPr>
            <p:cNvSpPr txBox="1"/>
            <p:nvPr/>
          </p:nvSpPr>
          <p:spPr>
            <a:xfrm>
              <a:off x="1997520" y="3009828"/>
              <a:ext cx="2490504" cy="507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/>
                <a:t>appsettings.json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7BCCE0-0DA1-4E49-99AA-FE109FAFD3B7}"/>
              </a:ext>
            </a:extLst>
          </p:cNvPr>
          <p:cNvGrpSpPr/>
          <p:nvPr/>
        </p:nvGrpSpPr>
        <p:grpSpPr>
          <a:xfrm>
            <a:off x="4495598" y="3024865"/>
            <a:ext cx="7079091" cy="3418986"/>
            <a:chOff x="3549872" y="3009828"/>
            <a:chExt cx="7065703" cy="3418986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FA21C340-EB8F-4CF7-98A8-F45892AADF4E}"/>
                </a:ext>
              </a:extLst>
            </p:cNvPr>
            <p:cNvSpPr txBox="1">
              <a:spLocks/>
            </p:cNvSpPr>
            <p:nvPr/>
          </p:nvSpPr>
          <p:spPr>
            <a:xfrm>
              <a:off x="3549872" y="3009828"/>
              <a:ext cx="7065703" cy="341898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public class HomeController : Controller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private readonly 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IConfiguration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config;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public HomeController(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IConfiguration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config)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this.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= 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;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public IActionResult Config()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return Content(this.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["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Greeting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"]); </a:t>
              </a:r>
              <a:b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</a:t>
              </a:r>
              <a:r>
                <a:rPr lang="en-US" sz="1600" dirty="0">
                  <a:ln w="0">
                    <a:noFill/>
                  </a:ln>
                  <a:solidFill>
                    <a:schemeClr val="accent2"/>
                  </a:solidFill>
                  <a:effectLst/>
                </a:rPr>
                <a:t>// Hello!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9B3A86-1089-498F-BDE8-F2FECB50D8CE}"/>
                </a:ext>
              </a:extLst>
            </p:cNvPr>
            <p:cNvSpPr txBox="1"/>
            <p:nvPr/>
          </p:nvSpPr>
          <p:spPr>
            <a:xfrm>
              <a:off x="8582717" y="3009828"/>
              <a:ext cx="2032127" cy="507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/>
                <a:t>HomeController.cs</a:t>
              </a: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578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D1906-A013-4A24-8A48-8F41B2674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968" y="1196130"/>
            <a:ext cx="11930063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Configuration options</a:t>
            </a:r>
            <a:r>
              <a:rPr lang="en-US" sz="3200" dirty="0"/>
              <a:t>, by convention, are set in </a:t>
            </a:r>
            <a:r>
              <a:rPr lang="en-US" sz="3200" b="1" noProof="1">
                <a:solidFill>
                  <a:schemeClr val="bg1"/>
                </a:solidFill>
              </a:rPr>
              <a:t>ConfigureServices()</a:t>
            </a:r>
          </a:p>
          <a:p>
            <a:pPr lvl="1"/>
            <a:r>
              <a:rPr lang="en-US" sz="3000" noProof="1"/>
              <a:t>Called before the </a:t>
            </a:r>
            <a:r>
              <a:rPr lang="en-US" sz="3000" b="1" noProof="1">
                <a:solidFill>
                  <a:schemeClr val="bg1"/>
                </a:solidFill>
              </a:rPr>
              <a:t>Configure()</a:t>
            </a:r>
            <a:r>
              <a:rPr lang="en-US" sz="3000" noProof="1"/>
              <a:t> method, by the </a:t>
            </a:r>
            <a:r>
              <a:rPr lang="en-US" sz="3000" b="1" noProof="1">
                <a:solidFill>
                  <a:schemeClr val="bg1"/>
                </a:solidFill>
              </a:rPr>
              <a:t>WebHost</a:t>
            </a:r>
          </a:p>
          <a:p>
            <a:pPr lvl="1"/>
            <a:r>
              <a:rPr lang="en-US" sz="3000" noProof="1"/>
              <a:t>Typical pattern is </a:t>
            </a:r>
            <a:r>
              <a:rPr lang="en-US" sz="3000" b="1" noProof="1">
                <a:solidFill>
                  <a:schemeClr val="bg1"/>
                </a:solidFill>
              </a:rPr>
              <a:t>Add{Service} </a:t>
            </a:r>
            <a:r>
              <a:rPr lang="en-US" sz="3000" noProof="1"/>
              <a:t>and then </a:t>
            </a:r>
            <a:r>
              <a:rPr lang="en-US" sz="3000" b="1" noProof="1">
                <a:solidFill>
                  <a:schemeClr val="bg1"/>
                </a:solidFill>
              </a:rPr>
              <a:t>services.Configure(Service)</a:t>
            </a:r>
          </a:p>
          <a:p>
            <a:r>
              <a:rPr lang="en-US" sz="3200" noProof="1"/>
              <a:t>Adding services to the service container:</a:t>
            </a:r>
          </a:p>
          <a:p>
            <a:pPr lvl="1"/>
            <a:r>
              <a:rPr lang="en-US" sz="3000" noProof="1"/>
              <a:t>Makes them available within the app</a:t>
            </a:r>
          </a:p>
          <a:p>
            <a:pPr lvl="2"/>
            <a:r>
              <a:rPr lang="en-US" sz="2800" noProof="1"/>
              <a:t>Resolved via </a:t>
            </a:r>
            <a:r>
              <a:rPr lang="en-US" sz="2800" b="1" noProof="1">
                <a:solidFill>
                  <a:schemeClr val="bg1"/>
                </a:solidFill>
              </a:rPr>
              <a:t>Dependency Injection</a:t>
            </a:r>
          </a:p>
          <a:p>
            <a:pPr lvl="1"/>
            <a:r>
              <a:rPr lang="en-US" sz="3000" noProof="1"/>
              <a:t>Makes them available within the </a:t>
            </a:r>
            <a:r>
              <a:rPr lang="en-US" sz="3000" b="1" noProof="1">
                <a:solidFill>
                  <a:schemeClr val="bg1"/>
                </a:solidFill>
              </a:rPr>
              <a:t>Configure()</a:t>
            </a:r>
            <a:r>
              <a:rPr lang="en-US" sz="3000" noProof="1"/>
              <a:t> method</a:t>
            </a:r>
          </a:p>
          <a:p>
            <a:pPr lvl="2"/>
            <a:r>
              <a:rPr lang="en-US" sz="2800" noProof="1"/>
              <a:t>Resolved via </a:t>
            </a:r>
            <a:r>
              <a:rPr lang="en-US" sz="2800" b="1" noProof="1">
                <a:solidFill>
                  <a:schemeClr val="bg1"/>
                </a:solidFill>
              </a:rPr>
              <a:t>IApplicationBuilder.ApplicationServices</a:t>
            </a:r>
          </a:p>
          <a:p>
            <a:pPr lvl="1"/>
            <a:endParaRPr lang="en-US" sz="30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4A8A8-8E5E-46FD-AF8E-FAB64BF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 Configuration</a:t>
            </a: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DFD1FC0A-8568-48F7-AD93-CECFEF206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5051" y="4539317"/>
            <a:ext cx="2012301" cy="2012301"/>
          </a:xfrm>
          <a:prstGeom prst="rect">
            <a:avLst/>
          </a:prstGeom>
        </p:spPr>
      </p:pic>
      <p:pic>
        <p:nvPicPr>
          <p:cNvPr id="8" name="Graphic 7" descr="USB">
            <a:extLst>
              <a:ext uri="{FF2B5EF4-FFF2-40B4-BE49-F238E27FC236}">
                <a16:creationId xmlns:a16="http://schemas.microsoft.com/office/drawing/2014/main" id="{35128E7D-B4A0-4CFA-8789-A1390A383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9851" y="3226112"/>
            <a:ext cx="1649134" cy="164913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780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D1906-A013-4A24-8A48-8F41B2674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968" y="1196130"/>
            <a:ext cx="11930063" cy="5201066"/>
          </a:xfrm>
        </p:spPr>
        <p:txBody>
          <a:bodyPr>
            <a:normAutofit/>
          </a:bodyPr>
          <a:lstStyle/>
          <a:p>
            <a:r>
              <a:rPr lang="en-US" sz="3200" noProof="1"/>
              <a:t>Services can be configured for </a:t>
            </a:r>
            <a:r>
              <a:rPr lang="en-US" sz="3200" b="1" noProof="1">
                <a:solidFill>
                  <a:schemeClr val="bg1"/>
                </a:solidFill>
              </a:rPr>
              <a:t>Dependency Injection </a:t>
            </a:r>
            <a:r>
              <a:rPr lang="en-US" sz="3200" noProof="1"/>
              <a:t>differently</a:t>
            </a:r>
          </a:p>
          <a:p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4A8A8-8E5E-46FD-AF8E-FAB64BF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 Configuration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08644B8-4911-4C56-819C-4FA7E1F34FE9}"/>
              </a:ext>
            </a:extLst>
          </p:cNvPr>
          <p:cNvSpPr txBox="1">
            <a:spLocks/>
          </p:cNvSpPr>
          <p:nvPr/>
        </p:nvSpPr>
        <p:spPr>
          <a:xfrm>
            <a:off x="672125" y="2147343"/>
            <a:ext cx="8300010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Transient objects are always different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 new instance is provided to every controller and service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AddTransient&lt;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DataService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Scoped objects are the same within a request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They are different across different requests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AddScoped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typeof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(DataService));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Singleton objects are the same for every object and request.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AddSingleton&lt;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DataService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0F9579-3512-4BBC-B6AB-7F26F090C1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98" y="2736306"/>
            <a:ext cx="2925564" cy="292556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13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Error Handling</a:t>
            </a:r>
            <a:endParaRPr lang="bg-BG" dirty="0"/>
          </a:p>
        </p:txBody>
      </p:sp>
      <p:sp>
        <p:nvSpPr>
          <p:cNvPr id="9" name="Flowchart: Extract 8">
            <a:extLst>
              <a:ext uri="{FF2B5EF4-FFF2-40B4-BE49-F238E27FC236}">
                <a16:creationId xmlns:a16="http://schemas.microsoft.com/office/drawing/2014/main" id="{DF4B543E-863D-4704-B3E5-67BC496FE67E}"/>
              </a:ext>
            </a:extLst>
          </p:cNvPr>
          <p:cNvSpPr/>
          <p:nvPr/>
        </p:nvSpPr>
        <p:spPr bwMode="auto">
          <a:xfrm>
            <a:off x="5139612" y="1576874"/>
            <a:ext cx="1912776" cy="1852126"/>
          </a:xfrm>
          <a:prstGeom prst="flowChartExtract">
            <a:avLst/>
          </a:prstGeom>
          <a:solidFill>
            <a:schemeClr val="bg2"/>
          </a:solidFill>
          <a:ln w="92075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81B96-ED32-47F0-A8A2-1F160AFABEC7}"/>
              </a:ext>
            </a:extLst>
          </p:cNvPr>
          <p:cNvSpPr txBox="1"/>
          <p:nvPr/>
        </p:nvSpPr>
        <p:spPr>
          <a:xfrm>
            <a:off x="5597933" y="1904368"/>
            <a:ext cx="996134" cy="181758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0" b="1" dirty="0"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Diagnostics &amp; Custom Error Handlers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10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04FE7-8180-44C4-AD5B-D5A8B3FB9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3006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There are several ways to configure </a:t>
            </a:r>
            <a:r>
              <a:rPr lang="en-US" sz="3200" b="1" dirty="0">
                <a:solidFill>
                  <a:schemeClr val="bg1"/>
                </a:solidFill>
              </a:rPr>
              <a:t>Error handling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3000" dirty="0"/>
              <a:t>Developer Exception Page</a:t>
            </a:r>
          </a:p>
          <a:p>
            <a:pPr lvl="1"/>
            <a:r>
              <a:rPr lang="en-US" sz="3000" dirty="0"/>
              <a:t>Exception Handler</a:t>
            </a:r>
          </a:p>
          <a:p>
            <a:pPr lvl="1"/>
            <a:r>
              <a:rPr lang="en-US" sz="3000" dirty="0"/>
              <a:t>Status Code Pages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MVC </a:t>
            </a:r>
            <a:r>
              <a:rPr lang="en-US" sz="3200" dirty="0"/>
              <a:t>apps have additional options for handling errors</a:t>
            </a:r>
          </a:p>
          <a:p>
            <a:pPr lvl="1"/>
            <a:r>
              <a:rPr lang="en-US" sz="3000" dirty="0"/>
              <a:t>Exception Filters</a:t>
            </a:r>
          </a:p>
          <a:p>
            <a:pPr lvl="1"/>
            <a:r>
              <a:rPr lang="en-US" sz="3000" dirty="0"/>
              <a:t>Model Validation (</a:t>
            </a:r>
            <a:r>
              <a:rPr lang="en-US" sz="3000" b="1" noProof="1">
                <a:solidFill>
                  <a:schemeClr val="bg1"/>
                </a:solidFill>
              </a:rPr>
              <a:t>ModelState</a:t>
            </a:r>
            <a:r>
              <a:rPr lang="en-US" sz="3000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C766AA-23EF-45C9-9DBD-46D21B7F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91A79-9100-40BA-BCC5-8C9F14B126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314" y="1894552"/>
            <a:ext cx="2357098" cy="1780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B721F-1C8A-494B-97AA-5DFFBF211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512" y="1809433"/>
            <a:ext cx="1865927" cy="1865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083AB-5784-4229-89B0-8FC9DC27A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33" y="4481880"/>
            <a:ext cx="2069738" cy="20697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257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BF3EE9-9C09-40DF-898F-7D2DCB6C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Developer Exception Page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F949D-B9F4-4F72-BE96-7614D5AF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6" y="1273214"/>
            <a:ext cx="5227476" cy="2644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933B23-1F38-4AA2-912E-E62E5B037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10"/>
          <a:stretch/>
        </p:blipFill>
        <p:spPr>
          <a:xfrm>
            <a:off x="599027" y="4033190"/>
            <a:ext cx="4603253" cy="2639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DC46AE-7EE1-4A95-8CD8-D2476A2C93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787"/>
          <a:stretch/>
        </p:blipFill>
        <p:spPr>
          <a:xfrm>
            <a:off x="6739910" y="4033190"/>
            <a:ext cx="4370857" cy="2518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10A9B5-7955-4D3C-A738-57C22B2F2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595" y="1273214"/>
            <a:ext cx="5959489" cy="26392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26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2ACE06-B0CA-4646-86AE-BF51FAD30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Configuring a custom exception page is done by using the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</a:rPr>
              <a:t>ExceptionHandlerMiddleware</a:t>
            </a:r>
          </a:p>
          <a:p>
            <a:pPr lvl="1"/>
            <a:endParaRPr lang="en-US" sz="3000" b="1" noProof="1">
              <a:solidFill>
                <a:schemeClr val="bg1"/>
              </a:solidFill>
            </a:endParaRPr>
          </a:p>
          <a:p>
            <a:pPr lvl="1"/>
            <a:endParaRPr lang="en-US" sz="3000" b="1" noProof="1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r>
              <a:rPr lang="en-US" sz="3200" noProof="1"/>
              <a:t>You can then implement a </a:t>
            </a:r>
            <a:r>
              <a:rPr lang="en-US" sz="3200" b="1" noProof="1">
                <a:solidFill>
                  <a:schemeClr val="bg1"/>
                </a:solidFill>
              </a:rPr>
              <a:t>handler </a:t>
            </a:r>
            <a:r>
              <a:rPr lang="en-US" sz="3200" noProof="1"/>
              <a:t>for that </a:t>
            </a:r>
            <a:r>
              <a:rPr lang="en-US" sz="3200" b="1" noProof="1">
                <a:solidFill>
                  <a:schemeClr val="bg1"/>
                </a:solidFill>
              </a:rPr>
              <a:t>route</a:t>
            </a:r>
          </a:p>
          <a:p>
            <a:pPr lvl="1"/>
            <a:r>
              <a:rPr lang="en-US" sz="3000" noProof="1"/>
              <a:t>It can be a </a:t>
            </a:r>
            <a:r>
              <a:rPr lang="en-US" sz="3000" b="1" noProof="1">
                <a:solidFill>
                  <a:schemeClr val="bg1"/>
                </a:solidFill>
              </a:rPr>
              <a:t>Controller Action</a:t>
            </a:r>
            <a:r>
              <a:rPr lang="en-US" sz="3000" noProof="1"/>
              <a:t>, a </a:t>
            </a:r>
            <a:r>
              <a:rPr lang="en-US" sz="3000" b="1" noProof="1">
                <a:solidFill>
                  <a:schemeClr val="bg1"/>
                </a:solidFill>
              </a:rPr>
              <a:t>Razor Page </a:t>
            </a:r>
            <a:r>
              <a:rPr lang="en-US" sz="3000" noProof="1"/>
              <a:t>or other handler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1B47F6-3BB8-4E00-92A4-40513C66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Custom Error Handler</a:t>
            </a:r>
            <a:r>
              <a:rPr lang="en-US" dirty="0"/>
              <a:t>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9956A81-A8A6-4F77-AFC8-472CA73F8B83}"/>
              </a:ext>
            </a:extLst>
          </p:cNvPr>
          <p:cNvSpPr txBox="1">
            <a:spLocks/>
          </p:cNvSpPr>
          <p:nvPr/>
        </p:nvSpPr>
        <p:spPr>
          <a:xfrm>
            <a:off x="721639" y="2301100"/>
            <a:ext cx="10568402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  <a:p>
            <a:endParaRPr lang="en-US" sz="20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(IApplicationBuilder app, IHostingEnvironment env)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  <a:endParaRPr lang="bg-BG" sz="20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UseExceptionHandler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bg-BG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/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Home/Error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44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2FC275-BF36-40B4-9E9A-D23192912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apps do not provide </a:t>
            </a:r>
            <a:r>
              <a:rPr lang="en-US" sz="3200" b="1" dirty="0">
                <a:solidFill>
                  <a:schemeClr val="bg1"/>
                </a:solidFill>
              </a:rPr>
              <a:t>rich</a:t>
            </a:r>
            <a:r>
              <a:rPr lang="en-US" sz="3200" dirty="0"/>
              <a:t> status code pages</a:t>
            </a:r>
          </a:p>
          <a:p>
            <a:pPr lvl="1"/>
            <a:r>
              <a:rPr lang="en-US" sz="3000" dirty="0"/>
              <a:t>To provide such, you have to use the </a:t>
            </a:r>
            <a:r>
              <a:rPr lang="en-US" sz="3000" b="1" dirty="0">
                <a:solidFill>
                  <a:schemeClr val="bg1"/>
                </a:solidFill>
              </a:rPr>
              <a:t>Status Code Pages Middleware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app.UseStatusCodePages()</a:t>
            </a:r>
          </a:p>
          <a:p>
            <a:r>
              <a:rPr lang="en-US" sz="3200" noProof="1"/>
              <a:t>The Middleware can easily be customized</a:t>
            </a:r>
          </a:p>
          <a:p>
            <a:pPr lvl="1"/>
            <a:r>
              <a:rPr lang="en-US" sz="3000" noProof="1"/>
              <a:t>Supports several extension methods. For example:</a:t>
            </a:r>
          </a:p>
          <a:p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3D1A0C-3631-4514-96EF-96CE129E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Status Code Pages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FCD5A-4453-43D2-9A7E-03E87BD7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57" y="2444037"/>
            <a:ext cx="4152900" cy="1428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921FD-81E2-4438-83E6-108557796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429" y="5454000"/>
            <a:ext cx="3008571" cy="12150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2B3B09D-B839-4D5D-92F0-7CEB8BEEECA9}"/>
              </a:ext>
            </a:extLst>
          </p:cNvPr>
          <p:cNvSpPr txBox="1">
            <a:spLocks/>
          </p:cNvSpPr>
          <p:nvPr/>
        </p:nvSpPr>
        <p:spPr>
          <a:xfrm>
            <a:off x="1011000" y="4464000"/>
            <a:ext cx="10575000" cy="833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app.UseStatusCodePagesWithRedirects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("/Home/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Error?statusCode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={0}")</a:t>
            </a:r>
          </a:p>
          <a:p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app.UseStatusCodePagesWithReExecute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("/Home/Error", "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statusCode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={0}")</a:t>
            </a:r>
          </a:p>
        </p:txBody>
      </p:sp>
    </p:spTree>
    <p:extLst>
      <p:ext uri="{BB962C8B-B14F-4D97-AF65-F5344CB8AC3E}">
        <p14:creationId xmlns:p14="http://schemas.microsoft.com/office/powerpoint/2010/main" val="222330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Application Flow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Application fundamentals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The Request Lifecycle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Error Handling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Middleware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Creating our own middleware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Filters</a:t>
            </a:r>
          </a:p>
          <a:p>
            <a:pPr marL="990289" lvl="1" indent="-51435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Creating our own filters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Middleware</a:t>
            </a:r>
            <a:endParaRPr lang="bg-B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EE7F1E-9E9A-4787-9810-C68127A8E5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380" y="1642187"/>
            <a:ext cx="1901237" cy="20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1E957-15CC-4EF0-B3FD-DA5A64CDE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</a:t>
            </a:r>
            <a:r>
              <a:rPr lang="en-US" sz="3000" b="1" dirty="0">
                <a:solidFill>
                  <a:schemeClr val="bg1"/>
                </a:solidFill>
              </a:rPr>
              <a:t>software</a:t>
            </a:r>
            <a:r>
              <a:rPr lang="en-US" sz="3000" dirty="0"/>
              <a:t>, assembled into an </a:t>
            </a:r>
            <a:r>
              <a:rPr lang="en-US" sz="3000" b="1" dirty="0">
                <a:solidFill>
                  <a:schemeClr val="bg1"/>
                </a:solidFill>
              </a:rPr>
              <a:t>app pipeline</a:t>
            </a:r>
            <a:r>
              <a:rPr lang="en-US" sz="3000" dirty="0"/>
              <a:t>. Each </a:t>
            </a:r>
            <a:r>
              <a:rPr lang="en-US" sz="3000" b="1" dirty="0">
                <a:solidFill>
                  <a:schemeClr val="bg1"/>
                </a:solidFill>
              </a:rPr>
              <a:t>component</a:t>
            </a:r>
            <a:r>
              <a:rPr lang="en-US" sz="3000" dirty="0"/>
              <a:t>:</a:t>
            </a:r>
          </a:p>
          <a:p>
            <a:pPr lvl="1"/>
            <a:r>
              <a:rPr lang="en-US" sz="2800" dirty="0"/>
              <a:t>Handles </a:t>
            </a:r>
            <a:r>
              <a:rPr lang="en-US" sz="2800" b="1" dirty="0">
                <a:solidFill>
                  <a:schemeClr val="bg1"/>
                </a:solidFill>
              </a:rPr>
              <a:t>Requests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Responses</a:t>
            </a:r>
          </a:p>
          <a:p>
            <a:pPr lvl="1"/>
            <a:r>
              <a:rPr lang="en-US" sz="2800" dirty="0"/>
              <a:t>Chooses whether to </a:t>
            </a:r>
            <a:r>
              <a:rPr lang="en-US" sz="2800" b="1" dirty="0">
                <a:solidFill>
                  <a:schemeClr val="bg1"/>
                </a:solidFill>
              </a:rPr>
              <a:t>pass</a:t>
            </a:r>
            <a:r>
              <a:rPr lang="en-US" sz="2800" dirty="0"/>
              <a:t> the Request to the </a:t>
            </a:r>
            <a:r>
              <a:rPr lang="en-US" sz="2800" b="1" dirty="0">
                <a:solidFill>
                  <a:schemeClr val="bg1"/>
                </a:solidFill>
              </a:rPr>
              <a:t>next component </a:t>
            </a:r>
            <a:r>
              <a:rPr lang="en-US" sz="2800" dirty="0"/>
              <a:t>in </a:t>
            </a:r>
            <a:br>
              <a:rPr lang="en-US" sz="2800" dirty="0"/>
            </a:br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pipeline</a:t>
            </a:r>
          </a:p>
          <a:p>
            <a:pPr lvl="1"/>
            <a:r>
              <a:rPr lang="en-US" sz="2800" dirty="0"/>
              <a:t>May perform work </a:t>
            </a:r>
            <a:r>
              <a:rPr lang="en-US" sz="2800" b="1" dirty="0">
                <a:solidFill>
                  <a:schemeClr val="bg1"/>
                </a:solidFill>
              </a:rPr>
              <a:t>before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after</a:t>
            </a:r>
            <a:r>
              <a:rPr lang="en-US" sz="2800" dirty="0"/>
              <a:t> the next component in the pipeline</a:t>
            </a:r>
            <a:br>
              <a:rPr lang="en-US" sz="2800" dirty="0"/>
            </a:br>
            <a:r>
              <a:rPr lang="en-US" sz="2800" dirty="0"/>
              <a:t>is invoked</a:t>
            </a:r>
          </a:p>
          <a:p>
            <a:r>
              <a:rPr lang="en-US" sz="3000" dirty="0"/>
              <a:t>In ASP.NET Core, </a:t>
            </a:r>
            <a:r>
              <a:rPr lang="en-US" sz="3000" b="1" dirty="0">
                <a:solidFill>
                  <a:schemeClr val="bg1"/>
                </a:solidFill>
              </a:rPr>
              <a:t>Request Delegates </a:t>
            </a:r>
            <a:r>
              <a:rPr lang="en-US" sz="3000" dirty="0"/>
              <a:t>build the </a:t>
            </a:r>
            <a:r>
              <a:rPr lang="en-US" sz="3000" b="1" dirty="0">
                <a:solidFill>
                  <a:schemeClr val="bg1"/>
                </a:solidFill>
              </a:rPr>
              <a:t>Request Pipeline</a:t>
            </a:r>
            <a:endParaRPr lang="en-US" sz="3000" dirty="0"/>
          </a:p>
          <a:p>
            <a:pPr lvl="1"/>
            <a:r>
              <a:rPr lang="en-US" sz="2800" dirty="0"/>
              <a:t>The request delegates handle each HTTP request</a:t>
            </a:r>
          </a:p>
          <a:p>
            <a:pPr lvl="1"/>
            <a:r>
              <a:rPr lang="en-US" sz="2800" dirty="0"/>
              <a:t>Request delegates are configured using </a:t>
            </a:r>
            <a:r>
              <a:rPr lang="en-US" sz="2800" b="1" dirty="0">
                <a:solidFill>
                  <a:schemeClr val="bg1"/>
                </a:solidFill>
              </a:rPr>
              <a:t>Use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Run</a:t>
            </a:r>
            <a:r>
              <a:rPr lang="en-US" sz="2800" dirty="0"/>
              <a:t>, and </a:t>
            </a:r>
            <a:r>
              <a:rPr lang="en-US" sz="2800" b="1" dirty="0">
                <a:solidFill>
                  <a:schemeClr val="bg1"/>
                </a:solidFill>
              </a:rPr>
              <a:t>Map</a:t>
            </a:r>
            <a:r>
              <a:rPr lang="en-US" sz="2800" dirty="0"/>
              <a:t> extension methods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54D48-E68A-43E1-8737-6E5050D1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92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– Life Cycle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155675" y="1892096"/>
            <a:ext cx="1800000" cy="382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Middleware 1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logic</a:t>
            </a:r>
          </a:p>
          <a:p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next();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more logic</a:t>
            </a:r>
          </a:p>
          <a:p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056169" y="1907841"/>
            <a:ext cx="1800000" cy="3826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 2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logic</a:t>
            </a:r>
          </a:p>
          <a:p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next();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more logic</a:t>
            </a:r>
          </a:p>
          <a:p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35721" y="1892096"/>
            <a:ext cx="1710000" cy="54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9599" y="5024282"/>
            <a:ext cx="1710000" cy="54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8957027" y="1907841"/>
            <a:ext cx="1800000" cy="3826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 3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logic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next();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more logic</a:t>
            </a:r>
          </a:p>
        </p:txBody>
      </p:sp>
      <p:sp>
        <p:nvSpPr>
          <p:cNvPr id="14" name="Right Arrow 13"/>
          <p:cNvSpPr/>
          <p:nvPr/>
        </p:nvSpPr>
        <p:spPr bwMode="auto">
          <a:xfrm rot="500911">
            <a:off x="5031314" y="2862998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549080">
            <a:off x="7934098" y="3065172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9937619">
            <a:off x="7934098" y="4442065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9692656">
            <a:off x="2100747" y="5012655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0322252">
            <a:off x="5026389" y="4690130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1647294">
            <a:off x="2117220" y="2245856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012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8875E-67A9-4576-A66E-5A0DA8533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Request Delegates </a:t>
            </a:r>
            <a:r>
              <a:rPr lang="en-US" sz="3000" dirty="0"/>
              <a:t>handle each </a:t>
            </a:r>
            <a:r>
              <a:rPr lang="en-US" sz="3000" b="1" dirty="0">
                <a:solidFill>
                  <a:schemeClr val="bg1"/>
                </a:solidFill>
              </a:rPr>
              <a:t>HTTP Request</a:t>
            </a:r>
          </a:p>
          <a:p>
            <a:pPr lvl="1"/>
            <a:r>
              <a:rPr lang="en-US" sz="2800" dirty="0"/>
              <a:t>Are configured using the </a:t>
            </a:r>
            <a:r>
              <a:rPr lang="en-US" sz="2800" b="1" dirty="0">
                <a:solidFill>
                  <a:schemeClr val="bg1"/>
                </a:solidFill>
              </a:rPr>
              <a:t>extension</a:t>
            </a:r>
            <a:r>
              <a:rPr lang="en-US" sz="2800" dirty="0"/>
              <a:t> methods </a:t>
            </a:r>
            <a:r>
              <a:rPr lang="en-US" sz="2800" b="1" dirty="0">
                <a:solidFill>
                  <a:schemeClr val="bg1"/>
                </a:solidFill>
              </a:rPr>
              <a:t>Run()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Map()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Use()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Request Delegates </a:t>
            </a:r>
            <a:r>
              <a:rPr lang="en-US" sz="3000" dirty="0"/>
              <a:t>(also called </a:t>
            </a:r>
            <a:r>
              <a:rPr lang="en-US" sz="3000" b="1" dirty="0">
                <a:solidFill>
                  <a:schemeClr val="bg1"/>
                </a:solidFill>
              </a:rPr>
              <a:t>middleware components</a:t>
            </a:r>
            <a:r>
              <a:rPr lang="en-US" sz="3000" dirty="0"/>
              <a:t>) can be:</a:t>
            </a:r>
          </a:p>
          <a:p>
            <a:pPr lvl="1"/>
            <a:r>
              <a:rPr lang="en-US" sz="2800" dirty="0"/>
              <a:t>Specified in-line as an anonymous method (called </a:t>
            </a:r>
            <a:r>
              <a:rPr lang="en-US" sz="2800" b="1" dirty="0">
                <a:solidFill>
                  <a:schemeClr val="bg1"/>
                </a:solidFill>
              </a:rPr>
              <a:t>in-line middleware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Defined in a reusable class</a:t>
            </a:r>
          </a:p>
          <a:p>
            <a:r>
              <a:rPr lang="en-US" sz="3000" dirty="0"/>
              <a:t>Each </a:t>
            </a:r>
            <a:r>
              <a:rPr lang="en-US" sz="3000" b="1" dirty="0">
                <a:solidFill>
                  <a:schemeClr val="bg1"/>
                </a:solidFill>
              </a:rPr>
              <a:t>middleware component </a:t>
            </a:r>
            <a:r>
              <a:rPr lang="en-US" sz="3000" dirty="0"/>
              <a:t>is responsible for:</a:t>
            </a:r>
          </a:p>
          <a:p>
            <a:pPr lvl="1"/>
            <a:r>
              <a:rPr lang="en-US" sz="2800" dirty="0"/>
              <a:t>Invoking the </a:t>
            </a:r>
            <a:r>
              <a:rPr lang="en-US" sz="2800" b="1" dirty="0">
                <a:solidFill>
                  <a:schemeClr val="bg1"/>
                </a:solidFill>
              </a:rPr>
              <a:t>next component </a:t>
            </a:r>
            <a:r>
              <a:rPr lang="en-US" sz="2800" dirty="0"/>
              <a:t>in the pipeline</a:t>
            </a:r>
          </a:p>
          <a:p>
            <a:pPr lvl="1"/>
            <a:r>
              <a:rPr lang="en-US" sz="2800" dirty="0"/>
              <a:t>Or</a:t>
            </a:r>
            <a:r>
              <a:rPr lang="en-US" sz="2800" b="1" dirty="0">
                <a:solidFill>
                  <a:schemeClr val="bg1"/>
                </a:solidFill>
              </a:rPr>
              <a:t> short-circuiting </a:t>
            </a:r>
            <a:r>
              <a:rPr lang="en-US" sz="2800" dirty="0"/>
              <a:t>the pipeline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E5B807-8A61-43B8-AC21-271BB64D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Delegates</a:t>
            </a:r>
          </a:p>
        </p:txBody>
      </p:sp>
      <p:pic>
        <p:nvPicPr>
          <p:cNvPr id="6" name="Graphic 5" descr="Network">
            <a:extLst>
              <a:ext uri="{FF2B5EF4-FFF2-40B4-BE49-F238E27FC236}">
                <a16:creationId xmlns:a16="http://schemas.microsoft.com/office/drawing/2014/main" id="{15962D4D-AF01-4D90-B5AE-D65352EBF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094" y="3540142"/>
            <a:ext cx="2857054" cy="285705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88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AC8B1F-D22B-4C7F-8533-F6F7FFA13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Use() </a:t>
            </a:r>
            <a:r>
              <a:rPr lang="en-US" sz="3200" dirty="0"/>
              <a:t>method is used to </a:t>
            </a:r>
            <a:r>
              <a:rPr lang="en-US" sz="3200" b="1" dirty="0">
                <a:solidFill>
                  <a:schemeClr val="bg1"/>
                </a:solidFill>
              </a:rPr>
              <a:t>chain</a:t>
            </a:r>
            <a:r>
              <a:rPr lang="en-US" sz="3200" dirty="0"/>
              <a:t> multiple </a:t>
            </a:r>
            <a:r>
              <a:rPr lang="en-US" sz="3200" b="1" dirty="0">
                <a:solidFill>
                  <a:schemeClr val="bg1"/>
                </a:solidFill>
              </a:rPr>
              <a:t>delegates </a:t>
            </a:r>
            <a:r>
              <a:rPr lang="en-US" sz="3200" dirty="0"/>
              <a:t>together</a:t>
            </a:r>
          </a:p>
          <a:p>
            <a:pPr lvl="1"/>
            <a:r>
              <a:rPr lang="en-US" sz="3000" dirty="0"/>
              <a:t>It can </a:t>
            </a:r>
            <a:r>
              <a:rPr lang="en-US" sz="3000" b="1" dirty="0">
                <a:solidFill>
                  <a:schemeClr val="bg1"/>
                </a:solidFill>
              </a:rPr>
              <a:t>short-circuit</a:t>
            </a:r>
            <a:r>
              <a:rPr lang="en-US" sz="3000" dirty="0"/>
              <a:t> the pipeline (if it does not invoke </a:t>
            </a:r>
            <a:r>
              <a:rPr lang="en-US" sz="3000" b="1" dirty="0">
                <a:solidFill>
                  <a:schemeClr val="bg1"/>
                </a:solidFill>
              </a:rPr>
              <a:t>next()</a:t>
            </a:r>
            <a:r>
              <a:rPr lang="en-US" sz="3000" dirty="0"/>
              <a:t>)</a:t>
            </a:r>
          </a:p>
          <a:p>
            <a:r>
              <a:rPr lang="en-US" sz="3200" dirty="0"/>
              <a:t>The first </a:t>
            </a:r>
            <a:r>
              <a:rPr lang="en-US" sz="3200" b="1" dirty="0">
                <a:solidFill>
                  <a:schemeClr val="bg1"/>
                </a:solidFill>
              </a:rPr>
              <a:t>Run() </a:t>
            </a:r>
            <a:r>
              <a:rPr lang="en-US" sz="3200" dirty="0"/>
              <a:t>delegate terminates the pipeline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Run() </a:t>
            </a:r>
            <a:r>
              <a:rPr lang="en-US" sz="3000" dirty="0"/>
              <a:t>is a convention</a:t>
            </a:r>
          </a:p>
          <a:p>
            <a:pPr lvl="1"/>
            <a:r>
              <a:rPr lang="en-US" sz="3000" dirty="0"/>
              <a:t>Some middleware expose </a:t>
            </a:r>
            <a:r>
              <a:rPr lang="en-US" sz="3000" b="1" dirty="0">
                <a:solidFill>
                  <a:schemeClr val="bg1"/>
                </a:solidFill>
              </a:rPr>
              <a:t>Run{Middleware}</a:t>
            </a:r>
            <a:r>
              <a:rPr lang="en-US" sz="3000" dirty="0"/>
              <a:t> methods</a:t>
            </a:r>
          </a:p>
          <a:p>
            <a:pPr lvl="1"/>
            <a:r>
              <a:rPr lang="en-US" sz="3000" dirty="0"/>
              <a:t>These methods run at the end of the pipeline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Map()</a:t>
            </a:r>
            <a:r>
              <a:rPr lang="en-US" sz="3200" dirty="0"/>
              <a:t> method is used to </a:t>
            </a:r>
            <a:r>
              <a:rPr lang="en-US" sz="3200" b="1" dirty="0">
                <a:solidFill>
                  <a:schemeClr val="bg1"/>
                </a:solidFill>
              </a:rPr>
              <a:t>branch</a:t>
            </a:r>
            <a:r>
              <a:rPr lang="en-US" sz="3200" dirty="0"/>
              <a:t> the pipeline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request pipeline</a:t>
            </a:r>
            <a:r>
              <a:rPr lang="en-US" sz="3000" dirty="0"/>
              <a:t> is branched – based on the given </a:t>
            </a:r>
            <a:r>
              <a:rPr lang="en-US" sz="3000" b="1" dirty="0">
                <a:solidFill>
                  <a:schemeClr val="bg1"/>
                </a:solidFill>
              </a:rPr>
              <a:t>request path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E396F-27A2-4A11-B236-78D4372A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Delegates</a:t>
            </a:r>
          </a:p>
        </p:txBody>
      </p:sp>
      <p:pic>
        <p:nvPicPr>
          <p:cNvPr id="6" name="Graphic 5" descr="Plug">
            <a:extLst>
              <a:ext uri="{FF2B5EF4-FFF2-40B4-BE49-F238E27FC236}">
                <a16:creationId xmlns:a16="http://schemas.microsoft.com/office/drawing/2014/main" id="{279E7062-1485-4D3B-88B5-8BA6E1B79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7820" y="2153816"/>
            <a:ext cx="3589176" cy="358917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07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ASP.NET Core Request Pipeline </a:t>
            </a:r>
            <a:r>
              <a:rPr lang="en-US" sz="3000" dirty="0"/>
              <a:t>consists of a sequence of </a:t>
            </a:r>
            <a:r>
              <a:rPr lang="en-US" sz="3000" b="1" dirty="0">
                <a:solidFill>
                  <a:schemeClr val="bg1"/>
                </a:solidFill>
              </a:rPr>
              <a:t>Request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Delegates</a:t>
            </a:r>
            <a:r>
              <a:rPr lang="en-US" sz="3000" dirty="0"/>
              <a:t>, called one after another</a:t>
            </a:r>
            <a:endParaRPr lang="en-US" sz="2800" dirty="0"/>
          </a:p>
          <a:p>
            <a:r>
              <a:rPr lang="en-US" sz="3000" dirty="0"/>
              <a:t>Custom </a:t>
            </a:r>
            <a:r>
              <a:rPr lang="en-US" sz="3000" b="1" dirty="0">
                <a:solidFill>
                  <a:schemeClr val="bg1"/>
                </a:solidFill>
              </a:rPr>
              <a:t>Request Delegates </a:t>
            </a:r>
            <a:r>
              <a:rPr lang="en-US" sz="3000" dirty="0"/>
              <a:t>are created using the </a:t>
            </a:r>
            <a:r>
              <a:rPr lang="en-US" sz="3000" b="1" noProof="1">
                <a:solidFill>
                  <a:schemeClr val="bg1"/>
                </a:solidFill>
              </a:rPr>
              <a:t>IApplicationBuilder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Your Own Middleware (Inline)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864521" y="3099067"/>
            <a:ext cx="1070189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(async 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work that doesn't write to the Response.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await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logging or other work that doesn't write to the Response.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//Other code below...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094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Request delegates </a:t>
            </a:r>
            <a:r>
              <a:rPr lang="en-US" sz="3000" noProof="1"/>
              <a:t>can also be defined as classes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Your Own Middleware (Class)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782378" y="1982577"/>
            <a:ext cx="8520242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CustomMiddleware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RequestDelegate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next;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CustomMiddleware(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RequestDelegate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this.next = next;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IMyService is injected into InvokeAsync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async Task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InvokeAsync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httpContext, IMyService svc)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svc.MyProperty = 1000;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await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13B0A1D-CA2E-4430-9DA2-FC8C82D93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45" y="1709024"/>
            <a:ext cx="2514600" cy="961378"/>
          </a:xfrm>
          <a:prstGeom prst="wedgeRoundRectCallout">
            <a:avLst>
              <a:gd name="adj1" fmla="val -76275"/>
              <a:gd name="adj2" fmla="val 3956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noProof="1">
                <a:solidFill>
                  <a:schemeClr val="bg2"/>
                </a:solidFill>
              </a:rPr>
              <a:t>The next delegate in the </a:t>
            </a:r>
            <a:r>
              <a:rPr lang="en-US" sz="2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pipeline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274E028-21F0-46A2-B80B-2E869A2A8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127" y="3359019"/>
            <a:ext cx="3329473" cy="802433"/>
          </a:xfrm>
          <a:prstGeom prst="wedgeRoundRectCallout">
            <a:avLst>
              <a:gd name="adj1" fmla="val 44142"/>
              <a:gd name="adj2" fmla="val 989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noProof="1">
                <a:solidFill>
                  <a:schemeClr val="bg2"/>
                </a:solidFill>
              </a:rPr>
              <a:t>Third-party </a:t>
            </a:r>
            <a:r>
              <a:rPr lang="en-US" sz="2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dependencies</a:t>
            </a:r>
            <a:r>
              <a:rPr lang="en-US" sz="2200" noProof="1">
                <a:solidFill>
                  <a:schemeClr val="bg2"/>
                </a:solidFill>
              </a:rPr>
              <a:t> are injected through </a:t>
            </a:r>
            <a:r>
              <a:rPr lang="en-US" sz="2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0E018D-093D-41D7-9442-D7A6C66FB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70" y="2670402"/>
            <a:ext cx="2484528" cy="248452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828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noProof="1"/>
              <a:t>The custom </a:t>
            </a:r>
            <a:r>
              <a:rPr lang="en-US" sz="3000" b="1" noProof="1">
                <a:solidFill>
                  <a:schemeClr val="bg1"/>
                </a:solidFill>
              </a:rPr>
              <a:t>Middleware</a:t>
            </a:r>
            <a:r>
              <a:rPr lang="en-US" sz="3000" noProof="1"/>
              <a:t> class needs to be included into the </a:t>
            </a:r>
            <a:r>
              <a:rPr lang="en-US" sz="3000" b="1" noProof="1">
                <a:solidFill>
                  <a:schemeClr val="bg1"/>
                </a:solidFill>
              </a:rPr>
              <a:t>pipeline</a:t>
            </a:r>
          </a:p>
          <a:p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Your Own Middleware (Class)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1005454" y="1855000"/>
            <a:ext cx="10181091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static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CustomMiddlewareExtensions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UseCustom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builder)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UseMiddleware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CustomMiddleware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0D0F875-46BA-46E3-8D5C-1ECB8644649E}"/>
              </a:ext>
            </a:extLst>
          </p:cNvPr>
          <p:cNvSpPr txBox="1">
            <a:spLocks/>
          </p:cNvSpPr>
          <p:nvPr/>
        </p:nvSpPr>
        <p:spPr>
          <a:xfrm>
            <a:off x="1005454" y="4209312"/>
            <a:ext cx="10181091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Startup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Configure(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UseCustom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0C63B2-A4C2-4B31-978B-D2F6D4094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4014"/>
          </a:xfrm>
        </p:spPr>
        <p:txBody>
          <a:bodyPr>
            <a:normAutofit/>
          </a:bodyPr>
          <a:lstStyle/>
          <a:p>
            <a:r>
              <a:rPr lang="en-US" dirty="0"/>
              <a:t>Some built-in middleware in ASP.NET Core are: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EAD894-65BC-4EE8-B4DA-6548FA28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Middleware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74355E-7C96-4E6D-88F4-03A502363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65425"/>
              </p:ext>
            </p:extLst>
          </p:nvPr>
        </p:nvGraphicFramePr>
        <p:xfrm>
          <a:off x="796891" y="1812895"/>
          <a:ext cx="7074940" cy="4503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87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4499063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Middleware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Import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3118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Authentication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app.UseAuthentication()</a:t>
                      </a:r>
                    </a:p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app.UseAuthorization()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Cookie Policy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app.UseCookiePolicy()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app.UseCors()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Diagnostics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app.UseDevelopmentExceptionPage()</a:t>
                      </a:r>
                    </a:p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app.UseExceptionHandler(…)</a:t>
                      </a:r>
                    </a:p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app.UseStatusCodePages()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HTTPS Redirection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app.UseHttpsRedirection()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app.UseHsts()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634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Static Files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app.UseStaticFiles()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283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B06C9DE-53AB-42C2-A3F6-7DA3B8E0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57" y="2344023"/>
            <a:ext cx="3562007" cy="356200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48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7F69E6-739A-455F-9D64-868B3D302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178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en-US" sz="3000" dirty="0"/>
              <a:t>Many more are available on </a:t>
            </a:r>
            <a:r>
              <a:rPr lang="en-US" sz="3000" b="1" dirty="0">
                <a:solidFill>
                  <a:schemeClr val="bg1"/>
                </a:solidFill>
              </a:rPr>
              <a:t>NuGet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EAD894-65BC-4EE8-B4DA-6548FA28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Middleware</a:t>
            </a:r>
            <a:r>
              <a:rPr lang="bg-BG"/>
              <a:t> (2)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74355E-7C96-4E6D-88F4-03A502363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38088"/>
              </p:ext>
            </p:extLst>
          </p:nvPr>
        </p:nvGraphicFramePr>
        <p:xfrm>
          <a:off x="442328" y="1344895"/>
          <a:ext cx="7669682" cy="4489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619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4499063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Middleware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Import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Response Caching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app.UseResponseCaching()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Response Compression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app.UseResponseCompression()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Request Localization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app.UseRequestLocalization(…)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Routing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app.UseRouting(…)</a:t>
                      </a:r>
                    </a:p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app.UseEndpoints(…)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app.UseSession()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URL Rewriting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app.UseRewriter(…)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8400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b="1" noProof="1"/>
                        <a:t>WebSockets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app.UseWebSockets(…)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128945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b="1" noProof="1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app.UseWelcomePage()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940637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3C69D10-F6EA-4E20-9439-D9481467C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84" y="1342710"/>
            <a:ext cx="2453950" cy="2453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5BC020-B1B6-4213-9B97-EDF77A1AE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04" y="4009380"/>
            <a:ext cx="2095500" cy="20955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93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Filters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322EA-F2D1-4358-AA3D-EF0BBD83A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34" y="1614196"/>
            <a:ext cx="2296732" cy="22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0AB0D6-141C-496B-86C1-9BD3A9AABC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Filters</a:t>
            </a:r>
            <a:r>
              <a:rPr lang="en-US" sz="3000" dirty="0"/>
              <a:t> allow you to run code </a:t>
            </a:r>
            <a:r>
              <a:rPr lang="en-US" sz="3000" b="1" dirty="0">
                <a:solidFill>
                  <a:schemeClr val="bg1"/>
                </a:solidFill>
              </a:rPr>
              <a:t>before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after</a:t>
            </a:r>
            <a:r>
              <a:rPr lang="en-US" sz="3000" dirty="0"/>
              <a:t> specific stages in the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Request Processing Pipeline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Filters</a:t>
            </a:r>
            <a:r>
              <a:rPr lang="en-US" sz="3000" dirty="0"/>
              <a:t> are similar but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Middleware</a:t>
            </a:r>
          </a:p>
          <a:p>
            <a:pPr lvl="1"/>
            <a:r>
              <a:rPr lang="en-US" sz="2800" dirty="0"/>
              <a:t>Middleware operate on the level of </a:t>
            </a:r>
            <a:r>
              <a:rPr lang="en-US" sz="28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800" dirty="0"/>
              <a:t>Filters operate only on the level of </a:t>
            </a:r>
            <a:r>
              <a:rPr lang="en-US" sz="2800" b="1" dirty="0">
                <a:solidFill>
                  <a:schemeClr val="bg1"/>
                </a:solidFill>
              </a:rPr>
              <a:t>MVC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99D2D5-DE46-46A9-92F6-4308732C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CE86E-B162-4727-81C9-9D04DED12A5C}"/>
              </a:ext>
            </a:extLst>
          </p:cNvPr>
          <p:cNvSpPr txBox="1"/>
          <p:nvPr/>
        </p:nvSpPr>
        <p:spPr>
          <a:xfrm>
            <a:off x="251123" y="2308042"/>
            <a:ext cx="13613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Request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C19DC6-E1FB-41CD-9AAB-F26ED81503C3}"/>
              </a:ext>
            </a:extLst>
          </p:cNvPr>
          <p:cNvSpPr/>
          <p:nvPr/>
        </p:nvSpPr>
        <p:spPr bwMode="auto">
          <a:xfrm>
            <a:off x="1792565" y="2228709"/>
            <a:ext cx="1207225" cy="24925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3AD7F9-1288-4191-B0CC-973B50AA5B40}"/>
              </a:ext>
            </a:extLst>
          </p:cNvPr>
          <p:cNvSpPr/>
          <p:nvPr/>
        </p:nvSpPr>
        <p:spPr bwMode="auto">
          <a:xfrm>
            <a:off x="3196639" y="2228709"/>
            <a:ext cx="1310048" cy="25145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6BDBAF-8B56-4ABC-847A-1FA524AE177E}"/>
              </a:ext>
            </a:extLst>
          </p:cNvPr>
          <p:cNvSpPr/>
          <p:nvPr/>
        </p:nvSpPr>
        <p:spPr bwMode="auto">
          <a:xfrm>
            <a:off x="4703536" y="2206713"/>
            <a:ext cx="1519982" cy="25145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105C66-BBEE-473D-B7CD-B029E2EE2E9E}"/>
              </a:ext>
            </a:extLst>
          </p:cNvPr>
          <p:cNvSpPr/>
          <p:nvPr/>
        </p:nvSpPr>
        <p:spPr bwMode="auto">
          <a:xfrm>
            <a:off x="6401061" y="2228709"/>
            <a:ext cx="5423296" cy="2514578"/>
          </a:xfrm>
          <a:prstGeom prst="roundRect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Action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 Pipeline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(Filter Pipeline)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7F6F2E4D-3D3B-4035-B7B3-20F11D9127DD}"/>
              </a:ext>
            </a:extLst>
          </p:cNvPr>
          <p:cNvSpPr/>
          <p:nvPr/>
        </p:nvSpPr>
        <p:spPr bwMode="auto">
          <a:xfrm flipV="1">
            <a:off x="1612458" y="2513941"/>
            <a:ext cx="9360342" cy="702335"/>
          </a:xfrm>
          <a:prstGeom prst="bentUpArrow">
            <a:avLst>
              <a:gd name="adj1" fmla="val 25000"/>
              <a:gd name="adj2" fmla="val 12379"/>
              <a:gd name="adj3" fmla="val 0"/>
            </a:avLst>
          </a:prstGeom>
          <a:solidFill>
            <a:schemeClr val="tx1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isometricOffAxis1Top"/>
              <a:lightRig rig="threePt" dir="t"/>
            </a:scene3d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0AC0D1A3-FF6B-4F1D-BBB6-C773E15B2AFD}"/>
              </a:ext>
            </a:extLst>
          </p:cNvPr>
          <p:cNvSpPr/>
          <p:nvPr/>
        </p:nvSpPr>
        <p:spPr bwMode="auto">
          <a:xfrm rot="16200000" flipH="1">
            <a:off x="5765048" y="-749853"/>
            <a:ext cx="702335" cy="9713167"/>
          </a:xfrm>
          <a:prstGeom prst="bentUpArrow">
            <a:avLst>
              <a:gd name="adj1" fmla="val 23672"/>
              <a:gd name="adj2" fmla="val 25000"/>
              <a:gd name="adj3" fmla="val 50000"/>
            </a:avLst>
          </a:prstGeom>
          <a:solidFill>
            <a:schemeClr val="tx1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11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1" grpId="0" animBg="1"/>
      <p:bldP spid="12" grpId="0" animBg="1"/>
      <p:bldP spid="18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2D62C5-445C-4C3F-B84F-E0491C1F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B2AAF-6087-45A6-93C0-52326387E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73" y="1160355"/>
            <a:ext cx="7843054" cy="5697645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7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181DF0-4BCF-4E11-A9A0-5FADAFDB2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929631"/>
          </a:xfrm>
        </p:spPr>
        <p:txBody>
          <a:bodyPr>
            <a:normAutofit/>
          </a:bodyPr>
          <a:lstStyle/>
          <a:p>
            <a:r>
              <a:rPr lang="en-US" sz="3000" dirty="0"/>
              <a:t>There are several types of </a:t>
            </a:r>
            <a:r>
              <a:rPr lang="en-US" sz="3000" b="1" dirty="0">
                <a:solidFill>
                  <a:schemeClr val="bg1"/>
                </a:solidFill>
              </a:rPr>
              <a:t>Filters</a:t>
            </a:r>
          </a:p>
          <a:p>
            <a:pPr lvl="1"/>
            <a:r>
              <a:rPr lang="en-US" sz="2800" dirty="0"/>
              <a:t>Each is executed on a </a:t>
            </a:r>
            <a:r>
              <a:rPr lang="en-US" sz="2800" b="1" dirty="0">
                <a:solidFill>
                  <a:schemeClr val="bg1"/>
                </a:solidFill>
              </a:rPr>
              <a:t>different stage </a:t>
            </a:r>
            <a:r>
              <a:rPr lang="en-US" sz="2800" dirty="0"/>
              <a:t>of the </a:t>
            </a:r>
            <a:r>
              <a:rPr lang="en-US" sz="2800" b="1" dirty="0">
                <a:solidFill>
                  <a:schemeClr val="bg1"/>
                </a:solidFill>
              </a:rPr>
              <a:t>Filter Pipeline</a:t>
            </a:r>
          </a:p>
          <a:p>
            <a:pPr lvl="1"/>
            <a:r>
              <a:rPr lang="en-US" sz="2800" dirty="0"/>
              <a:t>There are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Resource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Exception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Result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Filters</a:t>
            </a:r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94F91-8A13-43D4-B37D-3C69C8AB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FB9CF0-2385-497A-BC23-1EEA14E71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10254"/>
              </p:ext>
            </p:extLst>
          </p:nvPr>
        </p:nvGraphicFramePr>
        <p:xfrm>
          <a:off x="489389" y="3252072"/>
          <a:ext cx="11213221" cy="3018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529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9290692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Authorization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first. Determine if the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en-US" sz="2000" dirty="0"/>
                        <a:t> is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authorized</a:t>
                      </a:r>
                      <a:r>
                        <a:rPr lang="en-US" sz="2000" dirty="0"/>
                        <a:t> to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access</a:t>
                      </a:r>
                      <a:r>
                        <a:rPr lang="en-US" sz="2000" dirty="0"/>
                        <a:t> the Requested 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immediately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en-US" sz="2000" dirty="0"/>
                        <a:t>. Can run code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the rest of the</a:t>
                      </a:r>
                      <a:br>
                        <a:rPr lang="en-US" sz="2000" dirty="0"/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pipeline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immediately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an individual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Action Method </a:t>
                      </a:r>
                      <a:r>
                        <a:rPr lang="en-US" sz="2000" dirty="0"/>
                        <a:t>is invoked.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apply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global policies </a:t>
                      </a:r>
                      <a:r>
                        <a:rPr lang="en-US" sz="2000" dirty="0"/>
                        <a:t>for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unhandled errors </a:t>
                      </a:r>
                      <a:r>
                        <a:rPr lang="en-US" sz="2000" dirty="0"/>
                        <a:t>that occur.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immediately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execution of individual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Action Results</a:t>
                      </a:r>
                      <a:r>
                        <a:rPr lang="en-US" sz="2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49721D-AE65-45BF-BFE7-4E6D5A599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MVC Filters </a:t>
            </a:r>
            <a:r>
              <a:rPr lang="en-US" sz="3000" dirty="0"/>
              <a:t>can be both </a:t>
            </a:r>
            <a:r>
              <a:rPr lang="en-US" sz="3000" b="1" dirty="0">
                <a:solidFill>
                  <a:schemeClr val="bg1"/>
                </a:solidFill>
              </a:rPr>
              <a:t>synchronous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asynchronous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4898DF-9982-4083-90A1-1A8D512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 Filters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304297" y="2508016"/>
            <a:ext cx="5677808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SampleActionFilter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IActionFilter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OnActionExecuting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ActionExecutingContext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before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OnActionExecuted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ActionExecutedContext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after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FD36DF-B988-48D3-B007-5FB29CEF04E2}"/>
              </a:ext>
            </a:extLst>
          </p:cNvPr>
          <p:cNvSpPr txBox="1">
            <a:spLocks/>
          </p:cNvSpPr>
          <p:nvPr/>
        </p:nvSpPr>
        <p:spPr>
          <a:xfrm>
            <a:off x="6109264" y="2754237"/>
            <a:ext cx="5778439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SampleAsyncActionFilter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IAsyncActionFilter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async Task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OnActionExecutionAsync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ActionExecutingContext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ActionExecutionDelegate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before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await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after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resultContext.Result will be set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95C8F-1333-47A4-A887-E9AC0A08F13C}"/>
              </a:ext>
            </a:extLst>
          </p:cNvPr>
          <p:cNvSpPr txBox="1"/>
          <p:nvPr/>
        </p:nvSpPr>
        <p:spPr>
          <a:xfrm>
            <a:off x="2060850" y="1903962"/>
            <a:ext cx="2164702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Synchronous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B956E-D3BA-4812-8A1A-1A22ABCBA730}"/>
              </a:ext>
            </a:extLst>
          </p:cNvPr>
          <p:cNvSpPr txBox="1"/>
          <p:nvPr/>
        </p:nvSpPr>
        <p:spPr>
          <a:xfrm>
            <a:off x="7912950" y="2148259"/>
            <a:ext cx="2164702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Asynchronous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9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49721D-AE65-45BF-BFE7-4E6D5A599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528414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Filters</a:t>
            </a:r>
            <a:r>
              <a:rPr lang="en-US" sz="3000" dirty="0"/>
              <a:t> are added </a:t>
            </a:r>
            <a:r>
              <a:rPr lang="en-US" sz="3000" b="1" dirty="0">
                <a:solidFill>
                  <a:schemeClr val="bg1"/>
                </a:solidFill>
              </a:rPr>
              <a:t>globally</a:t>
            </a:r>
            <a:r>
              <a:rPr lang="en-US" sz="3000" dirty="0"/>
              <a:t> in the </a:t>
            </a:r>
            <a:r>
              <a:rPr lang="en-US" sz="3000" b="1" noProof="1">
                <a:solidFill>
                  <a:schemeClr val="bg1"/>
                </a:solidFill>
              </a:rPr>
              <a:t>MvcOption.Services</a:t>
            </a:r>
          </a:p>
          <a:p>
            <a:pPr lvl="1"/>
            <a:r>
              <a:rPr lang="en-US" sz="2800" dirty="0"/>
              <a:t>Will be applied to all </a:t>
            </a:r>
            <a:r>
              <a:rPr lang="en-US" sz="2800" b="1" dirty="0">
                <a:solidFill>
                  <a:schemeClr val="bg1"/>
                </a:solidFill>
              </a:rPr>
              <a:t>Controllers </a:t>
            </a:r>
            <a:r>
              <a:rPr lang="en-US" sz="2800" dirty="0"/>
              <a:t>and</a:t>
            </a:r>
            <a:r>
              <a:rPr lang="en-US" sz="2800" b="1" dirty="0">
                <a:solidFill>
                  <a:schemeClr val="bg1"/>
                </a:solidFill>
              </a:rPr>
              <a:t> 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4898DF-9982-4083-90A1-1A8D512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Filters to the Pipeline (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Global</a:t>
            </a:r>
            <a:r>
              <a:rPr lang="en-US" dirty="0"/>
              <a:t>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460382" y="2455524"/>
            <a:ext cx="923607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  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services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AddControllersWithViews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 {</a:t>
            </a:r>
            <a:endParaRPr lang="bg-BG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options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Filters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(new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SampleActionFilter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an instance</a:t>
            </a:r>
            <a:endParaRPr lang="bg-BG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options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Filters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typeof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SampleActionFilter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));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by type</a:t>
            </a:r>
            <a:endParaRPr lang="bg-BG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  <a:endParaRPr lang="bg-BG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2" name="Graphic 21" descr="Filter">
            <a:extLst>
              <a:ext uri="{FF2B5EF4-FFF2-40B4-BE49-F238E27FC236}">
                <a16:creationId xmlns:a16="http://schemas.microsoft.com/office/drawing/2014/main" id="{FF3306D1-5101-4AF5-A69D-41BAA62E2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9164" y="3126538"/>
            <a:ext cx="2149334" cy="3015316"/>
          </a:xfrm>
          <a:prstGeom prst="rect">
            <a:avLst/>
          </a:prstGeom>
        </p:spPr>
      </p:pic>
      <p:pic>
        <p:nvPicPr>
          <p:cNvPr id="24" name="Graphic 23" descr="Gears">
            <a:extLst>
              <a:ext uri="{FF2B5EF4-FFF2-40B4-BE49-F238E27FC236}">
                <a16:creationId xmlns:a16="http://schemas.microsoft.com/office/drawing/2014/main" id="{7D4E3858-65F8-4B12-ACEB-C5DDFF359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74868" y="1895018"/>
            <a:ext cx="1717926" cy="171792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1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AB957-EDB5-49C6-9130-B94EB06D2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3973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also includes built-in attribute-based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4AB37-D8B1-4444-9777-587E1AF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Attributes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188926-F6FC-4ADF-B2C1-32C2B9758DE3}"/>
              </a:ext>
            </a:extLst>
          </p:cNvPr>
          <p:cNvSpPr txBox="1">
            <a:spLocks/>
          </p:cNvSpPr>
          <p:nvPr/>
        </p:nvSpPr>
        <p:spPr>
          <a:xfrm>
            <a:off x="1410470" y="1913915"/>
            <a:ext cx="937106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AddHeaderAttribute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ResultFilterAttribute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string name;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string value;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AddHeaderAttribute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name,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value)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this.name = name;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this.value = value;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override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OnResultExecuting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ResultExecutingContext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Headers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new string[] {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base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OnResultExecuting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(context);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1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AB957-EDB5-49C6-9130-B94EB06D2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78208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allow </a:t>
            </a:r>
            <a:r>
              <a:rPr lang="en-US" sz="3200" b="1" dirty="0">
                <a:solidFill>
                  <a:schemeClr val="bg1"/>
                </a:solidFill>
              </a:rPr>
              <a:t>Filters </a:t>
            </a:r>
            <a:r>
              <a:rPr lang="en-US" sz="3200" dirty="0"/>
              <a:t>to accept </a:t>
            </a:r>
            <a:r>
              <a:rPr lang="en-US" sz="3200" b="1" dirty="0">
                <a:solidFill>
                  <a:schemeClr val="bg1"/>
                </a:solidFill>
              </a:rPr>
              <a:t>arguments</a:t>
            </a:r>
          </a:p>
          <a:p>
            <a:r>
              <a:rPr lang="en-US" sz="3200" dirty="0"/>
              <a:t>This particular </a:t>
            </a:r>
            <a:r>
              <a:rPr lang="en-US" sz="3200" b="1" dirty="0">
                <a:solidFill>
                  <a:schemeClr val="bg1"/>
                </a:solidFill>
              </a:rPr>
              <a:t>Filter </a:t>
            </a:r>
            <a:r>
              <a:rPr lang="en-US" sz="3200" dirty="0"/>
              <a:t>will attach the given </a:t>
            </a:r>
            <a:r>
              <a:rPr lang="en-US" sz="3200" b="1" dirty="0">
                <a:solidFill>
                  <a:schemeClr val="bg1"/>
                </a:solidFill>
              </a:rPr>
              <a:t>Header </a:t>
            </a:r>
            <a:r>
              <a:rPr lang="en-US" sz="3200" dirty="0"/>
              <a:t>and its </a:t>
            </a:r>
            <a:r>
              <a:rPr lang="en-US" sz="3200" b="1" dirty="0">
                <a:solidFill>
                  <a:schemeClr val="bg1"/>
                </a:solidFill>
              </a:rPr>
              <a:t>value </a:t>
            </a:r>
            <a:r>
              <a:rPr lang="en-US" sz="3200" dirty="0"/>
              <a:t>to </a:t>
            </a:r>
            <a:br>
              <a:rPr lang="en-US" sz="3200" dirty="0"/>
            </a:br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Result </a:t>
            </a:r>
            <a:r>
              <a:rPr lang="en-US" sz="3200" dirty="0"/>
              <a:t>in the </a:t>
            </a:r>
            <a:r>
              <a:rPr lang="en-US" sz="3200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4AB37-D8B1-4444-9777-587E1AF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Attributes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188926-F6FC-4ADF-B2C1-32C2B9758DE3}"/>
              </a:ext>
            </a:extLst>
          </p:cNvPr>
          <p:cNvSpPr txBox="1">
            <a:spLocks/>
          </p:cNvSpPr>
          <p:nvPr/>
        </p:nvSpPr>
        <p:spPr>
          <a:xfrm>
            <a:off x="1410470" y="3132632"/>
            <a:ext cx="9371060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AddHeader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Author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Steve Smith @ardalis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SampleController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Content("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Examine the headers using developer tools.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Test()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return Content("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Header will be present here too.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35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127110-C12E-4B76-9DE7-E22A7B7D1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19280"/>
          </a:xfrm>
        </p:spPr>
        <p:txBody>
          <a:bodyPr>
            <a:normAutofit/>
          </a:bodyPr>
          <a:lstStyle/>
          <a:p>
            <a:r>
              <a:rPr lang="en-US" sz="3000" dirty="0"/>
              <a:t>Several of the </a:t>
            </a:r>
            <a:r>
              <a:rPr lang="en-US" sz="3000" b="1" dirty="0">
                <a:solidFill>
                  <a:schemeClr val="bg1"/>
                </a:solidFill>
              </a:rPr>
              <a:t>Filter</a:t>
            </a:r>
            <a:r>
              <a:rPr lang="en-US" sz="3000" dirty="0"/>
              <a:t> interfaces have corresponding </a:t>
            </a:r>
            <a:r>
              <a:rPr lang="en-US" sz="3000" b="1" dirty="0">
                <a:solidFill>
                  <a:schemeClr val="bg1"/>
                </a:solidFill>
              </a:rPr>
              <a:t>Attributes</a:t>
            </a:r>
          </a:p>
          <a:p>
            <a:pPr lvl="1"/>
            <a:r>
              <a:rPr lang="en-US" sz="2800" dirty="0"/>
              <a:t>These can be used as </a:t>
            </a:r>
            <a:r>
              <a:rPr lang="en-US" sz="2800" b="1" dirty="0">
                <a:solidFill>
                  <a:schemeClr val="bg1"/>
                </a:solidFill>
              </a:rPr>
              <a:t>base classes </a:t>
            </a:r>
            <a:r>
              <a:rPr lang="en-US" sz="2800" dirty="0"/>
              <a:t>for custom implementation</a:t>
            </a:r>
          </a:p>
          <a:p>
            <a:r>
              <a:rPr lang="en-US" sz="3000" dirty="0"/>
              <a:t>Filter Attributes: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ActionFilterAttribute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ExceptionFilterAttribute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ResultFilterAttribute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FormatFilterAttribute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ServiceFilterAttribute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TypeFilterAttribute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C3CE3B-5BE3-4AED-A0CC-B19FA437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2EAC99-0334-4AD1-A1AA-896CE6FEA8BD}"/>
              </a:ext>
            </a:extLst>
          </p:cNvPr>
          <p:cNvGrpSpPr/>
          <p:nvPr/>
        </p:nvGrpSpPr>
        <p:grpSpPr>
          <a:xfrm>
            <a:off x="5646000" y="2979000"/>
            <a:ext cx="5760000" cy="3206162"/>
            <a:chOff x="47290" y="1245606"/>
            <a:chExt cx="9135335" cy="5092882"/>
          </a:xfrm>
        </p:grpSpPr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2F4C7DAF-47AB-4115-978D-1CA917AE31E0}"/>
                </a:ext>
              </a:extLst>
            </p:cNvPr>
            <p:cNvSpPr/>
            <p:nvPr/>
          </p:nvSpPr>
          <p:spPr bwMode="auto">
            <a:xfrm>
              <a:off x="2811000" y="1245606"/>
              <a:ext cx="1800000" cy="50369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Request</a:t>
              </a:r>
            </a:p>
          </p:txBody>
        </p:sp>
        <p:sp>
          <p:nvSpPr>
            <p:cNvPr id="11" name="Rounded Rectangle 6">
              <a:extLst>
                <a:ext uri="{FF2B5EF4-FFF2-40B4-BE49-F238E27FC236}">
                  <a16:creationId xmlns:a16="http://schemas.microsoft.com/office/drawing/2014/main" id="{9CE95BAE-7E43-4B2D-A566-225DD5CD4016}"/>
                </a:ext>
              </a:extLst>
            </p:cNvPr>
            <p:cNvSpPr/>
            <p:nvPr/>
          </p:nvSpPr>
          <p:spPr bwMode="auto">
            <a:xfrm>
              <a:off x="2067495" y="2193322"/>
              <a:ext cx="3285000" cy="679912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Authorization filters</a:t>
              </a:r>
              <a:endParaRPr lang="bg-BG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bg-BG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en-US" sz="1200" b="1" u="sng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OnAuthorization</a:t>
              </a:r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</a:p>
          </p:txBody>
        </p:sp>
        <p:sp>
          <p:nvSpPr>
            <p:cNvPr id="12" name="Rounded Rectangle 7">
              <a:extLst>
                <a:ext uri="{FF2B5EF4-FFF2-40B4-BE49-F238E27FC236}">
                  <a16:creationId xmlns:a16="http://schemas.microsoft.com/office/drawing/2014/main" id="{ED02A1FF-4263-4EAA-95D9-EDCF5D871D58}"/>
                </a:ext>
              </a:extLst>
            </p:cNvPr>
            <p:cNvSpPr/>
            <p:nvPr/>
          </p:nvSpPr>
          <p:spPr bwMode="auto">
            <a:xfrm>
              <a:off x="2067495" y="3270838"/>
              <a:ext cx="3285000" cy="811788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Resource Filters</a:t>
              </a:r>
              <a:b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en-US" sz="1200" b="1" u="sng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OnResourceExecuting</a:t>
              </a:r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</a:p>
          </p:txBody>
        </p:sp>
        <p:sp>
          <p:nvSpPr>
            <p:cNvPr id="13" name="Rounded Rectangle 8">
              <a:extLst>
                <a:ext uri="{FF2B5EF4-FFF2-40B4-BE49-F238E27FC236}">
                  <a16:creationId xmlns:a16="http://schemas.microsoft.com/office/drawing/2014/main" id="{F1C10CAD-EACB-4049-B7CA-75E108E1E6E5}"/>
                </a:ext>
              </a:extLst>
            </p:cNvPr>
            <p:cNvSpPr/>
            <p:nvPr/>
          </p:nvSpPr>
          <p:spPr bwMode="auto">
            <a:xfrm>
              <a:off x="2067495" y="4488520"/>
              <a:ext cx="3285000" cy="811788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 Filters</a:t>
              </a:r>
              <a:b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en-US" sz="1200" b="1" u="sng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OnActionExecuting</a:t>
              </a:r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</a:p>
          </p:txBody>
        </p:sp>
        <p:sp>
          <p:nvSpPr>
            <p:cNvPr id="14" name="Rounded Rectangle 9">
              <a:extLst>
                <a:ext uri="{FF2B5EF4-FFF2-40B4-BE49-F238E27FC236}">
                  <a16:creationId xmlns:a16="http://schemas.microsoft.com/office/drawing/2014/main" id="{0F3FCA1F-C7E9-4B80-8FAD-DC1E2FDB1A68}"/>
                </a:ext>
              </a:extLst>
            </p:cNvPr>
            <p:cNvSpPr/>
            <p:nvPr/>
          </p:nvSpPr>
          <p:spPr bwMode="auto">
            <a:xfrm>
              <a:off x="2057250" y="5706202"/>
              <a:ext cx="3285000" cy="6300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 Execution</a:t>
              </a:r>
            </a:p>
          </p:txBody>
        </p:sp>
        <p:sp>
          <p:nvSpPr>
            <p:cNvPr id="15" name="Rounded Rectangle 10">
              <a:extLst>
                <a:ext uri="{FF2B5EF4-FFF2-40B4-BE49-F238E27FC236}">
                  <a16:creationId xmlns:a16="http://schemas.microsoft.com/office/drawing/2014/main" id="{E1A136A2-13DD-4475-B6AF-51D3F7A0A4DB}"/>
                </a:ext>
              </a:extLst>
            </p:cNvPr>
            <p:cNvSpPr/>
            <p:nvPr/>
          </p:nvSpPr>
          <p:spPr bwMode="auto">
            <a:xfrm>
              <a:off x="47290" y="3204000"/>
              <a:ext cx="1911287" cy="207000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 Binding</a:t>
              </a:r>
              <a:r>
                <a:rPr lang="bg-BG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&amp;</a:t>
              </a:r>
              <a:b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Exception Filters</a:t>
              </a:r>
            </a:p>
            <a:p>
              <a:pPr algn="ctr"/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en-US" sz="1200" b="1" u="sng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OnException</a:t>
              </a:r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</a:p>
          </p:txBody>
        </p:sp>
        <p:sp>
          <p:nvSpPr>
            <p:cNvPr id="16" name="Rounded Rectangle 11">
              <a:extLst>
                <a:ext uri="{FF2B5EF4-FFF2-40B4-BE49-F238E27FC236}">
                  <a16:creationId xmlns:a16="http://schemas.microsoft.com/office/drawing/2014/main" id="{B0DA42D3-9294-4AED-B11B-43E7FD6B158F}"/>
                </a:ext>
              </a:extLst>
            </p:cNvPr>
            <p:cNvSpPr/>
            <p:nvPr/>
          </p:nvSpPr>
          <p:spPr bwMode="auto">
            <a:xfrm>
              <a:off x="5897625" y="5677726"/>
              <a:ext cx="3285000" cy="660762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 Filters</a:t>
              </a:r>
              <a:b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en-US" sz="1200" b="1" u="sng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OnActionExecuted</a:t>
              </a:r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</a:p>
          </p:txBody>
        </p:sp>
        <p:sp>
          <p:nvSpPr>
            <p:cNvPr id="17" name="Rounded Rectangle 13">
              <a:extLst>
                <a:ext uri="{FF2B5EF4-FFF2-40B4-BE49-F238E27FC236}">
                  <a16:creationId xmlns:a16="http://schemas.microsoft.com/office/drawing/2014/main" id="{F43E0A33-A1E4-4866-8A6D-803B5D33842E}"/>
                </a:ext>
              </a:extLst>
            </p:cNvPr>
            <p:cNvSpPr/>
            <p:nvPr/>
          </p:nvSpPr>
          <p:spPr bwMode="auto">
            <a:xfrm>
              <a:off x="5897625" y="4473009"/>
              <a:ext cx="3285000" cy="811787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Result Filter</a:t>
              </a:r>
            </a:p>
            <a:p>
              <a:pPr algn="ctr"/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en-US" sz="1200" b="1" u="sng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OnResultExecuting</a:t>
              </a:r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</a:p>
          </p:txBody>
        </p:sp>
        <p:sp>
          <p:nvSpPr>
            <p:cNvPr id="18" name="Rounded Rectangle 14">
              <a:extLst>
                <a:ext uri="{FF2B5EF4-FFF2-40B4-BE49-F238E27FC236}">
                  <a16:creationId xmlns:a16="http://schemas.microsoft.com/office/drawing/2014/main" id="{6AE338F2-4A36-4A8D-A3E6-7822C893AE1A}"/>
                </a:ext>
              </a:extLst>
            </p:cNvPr>
            <p:cNvSpPr/>
            <p:nvPr/>
          </p:nvSpPr>
          <p:spPr bwMode="auto">
            <a:xfrm>
              <a:off x="5870662" y="2198488"/>
              <a:ext cx="3285000" cy="766788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Resource Filters</a:t>
              </a:r>
              <a:b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en-US" sz="1200" b="1" u="sng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OnResourceExecuted</a:t>
              </a:r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</a:p>
          </p:txBody>
        </p:sp>
        <p:sp>
          <p:nvSpPr>
            <p:cNvPr id="19" name="Down Arrow 15">
              <a:extLst>
                <a:ext uri="{FF2B5EF4-FFF2-40B4-BE49-F238E27FC236}">
                  <a16:creationId xmlns:a16="http://schemas.microsoft.com/office/drawing/2014/main" id="{3122A268-A78E-4340-934B-9440C1B73997}"/>
                </a:ext>
              </a:extLst>
            </p:cNvPr>
            <p:cNvSpPr/>
            <p:nvPr/>
          </p:nvSpPr>
          <p:spPr bwMode="auto">
            <a:xfrm>
              <a:off x="3542254" y="1764656"/>
              <a:ext cx="335482" cy="404343"/>
            </a:xfrm>
            <a:prstGeom prst="down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Down Arrow 16">
              <a:extLst>
                <a:ext uri="{FF2B5EF4-FFF2-40B4-BE49-F238E27FC236}">
                  <a16:creationId xmlns:a16="http://schemas.microsoft.com/office/drawing/2014/main" id="{1DFF2B72-77ED-49BD-BC55-E9E8A80EE4CA}"/>
                </a:ext>
              </a:extLst>
            </p:cNvPr>
            <p:cNvSpPr/>
            <p:nvPr/>
          </p:nvSpPr>
          <p:spPr bwMode="auto">
            <a:xfrm>
              <a:off x="3542254" y="2889000"/>
              <a:ext cx="335482" cy="360000"/>
            </a:xfrm>
            <a:prstGeom prst="down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Down Arrow 17">
              <a:extLst>
                <a:ext uri="{FF2B5EF4-FFF2-40B4-BE49-F238E27FC236}">
                  <a16:creationId xmlns:a16="http://schemas.microsoft.com/office/drawing/2014/main" id="{C2F692EE-E2C0-442E-8F50-4FEAB0D71AD2}"/>
                </a:ext>
              </a:extLst>
            </p:cNvPr>
            <p:cNvSpPr/>
            <p:nvPr/>
          </p:nvSpPr>
          <p:spPr bwMode="auto">
            <a:xfrm>
              <a:off x="3542254" y="4106882"/>
              <a:ext cx="335482" cy="374625"/>
            </a:xfrm>
            <a:prstGeom prst="down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Down Arrow 18">
              <a:extLst>
                <a:ext uri="{FF2B5EF4-FFF2-40B4-BE49-F238E27FC236}">
                  <a16:creationId xmlns:a16="http://schemas.microsoft.com/office/drawing/2014/main" id="{0EB1EE37-BC4D-4E0C-80E5-6CF592B2B2AE}"/>
                </a:ext>
              </a:extLst>
            </p:cNvPr>
            <p:cNvSpPr/>
            <p:nvPr/>
          </p:nvSpPr>
          <p:spPr bwMode="auto">
            <a:xfrm>
              <a:off x="3542254" y="5316074"/>
              <a:ext cx="335482" cy="378692"/>
            </a:xfrm>
            <a:prstGeom prst="down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Down Arrow 19">
              <a:extLst>
                <a:ext uri="{FF2B5EF4-FFF2-40B4-BE49-F238E27FC236}">
                  <a16:creationId xmlns:a16="http://schemas.microsoft.com/office/drawing/2014/main" id="{A8E2370A-24EB-4938-96CA-FCBD572F947E}"/>
                </a:ext>
              </a:extLst>
            </p:cNvPr>
            <p:cNvSpPr/>
            <p:nvPr/>
          </p:nvSpPr>
          <p:spPr bwMode="auto">
            <a:xfrm rot="10800000">
              <a:off x="7310661" y="5305230"/>
              <a:ext cx="335482" cy="355776"/>
            </a:xfrm>
            <a:prstGeom prst="down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Down Arrow 20">
              <a:extLst>
                <a:ext uri="{FF2B5EF4-FFF2-40B4-BE49-F238E27FC236}">
                  <a16:creationId xmlns:a16="http://schemas.microsoft.com/office/drawing/2014/main" id="{64124129-0B00-4318-8592-F83021205314}"/>
                </a:ext>
              </a:extLst>
            </p:cNvPr>
            <p:cNvSpPr/>
            <p:nvPr/>
          </p:nvSpPr>
          <p:spPr bwMode="auto">
            <a:xfrm rot="10800000">
              <a:off x="7310661" y="4080605"/>
              <a:ext cx="335482" cy="367290"/>
            </a:xfrm>
            <a:prstGeom prst="down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Down Arrow 21">
              <a:extLst>
                <a:ext uri="{FF2B5EF4-FFF2-40B4-BE49-F238E27FC236}">
                  <a16:creationId xmlns:a16="http://schemas.microsoft.com/office/drawing/2014/main" id="{F5F8716E-4A79-49CF-9540-2EEE27163D92}"/>
                </a:ext>
              </a:extLst>
            </p:cNvPr>
            <p:cNvSpPr/>
            <p:nvPr/>
          </p:nvSpPr>
          <p:spPr bwMode="auto">
            <a:xfrm rot="10800000">
              <a:off x="7310661" y="1785606"/>
              <a:ext cx="335482" cy="398172"/>
            </a:xfrm>
            <a:prstGeom prst="down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ounded Rectangle 22">
              <a:extLst>
                <a:ext uri="{FF2B5EF4-FFF2-40B4-BE49-F238E27FC236}">
                  <a16:creationId xmlns:a16="http://schemas.microsoft.com/office/drawing/2014/main" id="{07454BE9-088B-429C-8422-B72BE1E8158F}"/>
                </a:ext>
              </a:extLst>
            </p:cNvPr>
            <p:cNvSpPr/>
            <p:nvPr/>
          </p:nvSpPr>
          <p:spPr bwMode="auto">
            <a:xfrm>
              <a:off x="6545662" y="1245606"/>
              <a:ext cx="1844999" cy="50369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Response</a:t>
              </a:r>
            </a:p>
          </p:txBody>
        </p:sp>
        <p:sp>
          <p:nvSpPr>
            <p:cNvPr id="27" name="Down Arrow 23">
              <a:extLst>
                <a:ext uri="{FF2B5EF4-FFF2-40B4-BE49-F238E27FC236}">
                  <a16:creationId xmlns:a16="http://schemas.microsoft.com/office/drawing/2014/main" id="{F2BFC4E1-DA03-492A-9110-D7DC1161F90E}"/>
                </a:ext>
              </a:extLst>
            </p:cNvPr>
            <p:cNvSpPr/>
            <p:nvPr/>
          </p:nvSpPr>
          <p:spPr bwMode="auto">
            <a:xfrm rot="16200000">
              <a:off x="5430936" y="5775023"/>
              <a:ext cx="335483" cy="492358"/>
            </a:xfrm>
            <a:prstGeom prst="downArrow">
              <a:avLst>
                <a:gd name="adj1" fmla="val 44494"/>
                <a:gd name="adj2" fmla="val 5000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ounded Rectangle 13">
              <a:extLst>
                <a:ext uri="{FF2B5EF4-FFF2-40B4-BE49-F238E27FC236}">
                  <a16:creationId xmlns:a16="http://schemas.microsoft.com/office/drawing/2014/main" id="{08B8E0EA-F121-4BC1-8D91-9CCD5140E841}"/>
                </a:ext>
              </a:extLst>
            </p:cNvPr>
            <p:cNvSpPr/>
            <p:nvPr/>
          </p:nvSpPr>
          <p:spPr bwMode="auto">
            <a:xfrm>
              <a:off x="5870662" y="3368489"/>
              <a:ext cx="3285000" cy="721788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Result Filters</a:t>
              </a:r>
            </a:p>
            <a:p>
              <a:pPr algn="ctr"/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en-US" sz="1200" b="1" u="sng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OnResultExecuted</a:t>
              </a:r>
              <a:r>
                <a:rPr lang="en-US" sz="1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</a:p>
          </p:txBody>
        </p:sp>
        <p:sp>
          <p:nvSpPr>
            <p:cNvPr id="29" name="Down Arrow 20">
              <a:extLst>
                <a:ext uri="{FF2B5EF4-FFF2-40B4-BE49-F238E27FC236}">
                  <a16:creationId xmlns:a16="http://schemas.microsoft.com/office/drawing/2014/main" id="{BD5CC17B-6D01-4F35-983D-51C567C95741}"/>
                </a:ext>
              </a:extLst>
            </p:cNvPr>
            <p:cNvSpPr/>
            <p:nvPr/>
          </p:nvSpPr>
          <p:spPr bwMode="auto">
            <a:xfrm rot="10800000">
              <a:off x="7310661" y="2971372"/>
              <a:ext cx="335482" cy="367290"/>
            </a:xfrm>
            <a:prstGeom prst="down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17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Life Cycle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811000" y="1245606"/>
            <a:ext cx="1800000" cy="5036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067495" y="2193322"/>
            <a:ext cx="3285000" cy="6799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Authorization filters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u="sng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OnAuthorization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067495" y="3270838"/>
            <a:ext cx="3285000" cy="81178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Filters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u="sng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OnResourceExecuting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067495" y="4488520"/>
            <a:ext cx="3285000" cy="81178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Filters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OnActionExecuting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057250" y="5706202"/>
            <a:ext cx="3285000" cy="63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Execution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11000" y="3204000"/>
            <a:ext cx="1866215" cy="207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Binding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Filters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u="sng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OnException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7112964" y="5693238"/>
            <a:ext cx="3285000" cy="6607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Filters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u="sng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OnActionExecuted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7112964" y="4488520"/>
            <a:ext cx="3285000" cy="81178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Filter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u="sng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OnResultExecuting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7086000" y="2214000"/>
            <a:ext cx="3285000" cy="76678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Filters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u="sng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OnResourceExecuted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6" name="Down Arrow 15"/>
          <p:cNvSpPr/>
          <p:nvPr/>
        </p:nvSpPr>
        <p:spPr bwMode="auto">
          <a:xfrm>
            <a:off x="3542254" y="1764656"/>
            <a:ext cx="335482" cy="404343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3542254" y="2889000"/>
            <a:ext cx="335482" cy="360000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3542254" y="4106882"/>
            <a:ext cx="335482" cy="374625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3542254" y="5316074"/>
            <a:ext cx="335482" cy="378692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8526000" y="5320742"/>
            <a:ext cx="335482" cy="355776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8526000" y="4096117"/>
            <a:ext cx="335482" cy="367290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8526000" y="1801117"/>
            <a:ext cx="335482" cy="398172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7761000" y="1261117"/>
            <a:ext cx="1845000" cy="5036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</a:p>
        </p:txBody>
      </p:sp>
      <p:sp>
        <p:nvSpPr>
          <p:cNvPr id="24" name="Down Arrow 23"/>
          <p:cNvSpPr/>
          <p:nvPr/>
        </p:nvSpPr>
        <p:spPr bwMode="auto">
          <a:xfrm rot="16200000">
            <a:off x="6051508" y="5154451"/>
            <a:ext cx="335482" cy="1733502"/>
          </a:xfrm>
          <a:prstGeom prst="downArrow">
            <a:avLst>
              <a:gd name="adj1" fmla="val 44494"/>
              <a:gd name="adj2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ounded Rectangle 13">
            <a:extLst>
              <a:ext uri="{FF2B5EF4-FFF2-40B4-BE49-F238E27FC236}">
                <a16:creationId xmlns:a16="http://schemas.microsoft.com/office/drawing/2014/main" id="{3EA7D438-D27D-41A8-85B2-098B55154C57}"/>
              </a:ext>
            </a:extLst>
          </p:cNvPr>
          <p:cNvSpPr/>
          <p:nvPr/>
        </p:nvSpPr>
        <p:spPr bwMode="auto">
          <a:xfrm>
            <a:off x="7086000" y="3384000"/>
            <a:ext cx="3285000" cy="72178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Filters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u="sng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OnResultExecuted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26" name="Down Arrow 20">
            <a:extLst>
              <a:ext uri="{FF2B5EF4-FFF2-40B4-BE49-F238E27FC236}">
                <a16:creationId xmlns:a16="http://schemas.microsoft.com/office/drawing/2014/main" id="{5F05A9EA-E496-4921-9E95-ED96ECF82300}"/>
              </a:ext>
            </a:extLst>
          </p:cNvPr>
          <p:cNvSpPr/>
          <p:nvPr/>
        </p:nvSpPr>
        <p:spPr bwMode="auto">
          <a:xfrm rot="10800000">
            <a:off x="8526000" y="2986883"/>
            <a:ext cx="335482" cy="367290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748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Application Flow</a:t>
            </a:r>
            <a:endParaRPr lang="bg-BG"/>
          </a:p>
        </p:txBody>
      </p:sp>
      <p:pic>
        <p:nvPicPr>
          <p:cNvPr id="8" name="Graphic 7" descr="Atom">
            <a:extLst>
              <a:ext uri="{FF2B5EF4-FFF2-40B4-BE49-F238E27FC236}">
                <a16:creationId xmlns:a16="http://schemas.microsoft.com/office/drawing/2014/main" id="{821D4BBA-CEF6-4542-8B40-BBC57C070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032" y="1416697"/>
            <a:ext cx="2523931" cy="24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E3203B-8284-4A63-A89D-4AE0C07F2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Filters</a:t>
            </a:r>
            <a:r>
              <a:rPr lang="en-US" sz="3200" dirty="0"/>
              <a:t> that are implemented as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:</a:t>
            </a:r>
          </a:p>
          <a:p>
            <a:pPr lvl="1"/>
            <a:r>
              <a:rPr lang="en-US" sz="3000" dirty="0"/>
              <a:t>Are added directly to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classes or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methods</a:t>
            </a:r>
          </a:p>
          <a:p>
            <a:pPr lvl="1"/>
            <a:r>
              <a:rPr lang="en-US" sz="3000" dirty="0"/>
              <a:t>Cannot have </a:t>
            </a:r>
            <a:r>
              <a:rPr lang="en-US" sz="3000" b="1" dirty="0">
                <a:solidFill>
                  <a:schemeClr val="bg1"/>
                </a:solidFill>
              </a:rPr>
              <a:t>constructor dependencies</a:t>
            </a:r>
            <a:r>
              <a:rPr lang="en-US" sz="3000" dirty="0"/>
              <a:t> provided by </a:t>
            </a:r>
            <a:r>
              <a:rPr lang="en-US" sz="3000" b="1" dirty="0">
                <a:solidFill>
                  <a:schemeClr val="bg1"/>
                </a:solidFill>
              </a:rPr>
              <a:t>DI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Parameters</a:t>
            </a:r>
            <a:r>
              <a:rPr lang="en-US" sz="3000" dirty="0"/>
              <a:t> must be supplied where the </a:t>
            </a:r>
            <a:r>
              <a:rPr lang="en-US" sz="3000" b="1" dirty="0">
                <a:solidFill>
                  <a:schemeClr val="bg1"/>
                </a:solidFill>
              </a:rPr>
              <a:t>attributes</a:t>
            </a:r>
            <a:r>
              <a:rPr lang="en-US" sz="3000" dirty="0"/>
              <a:t> are applied</a:t>
            </a:r>
          </a:p>
          <a:p>
            <a:pPr lvl="1"/>
            <a:r>
              <a:rPr lang="en-US" sz="3000" dirty="0"/>
              <a:t>This is a limitation of how filters </a:t>
            </a:r>
            <a:r>
              <a:rPr lang="en-US" sz="3000" b="1" dirty="0">
                <a:solidFill>
                  <a:schemeClr val="bg1"/>
                </a:solidFill>
              </a:rPr>
              <a:t>attributes</a:t>
            </a:r>
            <a:r>
              <a:rPr lang="en-US" sz="3000" dirty="0"/>
              <a:t> work</a:t>
            </a:r>
          </a:p>
          <a:p>
            <a:r>
              <a:rPr lang="en-US" sz="3200" dirty="0"/>
              <a:t>There are several approaches to include </a:t>
            </a:r>
            <a:r>
              <a:rPr lang="en-US" sz="3200" b="1" dirty="0">
                <a:solidFill>
                  <a:schemeClr val="bg1"/>
                </a:solidFill>
              </a:rPr>
              <a:t>DI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Filter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ServiceFilterAttribute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TypeFilterAttribute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0E6AB-DFCA-4E61-B3BF-069C50BE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Dependency Injection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21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880DF8-1035-45DF-B6AD-273D44433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r>
              <a:rPr lang="en-US" sz="3200" noProof="1"/>
              <a:t>Service filter implementation types are registered in </a:t>
            </a:r>
            <a:r>
              <a:rPr lang="en-US" sz="3200" b="1" noProof="1">
                <a:solidFill>
                  <a:schemeClr val="bg1"/>
                </a:solidFill>
              </a:rPr>
              <a:t>DI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ServiceFilterAttribute</a:t>
            </a:r>
            <a:r>
              <a:rPr lang="en-US" sz="3000" noProof="1"/>
              <a:t> retrieves an instance of the filter from </a:t>
            </a:r>
            <a:r>
              <a:rPr lang="en-US" sz="3000" b="1" noProof="1">
                <a:solidFill>
                  <a:schemeClr val="bg1"/>
                </a:solidFill>
              </a:rPr>
              <a:t>DI</a:t>
            </a:r>
          </a:p>
          <a:p>
            <a:pPr lvl="1"/>
            <a:r>
              <a:rPr lang="en-US" sz="3000" noProof="1"/>
              <a:t>Used only for </a:t>
            </a:r>
            <a:r>
              <a:rPr lang="en-US" sz="3000" b="1" noProof="1">
                <a:solidFill>
                  <a:schemeClr val="bg1"/>
                </a:solidFill>
              </a:rPr>
              <a:t>Filters</a:t>
            </a:r>
            <a:r>
              <a:rPr lang="en-US" sz="3000" noProof="1"/>
              <a:t> that are registered as </a:t>
            </a:r>
            <a:r>
              <a:rPr lang="en-US" sz="3000" b="1" noProof="1">
                <a:solidFill>
                  <a:schemeClr val="bg1"/>
                </a:solidFill>
              </a:rPr>
              <a:t>Services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TypeFilterAttribute</a:t>
            </a:r>
            <a:r>
              <a:rPr lang="en-US" sz="3200" noProof="1"/>
              <a:t> is similar to </a:t>
            </a:r>
            <a:r>
              <a:rPr lang="en-US" sz="3200" b="1" noProof="1">
                <a:solidFill>
                  <a:schemeClr val="bg1"/>
                </a:solidFill>
              </a:rPr>
              <a:t>ServiceFilterAttribute</a:t>
            </a:r>
          </a:p>
          <a:p>
            <a:pPr lvl="1"/>
            <a:r>
              <a:rPr lang="en-US" sz="3000" noProof="1"/>
              <a:t>The type is not resolved directly from the DI container</a:t>
            </a:r>
          </a:p>
          <a:p>
            <a:pPr lvl="1"/>
            <a:r>
              <a:rPr lang="en-US" sz="3000" noProof="1"/>
              <a:t>Type is instantiated using </a:t>
            </a:r>
            <a:r>
              <a:rPr lang="en-US" sz="3000" b="1" noProof="1">
                <a:solidFill>
                  <a:schemeClr val="bg1"/>
                </a:solidFill>
              </a:rPr>
              <a:t>ObjectFactory</a:t>
            </a:r>
            <a:r>
              <a:rPr lang="en-US" sz="3000" noProof="1"/>
              <a:t>.</a:t>
            </a:r>
          </a:p>
          <a:p>
            <a:r>
              <a:rPr lang="en-US" sz="3200" noProof="1"/>
              <a:t>There are ways to control the </a:t>
            </a:r>
            <a:r>
              <a:rPr lang="en-US" sz="3200" b="1" noProof="1">
                <a:solidFill>
                  <a:schemeClr val="bg1"/>
                </a:solidFill>
              </a:rPr>
              <a:t>reusability</a:t>
            </a:r>
            <a:r>
              <a:rPr lang="en-US" sz="3200" noProof="1"/>
              <a:t> of the instances</a:t>
            </a:r>
          </a:p>
          <a:p>
            <a:pPr lvl="1"/>
            <a:r>
              <a:rPr lang="en-US" sz="3000" noProof="1"/>
              <a:t>There is no guarantee that a </a:t>
            </a:r>
            <a:r>
              <a:rPr lang="en-US" sz="3000" b="1" noProof="1">
                <a:solidFill>
                  <a:schemeClr val="bg1"/>
                </a:solidFill>
              </a:rPr>
              <a:t>single instance </a:t>
            </a:r>
            <a:r>
              <a:rPr lang="en-US" sz="3000" noProof="1"/>
              <a:t>will be created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8FB93C-841D-4420-9473-E618B9AC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Dependency Injection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36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Filter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431381" y="3554669"/>
            <a:ext cx="4973291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TypeFilter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(typeof(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FeatureAuthFilter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5646000" y="2799000"/>
            <a:ext cx="6296737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FeatureAuthFilter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IAuthorizationFilter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featureAuth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FeatureAuthFilter(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this.featureAuth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service;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}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Bent Arrow 7"/>
          <p:cNvSpPr/>
          <p:nvPr/>
        </p:nvSpPr>
        <p:spPr bwMode="auto">
          <a:xfrm>
            <a:off x="2046000" y="2898331"/>
            <a:ext cx="3195000" cy="656338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Down Arrow 9"/>
          <p:cNvSpPr/>
          <p:nvPr/>
        </p:nvSpPr>
        <p:spPr bwMode="auto">
          <a:xfrm rot="2637132">
            <a:off x="7924674" y="2043772"/>
            <a:ext cx="217054" cy="101089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0800000">
            <a:off x="9960782" y="4239000"/>
            <a:ext cx="216000" cy="132491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91522" y="2605562"/>
            <a:ext cx="2244653" cy="4139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Type Filter Executes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50056" y="1364009"/>
            <a:ext cx="2437077" cy="7525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New instance created</a:t>
            </a:r>
            <a:br>
              <a:rPr lang="en-US" sz="2000" dirty="0"/>
            </a:br>
            <a:r>
              <a:rPr lang="en-US" sz="2000" dirty="0"/>
              <a:t>every time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71000" y="5537366"/>
            <a:ext cx="24940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Instance managed by</a:t>
            </a:r>
            <a:br>
              <a:rPr lang="en-US" sz="2000" dirty="0"/>
            </a:br>
            <a:r>
              <a:rPr lang="en-US" sz="2000" dirty="0"/>
              <a:t>Dependency Resolver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7A1222F-0F1A-46DB-A60E-203722E7996A}"/>
              </a:ext>
            </a:extLst>
          </p:cNvPr>
          <p:cNvSpPr txBox="1">
            <a:spLocks/>
          </p:cNvSpPr>
          <p:nvPr/>
        </p:nvSpPr>
        <p:spPr>
          <a:xfrm>
            <a:off x="336001" y="1603426"/>
            <a:ext cx="670500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services.AddSingleton&lt;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173978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3" grpId="0"/>
      <p:bldP spid="14" grpId="0"/>
      <p:bldP spid="15" grpId="0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Filter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431381" y="3554669"/>
            <a:ext cx="4973291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ServiceFilter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(typeof(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FeatureAuthFilter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5646000" y="2799000"/>
            <a:ext cx="6296737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FeatureAuthFilter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IAuthorizationFilter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featureAuth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FeatureAuthFilter(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this.featureAuth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service;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}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336001" y="1603426"/>
            <a:ext cx="6705000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services.AddSingleton&lt;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services.AddSingleton&lt;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FeatureFilter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</p:txBody>
      </p:sp>
      <p:sp>
        <p:nvSpPr>
          <p:cNvPr id="8" name="Bent Arrow 7"/>
          <p:cNvSpPr/>
          <p:nvPr/>
        </p:nvSpPr>
        <p:spPr bwMode="auto">
          <a:xfrm>
            <a:off x="2046000" y="2898331"/>
            <a:ext cx="3195000" cy="656338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Down Arrow 9"/>
          <p:cNvSpPr/>
          <p:nvPr/>
        </p:nvSpPr>
        <p:spPr bwMode="auto">
          <a:xfrm rot="2637132">
            <a:off x="7924674" y="2043772"/>
            <a:ext cx="217054" cy="101089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0800000">
            <a:off x="9960782" y="4238999"/>
            <a:ext cx="216000" cy="132491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91522" y="2605562"/>
            <a:ext cx="2503955" cy="4139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Service Filter Executes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51000" y="1404000"/>
            <a:ext cx="24940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Instance managed by</a:t>
            </a:r>
            <a:br>
              <a:rPr lang="en-US" sz="2000" dirty="0"/>
            </a:br>
            <a:r>
              <a:rPr lang="en-US" sz="2000" dirty="0"/>
              <a:t>Dependency Resolver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71000" y="5537366"/>
            <a:ext cx="24940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Instance managed by</a:t>
            </a:r>
            <a:br>
              <a:rPr lang="en-US" sz="2000" dirty="0"/>
            </a:br>
            <a:r>
              <a:rPr lang="en-US" sz="2000" dirty="0"/>
              <a:t>Dependency Resolver </a:t>
            </a:r>
          </a:p>
        </p:txBody>
      </p:sp>
    </p:spTree>
    <p:extLst>
      <p:ext uri="{BB962C8B-B14F-4D97-AF65-F5344CB8AC3E}">
        <p14:creationId xmlns:p14="http://schemas.microsoft.com/office/powerpoint/2010/main" val="382211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/>
      <p:bldP spid="14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Application Flow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Application Environments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Request Lifecycle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Error Handling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Middleware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Filters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CE2A8-3A98-407A-A300-8149AEEBD0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6998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Web Applications </a:t>
            </a:r>
            <a:r>
              <a:rPr lang="en-US" sz="3000" dirty="0"/>
              <a:t>handle </a:t>
            </a:r>
            <a:r>
              <a:rPr lang="en-US" sz="3000" b="1" dirty="0">
                <a:solidFill>
                  <a:schemeClr val="bg1"/>
                </a:solidFill>
              </a:rPr>
              <a:t>Requests</a:t>
            </a:r>
            <a:r>
              <a:rPr lang="en-US" sz="3000" dirty="0"/>
              <a:t> and produce </a:t>
            </a:r>
            <a:r>
              <a:rPr lang="en-US" sz="3000" b="1" dirty="0">
                <a:solidFill>
                  <a:schemeClr val="bg1"/>
                </a:solidFill>
              </a:rPr>
              <a:t>Responses</a:t>
            </a:r>
          </a:p>
          <a:p>
            <a:pPr lvl="1"/>
            <a:r>
              <a:rPr lang="en-US" sz="2800" dirty="0"/>
              <a:t>The whole process is naturally ordered in some kind of </a:t>
            </a:r>
            <a:r>
              <a:rPr lang="en-US" sz="2800" b="1" dirty="0">
                <a:solidFill>
                  <a:schemeClr val="bg1"/>
                </a:solidFill>
              </a:rPr>
              <a:t>pipeline</a:t>
            </a:r>
          </a:p>
          <a:p>
            <a:pPr lvl="1"/>
            <a:r>
              <a:rPr lang="en-US" sz="2800" dirty="0"/>
              <a:t>In most cases, the process is </a:t>
            </a:r>
            <a:r>
              <a:rPr lang="en-US" sz="2800" b="1" dirty="0">
                <a:solidFill>
                  <a:schemeClr val="bg1"/>
                </a:solidFill>
              </a:rPr>
              <a:t>extensible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modifiable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Web Applications </a:t>
            </a:r>
            <a:r>
              <a:rPr lang="en-US" sz="3000" dirty="0"/>
              <a:t>have different </a:t>
            </a:r>
            <a:r>
              <a:rPr lang="en-US" sz="3000" b="1" dirty="0">
                <a:solidFill>
                  <a:schemeClr val="bg1"/>
                </a:solidFill>
              </a:rPr>
              <a:t>deployment environments</a:t>
            </a:r>
          </a:p>
          <a:p>
            <a:pPr lvl="1"/>
            <a:r>
              <a:rPr lang="en-US" sz="2800" dirty="0"/>
              <a:t>The environments determine the </a:t>
            </a:r>
            <a:r>
              <a:rPr lang="en-US" sz="2800" b="1" dirty="0">
                <a:solidFill>
                  <a:schemeClr val="bg1"/>
                </a:solidFill>
              </a:rPr>
              <a:t>behavior</a:t>
            </a:r>
            <a:r>
              <a:rPr lang="en-US" sz="2800" dirty="0"/>
              <a:t> of the </a:t>
            </a:r>
            <a:br>
              <a:rPr lang="en-US" sz="2800" dirty="0"/>
            </a:br>
            <a:r>
              <a:rPr lang="en-US" sz="2800" dirty="0"/>
              <a:t>application</a:t>
            </a:r>
            <a:endParaRPr lang="en-US" sz="3000" dirty="0"/>
          </a:p>
          <a:p>
            <a:pPr lvl="1"/>
            <a:r>
              <a:rPr lang="en-US" sz="2800" dirty="0"/>
              <a:t>The environments may also affect the pipeline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Web Applications </a:t>
            </a:r>
            <a:r>
              <a:rPr lang="en-US" sz="3000" dirty="0"/>
              <a:t>have initial </a:t>
            </a:r>
            <a:r>
              <a:rPr lang="en-US" sz="3000" b="1" dirty="0">
                <a:solidFill>
                  <a:schemeClr val="bg1"/>
                </a:solidFill>
              </a:rPr>
              <a:t>configuration</a:t>
            </a:r>
          </a:p>
          <a:p>
            <a:pPr lvl="1"/>
            <a:r>
              <a:rPr lang="en-US" sz="2800" dirty="0"/>
              <a:t>Host, Security, Directories, Conventions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373452-8ACC-4054-BA39-2AA3BD13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Fundamentals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14419-9271-405B-84B1-D21CAE2C5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478" y="3769915"/>
            <a:ext cx="3006913" cy="2696198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C68E0AA4-8BB3-4EA0-851F-7F98D3DDE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533" y="1389487"/>
            <a:ext cx="2013610" cy="201361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77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A2499F-608F-44F6-B0EE-6CD0CD71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Request Lifecycle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49236-B7CE-42F7-9389-D5E0B62911BC}"/>
              </a:ext>
            </a:extLst>
          </p:cNvPr>
          <p:cNvSpPr txBox="1"/>
          <p:nvPr/>
        </p:nvSpPr>
        <p:spPr>
          <a:xfrm>
            <a:off x="200944" y="1828418"/>
            <a:ext cx="13613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Request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C9CAFE-C060-44AC-AF82-DAFE44DA70AE}"/>
              </a:ext>
            </a:extLst>
          </p:cNvPr>
          <p:cNvSpPr/>
          <p:nvPr/>
        </p:nvSpPr>
        <p:spPr bwMode="auto">
          <a:xfrm>
            <a:off x="318034" y="2369360"/>
            <a:ext cx="1110342" cy="2263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F4B72A-5C6C-46D6-8E47-FC2DE7F1BF79}"/>
              </a:ext>
            </a:extLst>
          </p:cNvPr>
          <p:cNvGrpSpPr/>
          <p:nvPr/>
        </p:nvGrpSpPr>
        <p:grpSpPr>
          <a:xfrm>
            <a:off x="1809063" y="1628257"/>
            <a:ext cx="2193918" cy="1394656"/>
            <a:chOff x="2043405" y="1296838"/>
            <a:chExt cx="2193918" cy="139465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F81ADBF-F4D8-4D96-AA9E-DE4949DABA98}"/>
                </a:ext>
              </a:extLst>
            </p:cNvPr>
            <p:cNvSpPr/>
            <p:nvPr/>
          </p:nvSpPr>
          <p:spPr bwMode="auto">
            <a:xfrm>
              <a:off x="2043405" y="1357099"/>
              <a:ext cx="2193918" cy="1274134"/>
            </a:xfrm>
            <a:prstGeom prst="roundRect">
              <a:avLst/>
            </a:prstGeom>
            <a:solidFill>
              <a:schemeClr val="accent2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E48B7C-ED58-49B3-9EAE-7C11ACA04B6B}"/>
                </a:ext>
              </a:extLst>
            </p:cNvPr>
            <p:cNvSpPr txBox="1"/>
            <p:nvPr/>
          </p:nvSpPr>
          <p:spPr>
            <a:xfrm>
              <a:off x="2154759" y="1296838"/>
              <a:ext cx="1971208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Middleware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114EA5-A7ED-4E0F-9B83-4F9FBB55ED88}"/>
                </a:ext>
              </a:extLst>
            </p:cNvPr>
            <p:cNvSpPr txBox="1"/>
            <p:nvPr/>
          </p:nvSpPr>
          <p:spPr>
            <a:xfrm>
              <a:off x="2064893" y="1813204"/>
              <a:ext cx="2150941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Components on the HTTP Pipeline</a:t>
              </a: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C6BEE42-EA51-4DE4-8C65-24919309CD05}"/>
              </a:ext>
            </a:extLst>
          </p:cNvPr>
          <p:cNvSpPr/>
          <p:nvPr/>
        </p:nvSpPr>
        <p:spPr bwMode="auto">
          <a:xfrm>
            <a:off x="4253974" y="2365690"/>
            <a:ext cx="559837" cy="2515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75E206-2AA6-4377-95DF-71433AFBA3ED}"/>
              </a:ext>
            </a:extLst>
          </p:cNvPr>
          <p:cNvGrpSpPr/>
          <p:nvPr/>
        </p:nvGrpSpPr>
        <p:grpSpPr>
          <a:xfrm>
            <a:off x="5064804" y="1628257"/>
            <a:ext cx="2551373" cy="1334395"/>
            <a:chOff x="5099728" y="1296838"/>
            <a:chExt cx="2551373" cy="133439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660F7F-E41A-443D-A4D7-399FE6F244D3}"/>
                </a:ext>
              </a:extLst>
            </p:cNvPr>
            <p:cNvSpPr/>
            <p:nvPr/>
          </p:nvSpPr>
          <p:spPr bwMode="auto">
            <a:xfrm>
              <a:off x="5099728" y="1357099"/>
              <a:ext cx="2551373" cy="1274134"/>
            </a:xfrm>
            <a:prstGeom prst="roundRect">
              <a:avLst/>
            </a:prstGeom>
            <a:solidFill>
              <a:schemeClr val="accent1">
                <a:lumMod val="5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C376F3-69A5-43DD-8FA3-BF6EF9426E1F}"/>
                </a:ext>
              </a:extLst>
            </p:cNvPr>
            <p:cNvSpPr txBox="1"/>
            <p:nvPr/>
          </p:nvSpPr>
          <p:spPr>
            <a:xfrm>
              <a:off x="5229224" y="1296838"/>
              <a:ext cx="2292377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Routing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81B371-5D57-41CC-A7E8-9DBCD38D3733}"/>
                </a:ext>
              </a:extLst>
            </p:cNvPr>
            <p:cNvSpPr txBox="1"/>
            <p:nvPr/>
          </p:nvSpPr>
          <p:spPr>
            <a:xfrm>
              <a:off x="5124716" y="1719896"/>
              <a:ext cx="2501394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Routing Middleware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MVC Route Handler</a:t>
              </a:r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9FD235A-58BC-44F0-AF40-B6AB459A867C}"/>
              </a:ext>
            </a:extLst>
          </p:cNvPr>
          <p:cNvSpPr/>
          <p:nvPr/>
        </p:nvSpPr>
        <p:spPr bwMode="auto">
          <a:xfrm>
            <a:off x="7906927" y="2356783"/>
            <a:ext cx="559837" cy="2515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8028D9-0B73-493E-8B01-B419505928D5}"/>
              </a:ext>
            </a:extLst>
          </p:cNvPr>
          <p:cNvGrpSpPr/>
          <p:nvPr/>
        </p:nvGrpSpPr>
        <p:grpSpPr>
          <a:xfrm>
            <a:off x="8717755" y="1628256"/>
            <a:ext cx="3255716" cy="1394658"/>
            <a:chOff x="8755219" y="1296837"/>
            <a:chExt cx="3255716" cy="139465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B771850-F073-4693-9E8D-E2840146DEC7}"/>
                </a:ext>
              </a:extLst>
            </p:cNvPr>
            <p:cNvSpPr/>
            <p:nvPr/>
          </p:nvSpPr>
          <p:spPr bwMode="auto">
            <a:xfrm>
              <a:off x="8794978" y="1324053"/>
              <a:ext cx="3176198" cy="1367442"/>
            </a:xfrm>
            <a:prstGeom prst="roundRect">
              <a:avLst/>
            </a:prstGeom>
            <a:solidFill>
              <a:schemeClr val="bg2">
                <a:lumMod val="5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D2BFA1-26B4-4E2D-A5EC-EC69B2BE4F10}"/>
                </a:ext>
              </a:extLst>
            </p:cNvPr>
            <p:cNvSpPr txBox="1"/>
            <p:nvPr/>
          </p:nvSpPr>
          <p:spPr>
            <a:xfrm>
              <a:off x="8755219" y="1296837"/>
              <a:ext cx="325571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Controller</a:t>
              </a:r>
              <a:r>
                <a:rPr lang="bg-BG" sz="2400" b="1" dirty="0">
                  <a:solidFill>
                    <a:schemeClr val="bg2"/>
                  </a:solidFill>
                </a:rPr>
                <a:t> </a:t>
              </a:r>
              <a:r>
                <a:rPr lang="en-US" sz="2400" b="1" dirty="0">
                  <a:solidFill>
                    <a:schemeClr val="bg2"/>
                  </a:solidFill>
                </a:rPr>
                <a:t>Initialization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883038-B81D-44F8-8B89-C1F55A3E72C0}"/>
                </a:ext>
              </a:extLst>
            </p:cNvPr>
            <p:cNvSpPr txBox="1"/>
            <p:nvPr/>
          </p:nvSpPr>
          <p:spPr>
            <a:xfrm>
              <a:off x="8954063" y="1775174"/>
              <a:ext cx="2882439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Controller Factory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Controller Action Invoker</a:t>
              </a:r>
            </a:p>
          </p:txBody>
        </p:sp>
      </p:grpSp>
      <p:sp>
        <p:nvSpPr>
          <p:cNvPr id="30" name="Arrow: Down 29">
            <a:extLst>
              <a:ext uri="{FF2B5EF4-FFF2-40B4-BE49-F238E27FC236}">
                <a16:creationId xmlns:a16="http://schemas.microsoft.com/office/drawing/2014/main" id="{FBA1454D-8388-4331-9A30-B4389BB3E6AF}"/>
              </a:ext>
            </a:extLst>
          </p:cNvPr>
          <p:cNvSpPr/>
          <p:nvPr/>
        </p:nvSpPr>
        <p:spPr bwMode="auto">
          <a:xfrm>
            <a:off x="10222524" y="3193408"/>
            <a:ext cx="270587" cy="48519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F62ED3-69E2-4587-8B4C-00C32AD9A843}"/>
              </a:ext>
            </a:extLst>
          </p:cNvPr>
          <p:cNvGrpSpPr/>
          <p:nvPr/>
        </p:nvGrpSpPr>
        <p:grpSpPr>
          <a:xfrm>
            <a:off x="8754430" y="3841916"/>
            <a:ext cx="3255716" cy="2784250"/>
            <a:chOff x="8755219" y="3517675"/>
            <a:chExt cx="3255716" cy="241382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DEFD050-741A-4A0D-BA52-5A8AC0FFCAD4}"/>
                </a:ext>
              </a:extLst>
            </p:cNvPr>
            <p:cNvSpPr/>
            <p:nvPr/>
          </p:nvSpPr>
          <p:spPr bwMode="auto">
            <a:xfrm>
              <a:off x="8794978" y="3544891"/>
              <a:ext cx="3176198" cy="23450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25CF6C-0F65-4051-B742-B4F5103F3758}"/>
                </a:ext>
              </a:extLst>
            </p:cNvPr>
            <p:cNvSpPr txBox="1"/>
            <p:nvPr/>
          </p:nvSpPr>
          <p:spPr>
            <a:xfrm>
              <a:off x="8755219" y="3517675"/>
              <a:ext cx="325571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Action Execution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1E9977-5DBE-4457-B23A-44C7D1E37B8D}"/>
                </a:ext>
              </a:extLst>
            </p:cNvPr>
            <p:cNvSpPr txBox="1"/>
            <p:nvPr/>
          </p:nvSpPr>
          <p:spPr>
            <a:xfrm>
              <a:off x="8954063" y="3996012"/>
              <a:ext cx="2882439" cy="1935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Model Binding</a:t>
              </a:r>
              <a:endParaRPr lang="bg-BG" sz="2000" dirty="0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Model Validation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 Execution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Result</a:t>
              </a:r>
            </a:p>
          </p:txBody>
        </p:sp>
      </p:grpSp>
      <p:sp>
        <p:nvSpPr>
          <p:cNvPr id="36" name="Arrow: Left 35">
            <a:extLst>
              <a:ext uri="{FF2B5EF4-FFF2-40B4-BE49-F238E27FC236}">
                <a16:creationId xmlns:a16="http://schemas.microsoft.com/office/drawing/2014/main" id="{B68D22E0-1226-46CD-89E8-18FD5E69FFA4}"/>
              </a:ext>
            </a:extLst>
          </p:cNvPr>
          <p:cNvSpPr/>
          <p:nvPr/>
        </p:nvSpPr>
        <p:spPr bwMode="auto">
          <a:xfrm>
            <a:off x="7906927" y="4797317"/>
            <a:ext cx="559837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AB4424-2865-4CF6-AD14-1048507AC76D}"/>
              </a:ext>
            </a:extLst>
          </p:cNvPr>
          <p:cNvGrpSpPr/>
          <p:nvPr/>
        </p:nvGrpSpPr>
        <p:grpSpPr>
          <a:xfrm>
            <a:off x="5064804" y="4135928"/>
            <a:ext cx="2551374" cy="1756653"/>
            <a:chOff x="5102268" y="4133312"/>
            <a:chExt cx="2551374" cy="175665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3BA270A-7771-4735-894D-0644F4E443DD}"/>
                </a:ext>
              </a:extLst>
            </p:cNvPr>
            <p:cNvSpPr/>
            <p:nvPr/>
          </p:nvSpPr>
          <p:spPr bwMode="auto">
            <a:xfrm>
              <a:off x="5102268" y="4133312"/>
              <a:ext cx="2551374" cy="1756653"/>
            </a:xfrm>
            <a:prstGeom prst="round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B647777-0EDF-4C7B-80E5-1598E8AB332A}"/>
                </a:ext>
              </a:extLst>
            </p:cNvPr>
            <p:cNvSpPr txBox="1"/>
            <p:nvPr/>
          </p:nvSpPr>
          <p:spPr>
            <a:xfrm>
              <a:off x="5185879" y="4133312"/>
              <a:ext cx="238414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Result Execution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73AE53-BC6F-45C4-BB9F-60F77AD3D7F9}"/>
                </a:ext>
              </a:extLst>
            </p:cNvPr>
            <p:cNvSpPr txBox="1"/>
            <p:nvPr/>
          </p:nvSpPr>
          <p:spPr>
            <a:xfrm>
              <a:off x="5185879" y="4623003"/>
              <a:ext cx="2384147" cy="1216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Result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Result Execution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Result Filters</a:t>
              </a:r>
            </a:p>
          </p:txBody>
        </p:sp>
      </p:grpSp>
      <p:sp>
        <p:nvSpPr>
          <p:cNvPr id="42" name="Arrow: Left 41">
            <a:extLst>
              <a:ext uri="{FF2B5EF4-FFF2-40B4-BE49-F238E27FC236}">
                <a16:creationId xmlns:a16="http://schemas.microsoft.com/office/drawing/2014/main" id="{24E00905-F23C-4DD6-AD4B-9F933182D4A0}"/>
              </a:ext>
            </a:extLst>
          </p:cNvPr>
          <p:cNvSpPr/>
          <p:nvPr/>
        </p:nvSpPr>
        <p:spPr bwMode="auto">
          <a:xfrm>
            <a:off x="4251784" y="4499854"/>
            <a:ext cx="559837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605F6E0-D2B8-4C98-8677-5E670C88FD9F}"/>
              </a:ext>
            </a:extLst>
          </p:cNvPr>
          <p:cNvSpPr/>
          <p:nvPr/>
        </p:nvSpPr>
        <p:spPr bwMode="auto">
          <a:xfrm>
            <a:off x="1804685" y="4094746"/>
            <a:ext cx="2193918" cy="1274134"/>
          </a:xfrm>
          <a:prstGeom prst="roundRect">
            <a:avLst/>
          </a:prstGeom>
          <a:solidFill>
            <a:schemeClr val="accent4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027F01-47FF-4376-A308-F3322254448B}"/>
              </a:ext>
            </a:extLst>
          </p:cNvPr>
          <p:cNvSpPr txBox="1"/>
          <p:nvPr/>
        </p:nvSpPr>
        <p:spPr>
          <a:xfrm>
            <a:off x="1968963" y="4094746"/>
            <a:ext cx="186536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View Engine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52724C-53AD-4955-954E-D0987F308DD5}"/>
              </a:ext>
            </a:extLst>
          </p:cNvPr>
          <p:cNvSpPr txBox="1"/>
          <p:nvPr/>
        </p:nvSpPr>
        <p:spPr>
          <a:xfrm>
            <a:off x="1830550" y="4513016"/>
            <a:ext cx="2150941" cy="87829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chemeClr val="bg2"/>
                </a:solidFill>
              </a:rPr>
              <a:t>Find and Render 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the View</a:t>
            </a:r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AE605D1F-FCE8-402F-8170-2C7E47305DA7}"/>
              </a:ext>
            </a:extLst>
          </p:cNvPr>
          <p:cNvSpPr/>
          <p:nvPr/>
        </p:nvSpPr>
        <p:spPr bwMode="auto">
          <a:xfrm>
            <a:off x="1680979" y="5513599"/>
            <a:ext cx="3131021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8B73B6-5205-4687-8C1A-D03BD3E832DD}"/>
              </a:ext>
            </a:extLst>
          </p:cNvPr>
          <p:cNvSpPr txBox="1"/>
          <p:nvPr/>
        </p:nvSpPr>
        <p:spPr>
          <a:xfrm>
            <a:off x="200945" y="4318048"/>
            <a:ext cx="149761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Response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52BC613-06A9-4912-A126-3280776D1DC2}"/>
              </a:ext>
            </a:extLst>
          </p:cNvPr>
          <p:cNvSpPr/>
          <p:nvPr/>
        </p:nvSpPr>
        <p:spPr bwMode="auto">
          <a:xfrm rot="10800000">
            <a:off x="318034" y="4842969"/>
            <a:ext cx="1110342" cy="2263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212399-773E-4676-AD50-EF48E918AF33}"/>
              </a:ext>
            </a:extLst>
          </p:cNvPr>
          <p:cNvSpPr txBox="1"/>
          <p:nvPr/>
        </p:nvSpPr>
        <p:spPr>
          <a:xfrm>
            <a:off x="1804685" y="5639364"/>
            <a:ext cx="3006936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Other Action Result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5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 animBg="1"/>
      <p:bldP spid="23" grpId="0" animBg="1"/>
      <p:bldP spid="30" grpId="0" animBg="1"/>
      <p:bldP spid="36" grpId="0" animBg="1"/>
      <p:bldP spid="42" grpId="0" animBg="1"/>
      <p:bldP spid="44" grpId="0" animBg="1"/>
      <p:bldP spid="47" grpId="0" animBg="1"/>
      <p:bldP spid="48" grpId="0"/>
      <p:bldP spid="49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901F4D-DA5A-48E7-9529-5407058B11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74080" cy="5409949"/>
          </a:xfrm>
        </p:spPr>
        <p:txBody>
          <a:bodyPr>
            <a:normAutofit/>
          </a:bodyPr>
          <a:lstStyle/>
          <a:p>
            <a:r>
              <a:rPr lang="en-US" sz="3000" dirty="0"/>
              <a:t>The</a:t>
            </a:r>
            <a:r>
              <a:rPr lang="en-US" sz="3000" b="1" dirty="0"/>
              <a:t> </a:t>
            </a:r>
            <a:r>
              <a:rPr lang="en-US" sz="3000" b="1" noProof="1">
                <a:solidFill>
                  <a:schemeClr val="bg1"/>
                </a:solidFill>
              </a:rPr>
              <a:t>Controller</a:t>
            </a:r>
            <a:r>
              <a:rPr lang="en-US" sz="3000" noProof="1"/>
              <a:t> is one of the main components in the </a:t>
            </a:r>
            <a:r>
              <a:rPr lang="en-US" sz="3000" b="1" noProof="1">
                <a:solidFill>
                  <a:schemeClr val="bg1"/>
                </a:solidFill>
              </a:rPr>
              <a:t>Request pipeline</a:t>
            </a:r>
          </a:p>
          <a:p>
            <a:pPr lvl="1"/>
            <a:r>
              <a:rPr lang="en-US" sz="2800" noProof="1"/>
              <a:t>Each </a:t>
            </a:r>
            <a:r>
              <a:rPr lang="en-US" sz="2800" b="1" noProof="1">
                <a:solidFill>
                  <a:schemeClr val="bg1"/>
                </a:solidFill>
              </a:rPr>
              <a:t>Controller</a:t>
            </a:r>
            <a:r>
              <a:rPr lang="en-US" sz="2800" noProof="1"/>
              <a:t> has its own </a:t>
            </a:r>
            <a:r>
              <a:rPr lang="en-US" sz="2800" b="1" noProof="1">
                <a:solidFill>
                  <a:schemeClr val="bg1"/>
                </a:solidFill>
              </a:rPr>
              <a:t>ControllerContext</a:t>
            </a:r>
          </a:p>
          <a:p>
            <a:pPr lvl="1"/>
            <a:r>
              <a:rPr lang="en-US" sz="2800" noProof="1"/>
              <a:t>A set of useful properties containing data about the current </a:t>
            </a:r>
            <a:r>
              <a:rPr lang="en-US" sz="2800" b="1" noProof="1">
                <a:solidFill>
                  <a:schemeClr val="bg1"/>
                </a:solidFill>
              </a:rPr>
              <a:t>Request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ControllerContext </a:t>
            </a:r>
            <a:r>
              <a:rPr lang="en-US" sz="3000" noProof="1"/>
              <a:t>Properties: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ActionDescriptor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HttpContext (Request, Response)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ModelState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RouteData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ValidProviderFactories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24DCA-00C4-4AC9-BBF3-99D27DD0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5403D0-4D5E-4E9D-9CF8-2FA4A32A2F1E}"/>
              </a:ext>
            </a:extLst>
          </p:cNvPr>
          <p:cNvGrpSpPr/>
          <p:nvPr/>
        </p:nvGrpSpPr>
        <p:grpSpPr>
          <a:xfrm>
            <a:off x="6096000" y="3043227"/>
            <a:ext cx="5691298" cy="3353969"/>
            <a:chOff x="5473200" y="3086875"/>
            <a:chExt cx="5691298" cy="3353969"/>
          </a:xfrm>
        </p:grpSpPr>
        <p:pic>
          <p:nvPicPr>
            <p:cNvPr id="12" name="Graphic 11" descr="Cloud Computing">
              <a:extLst>
                <a:ext uri="{FF2B5EF4-FFF2-40B4-BE49-F238E27FC236}">
                  <a16:creationId xmlns:a16="http://schemas.microsoft.com/office/drawing/2014/main" id="{72C1B274-3FAE-4440-A6BD-9752A84E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7598" y="3086875"/>
              <a:ext cx="3122647" cy="3122647"/>
            </a:xfrm>
            <a:prstGeom prst="rect">
              <a:avLst/>
            </a:prstGeom>
          </p:spPr>
        </p:pic>
        <p:pic>
          <p:nvPicPr>
            <p:cNvPr id="14" name="Graphic 13" descr="Game controller">
              <a:extLst>
                <a:ext uri="{FF2B5EF4-FFF2-40B4-BE49-F238E27FC236}">
                  <a16:creationId xmlns:a16="http://schemas.microsoft.com/office/drawing/2014/main" id="{C0725151-1F1A-445F-84FD-DF26C2A2C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27437" y="4648199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Gears">
              <a:extLst>
                <a:ext uri="{FF2B5EF4-FFF2-40B4-BE49-F238E27FC236}">
                  <a16:creationId xmlns:a16="http://schemas.microsoft.com/office/drawing/2014/main" id="{5C540B29-CBBC-4DB4-9A73-89A9B7D6C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06679" y="3778119"/>
              <a:ext cx="1321837" cy="1321837"/>
            </a:xfrm>
            <a:prstGeom prst="rect">
              <a:avLst/>
            </a:prstGeom>
          </p:spPr>
        </p:pic>
        <p:pic>
          <p:nvPicPr>
            <p:cNvPr id="20" name="Graphic 19" descr="Puzzle">
              <a:extLst>
                <a:ext uri="{FF2B5EF4-FFF2-40B4-BE49-F238E27FC236}">
                  <a16:creationId xmlns:a16="http://schemas.microsoft.com/office/drawing/2014/main" id="{6518618F-2AAA-44CC-8D0B-EB0A4882A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673548">
              <a:off x="8981703" y="5187727"/>
              <a:ext cx="1225418" cy="1225418"/>
            </a:xfrm>
            <a:prstGeom prst="rect">
              <a:avLst/>
            </a:prstGeom>
          </p:spPr>
        </p:pic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9D567EAC-E449-416C-8C63-58C354D00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50276" y="5027254"/>
              <a:ext cx="1413590" cy="1413590"/>
            </a:xfrm>
            <a:prstGeom prst="rect">
              <a:avLst/>
            </a:prstGeom>
          </p:spPr>
        </p:pic>
        <p:pic>
          <p:nvPicPr>
            <p:cNvPr id="24" name="Graphic 23" descr="User">
              <a:extLst>
                <a:ext uri="{FF2B5EF4-FFF2-40B4-BE49-F238E27FC236}">
                  <a16:creationId xmlns:a16="http://schemas.microsoft.com/office/drawing/2014/main" id="{677C486B-21F9-4D51-8C8B-AEA7CA981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40781" y="3526972"/>
              <a:ext cx="713601" cy="713601"/>
            </a:xfrm>
            <a:prstGeom prst="rect">
              <a:avLst/>
            </a:prstGeom>
          </p:spPr>
        </p:pic>
        <p:pic>
          <p:nvPicPr>
            <p:cNvPr id="26" name="Graphic 25" descr="World">
              <a:extLst>
                <a:ext uri="{FF2B5EF4-FFF2-40B4-BE49-F238E27FC236}">
                  <a16:creationId xmlns:a16="http://schemas.microsoft.com/office/drawing/2014/main" id="{6FED1E78-B471-4B2D-845E-3F3CAFFD9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40675" y="3146511"/>
              <a:ext cx="1474522" cy="1474522"/>
            </a:xfrm>
            <a:prstGeom prst="rect">
              <a:avLst/>
            </a:prstGeom>
          </p:spPr>
        </p:pic>
        <p:pic>
          <p:nvPicPr>
            <p:cNvPr id="28" name="Graphic 27" descr="Filter">
              <a:extLst>
                <a:ext uri="{FF2B5EF4-FFF2-40B4-BE49-F238E27FC236}">
                  <a16:creationId xmlns:a16="http://schemas.microsoft.com/office/drawing/2014/main" id="{E805EF73-4BD0-42AC-A680-35CA87791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857543" y="4319260"/>
              <a:ext cx="1306955" cy="1306955"/>
            </a:xfrm>
            <a:prstGeom prst="rect">
              <a:avLst/>
            </a:prstGeom>
          </p:spPr>
        </p:pic>
        <p:pic>
          <p:nvPicPr>
            <p:cNvPr id="32" name="Graphic 31" descr="Download">
              <a:extLst>
                <a:ext uri="{FF2B5EF4-FFF2-40B4-BE49-F238E27FC236}">
                  <a16:creationId xmlns:a16="http://schemas.microsoft.com/office/drawing/2014/main" id="{8F823412-314F-45B3-A937-E75BE8C58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73200" y="5075933"/>
              <a:ext cx="1360953" cy="1360953"/>
            </a:xfrm>
            <a:prstGeom prst="rect">
              <a:avLst/>
            </a:prstGeom>
          </p:spPr>
        </p:pic>
        <p:pic>
          <p:nvPicPr>
            <p:cNvPr id="34" name="Graphic 33" descr="Plug">
              <a:extLst>
                <a:ext uri="{FF2B5EF4-FFF2-40B4-BE49-F238E27FC236}">
                  <a16:creationId xmlns:a16="http://schemas.microsoft.com/office/drawing/2014/main" id="{6A7ED29F-8633-4279-929F-F144558B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6200000">
              <a:off x="5768034" y="4209299"/>
              <a:ext cx="1229690" cy="1229690"/>
            </a:xfrm>
            <a:prstGeom prst="rect">
              <a:avLst/>
            </a:prstGeom>
          </p:spPr>
        </p:pic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66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04F092-2816-4AD0-9ECF-E59085546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428950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</a:t>
            </a:r>
            <a:r>
              <a:rPr lang="en-US" sz="3000" dirty="0"/>
              <a:t> uses the </a:t>
            </a:r>
            <a:r>
              <a:rPr lang="en-US" sz="3000" b="1" dirty="0">
                <a:solidFill>
                  <a:schemeClr val="bg1"/>
                </a:solidFill>
              </a:rPr>
              <a:t>Configure()</a:t>
            </a:r>
            <a:r>
              <a:rPr lang="en-US" sz="3000" dirty="0"/>
              <a:t> </a:t>
            </a:r>
            <a:r>
              <a:rPr lang="en-US" sz="3000" noProof="1"/>
              <a:t>method in the </a:t>
            </a:r>
            <a:r>
              <a:rPr lang="en-US" sz="3000" b="1" noProof="1">
                <a:solidFill>
                  <a:schemeClr val="bg1"/>
                </a:solidFill>
              </a:rPr>
              <a:t>StartUp.cs </a:t>
            </a:r>
            <a:r>
              <a:rPr lang="en-US" sz="3000" noProof="1"/>
              <a:t>to:</a:t>
            </a:r>
          </a:p>
          <a:p>
            <a:pPr lvl="1"/>
            <a:r>
              <a:rPr lang="en-US" sz="3000" dirty="0"/>
              <a:t>Configure the HTTP Request Pipeline</a:t>
            </a:r>
          </a:p>
          <a:p>
            <a:pPr lvl="1"/>
            <a:r>
              <a:rPr lang="en-US" sz="3000" dirty="0"/>
              <a:t>Define behavior for different environments</a:t>
            </a:r>
            <a:endParaRPr lang="bg-BG" sz="3000" dirty="0"/>
          </a:p>
          <a:p>
            <a:pPr lvl="1"/>
            <a:r>
              <a:rPr lang="en-US" sz="3000" dirty="0"/>
              <a:t>This is done using the </a:t>
            </a:r>
            <a:r>
              <a:rPr lang="en-US" sz="3000" b="1" noProof="1">
                <a:solidFill>
                  <a:schemeClr val="bg1"/>
                </a:solidFill>
              </a:rPr>
              <a:t>IApplicationBuilder</a:t>
            </a:r>
            <a:r>
              <a:rPr lang="en-US" sz="3000" dirty="0"/>
              <a:t> and </a:t>
            </a:r>
            <a:r>
              <a:rPr lang="en-US" sz="3000" b="1" noProof="1">
                <a:solidFill>
                  <a:schemeClr val="bg1"/>
                </a:solidFill>
              </a:rPr>
              <a:t>IHostingEnvironment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269ADC-104A-4642-AF88-C6DE9179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Fundamentals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159124A-19A3-4D3F-B28F-0B77A4E22DC3}"/>
              </a:ext>
            </a:extLst>
          </p:cNvPr>
          <p:cNvSpPr txBox="1">
            <a:spLocks/>
          </p:cNvSpPr>
          <p:nvPr/>
        </p:nvSpPr>
        <p:spPr>
          <a:xfrm>
            <a:off x="819699" y="3625075"/>
            <a:ext cx="10552601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 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env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IsDevelopment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{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UseDeveloperExceptionPage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}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else {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UseExceptionHandler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("/Home/Error"); }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UseHttpsRedirection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UseStaticFiles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UseRouting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UseAuthorization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UseEndpoints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(...);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2BBDCE-4A25-487D-BE83-DA3BB2D27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4786"/>
            <a:ext cx="11818096" cy="554246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Software Deployment </a:t>
            </a:r>
            <a:r>
              <a:rPr lang="en-US" sz="3000" dirty="0"/>
              <a:t>is usually distributed into several </a:t>
            </a:r>
            <a:r>
              <a:rPr lang="en-US" sz="3000" b="1" dirty="0">
                <a:solidFill>
                  <a:schemeClr val="bg1"/>
                </a:solidFill>
              </a:rPr>
              <a:t>environments</a:t>
            </a:r>
          </a:p>
          <a:p>
            <a:pPr lvl="1"/>
            <a:r>
              <a:rPr lang="en-US" sz="2800" dirty="0"/>
              <a:t>Multi-stage deployment is a </a:t>
            </a:r>
            <a:r>
              <a:rPr lang="en-US" sz="2800" b="1" dirty="0">
                <a:solidFill>
                  <a:schemeClr val="bg1"/>
                </a:solidFill>
              </a:rPr>
              <a:t>MUST</a:t>
            </a:r>
            <a:r>
              <a:rPr lang="en-US" sz="2800" dirty="0"/>
              <a:t> in Enterprise applications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computer system 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real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virtual</a:t>
            </a:r>
            <a:r>
              <a:rPr lang="en-US" sz="2800" dirty="0"/>
              <a:t>) which runs your software</a:t>
            </a:r>
          </a:p>
          <a:p>
            <a:pPr lvl="1"/>
            <a:r>
              <a:rPr lang="en-US" sz="2800" dirty="0"/>
              <a:t>May include tasks which run on it (like </a:t>
            </a:r>
            <a:r>
              <a:rPr lang="en-US" sz="2800" b="1" dirty="0">
                <a:solidFill>
                  <a:schemeClr val="bg1"/>
                </a:solidFill>
              </a:rPr>
              <a:t>Unit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End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to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End</a:t>
            </a:r>
            <a:r>
              <a:rPr lang="en-US" sz="2800" dirty="0"/>
              <a:t> tests)</a:t>
            </a:r>
          </a:p>
          <a:p>
            <a:r>
              <a:rPr lang="en-US" sz="3000" dirty="0"/>
              <a:t>Most environment architectures use the following environments: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Dev</a:t>
            </a:r>
            <a:r>
              <a:rPr lang="en-US" sz="2800" dirty="0"/>
              <a:t> – Where the program or component is developed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Test</a:t>
            </a:r>
            <a:r>
              <a:rPr lang="en-US" sz="2800" dirty="0"/>
              <a:t> – Where the product (component) is tested &amp; verified by developers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Stage</a:t>
            </a:r>
            <a:r>
              <a:rPr lang="en-US" sz="2800" dirty="0"/>
              <a:t> – Where the customer tests if the product meets their expectations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Production</a:t>
            </a:r>
            <a:r>
              <a:rPr lang="en-US" sz="2800" dirty="0"/>
              <a:t> – Where the product is made available to all users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5C3FA47-2131-42B3-8946-39AEE87F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Environments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97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3458</TotalTime>
  <Words>3248</Words>
  <Application>Microsoft Office PowerPoint</Application>
  <PresentationFormat>Widescreen</PresentationFormat>
  <Paragraphs>626</Paragraphs>
  <Slides>47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Application Flow, Filters &amp; Middleware</vt:lpstr>
      <vt:lpstr>Table of Contents</vt:lpstr>
      <vt:lpstr>Have a Question?</vt:lpstr>
      <vt:lpstr>Application Flow</vt:lpstr>
      <vt:lpstr>Application Fundamentals</vt:lpstr>
      <vt:lpstr>MVC Request Lifecycle</vt:lpstr>
      <vt:lpstr>Controller Context</vt:lpstr>
      <vt:lpstr>Application Fundamentals</vt:lpstr>
      <vt:lpstr>Application Environments</vt:lpstr>
      <vt:lpstr>ASP.NET Core Environments</vt:lpstr>
      <vt:lpstr>Application Configuration</vt:lpstr>
      <vt:lpstr>Application Configuration</vt:lpstr>
      <vt:lpstr>Application Services Configuration</vt:lpstr>
      <vt:lpstr>Application Services Configuration</vt:lpstr>
      <vt:lpstr>Error Handling</vt:lpstr>
      <vt:lpstr>Error Handling</vt:lpstr>
      <vt:lpstr>Error Handling (Developer Exception Page)</vt:lpstr>
      <vt:lpstr>Error Handling (Custom Error Handler)</vt:lpstr>
      <vt:lpstr>Error Handling (Status Code Pages)</vt:lpstr>
      <vt:lpstr>Middleware</vt:lpstr>
      <vt:lpstr>Middleware</vt:lpstr>
      <vt:lpstr>Middleware – Life Cycle</vt:lpstr>
      <vt:lpstr>Request Delegates</vt:lpstr>
      <vt:lpstr>Request Delegates</vt:lpstr>
      <vt:lpstr>Creating Your Own Middleware (Inline)</vt:lpstr>
      <vt:lpstr>Creating Your Own Middleware (Class)</vt:lpstr>
      <vt:lpstr>Creating Your Own Middleware (Class) (2)</vt:lpstr>
      <vt:lpstr>Built-in Middleware</vt:lpstr>
      <vt:lpstr>Built-in Middleware (2)</vt:lpstr>
      <vt:lpstr>Filters</vt:lpstr>
      <vt:lpstr>Filters</vt:lpstr>
      <vt:lpstr>Filters</vt:lpstr>
      <vt:lpstr>Filters</vt:lpstr>
      <vt:lpstr>Implementing Custom Filters</vt:lpstr>
      <vt:lpstr>Adding Filters to the Pipeline (Global)</vt:lpstr>
      <vt:lpstr>Filter Attributes</vt:lpstr>
      <vt:lpstr>Filter Attributes</vt:lpstr>
      <vt:lpstr>Filter Attributes</vt:lpstr>
      <vt:lpstr>Filters Life Cycle</vt:lpstr>
      <vt:lpstr>Filter Dependency Injection</vt:lpstr>
      <vt:lpstr>Filter Dependency Injection</vt:lpstr>
      <vt:lpstr>Type Filter</vt:lpstr>
      <vt:lpstr>Service Filter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67</cp:revision>
  <dcterms:created xsi:type="dcterms:W3CDTF">2018-05-23T13:08:44Z</dcterms:created>
  <dcterms:modified xsi:type="dcterms:W3CDTF">2020-11-03T14:31:08Z</dcterms:modified>
  <cp:category>computer programming;programming;software development;software engineering</cp:category>
</cp:coreProperties>
</file>