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307" r:id="rId2"/>
    <p:sldId id="308" r:id="rId3"/>
    <p:sldId id="309" r:id="rId4"/>
    <p:sldId id="329" r:id="rId5"/>
    <p:sldId id="330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507" r:id="rId16"/>
    <p:sldId id="321" r:id="rId17"/>
    <p:sldId id="614" r:id="rId18"/>
    <p:sldId id="615" r:id="rId19"/>
    <p:sldId id="322" r:id="rId20"/>
    <p:sldId id="620" r:id="rId21"/>
    <p:sldId id="323" r:id="rId22"/>
    <p:sldId id="326" r:id="rId23"/>
    <p:sldId id="32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307"/>
            <p14:sldId id="308"/>
            <p14:sldId id="309"/>
          </p14:sldIdLst>
        </p14:section>
        <p14:section name="Partners" id="{52A1A7F8-9ED0-4CC2-90D6-7EF5768567AD}">
          <p14:sldIdLst>
            <p14:sldId id="329"/>
            <p14:sldId id="330"/>
          </p14:sldIdLst>
        </p14:section>
        <p14:section name="Introduction" id="{570A8E5D-1DCE-4D8D-BA49-24E119993036}">
          <p14:sldIdLst>
            <p14:sldId id="310"/>
            <p14:sldId id="311"/>
            <p14:sldId id="312"/>
            <p14:sldId id="313"/>
            <p14:sldId id="314"/>
          </p14:sldIdLst>
        </p14:section>
        <p14:section name="The Team" id="{F086BFCC-3B21-48BD-BA3F-0DDCF816C698}">
          <p14:sldIdLst>
            <p14:sldId id="315"/>
            <p14:sldId id="316"/>
          </p14:sldIdLst>
        </p14:section>
        <p14:section name="Course Details" id="{5757F36D-5E8B-4257-8D68-80207A8F2F6D}">
          <p14:sldIdLst>
            <p14:sldId id="317"/>
            <p14:sldId id="318"/>
            <p14:sldId id="507"/>
            <p14:sldId id="321"/>
            <p14:sldId id="614"/>
            <p14:sldId id="615"/>
            <p14:sldId id="322"/>
            <p14:sldId id="620"/>
          </p14:sldIdLst>
        </p14:section>
        <p14:section name="Conclusion" id="{A70E4416-D72C-47E9-8BED-E0D722F8EF3F}">
          <p14:sldIdLst>
            <p14:sldId id="323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161" autoAdjust="0"/>
  </p:normalViewPr>
  <p:slideViewPr>
    <p:cSldViewPr showGuides="1">
      <p:cViewPr varScale="1">
        <p:scale>
          <a:sx n="109" d="100"/>
          <a:sy n="109" d="100"/>
        </p:scale>
        <p:origin x="66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6.7.2021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025A6BE-6E88-4344-8FF1-584359CA4B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249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D0719B-4551-4292-8CAA-97513E6F6A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246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8386E4-DD37-4916-9339-0F7379A366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4431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C395BD-17E2-4FC0-BB70-ABDBFAE772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3640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FD4DAE-30E2-4A95-8FA9-06D9CD7A25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493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-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4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8AD2ABD-7695-4028-BCFF-4087B92083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731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473/angular-july-2021" TargetMode="External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7.png"/><Relationship Id="rId10" Type="http://schemas.openxmlformats.org/officeDocument/2006/relationships/hyperlink" Target="https://www.facebook.com/groups/AngularJuly2021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softuni.bg/forum/categories/107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2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0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5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29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codexio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2286/html-css-mini-cours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11201400" cy="1287658"/>
          </a:xfrm>
        </p:spPr>
        <p:txBody>
          <a:bodyPr>
            <a:noAutofit/>
          </a:bodyPr>
          <a:lstStyle/>
          <a:p>
            <a:r>
              <a:rPr lang="en-US" sz="3600" dirty="0"/>
              <a:t>Course Overview, Trainers, Evaluation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352800"/>
            <a:ext cx="3733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2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9073234" cy="554658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/>
              <a:t>Pipes, JWT, Interceptors, Subjects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Redux State Management, </a:t>
            </a:r>
            <a:r>
              <a:rPr lang="en-US" sz="3600" dirty="0" err="1"/>
              <a:t>NgRX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 (2)</a:t>
            </a:r>
            <a:endParaRPr lang="bg-BG" dirty="0"/>
          </a:p>
        </p:txBody>
      </p:sp>
      <p:pic>
        <p:nvPicPr>
          <p:cNvPr id="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205" y="4289057"/>
            <a:ext cx="138054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14AC867-D235-4C88-9FEC-F6B0267B6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0E5DC9-97F7-4D62-8EE0-A7CF467B41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Trainers and Team</a:t>
            </a:r>
          </a:p>
        </p:txBody>
      </p:sp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0A556329-1DC7-4070-B904-565C736AC8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4" y="152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112875"/>
          </a:xfrm>
        </p:spPr>
        <p:txBody>
          <a:bodyPr/>
          <a:lstStyle/>
          <a:p>
            <a:r>
              <a:rPr lang="en-US" dirty="0"/>
              <a:t>Software developer-entrepreneur</a:t>
            </a:r>
          </a:p>
          <a:p>
            <a:r>
              <a:rPr lang="en-US" dirty="0"/>
              <a:t>Co-Founder @ HILLGRAND</a:t>
            </a:r>
          </a:p>
          <a:p>
            <a:r>
              <a:rPr lang="en-US" dirty="0"/>
              <a:t>Google Developer Expert</a:t>
            </a:r>
            <a:endParaRPr lang="bg-BG" dirty="0"/>
          </a:p>
          <a:p>
            <a:r>
              <a:rPr lang="en-US" dirty="0"/>
              <a:t>Co-organizer of Angular Sofia and</a:t>
            </a:r>
            <a:br>
              <a:rPr lang="en-US" dirty="0"/>
            </a:br>
            <a:r>
              <a:rPr lang="en-US" dirty="0"/>
              <a:t>SofiaJS / BeerJS</a:t>
            </a:r>
          </a:p>
          <a:p>
            <a:r>
              <a:rPr lang="en-US" dirty="0"/>
              <a:t>Lecturer at Sofia University (FMI)</a:t>
            </a:r>
          </a:p>
          <a:p>
            <a:pPr lvl="1"/>
            <a:r>
              <a:rPr lang="en-US" dirty="0"/>
              <a:t>"Advanced JavaScript"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Ilia Idakiev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person in a black shirt&#10;&#10;Description automatically generated">
            <a:extLst>
              <a:ext uri="{FF2B5EF4-FFF2-40B4-BE49-F238E27FC236}">
                <a16:creationId xmlns:a16="http://schemas.microsoft.com/office/drawing/2014/main" id="{EB820406-67F9-4910-801A-437AF1C316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00" y="1404000"/>
            <a:ext cx="3121343" cy="441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54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8EC4-178F-4FBB-8EA4-AED3B43E14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Course Details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DB2D213-055B-4A81-889D-EAA1593A84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3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Lessons: ~30 hours (onsite + videos)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Practical Workshop (in class): ~30 hours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Project Defense: ~15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Duration</a:t>
            </a:r>
          </a:p>
        </p:txBody>
      </p:sp>
      <p:pic>
        <p:nvPicPr>
          <p:cNvPr id="7" name="Picture 6" descr="A picture containing plate&#10;&#10;Description automatically generated">
            <a:extLst>
              <a:ext uri="{FF2B5EF4-FFF2-40B4-BE49-F238E27FC236}">
                <a16:creationId xmlns:a16="http://schemas.microsoft.com/office/drawing/2014/main" id="{29020BA8-69A8-4D1A-BD25-C527015F57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256" y="37440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0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B32F851-E518-40F1-BF24-A02C4AAB5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81DCB44-A108-4B32-9FB3-13BA79D51A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43451" cy="5528766"/>
          </a:xfrm>
        </p:spPr>
        <p:txBody>
          <a:bodyPr/>
          <a:lstStyle/>
          <a:p>
            <a:r>
              <a:rPr lang="en-US" dirty="0"/>
              <a:t>The three best projects will win a discount for the next course (professional / open program)</a:t>
            </a:r>
          </a:p>
          <a:p>
            <a:pPr lvl="1"/>
            <a:r>
              <a:rPr lang="en-US" dirty="0"/>
              <a:t>First place – 80% of the price</a:t>
            </a:r>
          </a:p>
          <a:p>
            <a:pPr lvl="1"/>
            <a:r>
              <a:rPr lang="en-US" dirty="0"/>
              <a:t>Second place – 50% of the price</a:t>
            </a:r>
          </a:p>
          <a:p>
            <a:pPr lvl="1"/>
            <a:r>
              <a:rPr lang="en-US" dirty="0"/>
              <a:t>Third place – 30% of the price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E75902A-B4AD-4CDF-ACD6-DCD7B2FA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Assignment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2CAC15E-1784-444B-8312-7C8C43BA3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4" t="34280" r="11026" b="18231"/>
          <a:stretch/>
        </p:blipFill>
        <p:spPr>
          <a:xfrm>
            <a:off x="6475445" y="4444203"/>
            <a:ext cx="5277585" cy="2296866"/>
          </a:xfrm>
          <a:prstGeom prst="rect">
            <a:avLst/>
          </a:prstGeom>
        </p:spPr>
      </p:pic>
      <p:sp>
        <p:nvSpPr>
          <p:cNvPr id="11" name="Правоъгълник: със заоблени ъгли 10">
            <a:extLst>
              <a:ext uri="{FF2B5EF4-FFF2-40B4-BE49-F238E27FC236}">
                <a16:creationId xmlns:a16="http://schemas.microsoft.com/office/drawing/2014/main" id="{3CE97C52-8288-403A-AC76-324B6F424563}"/>
              </a:ext>
            </a:extLst>
          </p:cNvPr>
          <p:cNvSpPr/>
          <p:nvPr/>
        </p:nvSpPr>
        <p:spPr bwMode="auto">
          <a:xfrm>
            <a:off x="8616000" y="3969000"/>
            <a:ext cx="1158597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80%</a:t>
            </a:r>
          </a:p>
        </p:txBody>
      </p:sp>
      <p:sp>
        <p:nvSpPr>
          <p:cNvPr id="13" name="Правоъгълник: със заоблени ъгли 12">
            <a:extLst>
              <a:ext uri="{FF2B5EF4-FFF2-40B4-BE49-F238E27FC236}">
                <a16:creationId xmlns:a16="http://schemas.microsoft.com/office/drawing/2014/main" id="{B8911EBD-2714-4411-8A5E-15EACB432224}"/>
              </a:ext>
            </a:extLst>
          </p:cNvPr>
          <p:cNvSpPr/>
          <p:nvPr/>
        </p:nvSpPr>
        <p:spPr bwMode="auto">
          <a:xfrm>
            <a:off x="7133237" y="4556619"/>
            <a:ext cx="1158597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50%</a:t>
            </a:r>
          </a:p>
        </p:txBody>
      </p:sp>
      <p:sp>
        <p:nvSpPr>
          <p:cNvPr id="15" name="Правоъгълник: със заоблени ъгли 14">
            <a:extLst>
              <a:ext uri="{FF2B5EF4-FFF2-40B4-BE49-F238E27FC236}">
                <a16:creationId xmlns:a16="http://schemas.microsoft.com/office/drawing/2014/main" id="{9328F76F-EC8F-4A9C-86D4-1F6980F9AEE0}"/>
              </a:ext>
            </a:extLst>
          </p:cNvPr>
          <p:cNvSpPr/>
          <p:nvPr/>
        </p:nvSpPr>
        <p:spPr bwMode="auto">
          <a:xfrm>
            <a:off x="10219526" y="4511731"/>
            <a:ext cx="1097644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30%</a:t>
            </a: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39B2ABBE-8744-437C-A9CA-D6433414D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36" y="4760789"/>
            <a:ext cx="3822175" cy="133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4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0435" y="1089000"/>
            <a:ext cx="10321675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20 questions </a:t>
            </a:r>
            <a:r>
              <a:rPr lang="en-GB" sz="3400" dirty="0"/>
              <a:t>for </a:t>
            </a:r>
            <a:r>
              <a:rPr lang="en-GB" sz="3400" b="1" dirty="0">
                <a:solidFill>
                  <a:schemeClr val="bg1"/>
                </a:solidFill>
              </a:rPr>
              <a:t>30 minutes</a:t>
            </a:r>
          </a:p>
          <a:p>
            <a:pPr lvl="1"/>
            <a:r>
              <a:rPr lang="en-US" dirty="0"/>
              <a:t>Multiple-choice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</a:t>
            </a:r>
            <a:r>
              <a:rPr lang="en-GB" b="1" dirty="0">
                <a:solidFill>
                  <a:schemeClr val="bg1"/>
                </a:solidFill>
              </a:rPr>
              <a:t>online</a:t>
            </a:r>
            <a:r>
              <a:rPr lang="en-GB" dirty="0"/>
              <a:t> the same day as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Web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441001" y="5382861"/>
            <a:ext cx="3285626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 Aug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Aug 2021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824567" y="5382861"/>
            <a:ext cx="1220975" cy="791139"/>
            <a:chOff x="7052165" y="5186411"/>
            <a:chExt cx="1220975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052171" y="5186411"/>
              <a:ext cx="1220969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052165" y="5366537"/>
              <a:ext cx="122097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August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404105"/>
            <a:ext cx="3015000" cy="67718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0999" y="1845279"/>
            <a:ext cx="3014387" cy="558826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441001" y="1845279"/>
            <a:ext cx="3285626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 May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 Jun 2021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824566" y="1850701"/>
            <a:ext cx="4737322" cy="1236013"/>
            <a:chOff x="7214556" y="1922272"/>
            <a:chExt cx="5069969" cy="123601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17.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27.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1641379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May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8928852" y="2547272"/>
              <a:ext cx="3355673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June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301709" y="3587323"/>
            <a:ext cx="3015000" cy="588869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440388" y="3587324"/>
            <a:ext cx="3285626" cy="1254160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Jul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 Aug 2021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823953" y="3587324"/>
            <a:ext cx="4737330" cy="1236012"/>
            <a:chOff x="6835659" y="4209853"/>
            <a:chExt cx="5069977" cy="123601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22.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784229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59" y="4834853"/>
              <a:ext cx="3355672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July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10264247" y="4834853"/>
              <a:ext cx="1641388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August</a:t>
              </a:r>
            </a:p>
          </p:txBody>
        </p:sp>
      </p:grpSp>
      <p:sp>
        <p:nvSpPr>
          <p:cNvPr id="33" name="Rectangle 103">
            <a:extLst>
              <a:ext uri="{FF2B5EF4-FFF2-40B4-BE49-F238E27FC236}">
                <a16:creationId xmlns:a16="http://schemas.microsoft.com/office/drawing/2014/main" id="{13E411E8-8BAB-46C4-B1A5-ED3CC7C1427B}"/>
              </a:ext>
            </a:extLst>
          </p:cNvPr>
          <p:cNvSpPr/>
          <p:nvPr/>
        </p:nvSpPr>
        <p:spPr bwMode="auto">
          <a:xfrm>
            <a:off x="301709" y="4178377"/>
            <a:ext cx="3015000" cy="668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9D22611D-34A5-4124-801C-61293C5E929E}"/>
              </a:ext>
            </a:extLst>
          </p:cNvPr>
          <p:cNvSpPr/>
          <p:nvPr/>
        </p:nvSpPr>
        <p:spPr bwMode="auto">
          <a:xfrm>
            <a:off x="195703" y="1757339"/>
            <a:ext cx="11557327" cy="141189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2822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Project Defense </a:t>
            </a:r>
            <a:r>
              <a:rPr lang="en-US" sz="3400" dirty="0"/>
              <a:t>grade: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sz="3400" b="1" dirty="0">
                <a:solidFill>
                  <a:schemeClr val="bg1"/>
                </a:solidFill>
              </a:rPr>
              <a:t>Project Defense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sz="3400" b="1" dirty="0">
                <a:solidFill>
                  <a:schemeClr val="bg1"/>
                </a:solidFill>
              </a:rPr>
              <a:t>Project Defense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Project Defense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course assignments require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searching online</a:t>
            </a:r>
          </a:p>
          <a:p>
            <a:pPr lvl="1"/>
            <a:r>
              <a:rPr lang="en-US" dirty="0"/>
              <a:t>This is an </a:t>
            </a:r>
            <a:r>
              <a:rPr lang="en-US" b="1" dirty="0">
                <a:solidFill>
                  <a:schemeClr val="bg1"/>
                </a:solidFill>
              </a:rPr>
              <a:t>important part </a:t>
            </a:r>
            <a:r>
              <a:rPr lang="en-US" dirty="0"/>
              <a:t>of the learning process</a:t>
            </a:r>
          </a:p>
          <a:p>
            <a:pPr lvl="1"/>
            <a:r>
              <a:rPr lang="en-US" dirty="0"/>
              <a:t>Some exercises intentionally have </a:t>
            </a:r>
            <a:r>
              <a:rPr lang="en-US" b="1" dirty="0">
                <a:solidFill>
                  <a:schemeClr val="bg1"/>
                </a:solidFill>
              </a:rPr>
              <a:t>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Online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8090" y="3956598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2AFE619-2F62-4AFC-B066-EFBB96453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7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Objectives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Topics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Exams and Evaluation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4B352D5-B5AF-4468-A58C-8FB1E955C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5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9146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softuni.bg/trainings/3473/angular-july-2021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softuni.bg/forum/categories/107/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facebook.com/groups/AngularJuly2021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2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5011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24B64E-794C-470E-AEFD-F7E8F292EB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8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ACEFAF3-7D20-42AE-A000-44A8D1EBA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2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 err="1"/>
              <a:t>js</a:t>
            </a:r>
            <a:r>
              <a:rPr lang="en-GB" sz="11500" b="1" dirty="0"/>
              <a:t>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3C2B2B-3ABE-45BF-8CA7-556D55F2A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935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5400"/>
              </a:lnSpc>
            </a:pPr>
            <a:r>
              <a:rPr lang="en-US" sz="5400" dirty="0"/>
              <a:t>Course 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1" y="1604750"/>
            <a:ext cx="2019299" cy="217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0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066800"/>
            <a:ext cx="9927138" cy="52760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Angular </a:t>
            </a:r>
            <a:r>
              <a:rPr lang="en-US" dirty="0"/>
              <a:t>course provides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Basic understanding of </a:t>
            </a:r>
            <a:r>
              <a:rPr lang="en-US" b="1" dirty="0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Covers </a:t>
            </a:r>
            <a:r>
              <a:rPr lang="en-US" b="1" dirty="0">
                <a:solidFill>
                  <a:schemeClr val="bg1"/>
                </a:solidFill>
              </a:rPr>
              <a:t>component-based </a:t>
            </a:r>
            <a:r>
              <a:rPr lang="en-US" dirty="0"/>
              <a:t>architecture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Working with remote data using </a:t>
            </a:r>
            <a:r>
              <a:rPr lang="en-US" b="1" dirty="0">
                <a:solidFill>
                  <a:schemeClr val="bg1"/>
                </a:solidFill>
              </a:rPr>
              <a:t>RxJS</a:t>
            </a:r>
          </a:p>
          <a:p>
            <a:pPr>
              <a:lnSpc>
                <a:spcPct val="115000"/>
              </a:lnSpc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covered</a:t>
            </a:r>
            <a:r>
              <a:rPr lang="en-US" dirty="0"/>
              <a:t>?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JavaScript basics and syntax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REST communication 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9A0E641-FBB0-42A4-AD2C-D19660945B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5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080000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" course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absolute beginners</a:t>
            </a:r>
          </a:p>
          <a:p>
            <a:pPr>
              <a:spcBef>
                <a:spcPts val="1200"/>
              </a:spcBef>
            </a:pPr>
            <a:r>
              <a:rPr lang="en-US" dirty="0"/>
              <a:t>Requirements</a:t>
            </a:r>
          </a:p>
          <a:p>
            <a:pPr lvl="1"/>
            <a:r>
              <a:rPr lang="en-US" dirty="0"/>
              <a:t>HTML &amp; CSS and JS (ES 2016) coding skills - </a:t>
            </a:r>
            <a:r>
              <a:rPr lang="en-US" b="1" dirty="0">
                <a:solidFill>
                  <a:schemeClr val="bg1"/>
                </a:solidFill>
              </a:rPr>
              <a:t>intermediate level</a:t>
            </a:r>
          </a:p>
          <a:p>
            <a:pPr lvl="1"/>
            <a:r>
              <a:rPr lang="en-US" dirty="0"/>
              <a:t>If you want, you can take the </a:t>
            </a:r>
            <a:r>
              <a:rPr lang="en-US" dirty="0">
                <a:hlinkClick r:id="rId2"/>
              </a:rPr>
              <a:t>HTML and CSS Course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Computer English – 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Not for Absolute Beginners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7D855D7-EFDE-4FA2-BD17-9B0040B8A5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3600" y="1096568"/>
            <a:ext cx="9927138" cy="52760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Angular overview, TypeScript, Installation, CLI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Components, data binding, lifecycle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 SOLID, RxJS, Observables, Services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NgModule, Routing, Guards, Lazy Loading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Directives, Template-Driven &amp; Reactive 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C92D94-E9BB-483C-9E00-C84F1612DF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6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3773</TotalTime>
  <Words>901</Words>
  <Application>Microsoft Office PowerPoint</Application>
  <PresentationFormat>Широк екран</PresentationFormat>
  <Paragraphs>179</Paragraphs>
  <Slides>23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</vt:lpstr>
      <vt:lpstr>Angular</vt:lpstr>
      <vt:lpstr>Table of Contents</vt:lpstr>
      <vt:lpstr>Have a Question?</vt:lpstr>
      <vt:lpstr>SoftUni Diamond Partners</vt:lpstr>
      <vt:lpstr>Educational Partners</vt:lpstr>
      <vt:lpstr>Course Introduction</vt:lpstr>
      <vt:lpstr>Course Objectives</vt:lpstr>
      <vt:lpstr>Warning: Not for Absolute Beginners</vt:lpstr>
      <vt:lpstr>Course Topics</vt:lpstr>
      <vt:lpstr>Course Topics (2)</vt:lpstr>
      <vt:lpstr>Trainers and Team</vt:lpstr>
      <vt:lpstr>Ilia Idakiev</vt:lpstr>
      <vt:lpstr>Course Details</vt:lpstr>
      <vt:lpstr>Training Duration</vt:lpstr>
      <vt:lpstr>Project Assignment</vt:lpstr>
      <vt:lpstr>Theoretical Exam</vt:lpstr>
      <vt:lpstr>JS Web Module Timeline</vt:lpstr>
      <vt:lpstr>Course Scoring</vt:lpstr>
      <vt:lpstr>Learn to Search Online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28</cp:revision>
  <dcterms:created xsi:type="dcterms:W3CDTF">2018-05-23T13:08:44Z</dcterms:created>
  <dcterms:modified xsi:type="dcterms:W3CDTF">2021-07-06T11:31:28Z</dcterms:modified>
  <cp:category>computer programming;programming;software development;software engineering</cp:category>
</cp:coreProperties>
</file>