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09" r:id="rId31"/>
    <p:sldId id="316" r:id="rId32"/>
    <p:sldId id="359" r:id="rId33"/>
    <p:sldId id="3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328"/>
            <p14:sldId id="329"/>
            <p14:sldId id="330"/>
          </p14:sldIdLst>
        </p14:section>
        <p14:section name="HTTP Basics" id="{68676947-094C-4276-9D5D-6EBD3A5FB002}">
          <p14:sldIdLst>
            <p14:sldId id="331"/>
            <p14:sldId id="332"/>
            <p14:sldId id="333"/>
            <p14:sldId id="334"/>
            <p14:sldId id="335"/>
          </p14:sldIdLst>
        </p14:section>
        <p14:section name="Routing Overview" id="{6AA3220B-F12D-4D00-B5DA-BBE4F972A5AE}">
          <p14:sldIdLst>
            <p14:sldId id="336"/>
            <p14:sldId id="337"/>
            <p14:sldId id="338"/>
          </p14:sldIdLst>
        </p14:section>
        <p14:section name="Angular Overview" id="{7E9B32D1-E592-4353-BC50-609FE2746BC1}">
          <p14:sldIdLst>
            <p14:sldId id="339"/>
            <p14:sldId id="340"/>
            <p14:sldId id="341"/>
          </p14:sldIdLst>
        </p14:section>
        <p14:section name="Introduction to TypeScript" id="{65974EDE-BDE5-4783-9B07-192EA33460C6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Angular Installation" id="{9C95921D-C7D6-4374-B982-F7342C420812}">
          <p14:sldIdLst>
            <p14:sldId id="350"/>
            <p14:sldId id="351"/>
            <p14:sldId id="352"/>
            <p14:sldId id="353"/>
          </p14:sldIdLst>
        </p14:section>
        <p14:section name="Live Demo" id="{69F4CF9E-3252-4DE9-A2E8-5B4FBE980847}">
          <p14:sldIdLst>
            <p14:sldId id="354"/>
          </p14:sldIdLst>
        </p14:section>
        <p14:section name="Conclusion" id="{0588EDBD-97E2-47BD-975A-D2ED2876F8F1}">
          <p14:sldIdLst>
            <p14:sldId id="355"/>
            <p14:sldId id="356"/>
            <p14:sldId id="309"/>
            <p14:sldId id="31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2" d="100"/>
          <a:sy n="82" d="100"/>
        </p:scale>
        <p:origin x="76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A84EDB-85D2-4EBA-AC87-0E5E4E343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71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D24A0-2A52-4432-BE72-BB2D7772BA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750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81D5ED-8B35-4575-8445-D20579A9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55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A44D54-3808-41EA-8B4C-C6D3D523F5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0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D76DE0-3378-482B-A988-F3888E450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83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E837E-3010-4A7C-9F23-85BA8B33D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53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4DCF4C-489B-43FB-84F2-A185974DE5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455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68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8B4F9-EC2F-4F5C-B602-B85D4246E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696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280298-00E7-4723-9DD6-009EAE4E3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3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intro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mbed.plnkr.co/?show=preview&amp;show=app/app.component.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2.png"/><Relationship Id="rId20" Type="http://schemas.openxmlformats.org/officeDocument/2006/relationships/image" Target="../media/image4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hyperlink" Target="https://codexio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 Basics. Angular Overview. TypeScript Syntax.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7200" y="4925816"/>
            <a:ext cx="3187700" cy="525462"/>
          </a:xfrm>
        </p:spPr>
        <p:txBody>
          <a:bodyPr>
            <a:normAutofit/>
          </a:bodyPr>
          <a:lstStyle/>
          <a:p>
            <a:r>
              <a:rPr lang="en-US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7200" y="5465308"/>
            <a:ext cx="3187700" cy="444500"/>
          </a:xfrm>
        </p:spPr>
        <p:txBody>
          <a:bodyPr>
            <a:normAutofit/>
          </a:bodyPr>
          <a:lstStyle/>
          <a:p>
            <a:r>
              <a:rPr lang="en-US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F9BEB9-E98D-4D81-AE39-FE37876B0F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124200"/>
            <a:ext cx="2828551" cy="17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8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9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1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16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17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19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b="1" dirty="0">
                <a:solidFill>
                  <a:schemeClr val="bg1"/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81401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C6D49A2-D18C-42F0-9D37-A9773B685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DC4ED6-4655-4A84-80F3-F3F10104D1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CB55A5B-4542-4FC2-9E17-4A58ACB619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11475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Angular is a platform </a:t>
            </a:r>
            <a:r>
              <a:rPr lang="en-US" dirty="0"/>
              <a:t>for building complex front-end apps</a:t>
            </a:r>
          </a:p>
          <a:p>
            <a:pPr>
              <a:buClr>
                <a:schemeClr val="tx1"/>
              </a:buClr>
            </a:pPr>
            <a:r>
              <a:rPr lang="en-US" dirty="0"/>
              <a:t>Focused on end-to-end </a:t>
            </a:r>
            <a:r>
              <a:rPr lang="en-US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best practices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3348781"/>
            <a:ext cx="8155200" cy="27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{ Component } from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'@angular/core'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'Angular'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8024D47-FA50-4B1E-930B-52722CB26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5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039812" y="125667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10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7325" y="2361922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2"/>
                </a:solidFill>
              </a:rPr>
              <a:t>8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3467174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4495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2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0" y="1447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4800" y="1828800"/>
            <a:ext cx="2362200" cy="304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6652" y="2912446"/>
            <a:ext cx="340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Complete Re-Write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372" y="555448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Just "Angular"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3658" y="4003553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"AngularJS"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5BF3812-DBF7-470C-8020-EB8D31FFF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21847-DE2F-4D01-9B43-21012518BD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TypeScript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0" y="1719000"/>
            <a:ext cx="1863000" cy="1863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BA25923-3F80-4425-A4A5-00F1A2E40E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JavaScript Superset</a:t>
            </a:r>
          </a:p>
        </p:txBody>
      </p:sp>
    </p:spTree>
    <p:extLst>
      <p:ext uri="{BB962C8B-B14F-4D97-AF65-F5344CB8AC3E}">
        <p14:creationId xmlns:p14="http://schemas.microsoft.com/office/powerpoint/2010/main" val="31629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7FAA4F8-77B5-4BC9-8E13-35DE0E118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globally via npm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uses the .ts file extension (supported by VS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compile your code</a:t>
            </a:r>
          </a:p>
          <a:p>
            <a:r>
              <a:rPr lang="en-US" dirty="0"/>
              <a:t>Compilation output is plain JavaScript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8495" y="1854000"/>
            <a:ext cx="4772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8495" y="3339000"/>
            <a:ext cx="2747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tsc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956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6000" y="1210600"/>
            <a:ext cx="62448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6000" y="1976222"/>
            <a:ext cx="624489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05893" y="3849839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16000" y="4924142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number[]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Array&lt;number&gt;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7650" y="590092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at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https://www.typescriptlang.org/docs/handbook/intro.html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62ACC9-F5BB-48D6-855E-A7581CE27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7750" y="1214929"/>
            <a:ext cx="862552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1000" y="722100"/>
            <a:ext cx="4156726" cy="845396"/>
          </a:xfrm>
          <a:prstGeom prst="wedgeRoundRectCallout">
            <a:avLst>
              <a:gd name="adj1" fmla="val -16088"/>
              <a:gd name="adj2" fmla="val 10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Access modifier could be public/private/protected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27751" y="4374000"/>
            <a:ext cx="3394726" cy="789739"/>
          </a:xfrm>
          <a:prstGeom prst="wedgeRoundRectCallout">
            <a:avLst>
              <a:gd name="adj1" fmla="val -28774"/>
              <a:gd name="adj2" fmla="val -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Functions could also have a return type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089B14-10E7-43AF-B160-CA8DDF909D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56000" y="1179000"/>
            <a:ext cx="9270000" cy="52452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move(distanceInMeters: number = 0)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console.log(`Animal moved ${distanceInMeters}m.`);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bark()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776D1-0D04-4FE6-A888-C984EEFF61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TypeScript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7EC30-5BD3-4750-8085-5D4C814047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34864" y="1336119"/>
            <a:ext cx="94145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8704" y="3798332"/>
            <a:ext cx="94107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796000" y="1899000"/>
            <a:ext cx="2565000" cy="412067"/>
          </a:xfrm>
          <a:prstGeom prst="wedgeRoundRectCallout">
            <a:avLst>
              <a:gd name="adj1" fmla="val -41665"/>
              <a:gd name="adj2" fmla="val -860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Property assertion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EFB9F3-13B4-488E-8798-DA2A7E599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42421" y="983404"/>
            <a:ext cx="7334591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37069" y="4198676"/>
            <a:ext cx="733459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501000" y="3114000"/>
            <a:ext cx="1800000" cy="405000"/>
          </a:xfrm>
          <a:prstGeom prst="wedgeRoundRectCallout">
            <a:avLst>
              <a:gd name="adj1" fmla="val -58314"/>
              <a:gd name="adj2" fmla="val 29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Type inference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D8BC464-9A55-48F8-8E33-F716BC03D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70421" y="1258665"/>
            <a:ext cx="9334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0421" y="2771254"/>
            <a:ext cx="93345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60152" y="4029269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60152" y="5833727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60152" y="493337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* as validator from "./ZipCodeValidator";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D83D6D-DB01-4820-AC1E-C8A49675EF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DDA97-EC40-4E8D-B996-17679CC1E1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0A4FE68-B937-473B-BB5F-30012EA803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55650"/>
            <a:ext cx="10961783" cy="768084"/>
          </a:xfrm>
        </p:spPr>
        <p:txBody>
          <a:bodyPr/>
          <a:lstStyle/>
          <a:p>
            <a:r>
              <a:rPr lang="en-US" dirty="0"/>
              <a:t>Packages, Setup, Structure</a:t>
            </a:r>
          </a:p>
          <a:p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C4BF885-1FAB-436C-98E5-4F80EDC0A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5" y="1389485"/>
            <a:ext cx="2287270" cy="22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1" y="1939064"/>
            <a:ext cx="5595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3457738"/>
            <a:ext cx="3174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new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cd some-app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000" y="5769000"/>
            <a:ext cx="182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serve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49E2C1-5C55-48E3-B378-74AB5E5B0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8BB6F-CE9A-4B7B-99BC-67DC7DEBF7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0724" y="1556201"/>
            <a:ext cx="4709275" cy="4153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43811" y="1949144"/>
            <a:ext cx="4589561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0792" y="3586967"/>
            <a:ext cx="5475208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40792" y="5319000"/>
            <a:ext cx="8382000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embed.plnkr.co/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?show=preview&amp;show=app%2Fapp.component.ts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0D54AD-EA5B-4EAF-9B30-207AA9F87A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4593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 </a:t>
            </a:r>
            <a:r>
              <a:rPr lang="en-US" dirty="0"/>
              <a:t>fully supports TypeScript</a:t>
            </a:r>
          </a:p>
          <a:p>
            <a:pPr lvl="1"/>
            <a:r>
              <a:rPr lang="en-US" dirty="0"/>
              <a:t>You may use your favorite IDE (most have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  <a:r>
              <a:rPr lang="en-US" dirty="0"/>
              <a:t>)</a:t>
            </a:r>
          </a:p>
          <a:p>
            <a:r>
              <a:rPr lang="en-US" dirty="0"/>
              <a:t>By using the </a:t>
            </a:r>
            <a:r>
              <a:rPr lang="en-US" b="1" dirty="0">
                <a:solidFill>
                  <a:schemeClr val="bg1"/>
                </a:solidFill>
              </a:rPr>
              <a:t>Angular CLI</a:t>
            </a:r>
          </a:p>
          <a:p>
            <a:pPr lvl="1"/>
            <a:r>
              <a:rPr lang="en-US" dirty="0"/>
              <a:t>You do not need to use a </a:t>
            </a:r>
            <a:r>
              <a:rPr lang="en-US" b="1" dirty="0">
                <a:solidFill>
                  <a:schemeClr val="bg1"/>
                </a:solidFill>
              </a:rPr>
              <a:t>linter</a:t>
            </a:r>
          </a:p>
          <a:p>
            <a:pPr lvl="1"/>
            <a:r>
              <a:rPr lang="en-US" dirty="0"/>
              <a:t>You do not need install any specific </a:t>
            </a:r>
            <a:r>
              <a:rPr lang="en-US" b="1" dirty="0">
                <a:solidFill>
                  <a:schemeClr val="bg1"/>
                </a:solidFill>
              </a:rPr>
              <a:t>plugin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is included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 Support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00" y="5257094"/>
            <a:ext cx="1398406" cy="139840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509EBA6-2759-446E-A674-AAD56A103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4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CFC2-836F-4FB6-860D-8F359A0F86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4C3107-EE0A-4B9E-891A-1855D317476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Simple Angular App!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48809-0029-4B81-B4E8-630858F13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99284" y="1609060"/>
            <a:ext cx="7885200" cy="5096982"/>
          </a:xfrm>
          <a:prstGeom prst="rect">
            <a:avLst/>
          </a:prstGeom>
        </p:spPr>
        <p:txBody>
          <a:bodyPr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front-end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JavaScript </a:t>
            </a:r>
            <a:r>
              <a:rPr lang="en-US" sz="3200" b="1" dirty="0">
                <a:solidFill>
                  <a:schemeClr val="bg1"/>
                </a:solidFill>
              </a:rPr>
              <a:t>superset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Aft>
                <a:spcPts val="3000"/>
              </a:spcAft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Angular CLI </a:t>
            </a:r>
            <a:r>
              <a:rPr lang="en-US" sz="3200" dirty="0">
                <a:solidFill>
                  <a:schemeClr val="bg2"/>
                </a:solidFill>
              </a:rPr>
              <a:t>is a complete </a:t>
            </a:r>
            <a:r>
              <a:rPr lang="en-US" sz="3200" b="1" dirty="0">
                <a:solidFill>
                  <a:schemeClr val="bg1"/>
                </a:solidFill>
              </a:rPr>
              <a:t>toolkit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   working with Angular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67767" y="2914028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06C4E84-B125-4D6B-97C9-4B29535C0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054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48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5663BC-D474-4054-A15D-D43B9CF98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4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A47A2E-6224-4D5F-AC30-CA35E66BBC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F9AA8-97A3-492F-A235-4D80C72C3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9CFA9-2076-4ACD-BBCF-2CB1B83CA5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15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8B4FD91-17ED-463F-A00C-2DBE27B21F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6251" y="5544000"/>
            <a:ext cx="10961783" cy="768084"/>
          </a:xfrm>
        </p:spPr>
        <p:txBody>
          <a:bodyPr/>
          <a:lstStyle/>
          <a:p>
            <a:r>
              <a:rPr lang="en-US" dirty="0"/>
              <a:t>HTTP Server - Client</a:t>
            </a:r>
          </a:p>
        </p:txBody>
      </p:sp>
    </p:spTree>
    <p:extLst>
      <p:ext uri="{BB962C8B-B14F-4D97-AF65-F5344CB8AC3E}">
        <p14:creationId xmlns:p14="http://schemas.microsoft.com/office/powerpoint/2010/main" val="19919342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 (HTTP)</a:t>
            </a:r>
          </a:p>
          <a:p>
            <a:pPr lvl="1"/>
            <a:r>
              <a:rPr lang="en-US" dirty="0"/>
              <a:t>Client-server protocol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endParaRPr lang="en-US" dirty="0"/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/>
              <a:t>Provides resource metadata (e.g. encoding)</a:t>
            </a:r>
          </a:p>
          <a:p>
            <a:pPr lvl="1"/>
            <a:r>
              <a:rPr lang="en-US" dirty="0"/>
              <a:t>Stateless (cookies can overcome this)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B2F8AB-CC5C-4479-B01D-61C0F9A2F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371B1F-C8A0-4278-BC38-EDD5D0CBC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Server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Running at the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Web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4308" y="1600201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46F4F2-2E64-43A2-B984-4490737103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39FE97-F95B-4B50-A022-090E515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 (2)</a:t>
            </a:r>
            <a:endParaRPr lang="en-GB" dirty="0"/>
          </a:p>
        </p:txBody>
      </p:sp>
      <p:pic>
        <p:nvPicPr>
          <p:cNvPr id="8" name="Picture 7" descr="j0292020">
            <a:extLst>
              <a:ext uri="{FF2B5EF4-FFF2-40B4-BE49-F238E27FC236}">
                <a16:creationId xmlns:a16="http://schemas.microsoft.com/office/drawing/2014/main" id="{B5BA0C3A-0F8A-42FD-AAFD-E25A6E59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9433" y="4071938"/>
            <a:ext cx="1868488" cy="1773237"/>
          </a:xfrm>
          <a:prstGeom prst="rect">
            <a:avLst/>
          </a:prstGeom>
          <a:noFill/>
        </p:spPr>
      </p:pic>
      <p:pic>
        <p:nvPicPr>
          <p:cNvPr id="9" name="Picture 8" descr="j0285750">
            <a:extLst>
              <a:ext uri="{FF2B5EF4-FFF2-40B4-BE49-F238E27FC236}">
                <a16:creationId xmlns:a16="http://schemas.microsoft.com/office/drawing/2014/main" id="{6DFBD2E6-7D5A-426E-85BD-6E73170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3293" y="4190999"/>
            <a:ext cx="2497137" cy="1535112"/>
          </a:xfrm>
          <a:prstGeom prst="rect">
            <a:avLst/>
          </a:prstGeom>
          <a:noFill/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3CFC976D-AFAB-40F6-BFB2-521E0272910E}"/>
              </a:ext>
            </a:extLst>
          </p:cNvPr>
          <p:cNvSpPr>
            <a:spLocks/>
          </p:cNvSpPr>
          <p:nvPr/>
        </p:nvSpPr>
        <p:spPr bwMode="auto">
          <a:xfrm>
            <a:off x="4313259" y="21336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4BE4DFC-5D5C-4C8F-84FF-76A9C941F1F4}"/>
              </a:ext>
            </a:extLst>
          </p:cNvPr>
          <p:cNvSpPr>
            <a:spLocks/>
          </p:cNvSpPr>
          <p:nvPr/>
        </p:nvSpPr>
        <p:spPr bwMode="auto">
          <a:xfrm flipH="1" flipV="1">
            <a:off x="4313257" y="39179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3CAA143-431B-409C-B363-45C00CDD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239" y="24925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5D5AA9C-8A16-44CC-86A8-EED4F945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073" y="3429002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278B323-AFD8-4310-941F-006AB2756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5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Hyper Text Transfer Protocol</a:t>
            </a:r>
            <a:endParaRPr lang="en-US" dirty="0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96000" y="1772809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96000" y="3879000"/>
            <a:ext cx="830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62E0F-7159-43A9-B9B7-EC1C83846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9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18A41-4B8A-4BBB-83D1-6BFA38890D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61557"/>
            <a:ext cx="2743200" cy="3115686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C18BD0-1F72-41AF-9229-37EC92E385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28800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3771</TotalTime>
  <Words>1484</Words>
  <Application>Microsoft Office PowerPoint</Application>
  <PresentationFormat>Широк екран</PresentationFormat>
  <Paragraphs>303</Paragraphs>
  <Slides>33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Intro to Angular</vt:lpstr>
      <vt:lpstr>Table of Contents</vt:lpstr>
      <vt:lpstr>Have a Question?</vt:lpstr>
      <vt:lpstr>HTTP Basics</vt:lpstr>
      <vt:lpstr>HTTP</vt:lpstr>
      <vt:lpstr>HTTP: Request-Response Protocol</vt:lpstr>
      <vt:lpstr>HTTP: Request-Response Protocol (2)</vt:lpstr>
      <vt:lpstr>Example: Hyper Text Transfer Protocol</vt:lpstr>
      <vt:lpstr>Routing Overview</vt:lpstr>
      <vt:lpstr>What is Routing?</vt:lpstr>
      <vt:lpstr>Single Page Applications</vt:lpstr>
      <vt:lpstr>Angular Overview</vt:lpstr>
      <vt:lpstr>What is Angular?</vt:lpstr>
      <vt:lpstr>Angular Versions</vt:lpstr>
      <vt:lpstr>Introduction to TypeScript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Angular Installation</vt:lpstr>
      <vt:lpstr>Creating A New App</vt:lpstr>
      <vt:lpstr>Finding Information</vt:lpstr>
      <vt:lpstr>IDE Support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23</cp:revision>
  <dcterms:created xsi:type="dcterms:W3CDTF">2018-05-23T13:08:44Z</dcterms:created>
  <dcterms:modified xsi:type="dcterms:W3CDTF">2021-05-17T13:28:25Z</dcterms:modified>
  <cp:category>computer programming;programming;software development;software engineering</cp:category>
</cp:coreProperties>
</file>