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492" r:id="rId4"/>
    <p:sldId id="353" r:id="rId5"/>
    <p:sldId id="308" r:id="rId6"/>
    <p:sldId id="309" r:id="rId7"/>
    <p:sldId id="508" r:id="rId8"/>
    <p:sldId id="509" r:id="rId9"/>
    <p:sldId id="510" r:id="rId10"/>
    <p:sldId id="511" r:id="rId11"/>
    <p:sldId id="512" r:id="rId12"/>
    <p:sldId id="513" r:id="rId13"/>
    <p:sldId id="515" r:id="rId14"/>
    <p:sldId id="514" r:id="rId15"/>
    <p:sldId id="516" r:id="rId16"/>
    <p:sldId id="517" r:id="rId17"/>
    <p:sldId id="518" r:id="rId18"/>
    <p:sldId id="519" r:id="rId19"/>
    <p:sldId id="689" r:id="rId20"/>
    <p:sldId id="521" r:id="rId21"/>
    <p:sldId id="522" r:id="rId22"/>
    <p:sldId id="692" r:id="rId23"/>
    <p:sldId id="524" r:id="rId24"/>
    <p:sldId id="727" r:id="rId25"/>
    <p:sldId id="525" r:id="rId26"/>
    <p:sldId id="709" r:id="rId27"/>
    <p:sldId id="696" r:id="rId28"/>
    <p:sldId id="527" r:id="rId29"/>
    <p:sldId id="698" r:id="rId30"/>
    <p:sldId id="699" r:id="rId31"/>
    <p:sldId id="710" r:id="rId32"/>
    <p:sldId id="719" r:id="rId33"/>
    <p:sldId id="714" r:id="rId34"/>
    <p:sldId id="715" r:id="rId35"/>
    <p:sldId id="716" r:id="rId36"/>
    <p:sldId id="718" r:id="rId37"/>
    <p:sldId id="349" r:id="rId38"/>
    <p:sldId id="401" r:id="rId39"/>
    <p:sldId id="493" r:id="rId40"/>
    <p:sldId id="4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B89F82F-D5C5-4CBB-A482-CA1EA9E606E8}">
          <p14:sldIdLst>
            <p14:sldId id="503"/>
            <p14:sldId id="276"/>
            <p14:sldId id="492"/>
          </p14:sldIdLst>
        </p14:section>
        <p14:section name="Semantic HTML" id="{49EAE288-E994-4F8B-A7B3-4704AEE71FB0}">
          <p14:sldIdLst>
            <p14:sldId id="353"/>
            <p14:sldId id="308"/>
            <p14:sldId id="309"/>
          </p14:sldIdLst>
        </p14:section>
        <p14:section name="HTML Semantic Tags" id="{0910D8D8-671E-45C1-B3EC-07A37F914289}">
          <p14:sldIdLst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516"/>
            <p14:sldId id="517"/>
            <p14:sldId id="518"/>
          </p14:sldIdLst>
        </p14:section>
        <p14:section name="Forms" id="{B176E379-8641-4EB9-8225-EE15254293C7}">
          <p14:sldIdLst>
            <p14:sldId id="519"/>
            <p14:sldId id="689"/>
            <p14:sldId id="521"/>
            <p14:sldId id="522"/>
            <p14:sldId id="692"/>
            <p14:sldId id="524"/>
            <p14:sldId id="727"/>
            <p14:sldId id="525"/>
            <p14:sldId id="709"/>
            <p14:sldId id="696"/>
            <p14:sldId id="527"/>
            <p14:sldId id="698"/>
            <p14:sldId id="699"/>
            <p14:sldId id="710"/>
          </p14:sldIdLst>
        </p14:section>
        <p14:section name="Tables" id="{BB595036-639E-4D44-B617-07AA686D01D8}">
          <p14:sldIdLst>
            <p14:sldId id="719"/>
            <p14:sldId id="714"/>
            <p14:sldId id="715"/>
            <p14:sldId id="716"/>
            <p14:sldId id="718"/>
          </p14:sldIdLst>
        </p14:section>
        <p14:section name="Conclusion" id="{091B48CD-C106-4AA3-82E9-C770780D0DC4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62D5C7A-D7D5-46DF-9118-C7C883BF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795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982ED6D-C702-43B8-A311-348EF127D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88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CA635C-7DBD-4562-BB81-05695FD9AF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785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86E515-7822-433F-B033-5875A9BC77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18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66B2F08-F746-4C0A-9529-D0790AE5F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7618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78E1113-62B8-4BDE-B67F-A074F86E7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918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3115DFE-E340-4B42-A865-C1675F2C7C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949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7B2D48-2CCB-4F88-8281-95446198C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413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Semantic Tags, Document Structure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8B5E6-1EA1-4656-B422-3F96B1DF77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45433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6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6000" y="1121143"/>
            <a:ext cx="958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main content of a document </a:t>
            </a:r>
          </a:p>
          <a:p>
            <a:r>
              <a:rPr lang="en-US" sz="3600" dirty="0"/>
              <a:t>Helps crawlers</a:t>
            </a:r>
          </a:p>
          <a:p>
            <a:r>
              <a:rPr lang="en-US" sz="3600" dirty="0"/>
              <a:t>There must not be more than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&lt;main&gt;</a:t>
            </a:r>
            <a:r>
              <a:rPr lang="en-US" sz="3600" dirty="0"/>
              <a:t> element in a document</a:t>
            </a:r>
          </a:p>
          <a:p>
            <a:r>
              <a:rPr lang="en-US" sz="3600" dirty="0"/>
              <a:t>Wrap the most important information in the body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&lt;Main&gt;&lt;/main&gt;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1CBDEBC-9310-411E-83B3-0B52F7529C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5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5571" y="1339423"/>
            <a:ext cx="9360000" cy="5308732"/>
          </a:xfrm>
        </p:spPr>
        <p:txBody>
          <a:bodyPr/>
          <a:lstStyle/>
          <a:p>
            <a:r>
              <a:rPr lang="en-US" dirty="0"/>
              <a:t>Defines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sidebar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left / right navigation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&lt;Aside&gt;&lt;/aside&gt;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BF13B-4095-4BEA-BE19-0303E0C18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2214000"/>
            <a:ext cx="7785000" cy="30469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&lt;aside&gt;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Blogroll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My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Other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Best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&lt;/aside&gt;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D0C7BA-48B2-4DCC-B896-E128D7728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2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21143"/>
            <a:ext cx="967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sz="3600" dirty="0"/>
              <a:t>A document / section footer</a:t>
            </a:r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r>
              <a:rPr lang="en-US" dirty="0"/>
              <a:t>A footer typically contains information about: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Navigation links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Copyright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&lt;Footer&gt;&lt;/footer&gt;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EE4CE4-627F-42FD-B0D9-A3DC748F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943" y="1875080"/>
            <a:ext cx="9320087" cy="193899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Posted by: Hege Refsnes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"someone@exam.uk"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Contact...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&amp;copy;copyright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B39CF0-F86E-438D-9061-7264F63CE1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standalone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section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Typically followed by a heading</a:t>
            </a:r>
            <a:endParaRPr lang="en-GB" dirty="0"/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&lt;Section&gt;&lt;/section&gt;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57B0E-6E00-4DB8-8B77-1B179752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1989000"/>
            <a:ext cx="5103057" cy="156966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&lt;section&gt;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Heading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"bird.jpg"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0155AC-3D10-4CE0-BEFB-79D8537DB0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self-contained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in a document, page, application, or site</a:t>
            </a:r>
            <a:endParaRPr lang="bg-BG" dirty="0"/>
          </a:p>
          <a:p>
            <a:r>
              <a:rPr lang="en-US" dirty="0"/>
              <a:t>Intended to be </a:t>
            </a:r>
            <a:r>
              <a:rPr lang="en-US" b="1" dirty="0">
                <a:solidFill>
                  <a:schemeClr val="bg1"/>
                </a:solidFill>
              </a:rPr>
              <a:t>independently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distributable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Forum post</a:t>
            </a:r>
          </a:p>
          <a:p>
            <a:pPr lvl="1"/>
            <a:r>
              <a:rPr lang="en-US" dirty="0"/>
              <a:t>Magazine</a:t>
            </a:r>
          </a:p>
          <a:p>
            <a:pPr lvl="1"/>
            <a:r>
              <a:rPr lang="en-US" dirty="0"/>
              <a:t>Newspaper article</a:t>
            </a:r>
          </a:p>
          <a:p>
            <a:pPr lvl="1"/>
            <a:r>
              <a:rPr lang="en-US" dirty="0"/>
              <a:t>Blog entry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&lt;Article&gt;&lt;/article&gt;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A9771A-386C-484B-B3EC-629C01CE2C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Represents self-contained content</a:t>
            </a:r>
          </a:p>
          <a:p>
            <a:r>
              <a:rPr lang="en-US" dirty="0"/>
              <a:t>Frequently with a caption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figcaption</a:t>
            </a:r>
            <a:r>
              <a:rPr lang="en-US" b="1" dirty="0">
                <a:solidFill>
                  <a:schemeClr val="bg1"/>
                </a:solidFill>
              </a:rPr>
              <a:t>"</a:t>
            </a:r>
          </a:p>
          <a:p>
            <a:r>
              <a:rPr lang="en-US" dirty="0"/>
              <a:t>Typically referenced as a single unit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&lt;Figure&gt;&lt;/figure&gt;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414093-4577-46E1-934C-4BA92A487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3428533"/>
            <a:ext cx="8077812" cy="230832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&lt;figure&gt;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"pic_trulli.jpg"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Trulli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figcaption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Fig.1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Trulli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Puglia, Italy.  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figcaption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&lt;/figure&gt;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F321DDE-F726-4EFB-8923-FE334967A5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2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US" dirty="0"/>
              <a:t> - additional details that the user can view or hide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summary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defines </a:t>
            </a:r>
            <a:r>
              <a:rPr lang="en-GB" dirty="0"/>
              <a:t>a visible heading for the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GB" dirty="0"/>
              <a:t> 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&lt;Details&gt; + &lt;Summary&gt;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000" y="3884062"/>
            <a:ext cx="7065000" cy="156966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&lt;details&gt;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&lt;summary&gt;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Some details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&lt;/summary&gt;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More info about the details.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&lt;/details&gt;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7F6BCE-026F-491C-BA2D-321CEB1E94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0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&lt;time&gt;</a:t>
            </a:r>
            <a:r>
              <a:rPr lang="en-US" sz="3200" dirty="0"/>
              <a:t> - </a:t>
            </a:r>
            <a:r>
              <a:rPr lang="en-GB" sz="3200" dirty="0"/>
              <a:t>a human-readable time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Search engines can produce smarter search result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- </a:t>
            </a:r>
            <a:r>
              <a:rPr lang="en-GB" sz="3200" dirty="0"/>
              <a:t>contact  information for site author / owner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Usually renders in </a:t>
            </a:r>
            <a:r>
              <a:rPr lang="en-US" sz="3000" i="1" dirty="0"/>
              <a:t>italic</a:t>
            </a:r>
            <a:endParaRPr lang="en-US" sz="3000" dirty="0"/>
          </a:p>
          <a:p>
            <a:pPr>
              <a:buClr>
                <a:schemeClr val="tx1"/>
              </a:buClr>
            </a:pPr>
            <a:endParaRPr lang="en-GB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 Time&gt; + &lt;Address&gt;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4824000"/>
            <a:ext cx="9556944" cy="120032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&lt;address&gt;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"mailto:tony@gmail.com"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tony@gmail.com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&lt;/address&gt;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79D14-668D-4E49-AADF-A94FEE333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376" y="2382335"/>
            <a:ext cx="8834568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We open at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&lt;time&gt;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10:00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&lt;/time&gt;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every morning.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21AFB3A-1738-45D8-BDD0-DFEFA50895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1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351722-A8AF-4744-8455-EDAEC29BE0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Collect User Input</a:t>
            </a:r>
            <a:endParaRPr lang="bg-BG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CFCFDC-DE32-4FEF-8C2D-56130CCDFF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952" y="1539000"/>
            <a:ext cx="2168095" cy="21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7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form</a:t>
            </a:r>
            <a:r>
              <a:rPr lang="en-US" sz="3600" dirty="0"/>
              <a:t> - a document section</a:t>
            </a:r>
          </a:p>
          <a:p>
            <a:pPr lvl="1"/>
            <a:r>
              <a:rPr lang="en-US" sz="3200" dirty="0"/>
              <a:t>Contains interactive controls for submitting information</a:t>
            </a:r>
          </a:p>
          <a:p>
            <a:pPr lvl="1"/>
            <a:r>
              <a:rPr lang="en-US" sz="3200" dirty="0"/>
              <a:t>Takes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from the site </a:t>
            </a:r>
            <a:r>
              <a:rPr lang="en-US" sz="3200" b="1" dirty="0">
                <a:solidFill>
                  <a:schemeClr val="bg1"/>
                </a:solidFill>
              </a:rPr>
              <a:t>visitor</a:t>
            </a:r>
            <a:r>
              <a:rPr lang="en-US" sz="3200" dirty="0"/>
              <a:t> and posts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569097" y="3654000"/>
            <a:ext cx="8231400" cy="243404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First name: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b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"John"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440" y="4304359"/>
            <a:ext cx="2304115" cy="11333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BB0917C-BAAB-49AB-AAD0-A341FCC87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86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HTML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Tags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Tables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403483-9EA5-4DEE-9355-6F4EC8F81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Action</a:t>
            </a:r>
            <a:r>
              <a:rPr lang="en-US" sz="3600" dirty="0"/>
              <a:t> - used to specify where the form data is to be sent to the server after submission of the form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</a:t>
            </a:r>
            <a:r>
              <a:rPr lang="en-US" sz="3600" dirty="0"/>
              <a:t> - The HTTP method that the browser uses to submit the form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POST 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methodGET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GET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0787F08-19C2-44A1-B93D-789E5B786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Form with attributes example: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06214" y="2178562"/>
            <a:ext cx="1137957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"/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action_page.php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Female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EEED336-D8F7-47C8-AF89-2B870D20B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783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 </a:t>
            </a:r>
            <a:r>
              <a:rPr lang="en-US" dirty="0"/>
              <a:t>element is the most important form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displayed in several ways, depending on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attribute: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text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number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password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email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search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779" lvl="1" indent="0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Input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D832927-BBE7-43EF-92D2-C3E3EA465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980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Input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checkbox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radio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range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submit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button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file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97DF72-6117-4AF6-AF9F-D5E02BD55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753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DB40F-8B10-4D00-BF37-5F88AE5EEB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HTML input validation is done automatically by the browser based on </a:t>
            </a:r>
            <a:r>
              <a:rPr lang="en-US" b="1" dirty="0">
                <a:solidFill>
                  <a:schemeClr val="bg1"/>
                </a:solidFill>
              </a:rPr>
              <a:t>special attributes</a:t>
            </a:r>
          </a:p>
          <a:p>
            <a:r>
              <a:rPr lang="en-US" dirty="0"/>
              <a:t>The validation only </a:t>
            </a:r>
            <a:r>
              <a:rPr lang="en-US" b="1" dirty="0">
                <a:solidFill>
                  <a:schemeClr val="bg1"/>
                </a:solidFill>
              </a:rPr>
              <a:t>occurs</a:t>
            </a:r>
            <a:r>
              <a:rPr lang="en-US" dirty="0"/>
              <a:t> when attempting to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the form</a:t>
            </a:r>
          </a:p>
          <a:p>
            <a:r>
              <a:rPr lang="en-US" dirty="0"/>
              <a:t>Inputs which are </a:t>
            </a: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will not trigger validation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83900-4267-4F6D-A6B0-605B0375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7921FC-5199-4024-8D79-CF90DE91DE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0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308" y="1269001"/>
            <a:ext cx="11700000" cy="53865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- specifies the initial value for an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- specifies the name of the input element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placeholder</a:t>
            </a:r>
            <a:r>
              <a:rPr lang="en-US" dirty="0"/>
              <a:t> - specifies a hint that describes the expected value of the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- the field must be filled out before submitting the form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autofocus</a:t>
            </a:r>
            <a:r>
              <a:rPr lang="en-US" dirty="0"/>
              <a:t> - the input should automatically get focus when the page load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- specifies that the input field is disabled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 and max</a:t>
            </a:r>
            <a:r>
              <a:rPr lang="en-US" dirty="0"/>
              <a:t> - specify the minimum and maximum values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Input Attributes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7BC9C8-C89E-46C3-8771-66EB41603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14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Email - simple validation for emails</a:t>
            </a:r>
          </a:p>
          <a:p>
            <a:endParaRPr lang="en-US" dirty="0"/>
          </a:p>
          <a:p>
            <a:r>
              <a:rPr lang="en-US" dirty="0"/>
              <a:t>URL - validation for URL addresses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Telephone - validation for phone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Input Example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1826" y="1895221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826" y="3274244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1826" y="4737957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tel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1526" y="1723014"/>
            <a:ext cx="2999314" cy="867633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1526" y="3040789"/>
            <a:ext cx="2999314" cy="980249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36709" y="4746714"/>
            <a:ext cx="2668948" cy="514726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9C32DFF5-1CBD-4F04-B4CA-3381F8893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803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Label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&lt;label&gt;</a:t>
            </a:r>
            <a:r>
              <a:rPr lang="en-US" sz="3200" dirty="0"/>
              <a:t> - defines a label for the others forms elements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attribute should be equal to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3200" dirty="0"/>
              <a:t> attribute of the related element to bind them together</a:t>
            </a:r>
          </a:p>
          <a:p>
            <a:pPr>
              <a:buClr>
                <a:schemeClr val="tx1"/>
              </a:buClr>
            </a:pPr>
            <a:endParaRPr lang="bg-BG" sz="3200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3159000"/>
            <a:ext cx="10800000" cy="169538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4F7D61F-E397-493D-BA8E-BEAE7CF63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91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Fieldset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used to group related data in a form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&lt;legend&gt;</a:t>
            </a:r>
            <a:r>
              <a:rPr lang="en-US" dirty="0"/>
              <a:t> - defines a caption for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element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009174" y="2595572"/>
            <a:ext cx="733823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Customer Details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lName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Order Details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"quantity"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"remarks"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A348F-B869-4CE8-BCE8-424B4F517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226" y="3339000"/>
            <a:ext cx="2514600" cy="220686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89D9EF2-2460-4A27-BF29-D6DA86D54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06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Select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&lt;select&gt;</a:t>
            </a:r>
            <a:r>
              <a:rPr lang="en-US" dirty="0"/>
              <a:t> - defines a drop-down list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&lt;option&gt;</a:t>
            </a:r>
            <a:r>
              <a:rPr lang="en-US" dirty="0"/>
              <a:t> - defines an option that can be selected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57200" y="2667001"/>
            <a:ext cx="8923800" cy="317270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Choose a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volvo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saab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Black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"fiat"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White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&lt;/select&gt;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442" y="3293119"/>
            <a:ext cx="2103371" cy="192047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2E79E6F-065C-4C47-8A53-A51DB2B11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88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E80289-7A1C-4778-9C0E-8C1389CA9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63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defines a multi-line input field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- specifies the visible </a:t>
            </a:r>
            <a:r>
              <a:rPr lang="en-US" b="1" dirty="0">
                <a:solidFill>
                  <a:schemeClr val="bg1"/>
                </a:solidFill>
              </a:rPr>
              <a:t>number of lines</a:t>
            </a:r>
            <a:r>
              <a:rPr lang="en-US" dirty="0"/>
              <a:t> in a text area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cols</a:t>
            </a:r>
            <a:r>
              <a:rPr lang="en-US" dirty="0"/>
              <a:t> - specifies the </a:t>
            </a:r>
            <a:r>
              <a:rPr lang="en-US" b="1" dirty="0">
                <a:solidFill>
                  <a:schemeClr val="bg1"/>
                </a:solidFill>
              </a:rPr>
              <a:t>visible width </a:t>
            </a:r>
            <a:r>
              <a:rPr lang="en-US" dirty="0"/>
              <a:t>of a text area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Textarea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365566" y="4464000"/>
            <a:ext cx="7826400" cy="151071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 rows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"10"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 cols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"30"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The cat was playing in the garden.</a:t>
            </a:r>
          </a:p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00" y="3834000"/>
            <a:ext cx="2895600" cy="251483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AA105C5-85CE-4C39-9BFF-9D80F4948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73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Submit button </a:t>
            </a:r>
            <a:r>
              <a:rPr lang="bg-BG" dirty="0"/>
              <a:t>-</a:t>
            </a:r>
            <a:r>
              <a:rPr lang="en-US" dirty="0"/>
              <a:t> sends the form data to the server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Reset button </a:t>
            </a:r>
            <a:r>
              <a:rPr lang="bg-BG" dirty="0"/>
              <a:t>-</a:t>
            </a:r>
            <a:r>
              <a:rPr lang="en-US" dirty="0"/>
              <a:t> resets all form fields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&lt;button&gt;</a:t>
            </a:r>
            <a:r>
              <a:rPr lang="en-US" dirty="0"/>
              <a:t> tag defines a clickable button</a:t>
            </a:r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Buttons</a:t>
            </a:r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640734" y="3084345"/>
            <a:ext cx="7300263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"reset"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0734" y="1854000"/>
            <a:ext cx="7300266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"Apply Now"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5029" y="3084345"/>
            <a:ext cx="985858" cy="483629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75045" y="1852051"/>
            <a:ext cx="1447800" cy="482600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5DCA95A5-BF19-4C75-8D08-7C71486A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33" y="4311503"/>
            <a:ext cx="7300264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49AA8-6947-4419-9F75-F2394A4B38B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5029" y="4309881"/>
            <a:ext cx="1447800" cy="515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38C9239D-4621-4C8E-B4E7-C687FBE5B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1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4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2F184E-FCAE-4D51-866E-45058FDF7B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Arrange Data into Rows and Columns</a:t>
            </a:r>
            <a:endParaRPr lang="bg-BG"/>
          </a:p>
        </p:txBody>
      </p:sp>
      <p:pic>
        <p:nvPicPr>
          <p:cNvPr id="5" name="Картина 4" descr="data-table.png">
            <a:extLst>
              <a:ext uri="{FF2B5EF4-FFF2-40B4-BE49-F238E27FC236}">
                <a16:creationId xmlns:a16="http://schemas.microsoft.com/office/drawing/2014/main" id="{42930BC9-61C3-437B-B743-FD84138CBC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953000" y="1494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4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HTML table is defined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&lt;table&gt;</a:t>
            </a:r>
            <a:r>
              <a:rPr lang="en-US" dirty="0"/>
              <a:t> tag</a:t>
            </a:r>
          </a:p>
          <a:p>
            <a:r>
              <a:rPr lang="en-US" noProof="1"/>
              <a:t>Each table row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b="1" noProof="1"/>
              <a:t> </a:t>
            </a:r>
            <a:r>
              <a:rPr lang="en-US" noProof="1"/>
              <a:t>tag</a:t>
            </a:r>
          </a:p>
          <a:p>
            <a:r>
              <a:rPr lang="en-US" noProof="1"/>
              <a:t>A table cell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noProof="1"/>
              <a:t> tag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HTML Tables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3429001"/>
            <a:ext cx="5261399" cy="317276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800000"/>
                </a:solidFill>
                <a:effectLst/>
              </a:rPr>
              <a:t>&lt;table&gt;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Cell 1.1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Cell 2.1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800000"/>
                </a:solidFill>
                <a:effectLst/>
              </a:rPr>
              <a:t>&lt;/table&gt;</a:t>
            </a:r>
            <a:endParaRPr lang="en-GB" sz="24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EFEC04-CB3B-4F69-A5E8-2648C46F09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49245"/>
          <a:stretch/>
        </p:blipFill>
        <p:spPr>
          <a:xfrm>
            <a:off x="6290199" y="3429000"/>
            <a:ext cx="1600200" cy="111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52F7663-5681-4F3F-8BF0-D526A9A2E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19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202237"/>
          </a:xfrm>
        </p:spPr>
        <p:txBody>
          <a:bodyPr/>
          <a:lstStyle/>
          <a:p>
            <a:r>
              <a:rPr lang="en-US" dirty="0"/>
              <a:t>There are three specific parts</a:t>
            </a:r>
            <a:br>
              <a:rPr lang="en-US" dirty="0"/>
            </a:br>
            <a:r>
              <a:rPr lang="en-US" dirty="0"/>
              <a:t>in every table: 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header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</a:p>
          <a:p>
            <a:r>
              <a:rPr lang="en-US" dirty="0"/>
              <a:t>Each table part holds rows </a:t>
            </a:r>
            <a:r>
              <a:rPr lang="en-US" sz="2800" dirty="0"/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2800" dirty="0"/>
              <a:t>)</a:t>
            </a:r>
            <a:endParaRPr lang="en-US" sz="3200" dirty="0"/>
          </a:p>
          <a:p>
            <a:pPr lvl="1"/>
            <a:r>
              <a:rPr lang="en-US" dirty="0"/>
              <a:t>Rows hold cells </a:t>
            </a:r>
            <a:r>
              <a:rPr lang="en-US" sz="3200" dirty="0">
                <a:latin typeface="+mj-lt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/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&lt;th&gt;</a:t>
            </a:r>
            <a:r>
              <a:rPr lang="en-US" sz="3200" dirty="0">
                <a:latin typeface="+mj-lt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Complete HTML Tables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51000" y="1473286"/>
            <a:ext cx="4745400" cy="391142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800000"/>
                </a:solidFill>
                <a:effectLst/>
              </a:rPr>
              <a:t>&lt;table&gt;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Mark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5,75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800000"/>
                </a:solidFill>
                <a:effectLst/>
              </a:rPr>
              <a:t>&lt;/table&gt;</a:t>
            </a:r>
            <a:endParaRPr lang="en-GB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2B472E-CE61-4172-9A90-1E368FE38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Table header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thead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</a:t>
            </a:r>
            <a:r>
              <a:rPr lang="en-US" dirty="0"/>
              <a:t>groups header content</a:t>
            </a:r>
            <a:r>
              <a:rPr lang="bg-BG" dirty="0"/>
              <a:t> </a:t>
            </a:r>
            <a:r>
              <a:rPr lang="en-US" dirty="0"/>
              <a:t>in a</a:t>
            </a:r>
            <a:r>
              <a:rPr lang="bg-BG" dirty="0"/>
              <a:t> </a:t>
            </a:r>
            <a:r>
              <a:rPr lang="en-US" dirty="0"/>
              <a:t>table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dirty="0"/>
              <a:t> with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</a:t>
            </a:r>
            <a:r>
              <a:rPr lang="en-US" dirty="0"/>
              <a:t>header cells</a:t>
            </a:r>
          </a:p>
          <a:p>
            <a:pPr>
              <a:buClr>
                <a:schemeClr val="tx1"/>
              </a:buClr>
            </a:pPr>
            <a:r>
              <a:rPr lang="en-US" dirty="0"/>
              <a:t>Table body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tbody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tag is used to group the body content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3000" dirty="0"/>
              <a:t> </a:t>
            </a:r>
            <a:r>
              <a:rPr lang="en-US" dirty="0"/>
              <a:t>with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3000" dirty="0"/>
              <a:t> </a:t>
            </a:r>
            <a:r>
              <a:rPr lang="en-US" dirty="0"/>
              <a:t>cells</a:t>
            </a:r>
          </a:p>
          <a:p>
            <a:pPr>
              <a:buClr>
                <a:schemeClr val="tx1"/>
              </a:buClr>
            </a:pPr>
            <a:r>
              <a:rPr lang="en-US" dirty="0"/>
              <a:t>Table footer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tfoot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defines a summary of the table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3200" dirty="0"/>
              <a:t> </a:t>
            </a:r>
            <a:r>
              <a:rPr lang="en-US" dirty="0"/>
              <a:t>with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3200" dirty="0"/>
              <a:t> </a:t>
            </a:r>
            <a:r>
              <a:rPr lang="en-US" dirty="0"/>
              <a:t>cells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Tables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60BCAC0-4628-4339-BFE2-3DB9D877F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418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F29DB-4556-4DD9-82AE-C19026F8FE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359000"/>
            <a:ext cx="6599766" cy="5178506"/>
          </a:xfrm>
        </p:spPr>
        <p:txBody>
          <a:bodyPr/>
          <a:lstStyle/>
          <a:p>
            <a:r>
              <a:rPr lang="en-US" sz="2200" dirty="0">
                <a:solidFill>
                  <a:srgbClr val="800000"/>
                </a:solidFill>
              </a:rPr>
              <a:t>&lt;table&gt;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</a:t>
            </a:r>
            <a:r>
              <a:rPr lang="en-US" sz="2200" dirty="0">
                <a:solidFill>
                  <a:srgbClr val="800000"/>
                </a:solidFill>
              </a:rPr>
              <a:t>&lt;</a:t>
            </a:r>
            <a:r>
              <a:rPr lang="en-US" sz="2200" dirty="0" err="1">
                <a:solidFill>
                  <a:srgbClr val="800000"/>
                </a:solidFill>
              </a:rPr>
              <a:t>thead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</a:t>
            </a:r>
            <a:r>
              <a:rPr lang="en-US" sz="2200" dirty="0">
                <a:solidFill>
                  <a:srgbClr val="800000"/>
                </a:solidFill>
              </a:rPr>
              <a:t>&lt;tr&gt;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    </a:t>
            </a:r>
            <a:r>
              <a:rPr lang="en-US" sz="2200" dirty="0">
                <a:solidFill>
                  <a:srgbClr val="800000"/>
                </a:solidFill>
              </a:rPr>
              <a:t>&lt;</a:t>
            </a:r>
            <a:r>
              <a:rPr lang="en-US" sz="2200" dirty="0" err="1">
                <a:solidFill>
                  <a:srgbClr val="800000"/>
                </a:solidFill>
              </a:rPr>
              <a:t>th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r>
              <a:rPr lang="en-US" sz="2200" dirty="0">
                <a:solidFill>
                  <a:srgbClr val="000000"/>
                </a:solidFill>
              </a:rPr>
              <a:t>Name</a:t>
            </a:r>
            <a:r>
              <a:rPr lang="en-US" sz="2200" dirty="0">
                <a:solidFill>
                  <a:srgbClr val="800000"/>
                </a:solidFill>
              </a:rPr>
              <a:t>&lt;/</a:t>
            </a:r>
            <a:r>
              <a:rPr lang="en-US" sz="2200" dirty="0" err="1">
                <a:solidFill>
                  <a:srgbClr val="800000"/>
                </a:solidFill>
              </a:rPr>
              <a:t>th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    </a:t>
            </a:r>
            <a:r>
              <a:rPr lang="en-US" sz="2200" dirty="0">
                <a:solidFill>
                  <a:srgbClr val="800000"/>
                </a:solidFill>
              </a:rPr>
              <a:t>&lt;</a:t>
            </a:r>
            <a:r>
              <a:rPr lang="en-US" sz="2200" dirty="0" err="1">
                <a:solidFill>
                  <a:srgbClr val="800000"/>
                </a:solidFill>
              </a:rPr>
              <a:t>th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r>
              <a:rPr lang="en-US" sz="2200" dirty="0">
                <a:solidFill>
                  <a:srgbClr val="000000"/>
                </a:solidFill>
              </a:rPr>
              <a:t>Mark</a:t>
            </a:r>
            <a:r>
              <a:rPr lang="en-US" sz="2200" dirty="0">
                <a:solidFill>
                  <a:srgbClr val="800000"/>
                </a:solidFill>
              </a:rPr>
              <a:t>&lt;/</a:t>
            </a:r>
            <a:r>
              <a:rPr lang="en-US" sz="2200" dirty="0" err="1">
                <a:solidFill>
                  <a:srgbClr val="800000"/>
                </a:solidFill>
              </a:rPr>
              <a:t>th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</a:t>
            </a:r>
            <a:r>
              <a:rPr lang="en-US" sz="2200" dirty="0">
                <a:solidFill>
                  <a:srgbClr val="800000"/>
                </a:solidFill>
              </a:rPr>
              <a:t>&lt;/tr&gt;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</a:t>
            </a:r>
            <a:r>
              <a:rPr lang="en-US" sz="2200" dirty="0">
                <a:solidFill>
                  <a:srgbClr val="800000"/>
                </a:solidFill>
              </a:rPr>
              <a:t>&lt;/</a:t>
            </a:r>
            <a:r>
              <a:rPr lang="en-US" sz="2200" dirty="0" err="1">
                <a:solidFill>
                  <a:srgbClr val="800000"/>
                </a:solidFill>
              </a:rPr>
              <a:t>thead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</a:t>
            </a:r>
            <a:r>
              <a:rPr lang="en-US" sz="2200" dirty="0">
                <a:solidFill>
                  <a:srgbClr val="800000"/>
                </a:solidFill>
              </a:rPr>
              <a:t>&lt;</a:t>
            </a:r>
            <a:r>
              <a:rPr lang="en-US" sz="2200" dirty="0" err="1">
                <a:solidFill>
                  <a:srgbClr val="800000"/>
                </a:solidFill>
              </a:rPr>
              <a:t>tfoot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</a:t>
            </a:r>
            <a:r>
              <a:rPr lang="en-US" sz="2200" dirty="0">
                <a:solidFill>
                  <a:srgbClr val="800000"/>
                </a:solidFill>
              </a:rPr>
              <a:t>&lt;tr&gt;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    </a:t>
            </a:r>
            <a:r>
              <a:rPr lang="en-US" sz="2200" dirty="0">
                <a:solidFill>
                  <a:srgbClr val="800000"/>
                </a:solidFill>
              </a:rPr>
              <a:t>&lt;td&gt;</a:t>
            </a:r>
            <a:r>
              <a:rPr lang="en-US" sz="2200" dirty="0">
                <a:solidFill>
                  <a:srgbClr val="000000"/>
                </a:solidFill>
              </a:rPr>
              <a:t>Average</a:t>
            </a:r>
            <a:r>
              <a:rPr lang="en-US" sz="2200" dirty="0">
                <a:solidFill>
                  <a:srgbClr val="800000"/>
                </a:solidFill>
              </a:rPr>
              <a:t>&lt;/td&gt;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    </a:t>
            </a:r>
            <a:r>
              <a:rPr lang="en-US" sz="2200" dirty="0">
                <a:solidFill>
                  <a:srgbClr val="800000"/>
                </a:solidFill>
              </a:rPr>
              <a:t>&lt;td&gt;</a:t>
            </a:r>
            <a:r>
              <a:rPr lang="en-US" sz="2200" dirty="0">
                <a:solidFill>
                  <a:srgbClr val="000000"/>
                </a:solidFill>
              </a:rPr>
              <a:t>4.12</a:t>
            </a:r>
            <a:r>
              <a:rPr lang="en-US" sz="2200" dirty="0">
                <a:solidFill>
                  <a:srgbClr val="800000"/>
                </a:solidFill>
              </a:rPr>
              <a:t>&lt;/td&gt;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    </a:t>
            </a:r>
            <a:r>
              <a:rPr lang="en-US" sz="2200" dirty="0">
                <a:solidFill>
                  <a:srgbClr val="800000"/>
                </a:solidFill>
              </a:rPr>
              <a:t>&lt;/tr&gt;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    </a:t>
            </a:r>
            <a:r>
              <a:rPr lang="en-US" sz="2200" dirty="0">
                <a:solidFill>
                  <a:srgbClr val="800000"/>
                </a:solidFill>
              </a:rPr>
              <a:t>&lt;/</a:t>
            </a:r>
            <a:r>
              <a:rPr lang="en-US" sz="2200" dirty="0" err="1">
                <a:solidFill>
                  <a:srgbClr val="800000"/>
                </a:solidFill>
              </a:rPr>
              <a:t>tfoot</a:t>
            </a:r>
            <a:r>
              <a:rPr lang="en-US" sz="2200" dirty="0">
                <a:solidFill>
                  <a:srgbClr val="800000"/>
                </a:solidFill>
              </a:rPr>
              <a:t>&gt;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800000"/>
                </a:solidFill>
              </a:rPr>
              <a:t>&lt;/table&gt;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 HTML Tables Example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F3CC97F-71B2-455A-9336-7515A8213A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3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b="1" dirty="0"/>
              <a:t>Semantic HTML</a:t>
            </a:r>
          </a:p>
          <a:p>
            <a:r>
              <a:rPr lang="en-US" sz="3600" b="1" dirty="0"/>
              <a:t>Tags</a:t>
            </a:r>
          </a:p>
          <a:p>
            <a:r>
              <a:rPr lang="en-US" sz="3600" b="1" dirty="0"/>
              <a:t>Forms</a:t>
            </a:r>
          </a:p>
          <a:p>
            <a:r>
              <a:rPr lang="en-US" sz="3600" b="1" dirty="0"/>
              <a:t>Tables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69AF42C-DF21-41D7-85A9-E7FE15823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3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787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F47705-0183-42D5-83A0-BEA06A098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28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44000"/>
            <a:ext cx="10961783" cy="768084"/>
          </a:xfrm>
        </p:spPr>
        <p:txBody>
          <a:bodyPr/>
          <a:lstStyle/>
          <a:p>
            <a:r>
              <a:rPr lang="en-GB"/>
              <a:t>Clearly Describes Its Meaning to Both the Browser and the Developer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5F0441-E6E3-4575-B135-08C1AE9F0F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629000"/>
            <a:ext cx="2123095" cy="21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35C029-F96C-4FFB-A7F8-9F4A0A7188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Semantic element clearly describes its meaning to both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This is both semantic and presentational</a:t>
            </a:r>
            <a:endParaRPr lang="bg-BG" dirty="0"/>
          </a:p>
          <a:p>
            <a:pPr lvl="1"/>
            <a:r>
              <a:rPr lang="en-US" dirty="0"/>
              <a:t>People know what paragraphs are and browsers know how to display them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Semantic HTML?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6000" y="2618999"/>
            <a:ext cx="4802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Some random text...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8478098" y="2304000"/>
            <a:ext cx="3127500" cy="1395000"/>
          </a:xfrm>
          <a:prstGeom prst="wedgeRoundRectCallout">
            <a:avLst>
              <a:gd name="adj1" fmla="val -82618"/>
              <a:gd name="adj2" fmla="val -46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Indicates that the enclosed text is a paragraph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D69C6F-3701-4277-BA1B-A7A7D3D2F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Provides an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that document, which </a:t>
            </a:r>
            <a:r>
              <a:rPr lang="en-US" b="1" dirty="0">
                <a:solidFill>
                  <a:schemeClr val="bg1"/>
                </a:solidFill>
              </a:rPr>
              <a:t>aids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r>
              <a:rPr lang="en-US" dirty="0"/>
              <a:t>Semantic tags make it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what the </a:t>
            </a:r>
            <a:r>
              <a:rPr lang="en-US" b="1" dirty="0">
                <a:solidFill>
                  <a:schemeClr val="bg1"/>
                </a:solidFill>
              </a:rPr>
              <a:t>meaning</a:t>
            </a:r>
            <a:r>
              <a:rPr lang="en-US" dirty="0"/>
              <a:t> of a page and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This clarity is also </a:t>
            </a:r>
            <a:r>
              <a:rPr lang="en-US" b="1" dirty="0">
                <a:solidFill>
                  <a:schemeClr val="bg1"/>
                </a:solidFill>
              </a:rPr>
              <a:t>communicated</a:t>
            </a:r>
            <a:r>
              <a:rPr lang="en-US" dirty="0"/>
              <a:t> with search engines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Importance of Semantic HTML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254D0C-35E4-45D6-8DE9-CD78651969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4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7722D4-4BF5-4A44-BC30-E36502D888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35" y="1179000"/>
            <a:ext cx="2866729" cy="286672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3C75D0-53B7-4A4C-A66D-A85D6BE69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HTML Semantic Tags</a:t>
            </a:r>
          </a:p>
        </p:txBody>
      </p:sp>
    </p:spTree>
    <p:extLst>
      <p:ext uri="{BB962C8B-B14F-4D97-AF65-F5344CB8AC3E}">
        <p14:creationId xmlns:p14="http://schemas.microsoft.com/office/powerpoint/2010/main" val="367709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Represents </a:t>
            </a:r>
            <a:r>
              <a:rPr lang="en-US" b="1" dirty="0">
                <a:solidFill>
                  <a:schemeClr val="bg1"/>
                </a:solidFill>
              </a:rPr>
              <a:t>introductory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may contain: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logo</a:t>
            </a:r>
          </a:p>
          <a:p>
            <a:pPr lvl="1"/>
            <a:r>
              <a:rPr lang="en-US" dirty="0"/>
              <a:t>search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&lt;Header&gt;&lt;/header&gt;</a:t>
            </a:r>
            <a:endParaRPr lang="en-US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6FD569BA-B095-4383-ABB7-302EE7CE8920}"/>
              </a:ext>
            </a:extLst>
          </p:cNvPr>
          <p:cNvSpPr txBox="1"/>
          <p:nvPr/>
        </p:nvSpPr>
        <p:spPr>
          <a:xfrm>
            <a:off x="2856000" y="1787895"/>
            <a:ext cx="57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Welcome to SoftUni!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534B0B7-CB61-4DC1-9EB4-EC3EC18CED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GB" dirty="0"/>
              <a:t>Defines a set of </a:t>
            </a:r>
            <a:r>
              <a:rPr lang="en-GB" b="1" dirty="0">
                <a:solidFill>
                  <a:schemeClr val="bg1"/>
                </a:solidFill>
              </a:rPr>
              <a:t>navigation links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&lt;Nav&gt;&lt;/nav&gt;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C7E50-4394-4A80-83F9-F87DF938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1989000"/>
            <a:ext cx="9077030" cy="310854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&lt;nav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topmenu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"/Home"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"/Menu"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Menu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"/Courses"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Courses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&lt;/nav&gt;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8F269-3DE6-4EDA-BFE4-51EA6DFB990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41000" y="4549979"/>
            <a:ext cx="1903974" cy="1272737"/>
          </a:xfrm>
          <a:prstGeom prst="roundRect">
            <a:avLst>
              <a:gd name="adj" fmla="val 1233"/>
            </a:avLst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53413F7-4CAD-4DF4-B9DD-70FE73C8BA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4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</TotalTime>
  <Words>2566</Words>
  <Application>Microsoft Office PowerPoint</Application>
  <PresentationFormat>Widescreen</PresentationFormat>
  <Paragraphs>358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HTML STRUCTURE</vt:lpstr>
      <vt:lpstr>Table of Contents</vt:lpstr>
      <vt:lpstr>Have a Question?</vt:lpstr>
      <vt:lpstr>Clearly Describes Its Meaning to Both the Browser and the Developer</vt:lpstr>
      <vt:lpstr>What is Semantic HTML?</vt:lpstr>
      <vt:lpstr>The Importance of Semantic HTML</vt:lpstr>
      <vt:lpstr>HTML Semantic Tags</vt:lpstr>
      <vt:lpstr>&lt;Header&gt;&lt;/header&gt;</vt:lpstr>
      <vt:lpstr>&lt;Nav&gt;&lt;/nav&gt;</vt:lpstr>
      <vt:lpstr>&lt;Main&gt;&lt;/main&gt;</vt:lpstr>
      <vt:lpstr>&lt;Aside&gt;&lt;/aside&gt;</vt:lpstr>
      <vt:lpstr>&lt;Footer&gt;&lt;/footer&gt;</vt:lpstr>
      <vt:lpstr>&lt;Section&gt;&lt;/section&gt;</vt:lpstr>
      <vt:lpstr>&lt;Article&gt;&lt;/article&gt;</vt:lpstr>
      <vt:lpstr>&lt;Figure&gt;&lt;/figure&gt;</vt:lpstr>
      <vt:lpstr>&lt;Details&gt; + &lt;Summary&gt;</vt:lpstr>
      <vt:lpstr>&lt; Time&gt; + &lt;Address&gt;</vt:lpstr>
      <vt:lpstr>Collect User Input</vt:lpstr>
      <vt:lpstr>Form</vt:lpstr>
      <vt:lpstr>Form Attributes</vt:lpstr>
      <vt:lpstr>Form Attributes</vt:lpstr>
      <vt:lpstr>Form Elements – Input</vt:lpstr>
      <vt:lpstr>Form Elements – Input</vt:lpstr>
      <vt:lpstr>Input Validation</vt:lpstr>
      <vt:lpstr>Form Elements – Input Attributes</vt:lpstr>
      <vt:lpstr>Form Elements – Input Example</vt:lpstr>
      <vt:lpstr>Form Elements – Label</vt:lpstr>
      <vt:lpstr>Form Elements – Fieldset</vt:lpstr>
      <vt:lpstr>Form Elements – Select</vt:lpstr>
      <vt:lpstr>Form Elements – Textarea</vt:lpstr>
      <vt:lpstr>Form Elements – Buttons</vt:lpstr>
      <vt:lpstr>Arrange Data into Rows and Columns</vt:lpstr>
      <vt:lpstr>Simple HTML Tables</vt:lpstr>
      <vt:lpstr>Complete HTML Tables</vt:lpstr>
      <vt:lpstr>Complete HTML Tables</vt:lpstr>
      <vt:lpstr>Complete HTML Tables Example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Structure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16</cp:revision>
  <dcterms:created xsi:type="dcterms:W3CDTF">2018-05-23T13:08:44Z</dcterms:created>
  <dcterms:modified xsi:type="dcterms:W3CDTF">2021-04-26T11:32:08Z</dcterms:modified>
  <cp:category>computer programming;programming;software development;software engineering</cp:category>
</cp:coreProperties>
</file>