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4"/>
  </p:notesMasterIdLst>
  <p:sldIdLst>
    <p:sldId id="272" r:id="rId5"/>
    <p:sldId id="338" r:id="rId6"/>
    <p:sldId id="341" r:id="rId7"/>
    <p:sldId id="345" r:id="rId8"/>
    <p:sldId id="344" r:id="rId9"/>
    <p:sldId id="346" r:id="rId10"/>
    <p:sldId id="337" r:id="rId11"/>
    <p:sldId id="347" r:id="rId12"/>
    <p:sldId id="34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661" autoAdjust="0"/>
  </p:normalViewPr>
  <p:slideViewPr>
    <p:cSldViewPr snapToGrid="0">
      <p:cViewPr varScale="1">
        <p:scale>
          <a:sx n="59" d="100"/>
          <a:sy n="59" d="100"/>
        </p:scale>
        <p:origin x="90" y="414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16/01/2023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39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73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Zumel</a:t>
            </a:r>
            <a:r>
              <a:rPr lang="en-GB" dirty="0" smtClean="0"/>
              <a:t> and Mount: https://www.manning.com/books/practical-data-science-with-r</a:t>
            </a:r>
          </a:p>
          <a:p>
            <a:r>
              <a:rPr lang="en-GB" dirty="0" err="1" smtClean="0"/>
              <a:t>Skiena</a:t>
            </a:r>
            <a:r>
              <a:rPr lang="en-GB" dirty="0" smtClean="0"/>
              <a:t>: https://www3.cs.stonybrook.edu/~skiena/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06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d4039@coventry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jandrews.org/book/ddsr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hyperlink" Target="https://r4ds.had.co.nz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201.github.io/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1a:</a:t>
            </a:r>
            <a:br>
              <a:rPr lang="en-GB" dirty="0" smtClean="0"/>
            </a:br>
            <a:r>
              <a:rPr lang="en-GB" dirty="0" smtClean="0"/>
              <a:t>Module Outline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</a:t>
            </a:r>
            <a:r>
              <a:rPr lang="en-GB" dirty="0" smtClean="0"/>
              <a:t>Mathematics and Data Science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5005CEM </a:t>
            </a:r>
            <a:r>
              <a:rPr lang="en-GB" dirty="0"/>
              <a:t>Data </a:t>
            </a:r>
            <a:r>
              <a:rPr lang="en-GB" dirty="0" smtClean="0"/>
              <a:t>Science</a:t>
            </a:r>
            <a:br>
              <a:rPr lang="en-GB" dirty="0" smtClean="0"/>
            </a:br>
            <a:r>
              <a:rPr lang="en-GB" dirty="0" smtClean="0"/>
              <a:t>2022/23 Semester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Teaching Team (2022/23)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 Mark Johnston (module leader)</a:t>
            </a:r>
          </a:p>
          <a:p>
            <a:pPr marL="0" indent="0">
              <a:buNone/>
            </a:pPr>
            <a:r>
              <a:rPr lang="en-GB" dirty="0" smtClean="0"/>
              <a:t>	email: </a:t>
            </a:r>
            <a:r>
              <a:rPr lang="en-GB" dirty="0" smtClean="0">
                <a:hlinkClick r:id="rId2"/>
              </a:rPr>
              <a:t>ad4039@coventry.ac.uk</a:t>
            </a:r>
            <a:r>
              <a:rPr lang="en-GB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61" y="2726871"/>
            <a:ext cx="4131129" cy="4131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Lectures</a:t>
            </a:r>
            <a:endParaRPr lang="en-GB" dirty="0" smtClean="0"/>
          </a:p>
          <a:p>
            <a:pPr lvl="1"/>
            <a:r>
              <a:rPr lang="en-GB" dirty="0"/>
              <a:t>Data Science </a:t>
            </a:r>
            <a:r>
              <a:rPr lang="en-GB" dirty="0" smtClean="0"/>
              <a:t>concepts </a:t>
            </a:r>
            <a:r>
              <a:rPr lang="en-GB" dirty="0"/>
              <a:t>and applications</a:t>
            </a:r>
          </a:p>
          <a:p>
            <a:pPr lvl="1"/>
            <a:r>
              <a:rPr lang="en-GB" dirty="0" smtClean="0"/>
              <a:t>Mathematics and probability background</a:t>
            </a:r>
          </a:p>
          <a:p>
            <a:pPr lvl="1"/>
            <a:r>
              <a:rPr lang="en-GB" dirty="0" smtClean="0"/>
              <a:t>Challenges of Big Data</a:t>
            </a:r>
            <a:endParaRPr lang="en-GB" dirty="0" smtClean="0"/>
          </a:p>
          <a:p>
            <a:r>
              <a:rPr lang="en-GB" dirty="0" smtClean="0"/>
              <a:t>Lab sessions</a:t>
            </a:r>
            <a:endParaRPr lang="en-GB" dirty="0" smtClean="0"/>
          </a:p>
          <a:p>
            <a:pPr lvl="1"/>
            <a:r>
              <a:rPr lang="en-GB" dirty="0" smtClean="0"/>
              <a:t>Data Science methods and processes</a:t>
            </a:r>
          </a:p>
          <a:p>
            <a:pPr lvl="1"/>
            <a:r>
              <a:rPr lang="en-GB" dirty="0" smtClean="0"/>
              <a:t>R/RStudio/tidyverse software</a:t>
            </a:r>
            <a:endParaRPr lang="en-GB" dirty="0"/>
          </a:p>
          <a:p>
            <a:pPr lvl="1"/>
            <a:r>
              <a:rPr lang="en-GB" dirty="0" smtClean="0"/>
              <a:t>Exploratory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 smtClean="0"/>
              <a:t>analysis, applied statistics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Weeks 1+2 – Data science and the data science </a:t>
            </a:r>
            <a:r>
              <a:rPr lang="en-GB" dirty="0" smtClean="0"/>
              <a:t>lifecycle </a:t>
            </a:r>
            <a:endParaRPr lang="en-GB" dirty="0"/>
          </a:p>
          <a:p>
            <a:r>
              <a:rPr lang="en-GB" dirty="0"/>
              <a:t>Weeks 3+4 – Exploratory data </a:t>
            </a:r>
            <a:r>
              <a:rPr lang="en-GB" dirty="0" smtClean="0"/>
              <a:t>analysis</a:t>
            </a:r>
            <a:endParaRPr lang="en-GB" dirty="0"/>
          </a:p>
          <a:p>
            <a:r>
              <a:rPr lang="en-GB" dirty="0" smtClean="0"/>
              <a:t>Weeks 5+6 – Probability, conditional probability, </a:t>
            </a:r>
            <a:r>
              <a:rPr lang="en-GB" dirty="0"/>
              <a:t>probability distributions</a:t>
            </a:r>
          </a:p>
          <a:p>
            <a:r>
              <a:rPr lang="en-GB" dirty="0" smtClean="0"/>
              <a:t>Weeks 7+8 </a:t>
            </a:r>
            <a:r>
              <a:rPr lang="en-GB" dirty="0"/>
              <a:t>– Big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Weeks 9+10 – Matrices, vectors, matrix transformations, application to multivariate data analysis</a:t>
            </a:r>
            <a:endParaRPr lang="en-GB" dirty="0"/>
          </a:p>
          <a:p>
            <a:r>
              <a:rPr lang="en-GB" dirty="0" smtClean="0"/>
              <a:t>Week 11 – Review and test preparation</a:t>
            </a:r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Week </a:t>
            </a:r>
            <a:r>
              <a:rPr lang="en-GB" dirty="0" smtClean="0">
                <a:solidFill>
                  <a:srgbClr val="7030A0"/>
                </a:solidFill>
              </a:rPr>
              <a:t>12 </a:t>
            </a:r>
            <a:r>
              <a:rPr lang="en-GB" dirty="0">
                <a:solidFill>
                  <a:srgbClr val="7030A0"/>
                </a:solidFill>
              </a:rPr>
              <a:t>– Test </a:t>
            </a:r>
            <a:r>
              <a:rPr lang="en-GB" dirty="0" smtClean="0">
                <a:solidFill>
                  <a:srgbClr val="7030A0"/>
                </a:solidFill>
              </a:rPr>
              <a:t>(online)</a:t>
            </a:r>
            <a:endParaRPr lang="en-GB" dirty="0">
              <a:solidFill>
                <a:srgbClr val="7030A0"/>
              </a:solidFill>
            </a:endParaRP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Weeks 1+2 – Introduction to R/RStudio/tidyverse and tidy data</a:t>
            </a:r>
          </a:p>
          <a:p>
            <a:r>
              <a:rPr lang="en-GB" dirty="0"/>
              <a:t>Weeks 3+4 – Data wrangling (dplyr) and exploratory data analysis (summary </a:t>
            </a:r>
            <a:r>
              <a:rPr lang="en-GB" dirty="0" smtClean="0"/>
              <a:t>statistics, graphical plots, </a:t>
            </a:r>
            <a:r>
              <a:rPr lang="en-GB" dirty="0" err="1" smtClean="0"/>
              <a:t>ggplot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Weeks 5+6 – Statistical models (regression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Weeks 7+8 – Probability, simulation, statistical significance</a:t>
            </a:r>
          </a:p>
          <a:p>
            <a:r>
              <a:rPr lang="en-GB" dirty="0" smtClean="0"/>
              <a:t>Weeks 9+10 – Matrices, vectors, matrix transformations, application to multivariate data analysis</a:t>
            </a:r>
          </a:p>
          <a:p>
            <a:r>
              <a:rPr lang="en-GB" dirty="0" smtClean="0"/>
              <a:t>Week </a:t>
            </a:r>
            <a:r>
              <a:rPr lang="en-GB" dirty="0"/>
              <a:t>11 – Review and test preparation</a:t>
            </a:r>
          </a:p>
          <a:p>
            <a:r>
              <a:rPr lang="en-GB" dirty="0">
                <a:solidFill>
                  <a:srgbClr val="7030A0"/>
                </a:solidFill>
              </a:rPr>
              <a:t>Week 12 – Test (online</a:t>
            </a:r>
            <a:r>
              <a:rPr lang="en-GB" dirty="0" smtClean="0">
                <a:solidFill>
                  <a:srgbClr val="7030A0"/>
                </a:solidFill>
              </a:rPr>
              <a:t>)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Intended </a:t>
            </a:r>
            <a:r>
              <a:rPr lang="en-GB" dirty="0"/>
              <a:t>l</a:t>
            </a:r>
            <a:r>
              <a:rPr lang="en-GB" dirty="0" smtClean="0"/>
              <a:t>earning </a:t>
            </a:r>
            <a:r>
              <a:rPr lang="en-GB" dirty="0"/>
              <a:t>o</a:t>
            </a:r>
            <a:r>
              <a:rPr lang="en-GB" dirty="0" smtClean="0"/>
              <a:t>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Understand </a:t>
            </a:r>
            <a:r>
              <a:rPr lang="en-GB" dirty="0"/>
              <a:t>and apply the components of the </a:t>
            </a:r>
            <a:r>
              <a:rPr lang="en-GB" b="1" dirty="0">
                <a:solidFill>
                  <a:srgbClr val="7030A0"/>
                </a:solidFill>
              </a:rPr>
              <a:t>data science project lifecycle</a:t>
            </a:r>
            <a:r>
              <a:rPr lang="en-GB" dirty="0"/>
              <a:t> to real-world data science </a:t>
            </a:r>
            <a:r>
              <a:rPr lang="en-GB" dirty="0" smtClean="0"/>
              <a:t>applications.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Select</a:t>
            </a:r>
            <a:r>
              <a:rPr lang="en-GB" dirty="0"/>
              <a:t>, apply and evaluate a range of appropriate </a:t>
            </a:r>
            <a:r>
              <a:rPr lang="en-GB" b="1" dirty="0">
                <a:solidFill>
                  <a:srgbClr val="7030A0"/>
                </a:solidFill>
              </a:rPr>
              <a:t>data science methods and software tools</a:t>
            </a:r>
            <a:r>
              <a:rPr lang="en-GB" dirty="0"/>
              <a:t> to analyse datasets using data wrangling, exploratory data analysis, data visualisation, and predictive analytics</a:t>
            </a:r>
            <a:r>
              <a:rPr lang="en-GB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Demonstrate </a:t>
            </a:r>
            <a:r>
              <a:rPr lang="en-GB" dirty="0"/>
              <a:t>knowledge and understanding of fundamental concepts in </a:t>
            </a:r>
            <a:r>
              <a:rPr lang="en-GB" b="1" dirty="0">
                <a:solidFill>
                  <a:srgbClr val="7030A0"/>
                </a:solidFill>
              </a:rPr>
              <a:t>mathematics, probability and data analysis</a:t>
            </a:r>
            <a:r>
              <a:rPr lang="en-GB" dirty="0"/>
              <a:t>, relevant for data science</a:t>
            </a:r>
            <a:r>
              <a:rPr lang="en-GB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Demonstrate </a:t>
            </a:r>
            <a:r>
              <a:rPr lang="en-GB" dirty="0"/>
              <a:t>a critical understanding of the drivers, challenges and debates of </a:t>
            </a:r>
            <a:r>
              <a:rPr lang="en-GB" b="1" dirty="0">
                <a:solidFill>
                  <a:srgbClr val="7030A0"/>
                </a:solidFill>
              </a:rPr>
              <a:t>Big Data</a:t>
            </a:r>
            <a:r>
              <a:rPr lang="en-GB" dirty="0"/>
              <a:t>, and relevant social, ethical and legal issues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7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Module is 20 learning credits and 10 </a:t>
            </a:r>
            <a:r>
              <a:rPr lang="en-GB" dirty="0"/>
              <a:t>assessment </a:t>
            </a:r>
            <a:r>
              <a:rPr lang="en-GB" dirty="0" smtClean="0"/>
              <a:t>credits</a:t>
            </a:r>
            <a:endParaRPr lang="en-GB" dirty="0"/>
          </a:p>
          <a:p>
            <a:r>
              <a:rPr lang="en-GB" dirty="0" smtClean="0"/>
              <a:t>Only assessment is a Phase Test in Week 12</a:t>
            </a:r>
          </a:p>
          <a:p>
            <a:pPr marL="0" indent="0" algn="ctr">
              <a:buNone/>
            </a:pPr>
            <a:r>
              <a:rPr lang="en-GB" sz="6000" b="1" dirty="0" smtClean="0">
                <a:solidFill>
                  <a:srgbClr val="7030A0"/>
                </a:solidFill>
              </a:rPr>
              <a:t>Monday 3rd April 2023</a:t>
            </a:r>
          </a:p>
          <a:p>
            <a:r>
              <a:rPr lang="en-GB" dirty="0" smtClean="0"/>
              <a:t>Covers all ILOs</a:t>
            </a:r>
          </a:p>
          <a:p>
            <a:r>
              <a:rPr lang="en-GB" dirty="0" smtClean="0"/>
              <a:t>Will include </a:t>
            </a:r>
            <a:r>
              <a:rPr lang="en-GB" dirty="0"/>
              <a:t>analysis of </a:t>
            </a:r>
            <a:r>
              <a:rPr lang="en-GB" dirty="0" smtClean="0"/>
              <a:t>given datasets using R/RStudio</a:t>
            </a:r>
          </a:p>
          <a:p>
            <a:r>
              <a:rPr lang="en-GB" dirty="0" smtClean="0"/>
              <a:t>Likely to be </a:t>
            </a:r>
            <a:r>
              <a:rPr lang="en-GB" dirty="0" smtClean="0"/>
              <a:t>2 </a:t>
            </a:r>
            <a:r>
              <a:rPr lang="en-GB" dirty="0" smtClean="0"/>
              <a:t>hours, open book, not multichoice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Andrews, </a:t>
            </a:r>
            <a:r>
              <a:rPr lang="en-GB" i="1" dirty="0" smtClean="0"/>
              <a:t>Doing Data Science in R</a:t>
            </a:r>
            <a:r>
              <a:rPr lang="en-GB" dirty="0" smtClean="0"/>
              <a:t>, 2021</a:t>
            </a:r>
            <a:br>
              <a:rPr lang="en-GB" dirty="0" smtClean="0"/>
            </a:br>
            <a:r>
              <a:rPr lang="en-GB" dirty="0" smtClean="0"/>
              <a:t>[</a:t>
            </a:r>
            <a:r>
              <a:rPr lang="en-GB" dirty="0"/>
              <a:t>free preprints at </a:t>
            </a:r>
            <a:r>
              <a:rPr lang="en-GB" dirty="0">
                <a:hlinkClick r:id="rId3"/>
              </a:rPr>
              <a:t>https://www.mjandrews.org/book/ddsr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smtClean="0"/>
              <a:t>Wickham and </a:t>
            </a:r>
            <a:r>
              <a:rPr lang="en-GB" dirty="0" err="1" smtClean="0"/>
              <a:t>Grolemund</a:t>
            </a:r>
            <a:r>
              <a:rPr lang="en-GB" dirty="0" smtClean="0"/>
              <a:t>, </a:t>
            </a:r>
            <a:r>
              <a:rPr lang="en-GB" i="1" dirty="0" smtClean="0"/>
              <a:t>R for Data Science</a:t>
            </a:r>
            <a:r>
              <a:rPr lang="en-GB" dirty="0" smtClean="0"/>
              <a:t>, 2017</a:t>
            </a:r>
            <a:br>
              <a:rPr lang="en-GB" dirty="0" smtClean="0"/>
            </a:br>
            <a:r>
              <a:rPr lang="en-GB" dirty="0" smtClean="0"/>
              <a:t>[free at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://r4ds.had.co.nz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]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10" y="3618000"/>
            <a:ext cx="2160000" cy="32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8" name="Picture 4" descr="book cover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49" y="3618000"/>
            <a:ext cx="226106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Freeman and Ross, </a:t>
            </a:r>
            <a:r>
              <a:rPr lang="en-GB" i="1" dirty="0" smtClean="0"/>
              <a:t>Programming Skills for Data Science,</a:t>
            </a:r>
            <a:r>
              <a:rPr lang="en-GB" dirty="0" smtClean="0"/>
              <a:t> 2018 [similar to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://info201.github.io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smtClean="0"/>
              <a:t>Other suggestions on </a:t>
            </a:r>
            <a:r>
              <a:rPr lang="en-GB" dirty="0" err="1" smtClean="0"/>
              <a:t>Aula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88" y="3573290"/>
            <a:ext cx="2465000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90" y="3573290"/>
            <a:ext cx="2278920" cy="32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39" y="3573290"/>
            <a:ext cx="2592000" cy="32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dc545ae-2750-4659-9cc4-901d4e2a41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8326</TotalTime>
  <Words>435</Words>
  <Application>Microsoft Office PowerPoint</Application>
  <PresentationFormat>Widescreen</PresentationFormat>
  <Paragraphs>54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UW-Theme-2019</vt:lpstr>
      <vt:lpstr> 5005CEM Lecture 1a: Module Outline</vt:lpstr>
      <vt:lpstr>Teaching Team (2022/23)</vt:lpstr>
      <vt:lpstr>Module Outline</vt:lpstr>
      <vt:lpstr>Lecture Outline</vt:lpstr>
      <vt:lpstr>Lab Outline</vt:lpstr>
      <vt:lpstr>Intended learning outcomes</vt:lpstr>
      <vt:lpstr>Assessment</vt:lpstr>
      <vt:lpstr>Recommended reading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746</cp:revision>
  <dcterms:created xsi:type="dcterms:W3CDTF">2019-09-02T14:14:17Z</dcterms:created>
  <dcterms:modified xsi:type="dcterms:W3CDTF">2023-01-16T10:10:52Z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