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9"/>
  </p:notesMasterIdLst>
  <p:sldIdLst>
    <p:sldId id="272" r:id="rId5"/>
    <p:sldId id="338" r:id="rId6"/>
    <p:sldId id="400" r:id="rId7"/>
    <p:sldId id="405" r:id="rId8"/>
    <p:sldId id="417" r:id="rId9"/>
    <p:sldId id="429" r:id="rId10"/>
    <p:sldId id="408" r:id="rId11"/>
    <p:sldId id="409" r:id="rId12"/>
    <p:sldId id="420" r:id="rId13"/>
    <p:sldId id="430" r:id="rId14"/>
    <p:sldId id="424" r:id="rId15"/>
    <p:sldId id="416" r:id="rId16"/>
    <p:sldId id="431" r:id="rId17"/>
    <p:sldId id="4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9" d="100"/>
          <a:sy n="59" d="100"/>
        </p:scale>
        <p:origin x="78" y="432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21/01/2023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200/lesson/1/1.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200/lesson/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stats.github.io/teacups-giraffes-and-statistics/04_varianc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elgin.edu/dkernler/statistics/ch03/3-5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Analytics</a:t>
            </a:r>
            <a:r>
              <a:rPr lang="en-GB" baseline="0" dirty="0" smtClean="0"/>
              <a:t> definition from INFORMS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18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</a:t>
            </a:r>
            <a:r>
              <a:rPr lang="en-GB" baseline="0" dirty="0" smtClean="0"/>
              <a:t> </a:t>
            </a:r>
            <a:r>
              <a:rPr lang="en-GB" dirty="0" smtClean="0">
                <a:hlinkClick r:id="rId3"/>
              </a:rPr>
              <a:t>https://online.stat.psu.edu/stat200/lesson/1/1.1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76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https://online.stat.psu.edu/stat200/lesson/2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86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</a:t>
            </a:r>
            <a:r>
              <a:rPr lang="en-GB" baseline="0" dirty="0" smtClean="0"/>
              <a:t> from: </a:t>
            </a:r>
            <a:r>
              <a:rPr lang="en-GB" dirty="0" smtClean="0">
                <a:hlinkClick r:id="rId3"/>
              </a:rPr>
              <a:t>https://tinystats.github.io/teacups-giraffes-and-statistics/04_variance.html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43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Boxplot image from: </a:t>
            </a:r>
            <a:r>
              <a:rPr lang="en-GB" dirty="0" smtClean="0">
                <a:hlinkClick r:id="rId3"/>
              </a:rPr>
              <a:t>https://faculty.elgin.edu/dkernler/statistics/ch03/3-5.html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57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5005CEM Lecture 3a:</a:t>
            </a:r>
            <a:br>
              <a:rPr lang="en-GB" dirty="0" smtClean="0"/>
            </a:br>
            <a:r>
              <a:rPr lang="en-GB" dirty="0" smtClean="0"/>
              <a:t>Summary Statistics of</a:t>
            </a:r>
            <a:br>
              <a:rPr lang="en-GB" dirty="0" smtClean="0"/>
            </a:br>
            <a:r>
              <a:rPr lang="en-GB" dirty="0" smtClean="0"/>
              <a:t>One Variable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Computing, </a:t>
            </a:r>
            <a:r>
              <a:rPr lang="en-GB" dirty="0" smtClean="0"/>
              <a:t>Mathematics </a:t>
            </a:r>
            <a:r>
              <a:rPr lang="en-GB" dirty="0"/>
              <a:t>and Data Science</a:t>
            </a:r>
            <a:br>
              <a:rPr lang="en-GB" dirty="0"/>
            </a:br>
            <a:r>
              <a:rPr lang="en-GB" dirty="0"/>
              <a:t>Coventry University</a:t>
            </a:r>
          </a:p>
          <a:p>
            <a:r>
              <a:rPr lang="en-GB" dirty="0"/>
              <a:t>5005CEM Data Science</a:t>
            </a:r>
            <a:br>
              <a:rPr lang="en-GB" dirty="0"/>
            </a:br>
            <a:r>
              <a:rPr lang="en-GB" dirty="0"/>
              <a:t>2022/23 Semester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 </a:t>
            </a:r>
            <a:r>
              <a:rPr lang="en-GB" dirty="0" smtClean="0"/>
              <a:t>of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One Quantitative </a:t>
            </a:r>
            <a:r>
              <a:rPr lang="en-GB" dirty="0"/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Single number measures of </a:t>
                </a:r>
                <a:r>
                  <a:rPr lang="en-GB" i="1" dirty="0" smtClean="0"/>
                  <a:t>“variability” </a:t>
                </a:r>
                <a:r>
                  <a:rPr lang="en-GB" dirty="0" smtClean="0"/>
                  <a:t>(or “</a:t>
                </a:r>
                <a:r>
                  <a:rPr lang="en-GB" i="1" dirty="0" smtClean="0"/>
                  <a:t>spread”</a:t>
                </a:r>
                <a:r>
                  <a:rPr lang="en-GB" dirty="0" smtClean="0"/>
                  <a:t>)</a:t>
                </a:r>
              </a:p>
              <a:p>
                <a:pPr lvl="1"/>
                <a:r>
                  <a:rPr lang="en-GB" b="1" dirty="0">
                    <a:solidFill>
                      <a:srgbClr val="7030A0"/>
                    </a:solidFill>
                  </a:rPr>
                  <a:t>Range</a:t>
                </a:r>
                <a:r>
                  <a:rPr lang="en-GB" dirty="0"/>
                  <a:t>: maximum value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minimum value</a:t>
                </a:r>
              </a:p>
              <a:p>
                <a:pPr lvl="1"/>
                <a:r>
                  <a:rPr lang="en-GB" b="1" dirty="0">
                    <a:solidFill>
                      <a:srgbClr val="7030A0"/>
                    </a:solidFill>
                  </a:rPr>
                  <a:t>Interquartile </a:t>
                </a:r>
                <a:r>
                  <a:rPr lang="en-GB" b="1" dirty="0" smtClean="0">
                    <a:solidFill>
                      <a:srgbClr val="7030A0"/>
                    </a:solidFill>
                  </a:rPr>
                  <a:t>Range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𝑈𝑄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𝐿𝑄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z-scores </a:t>
                </a:r>
                <a:r>
                  <a:rPr lang="en-GB" smtClean="0"/>
                  <a:t>(transformation of data)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dirty="0" smtClean="0"/>
                  <a:t>	(“standardised” values, i.e., has no units)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5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 </a:t>
            </a:r>
            <a:r>
              <a:rPr lang="en-GB" dirty="0" smtClean="0"/>
              <a:t>of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One Quantitative </a:t>
            </a:r>
            <a:r>
              <a:rPr lang="en-GB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makes for a good measure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Mean, range, variance and standard deviation are </a:t>
            </a:r>
            <a:r>
              <a:rPr lang="en-GB" b="1" dirty="0" smtClean="0">
                <a:solidFill>
                  <a:srgbClr val="7030A0"/>
                </a:solidFill>
              </a:rPr>
              <a:t>sensitive</a:t>
            </a:r>
            <a:r>
              <a:rPr lang="en-GB" dirty="0" smtClean="0"/>
              <a:t> to extreme values (outliers), e.g., house prices.</a:t>
            </a:r>
          </a:p>
          <a:p>
            <a:pPr lvl="1"/>
            <a:r>
              <a:rPr lang="en-GB" dirty="0" smtClean="0"/>
              <a:t>Often want measures that are more </a:t>
            </a:r>
            <a:r>
              <a:rPr lang="en-GB" b="1" dirty="0" smtClean="0">
                <a:solidFill>
                  <a:srgbClr val="7030A0"/>
                </a:solidFill>
              </a:rPr>
              <a:t>robust</a:t>
            </a:r>
            <a:r>
              <a:rPr lang="en-GB" dirty="0" smtClean="0"/>
              <a:t>, i.e., not </a:t>
            </a:r>
            <a:r>
              <a:rPr lang="en-GB" dirty="0"/>
              <a:t>sensitive to extreme </a:t>
            </a:r>
            <a:r>
              <a:rPr lang="en-GB" dirty="0" smtClean="0"/>
              <a:t>values.</a:t>
            </a:r>
          </a:p>
          <a:p>
            <a:pPr lvl="1"/>
            <a:r>
              <a:rPr lang="en-GB" dirty="0" smtClean="0"/>
              <a:t>Other measure </a:t>
            </a:r>
            <a:r>
              <a:rPr lang="en-GB" dirty="0"/>
              <a:t>(median, trimmed </a:t>
            </a:r>
            <a:r>
              <a:rPr lang="en-GB" dirty="0" smtClean="0"/>
              <a:t>mean, percentiles, IQR) </a:t>
            </a:r>
            <a:r>
              <a:rPr lang="en-GB" dirty="0"/>
              <a:t>are more robust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However, mean and variance have amazing mathematical properties useful, e.g., in statistical inference.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1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Vital to classify variables as: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categorical</a:t>
            </a:r>
            <a:r>
              <a:rPr lang="en-GB" dirty="0" smtClean="0"/>
              <a:t> (names or labels); or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quantitative</a:t>
            </a:r>
            <a:r>
              <a:rPr lang="en-GB" dirty="0" smtClean="0"/>
              <a:t> (numerical values with magnitude)</a:t>
            </a:r>
          </a:p>
          <a:p>
            <a:r>
              <a:rPr lang="en-GB" dirty="0" smtClean="0"/>
              <a:t>Summarise a categorical variable by counts for each category.</a:t>
            </a:r>
          </a:p>
          <a:p>
            <a:r>
              <a:rPr lang="en-GB" dirty="0" smtClean="0"/>
              <a:t>Summarise a quantitative variable by:</a:t>
            </a:r>
          </a:p>
          <a:p>
            <a:pPr lvl="1"/>
            <a:r>
              <a:rPr lang="en-GB" i="1" dirty="0" smtClean="0"/>
              <a:t>central tendency:</a:t>
            </a:r>
            <a:r>
              <a:rPr lang="en-GB" dirty="0" smtClean="0"/>
              <a:t>  mean, median, mode</a:t>
            </a:r>
          </a:p>
          <a:p>
            <a:pPr lvl="1"/>
            <a:r>
              <a:rPr lang="en-GB" i="1" dirty="0"/>
              <a:t>v</a:t>
            </a:r>
            <a:r>
              <a:rPr lang="en-GB" i="1" dirty="0" smtClean="0"/>
              <a:t>ariability:</a:t>
            </a:r>
            <a:r>
              <a:rPr lang="en-GB" dirty="0" smtClean="0"/>
              <a:t>  range, interquartile range, variance, standard deviation, percentiles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 smtClean="0"/>
              <a:t>Give </a:t>
            </a:r>
            <a:r>
              <a:rPr lang="en-GB" dirty="0"/>
              <a:t>two </a:t>
            </a:r>
            <a:r>
              <a:rPr lang="en-GB" b="1" dirty="0">
                <a:solidFill>
                  <a:srgbClr val="7030A0"/>
                </a:solidFill>
              </a:rPr>
              <a:t>purposes</a:t>
            </a:r>
            <a:r>
              <a:rPr lang="en-GB" dirty="0"/>
              <a:t> </a:t>
            </a:r>
            <a:r>
              <a:rPr lang="en-GB" dirty="0" smtClean="0"/>
              <a:t>(or reasons) </a:t>
            </a:r>
            <a:r>
              <a:rPr lang="en-GB" dirty="0"/>
              <a:t>for applying Exploratory Data Analysis (EDA) to a dataset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Describe </a:t>
            </a:r>
            <a:r>
              <a:rPr lang="en-GB" dirty="0"/>
              <a:t>two </a:t>
            </a:r>
            <a:r>
              <a:rPr lang="en-GB" b="1" dirty="0">
                <a:solidFill>
                  <a:srgbClr val="7030A0"/>
                </a:solidFill>
              </a:rPr>
              <a:t>dangers</a:t>
            </a:r>
            <a:r>
              <a:rPr lang="en-GB" dirty="0"/>
              <a:t> of summarising a dataset with summary </a:t>
            </a:r>
            <a:r>
              <a:rPr lang="en-GB" dirty="0" smtClean="0"/>
              <a:t>statistics.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What </a:t>
            </a:r>
            <a:r>
              <a:rPr lang="en-GB" i="1" dirty="0"/>
              <a:t>summary statistics</a:t>
            </a:r>
            <a:r>
              <a:rPr lang="en-GB" dirty="0"/>
              <a:t> would you recommend for one </a:t>
            </a:r>
            <a:r>
              <a:rPr lang="en-GB" b="1" dirty="0">
                <a:solidFill>
                  <a:srgbClr val="7030A0"/>
                </a:solidFill>
              </a:rPr>
              <a:t>categorical</a:t>
            </a:r>
            <a:r>
              <a:rPr lang="en-GB" dirty="0"/>
              <a:t> </a:t>
            </a:r>
            <a:r>
              <a:rPr lang="en-GB" dirty="0" smtClean="0"/>
              <a:t>variable?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What </a:t>
            </a:r>
            <a:r>
              <a:rPr lang="en-GB" i="1" dirty="0"/>
              <a:t>summary statistics</a:t>
            </a:r>
            <a:r>
              <a:rPr lang="en-GB" dirty="0"/>
              <a:t> would you recommend for one </a:t>
            </a:r>
            <a:r>
              <a:rPr lang="en-GB" b="1" dirty="0">
                <a:solidFill>
                  <a:srgbClr val="7030A0"/>
                </a:solidFill>
              </a:rPr>
              <a:t>quantitative</a:t>
            </a:r>
            <a:r>
              <a:rPr lang="en-GB" dirty="0"/>
              <a:t> variable</a:t>
            </a:r>
            <a:r>
              <a:rPr lang="en-GB" dirty="0" smtClean="0"/>
              <a:t>?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0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GB" dirty="0" smtClean="0"/>
              <a:t>Consider </a:t>
            </a:r>
            <a:r>
              <a:rPr lang="en-GB" dirty="0"/>
              <a:t>the </a:t>
            </a:r>
            <a:r>
              <a:rPr lang="en-GB" smtClean="0"/>
              <a:t>two quotes </a:t>
            </a:r>
            <a:r>
              <a:rPr lang="en-GB" dirty="0" smtClean="0"/>
              <a:t>below </a:t>
            </a:r>
            <a:r>
              <a:rPr lang="en-GB" dirty="0"/>
              <a:t>and discuss whether or not </a:t>
            </a:r>
            <a:r>
              <a:rPr lang="en-GB" dirty="0" smtClean="0"/>
              <a:t>they are relevant </a:t>
            </a:r>
            <a:r>
              <a:rPr lang="en-GB" dirty="0"/>
              <a:t>to EDA</a:t>
            </a:r>
            <a:r>
              <a:rPr lang="en-GB" dirty="0" smtClean="0"/>
              <a:t>.</a:t>
            </a:r>
          </a:p>
          <a:p>
            <a:pPr marL="0" indent="0" algn="ctr">
              <a:buNone/>
            </a:pPr>
            <a:r>
              <a:rPr lang="en-GB" i="1" dirty="0"/>
              <a:t>“Facts are stubborn things, but statistics are pliable</a:t>
            </a:r>
            <a:r>
              <a:rPr lang="en-GB" i="1" dirty="0" smtClean="0"/>
              <a:t>.”</a:t>
            </a:r>
            <a:br>
              <a:rPr lang="en-GB" i="1" dirty="0" smtClean="0"/>
            </a:br>
            <a:r>
              <a:rPr lang="en-GB" dirty="0" smtClean="0"/>
              <a:t>— </a:t>
            </a:r>
            <a:r>
              <a:rPr lang="en-GB" dirty="0"/>
              <a:t>Mark </a:t>
            </a:r>
            <a:r>
              <a:rPr lang="en-GB" dirty="0" smtClean="0"/>
              <a:t>Twain</a:t>
            </a:r>
          </a:p>
          <a:p>
            <a:pPr marL="0" indent="0" algn="ctr">
              <a:buNone/>
            </a:pPr>
            <a:r>
              <a:rPr lang="en-GB" i="1" dirty="0" smtClean="0"/>
              <a:t>“Data </a:t>
            </a:r>
            <a:r>
              <a:rPr lang="en-GB" i="1" dirty="0"/>
              <a:t>is like garbage. You'd better know what you are going to do with it before you collect it</a:t>
            </a:r>
            <a:r>
              <a:rPr lang="en-GB" i="1" dirty="0" smtClean="0"/>
              <a:t>.” </a:t>
            </a:r>
            <a:r>
              <a:rPr lang="en-GB" dirty="0"/>
              <a:t>— Mark Twain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Exploratory Data Analysis (EDA) — detective work</a:t>
            </a:r>
          </a:p>
          <a:p>
            <a:pPr lvl="1"/>
            <a:r>
              <a:rPr lang="en-GB" dirty="0" smtClean="0"/>
              <a:t>Summarise </a:t>
            </a:r>
            <a:r>
              <a:rPr lang="en-GB" dirty="0"/>
              <a:t>the main characteristics of a </a:t>
            </a:r>
            <a:r>
              <a:rPr lang="en-GB" dirty="0" smtClean="0"/>
              <a:t>dataset.</a:t>
            </a:r>
            <a:endParaRPr lang="en-GB" dirty="0"/>
          </a:p>
          <a:p>
            <a:pPr lvl="1"/>
            <a:r>
              <a:rPr lang="en-GB" dirty="0"/>
              <a:t>Aim to </a:t>
            </a:r>
            <a:r>
              <a:rPr lang="en-GB" b="1" dirty="0">
                <a:solidFill>
                  <a:srgbClr val="7030A0"/>
                </a:solidFill>
              </a:rPr>
              <a:t>discover patterns</a:t>
            </a:r>
            <a:r>
              <a:rPr lang="en-GB" dirty="0"/>
              <a:t> and propose hypotheses/models.</a:t>
            </a:r>
          </a:p>
          <a:p>
            <a:pPr lvl="1"/>
            <a:r>
              <a:rPr lang="en-GB" dirty="0"/>
              <a:t>Ask the question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GB" b="1" dirty="0">
                <a:solidFill>
                  <a:srgbClr val="7030A0"/>
                </a:solidFill>
              </a:rPr>
              <a:t>What is going on here</a:t>
            </a:r>
            <a:r>
              <a:rPr lang="en-GB" b="1" dirty="0" smtClean="0">
                <a:solidFill>
                  <a:srgbClr val="7030A0"/>
                </a:solidFill>
              </a:rPr>
              <a:t>?</a:t>
            </a:r>
            <a:r>
              <a:rPr lang="en-GB" dirty="0" smtClean="0"/>
              <a:t>”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Descriptive Analytics</a:t>
            </a:r>
            <a:r>
              <a:rPr lang="en-GB" dirty="0"/>
              <a:t> — </a:t>
            </a:r>
            <a:r>
              <a:rPr lang="en-GB" dirty="0" smtClean="0"/>
              <a:t>what</a:t>
            </a:r>
            <a:br>
              <a:rPr lang="en-GB" dirty="0" smtClean="0"/>
            </a:br>
            <a:r>
              <a:rPr lang="en-GB" dirty="0" smtClean="0"/>
              <a:t>happened?</a:t>
            </a:r>
          </a:p>
          <a:p>
            <a:pPr lvl="1"/>
            <a:r>
              <a:rPr lang="en-GB" smtClean="0"/>
              <a:t>looking </a:t>
            </a:r>
            <a:r>
              <a:rPr lang="en-GB" dirty="0" smtClean="0"/>
              <a:t>back </a:t>
            </a:r>
            <a:r>
              <a:rPr lang="en-GB" smtClean="0"/>
              <a:t>to the past </a:t>
            </a:r>
            <a:r>
              <a:rPr lang="en-GB" dirty="0" smtClean="0"/>
              <a:t>(“hindsight”)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451" y="3377682"/>
            <a:ext cx="4767559" cy="34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Rectangular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in rows and columns (like a database).</a:t>
            </a:r>
          </a:p>
          <a:p>
            <a:r>
              <a:rPr lang="en-GB" dirty="0" smtClean="0"/>
              <a:t>A row in the data table corresponds to a </a:t>
            </a:r>
            <a:r>
              <a:rPr lang="en-GB" b="1" dirty="0" smtClean="0">
                <a:solidFill>
                  <a:srgbClr val="7030A0"/>
                </a:solidFill>
              </a:rPr>
              <a:t>case</a:t>
            </a:r>
            <a:r>
              <a:rPr lang="en-GB" dirty="0" smtClean="0"/>
              <a:t> (record, </a:t>
            </a:r>
            <a:r>
              <a:rPr lang="en-GB" dirty="0"/>
              <a:t>example, instance, observation</a:t>
            </a:r>
            <a:r>
              <a:rPr lang="en-GB" dirty="0" smtClean="0"/>
              <a:t>).</a:t>
            </a:r>
            <a:endParaRPr lang="en-GB" dirty="0"/>
          </a:p>
          <a:p>
            <a:r>
              <a:rPr lang="en-GB" dirty="0"/>
              <a:t>A column in the data </a:t>
            </a:r>
            <a:r>
              <a:rPr lang="en-GB" dirty="0" smtClean="0"/>
              <a:t>table corresponds to a </a:t>
            </a:r>
            <a:r>
              <a:rPr lang="en-GB" b="1" dirty="0" smtClean="0">
                <a:solidFill>
                  <a:srgbClr val="7030A0"/>
                </a:solidFill>
              </a:rPr>
              <a:t>variable</a:t>
            </a:r>
            <a:r>
              <a:rPr lang="en-GB" dirty="0" smtClean="0"/>
              <a:t> (feature, attribute</a:t>
            </a:r>
            <a:r>
              <a:rPr lang="en-GB" dirty="0"/>
              <a:t>, input, </a:t>
            </a:r>
            <a:r>
              <a:rPr lang="en-GB" dirty="0" smtClean="0"/>
              <a:t>predictor).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Categorical</a:t>
            </a:r>
            <a:r>
              <a:rPr lang="en-GB" dirty="0" smtClean="0"/>
              <a:t> variable (names or labels), e.g., favourite ice cream flavour.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Quantitative</a:t>
            </a:r>
            <a:r>
              <a:rPr lang="en-GB" dirty="0" smtClean="0"/>
              <a:t> variable (numerical values with magnitude), e.g., time to run 100 metres.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6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Populations and Samples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73043" cy="4351338"/>
          </a:xfrm>
        </p:spPr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Population</a:t>
            </a:r>
            <a:r>
              <a:rPr lang="en-GB" dirty="0" smtClean="0"/>
              <a:t>: the entire set of possible cases.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Sample</a:t>
            </a:r>
            <a:r>
              <a:rPr lang="en-GB" dirty="0" smtClean="0"/>
              <a:t>: a subset of the population from which data are collected.</a:t>
            </a:r>
          </a:p>
          <a:p>
            <a:r>
              <a:rPr lang="en-GB" b="1" dirty="0">
                <a:solidFill>
                  <a:srgbClr val="7030A0"/>
                </a:solidFill>
              </a:rPr>
              <a:t>Parameter</a:t>
            </a:r>
            <a:r>
              <a:rPr lang="en-GB" dirty="0"/>
              <a:t>: a measure concerning a population, e.g., population </a:t>
            </a:r>
            <a:r>
              <a:rPr lang="en-GB" dirty="0" smtClean="0"/>
              <a:t>mean.</a:t>
            </a:r>
            <a:endParaRPr lang="en-GB" dirty="0"/>
          </a:p>
          <a:p>
            <a:r>
              <a:rPr lang="en-GB" b="1" dirty="0" smtClean="0">
                <a:solidFill>
                  <a:srgbClr val="7030A0"/>
                </a:solidFill>
              </a:rPr>
              <a:t>Statistic</a:t>
            </a:r>
            <a:r>
              <a:rPr lang="en-GB" dirty="0" smtClean="0"/>
              <a:t>: a measure concerning a sample, e.g., sample mean.</a:t>
            </a:r>
          </a:p>
          <a:p>
            <a:endParaRPr lang="en-GB" dirty="0"/>
          </a:p>
        </p:txBody>
      </p:sp>
      <p:pic>
        <p:nvPicPr>
          <p:cNvPr id="1026" name="Picture 2" descr="Inference about a popu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07" y="3379378"/>
            <a:ext cx="4342493" cy="34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Describing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Describe (summarise) dataset with numbers and graphs/plots.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Univariate</a:t>
            </a:r>
            <a:r>
              <a:rPr lang="en-GB" dirty="0" smtClean="0"/>
              <a:t> data (one variable)</a:t>
            </a:r>
          </a:p>
          <a:p>
            <a:pPr lvl="1"/>
            <a:r>
              <a:rPr lang="en-GB" dirty="0" smtClean="0"/>
              <a:t>One categorical variable</a:t>
            </a:r>
          </a:p>
          <a:p>
            <a:pPr lvl="1"/>
            <a:r>
              <a:rPr lang="en-GB" dirty="0"/>
              <a:t>One quantitative variable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Bivariate</a:t>
            </a:r>
            <a:r>
              <a:rPr lang="en-GB" dirty="0" smtClean="0"/>
              <a:t> data (two variables)</a:t>
            </a:r>
          </a:p>
          <a:p>
            <a:pPr lvl="1"/>
            <a:r>
              <a:rPr lang="en-GB" dirty="0" smtClean="0"/>
              <a:t>Two categorical variables</a:t>
            </a:r>
          </a:p>
          <a:p>
            <a:pPr lvl="1"/>
            <a:r>
              <a:rPr lang="en-GB" dirty="0" smtClean="0"/>
              <a:t>Two quantitative variables</a:t>
            </a:r>
          </a:p>
          <a:p>
            <a:pPr lvl="1"/>
            <a:r>
              <a:rPr lang="en-GB" dirty="0" smtClean="0"/>
              <a:t>One categorical variable and one quantitative variable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Multivariate</a:t>
            </a:r>
            <a:r>
              <a:rPr lang="en-GB" dirty="0" smtClean="0"/>
              <a:t> data (more than two variables)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3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</a:t>
            </a:r>
            <a:br>
              <a:rPr lang="en-GB" dirty="0" smtClean="0"/>
            </a:br>
            <a:r>
              <a:rPr lang="en-GB" dirty="0" smtClean="0"/>
              <a:t>One Categorical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Data: list of individuals and which country they live in</a:t>
            </a:r>
          </a:p>
          <a:p>
            <a:r>
              <a:rPr lang="en-GB" dirty="0" smtClean="0"/>
              <a:t>Summary: frequency table gives a count for each category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Mode</a:t>
            </a:r>
            <a:r>
              <a:rPr lang="en-GB" dirty="0" smtClean="0"/>
              <a:t> is the category with the highest frequency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21242"/>
              </p:ext>
            </p:extLst>
          </p:nvPr>
        </p:nvGraphicFramePr>
        <p:xfrm>
          <a:off x="1426026" y="4201614"/>
          <a:ext cx="62647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365">
                  <a:extLst>
                    <a:ext uri="{9D8B030D-6E8A-4147-A177-3AD203B41FA5}">
                      <a16:colId xmlns:a16="http://schemas.microsoft.com/office/drawing/2014/main" val="2693454586"/>
                    </a:ext>
                  </a:extLst>
                </a:gridCol>
                <a:gridCol w="3132365">
                  <a:extLst>
                    <a:ext uri="{9D8B030D-6E8A-4147-A177-3AD203B41FA5}">
                      <a16:colId xmlns:a16="http://schemas.microsoft.com/office/drawing/2014/main" val="4214154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Population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(estimate mid-2018)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England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55977178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0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Scotland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5438100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Wales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3138631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Northern Ireland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1881641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26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6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Statistics of</a:t>
            </a:r>
            <a:br>
              <a:rPr lang="en-GB" dirty="0" smtClean="0"/>
            </a:br>
            <a:r>
              <a:rPr lang="en-GB" dirty="0" smtClean="0"/>
              <a:t>One Quantitative Variable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Single number measure of </a:t>
                </a:r>
                <a:r>
                  <a:rPr lang="en-GB" i="1" dirty="0" smtClean="0"/>
                  <a:t>“central tendency”</a:t>
                </a:r>
                <a:endParaRPr lang="en-GB" dirty="0" smtClean="0"/>
              </a:p>
              <a:p>
                <a:pPr lvl="1"/>
                <a:r>
                  <a:rPr lang="en-GB" b="1" dirty="0" smtClean="0">
                    <a:solidFill>
                      <a:srgbClr val="7030A0"/>
                    </a:solidFill>
                  </a:rPr>
                  <a:t>Mean</a:t>
                </a:r>
                <a:r>
                  <a:rPr lang="en-GB" dirty="0" smtClean="0"/>
                  <a:t>:	  </a:t>
                </a:r>
                <a:r>
                  <a:rPr lang="en-GB" i="1" dirty="0" smtClean="0"/>
                  <a:t>population</a:t>
                </a:r>
                <a:r>
                  <a:rPr lang="en-GB" dirty="0"/>
                  <a:t>	</a:t>
                </a: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limLoc m:val="subSup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GB" i="1" dirty="0" smtClean="0"/>
                  <a:t>		  sample</a:t>
                </a:r>
                <a:r>
                  <a:rPr lang="en-GB" dirty="0"/>
                  <a:t>	</a:t>
                </a: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 smtClean="0"/>
              </a:p>
              <a:p>
                <a:pPr lvl="1"/>
                <a:r>
                  <a:rPr lang="en-GB" b="1" dirty="0" smtClean="0">
                    <a:solidFill>
                      <a:srgbClr val="7030A0"/>
                    </a:solidFill>
                  </a:rPr>
                  <a:t>Median</a:t>
                </a:r>
                <a:r>
                  <a:rPr lang="en-GB" dirty="0" smtClean="0"/>
                  <a:t>: 50% of values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 smtClean="0"/>
                  <a:t> median value</a:t>
                </a:r>
                <a:br>
                  <a:rPr lang="en-GB" dirty="0" smtClean="0"/>
                </a:br>
                <a:r>
                  <a:rPr lang="en-GB" dirty="0" smtClean="0"/>
                  <a:t>	            odd (middle number)</a:t>
                </a:r>
                <a:br>
                  <a:rPr lang="en-GB" dirty="0" smtClean="0"/>
                </a:br>
                <a:r>
                  <a:rPr lang="en-GB" dirty="0" smtClean="0"/>
                  <a:t>		  even (average of two middle numbers)</a:t>
                </a:r>
              </a:p>
              <a:p>
                <a:pPr lvl="1"/>
                <a:r>
                  <a:rPr lang="en-GB" b="1" dirty="0" smtClean="0">
                    <a:solidFill>
                      <a:srgbClr val="7030A0"/>
                    </a:solidFill>
                  </a:rPr>
                  <a:t>Mode</a:t>
                </a:r>
                <a:r>
                  <a:rPr lang="en-GB" dirty="0" smtClean="0"/>
                  <a:t>:    most common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https://tinystats.github.io/teacups-giraffes-and-statistics/images/04_variance/giraffe_varianc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5" y="4507679"/>
            <a:ext cx="5081024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00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Summary Statistics </a:t>
            </a:r>
            <a:r>
              <a:rPr lang="en-GB" dirty="0" smtClean="0"/>
              <a:t>of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One Quantitative Variable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Percentiles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 err="1" smtClean="0"/>
                  <a:t>th</a:t>
                </a:r>
                <a:r>
                  <a:rPr lang="en-GB" dirty="0" smtClean="0"/>
                  <a:t> percentile is the value which has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 smtClean="0"/>
                  <a:t>% of the values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 smtClean="0"/>
                  <a:t> it</a:t>
                </a:r>
              </a:p>
              <a:p>
                <a:pPr lvl="1"/>
                <a:r>
                  <a:rPr lang="en-GB" b="1" dirty="0" smtClean="0">
                    <a:solidFill>
                      <a:srgbClr val="7030A0"/>
                    </a:solidFill>
                  </a:rPr>
                  <a:t>Median</a:t>
                </a:r>
                <a:r>
                  <a:rPr lang="en-GB" dirty="0" smtClean="0"/>
                  <a:t> (50th percentile)</a:t>
                </a:r>
              </a:p>
              <a:p>
                <a:pPr lvl="1"/>
                <a:r>
                  <a:rPr lang="en-GB" b="1" dirty="0">
                    <a:solidFill>
                      <a:srgbClr val="7030A0"/>
                    </a:solidFill>
                  </a:rPr>
                  <a:t>L</a:t>
                </a:r>
                <a:r>
                  <a:rPr lang="en-GB" b="1" dirty="0" smtClean="0">
                    <a:solidFill>
                      <a:srgbClr val="7030A0"/>
                    </a:solidFill>
                  </a:rPr>
                  <a:t>ower Quartile</a:t>
                </a:r>
                <a:r>
                  <a:rPr lang="en-GB" dirty="0" smtClean="0"/>
                  <a:t>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𝐿𝑄</m:t>
                    </m:r>
                  </m:oMath>
                </a14:m>
                <a:r>
                  <a:rPr lang="en-GB" dirty="0" smtClean="0"/>
                  <a:t>, 25th percentile)</a:t>
                </a:r>
              </a:p>
              <a:p>
                <a:pPr lvl="1"/>
                <a:r>
                  <a:rPr lang="en-GB" b="1" dirty="0">
                    <a:solidFill>
                      <a:srgbClr val="7030A0"/>
                    </a:solidFill>
                  </a:rPr>
                  <a:t>U</a:t>
                </a:r>
                <a:r>
                  <a:rPr lang="en-GB" b="1" dirty="0" smtClean="0">
                    <a:solidFill>
                      <a:srgbClr val="7030A0"/>
                    </a:solidFill>
                  </a:rPr>
                  <a:t>pper Quartile</a:t>
                </a:r>
                <a:r>
                  <a:rPr lang="en-GB" dirty="0" smtClean="0"/>
                  <a:t>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𝑈𝑄</m:t>
                    </m:r>
                  </m:oMath>
                </a14:m>
                <a:r>
                  <a:rPr lang="en-GB" dirty="0" smtClean="0"/>
                  <a:t>, 75th percentile)</a:t>
                </a:r>
              </a:p>
              <a:p>
                <a:pPr lvl="1"/>
                <a:r>
                  <a:rPr lang="en-GB" b="1" dirty="0" smtClean="0">
                    <a:solidFill>
                      <a:srgbClr val="7030A0"/>
                    </a:solidFill>
                  </a:rPr>
                  <a:t>Maximum</a:t>
                </a:r>
                <a:r>
                  <a:rPr lang="en-GB" b="1" dirty="0" smtClean="0"/>
                  <a:t> </a:t>
                </a:r>
                <a:r>
                  <a:rPr lang="en-GB" dirty="0" smtClean="0"/>
                  <a:t>(100th percentile)</a:t>
                </a:r>
                <a:endParaRPr lang="en-GB" b="1" dirty="0" smtClean="0"/>
              </a:p>
              <a:p>
                <a:pPr lvl="1"/>
                <a:r>
                  <a:rPr lang="en-GB" b="1" dirty="0" smtClean="0">
                    <a:solidFill>
                      <a:srgbClr val="7030A0"/>
                    </a:solidFill>
                  </a:rPr>
                  <a:t>Minimum</a:t>
                </a:r>
                <a:r>
                  <a:rPr lang="en-GB" dirty="0" smtClean="0"/>
                  <a:t> (0th percentile)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2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 </a:t>
            </a:r>
            <a:r>
              <a:rPr lang="en-GB" dirty="0" smtClean="0"/>
              <a:t>of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One Quantitative </a:t>
            </a:r>
            <a:r>
              <a:rPr lang="en-GB" dirty="0"/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Single number measures of </a:t>
                </a:r>
                <a:r>
                  <a:rPr lang="en-GB" i="1" dirty="0" smtClean="0"/>
                  <a:t>“variability” </a:t>
                </a:r>
                <a:r>
                  <a:rPr lang="en-GB" dirty="0" smtClean="0"/>
                  <a:t>(or “</a:t>
                </a:r>
                <a:r>
                  <a:rPr lang="en-GB" i="1" dirty="0" smtClean="0"/>
                  <a:t>spread”</a:t>
                </a:r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Squared </a:t>
                </a:r>
                <a:r>
                  <a:rPr lang="en-GB" dirty="0"/>
                  <a:t>deviation from mean: </a:t>
                </a:r>
                <a:r>
                  <a:rPr lang="en-GB" i="1" dirty="0"/>
                  <a:t>pop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 </a:t>
                </a:r>
                <a:r>
                  <a:rPr lang="en-GB" i="1" dirty="0"/>
                  <a:t>sample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b="1" dirty="0">
                    <a:solidFill>
                      <a:srgbClr val="7030A0"/>
                    </a:solidFill>
                  </a:rPr>
                  <a:t>Variance</a:t>
                </a:r>
                <a:r>
                  <a:rPr lang="en-GB" dirty="0" smtClean="0"/>
                  <a:t>:	</a:t>
                </a:r>
                <a:r>
                  <a:rPr lang="en-GB" i="1" dirty="0" smtClean="0"/>
                  <a:t>population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sz="1200" dirty="0" smtClean="0"/>
                  <a:t/>
                </a:r>
                <a:br>
                  <a:rPr lang="en-GB" sz="1200" dirty="0" smtClean="0"/>
                </a:br>
                <a:r>
                  <a:rPr lang="en-GB" dirty="0" smtClean="0"/>
                  <a:t>			</a:t>
                </a:r>
                <a:r>
                  <a:rPr lang="en-GB" i="1" dirty="0" smtClean="0"/>
                  <a:t>sample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lvl="1"/>
                <a:r>
                  <a:rPr lang="en-GB" b="1" dirty="0">
                    <a:solidFill>
                      <a:srgbClr val="7030A0"/>
                    </a:solidFill>
                  </a:rPr>
                  <a:t>Standard deviation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</m:e>
                    </m:rad>
                  </m:oMath>
                </a14:m>
                <a:r>
                  <a:rPr lang="en-GB" dirty="0" smtClean="0"/>
                  <a:t>, i.e.,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2050" name="Picture 2" descr="https://tinystats.github.io/teacups-giraffes-and-statistics/images/04_variance/giraffe_varianc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37" y="4505968"/>
            <a:ext cx="4979015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26680"/>
      </p:ext>
    </p:extLst>
  </p:cSld>
  <p:clrMapOvr>
    <a:masterClrMapping/>
  </p:clrMapOvr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094BD-A9C5-4616-8A19-0299ADD7621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5dc545ae-2750-4659-9cc4-901d4e2a413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11054</TotalTime>
  <Words>1012</Words>
  <Application>Microsoft Office PowerPoint</Application>
  <PresentationFormat>Widescreen</PresentationFormat>
  <Paragraphs>105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UW-Theme-2019</vt:lpstr>
      <vt:lpstr> 5005CEM Lecture 3a: Summary Statistics of One Variable</vt:lpstr>
      <vt:lpstr>Recap</vt:lpstr>
      <vt:lpstr>Rectangular Data</vt:lpstr>
      <vt:lpstr>Populations and Samples</vt:lpstr>
      <vt:lpstr>Describing Data</vt:lpstr>
      <vt:lpstr>Summary of One Categorical Variable</vt:lpstr>
      <vt:lpstr>Summary Statistics of One Quantitative Variable</vt:lpstr>
      <vt:lpstr>Summary Statistics of One Quantitative Variable</vt:lpstr>
      <vt:lpstr>Summary Statistics of One Quantitative Variable</vt:lpstr>
      <vt:lpstr>Summary Statistics of One Quantitative Variable</vt:lpstr>
      <vt:lpstr>Summary Statistics of One Quantitative Variable</vt:lpstr>
      <vt:lpstr>Summary</vt:lpstr>
      <vt:lpstr>Class Discussion Questions</vt:lpstr>
      <vt:lpstr>Class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990</cp:revision>
  <dcterms:created xsi:type="dcterms:W3CDTF">2019-09-02T14:14:17Z</dcterms:created>
  <dcterms:modified xsi:type="dcterms:W3CDTF">2023-01-21T15:47:06Z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