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1"/>
  </p:notesMasterIdLst>
  <p:sldIdLst>
    <p:sldId id="272" r:id="rId5"/>
    <p:sldId id="417" r:id="rId6"/>
    <p:sldId id="347" r:id="rId7"/>
    <p:sldId id="404" r:id="rId8"/>
    <p:sldId id="422" r:id="rId9"/>
    <p:sldId id="412" r:id="rId10"/>
    <p:sldId id="413" r:id="rId11"/>
    <p:sldId id="428" r:id="rId12"/>
    <p:sldId id="340" r:id="rId13"/>
    <p:sldId id="426" r:id="rId14"/>
    <p:sldId id="339" r:id="rId15"/>
    <p:sldId id="427" r:id="rId16"/>
    <p:sldId id="411" r:id="rId17"/>
    <p:sldId id="416" r:id="rId18"/>
    <p:sldId id="429" r:id="rId19"/>
    <p:sldId id="4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machines-make-predictions-finding-correlations-in-complex-data-dfd9f0d87889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combe%27s_quart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does_not_imply_caus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does_not_imply_causa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https://www.mn.uio.no/ibv/english/research/sections/bmb/events/2016-05-12.html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0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Karl Pearson (1957-1936) developed what is now called Pearson’s correlation</a:t>
            </a:r>
            <a:r>
              <a:rPr lang="en-GB" baseline="0" dirty="0" smtClean="0"/>
              <a:t> coefficient.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88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https://rafalab.github.io/dsbook/regression.html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5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https://www.freecodecamp.org/news/how-machines-make-predictions-finding-correlations-in-complex-data-dfd9f0d87889/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65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https://en.wikipedia.org/wiki/Anscombe%27s_quartet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7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https://en.wikipedia.org/wiki/Correlation_does_not_imply_causation</a:t>
            </a:r>
            <a:endParaRPr lang="en-GB" dirty="0" smtClean="0"/>
          </a:p>
          <a:p>
            <a:r>
              <a:rPr lang="en-GB" dirty="0" smtClean="0"/>
              <a:t>Image from: https://www.xkcd.com/552/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4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https://en.wikipedia.org/wiki/Correlation_does_not_imply_causation</a:t>
            </a:r>
            <a:endParaRPr lang="en-GB" dirty="0" smtClean="0"/>
          </a:p>
          <a:p>
            <a:r>
              <a:rPr lang="en-GB" dirty="0" smtClean="0"/>
              <a:t>Image from: https://www.xkcd.com/552/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Article: https://pubmed.ncbi.nlm.nih.gov/23530639/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29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4b:</a:t>
            </a:r>
            <a:br>
              <a:rPr lang="en-GB" dirty="0" smtClean="0"/>
            </a:br>
            <a:r>
              <a:rPr lang="en-GB" dirty="0" smtClean="0"/>
              <a:t>Summary Statistics of</a:t>
            </a:r>
            <a:br>
              <a:rPr lang="en-GB" dirty="0" smtClean="0"/>
            </a:br>
            <a:r>
              <a:rPr lang="en-GB" dirty="0" smtClean="0"/>
              <a:t>Two 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 dirty="0"/>
              <a:t>5005CEM Data Science</a:t>
            </a:r>
            <a:br>
              <a:rPr lang="en-GB" dirty="0"/>
            </a:br>
            <a:r>
              <a:rPr lang="en-GB" dirty="0"/>
              <a:t>2022/23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Multivariate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 descr="ggplot2 Correl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332" y="2358798"/>
            <a:ext cx="6858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gpairs ggpl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4" y="182562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vs Causation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 and B are strongly correlated, does A cause B?</a:t>
            </a:r>
          </a:p>
          <a:p>
            <a:r>
              <a:rPr lang="en-GB" i="1" dirty="0" smtClean="0">
                <a:solidFill>
                  <a:srgbClr val="7030A0"/>
                </a:solidFill>
              </a:rPr>
              <a:t>Warning! —</a:t>
            </a:r>
            <a:r>
              <a:rPr lang="en-GB" dirty="0" smtClean="0">
                <a:solidFill>
                  <a:srgbClr val="7030A0"/>
                </a:solidFill>
              </a:rPr>
              <a:t> Correlation </a:t>
            </a:r>
            <a:r>
              <a:rPr lang="en-GB" i="1" dirty="0" smtClean="0">
                <a:solidFill>
                  <a:srgbClr val="7030A0"/>
                </a:solidFill>
              </a:rPr>
              <a:t>does not imply</a:t>
            </a:r>
            <a:r>
              <a:rPr lang="en-GB" dirty="0" smtClean="0">
                <a:solidFill>
                  <a:srgbClr val="7030A0"/>
                </a:solidFill>
              </a:rPr>
              <a:t> causation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37" y="3204897"/>
            <a:ext cx="7708725" cy="3107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vs Causation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Latin phrase:	“cum </a:t>
            </a:r>
            <a:r>
              <a:rPr lang="en-GB" dirty="0"/>
              <a:t>hoc ergo propter </a:t>
            </a:r>
            <a:r>
              <a:rPr lang="en-GB" dirty="0" smtClean="0"/>
              <a:t>hoc”</a:t>
            </a:r>
            <a:br>
              <a:rPr lang="en-GB" dirty="0" smtClean="0"/>
            </a:br>
            <a:r>
              <a:rPr lang="en-GB" dirty="0" smtClean="0"/>
              <a:t>			(“with </a:t>
            </a:r>
            <a:r>
              <a:rPr lang="en-GB" dirty="0"/>
              <a:t>this, therefore because of </a:t>
            </a:r>
            <a:r>
              <a:rPr lang="en-GB" dirty="0" smtClean="0"/>
              <a:t>this”)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rooster crows every morning, therefore the rooster causes the sun to come up.</a:t>
            </a:r>
          </a:p>
          <a:p>
            <a:pPr lvl="1"/>
            <a:r>
              <a:rPr lang="en-GB" dirty="0"/>
              <a:t>Hospitals are full of sick </a:t>
            </a:r>
            <a:r>
              <a:rPr lang="en-GB" dirty="0" smtClean="0"/>
              <a:t>people, therefore </a:t>
            </a:r>
            <a:r>
              <a:rPr lang="en-GB" dirty="0"/>
              <a:t>hospitals make people sick</a:t>
            </a:r>
            <a:r>
              <a:rPr lang="en-GB" dirty="0" smtClean="0"/>
              <a:t>.</a:t>
            </a:r>
          </a:p>
          <a:p>
            <a:r>
              <a:rPr lang="en-GB" dirty="0" smtClean="0"/>
              <a:t>Possible explanations</a:t>
            </a:r>
          </a:p>
          <a:p>
            <a:pPr lvl="1"/>
            <a:r>
              <a:rPr lang="en-GB" dirty="0" smtClean="0"/>
              <a:t>A third event (or variable) </a:t>
            </a:r>
            <a:r>
              <a:rPr lang="en-GB" dirty="0"/>
              <a:t>is the real source of the </a:t>
            </a:r>
            <a:r>
              <a:rPr lang="en-GB" dirty="0" smtClean="0"/>
              <a:t>correlation, e.g., shoe size is </a:t>
            </a:r>
            <a:r>
              <a:rPr lang="en-GB" dirty="0"/>
              <a:t>positively correlated with handwriting skill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The direction of causation may be reversed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The correlation is purely a coincidence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</a:t>
            </a:r>
            <a:r>
              <a:rPr lang="en-GB" smtClean="0"/>
              <a:t>Modelling of</a:t>
            </a:r>
            <a:br>
              <a:rPr lang="en-GB" smtClean="0"/>
            </a:br>
            <a:r>
              <a:rPr lang="en-GB" smtClean="0"/>
              <a:t>Two </a:t>
            </a:r>
            <a:r>
              <a:rPr lang="en-GB" dirty="0"/>
              <a:t>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 smtClean="0">
                    <a:solidFill>
                      <a:srgbClr val="7030A0"/>
                    </a:solidFill>
                  </a:rPr>
                  <a:t>Regression</a:t>
                </a:r>
                <a:r>
                  <a:rPr lang="en-GB" dirty="0" smtClean="0"/>
                  <a:t> </a:t>
                </a:r>
                <a:r>
                  <a:rPr lang="en-GB" dirty="0"/>
                  <a:t>uses one or more </a:t>
                </a:r>
                <a:r>
                  <a:rPr lang="en-GB" dirty="0" smtClean="0"/>
                  <a:t>explanatory variables </a:t>
                </a:r>
                <a:r>
                  <a:rPr lang="en-GB" dirty="0"/>
                  <a:t>to predict one response variable</a:t>
                </a:r>
                <a:endParaRPr lang="en-GB" dirty="0" smtClean="0"/>
              </a:p>
              <a:p>
                <a:r>
                  <a:rPr lang="en-GB" dirty="0" smtClean="0"/>
                  <a:t>Simple </a:t>
                </a:r>
                <a:r>
                  <a:rPr lang="en-GB" dirty="0"/>
                  <a:t>linear </a:t>
                </a:r>
                <a:r>
                  <a:rPr lang="en-GB" dirty="0" smtClean="0"/>
                  <a:t>regression</a:t>
                </a:r>
                <a:endParaRPr lang="en-GB" dirty="0"/>
              </a:p>
              <a:p>
                <a:pPr lvl="1"/>
                <a:r>
                  <a:rPr lang="en-GB" dirty="0" smtClean="0"/>
                  <a:t>“Simple”: one explanatory variable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“Linear”: use a straight line (of best fit) to predict the response variable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) using the explanatory variable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i="1" dirty="0" smtClean="0"/>
                  <a:t>WARNING! — </a:t>
                </a:r>
                <a:r>
                  <a:rPr lang="en-GB" dirty="0" smtClean="0"/>
                  <a:t>Avoid extrapolation (don’t go outside range of explanatory variable)</a:t>
                </a:r>
              </a:p>
              <a:p>
                <a:r>
                  <a:rPr lang="en-GB" dirty="0" smtClean="0"/>
                  <a:t>Outliers can heavily influence a regression model (make </a:t>
                </a:r>
                <a:r>
                  <a:rPr lang="en-GB" dirty="0"/>
                  <a:t>a scatterplot </a:t>
                </a:r>
                <a:r>
                  <a:rPr lang="en-GB" dirty="0" smtClean="0"/>
                  <a:t>first)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two quantitative variables, </a:t>
            </a:r>
            <a:r>
              <a:rPr lang="en-GB" b="1" dirty="0" smtClean="0">
                <a:solidFill>
                  <a:srgbClr val="7030A0"/>
                </a:solidFill>
              </a:rPr>
              <a:t>Pearson’s correlation coefficient</a:t>
            </a:r>
            <a:r>
              <a:rPr lang="en-GB" dirty="0" smtClean="0"/>
              <a:t> is a one number summary statistic </a:t>
            </a:r>
            <a:r>
              <a:rPr lang="en-GB" smtClean="0"/>
              <a:t>of the (linear) relationship </a:t>
            </a:r>
            <a:r>
              <a:rPr lang="en-GB" dirty="0" smtClean="0"/>
              <a:t>between the two variables.</a:t>
            </a:r>
          </a:p>
          <a:p>
            <a:r>
              <a:rPr lang="en-GB" i="1" dirty="0" smtClean="0"/>
              <a:t>Danger! —</a:t>
            </a:r>
            <a:r>
              <a:rPr lang="en-GB" dirty="0" smtClean="0"/>
              <a:t> Very different datasets might have the same summary statistics.</a:t>
            </a:r>
          </a:p>
          <a:p>
            <a:r>
              <a:rPr lang="en-GB" dirty="0" smtClean="0"/>
              <a:t>For multivariate data, a </a:t>
            </a:r>
            <a:r>
              <a:rPr lang="en-GB" b="1" dirty="0" smtClean="0">
                <a:solidFill>
                  <a:srgbClr val="7030A0"/>
                </a:solidFill>
              </a:rPr>
              <a:t>scatter matrix</a:t>
            </a:r>
            <a:r>
              <a:rPr lang="en-GB" dirty="0" smtClean="0"/>
              <a:t> gives scatterplot and correlation coefficient for each pair of variables.</a:t>
            </a:r>
          </a:p>
          <a:p>
            <a:r>
              <a:rPr lang="en-GB" dirty="0" smtClean="0"/>
              <a:t>Correlation does not imply causation.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Consider </a:t>
            </a:r>
            <a:r>
              <a:rPr lang="en-GB" dirty="0"/>
              <a:t>the </a:t>
            </a:r>
            <a:r>
              <a:rPr lang="en-GB" dirty="0" smtClean="0"/>
              <a:t>quotes below </a:t>
            </a:r>
            <a:r>
              <a:rPr lang="en-GB" dirty="0"/>
              <a:t>and discuss whether or not </a:t>
            </a:r>
            <a:r>
              <a:rPr lang="en-GB" dirty="0" smtClean="0"/>
              <a:t>they are </a:t>
            </a:r>
            <a:r>
              <a:rPr lang="en-GB" dirty="0"/>
              <a:t>relevant to EDA</a:t>
            </a:r>
            <a:r>
              <a:rPr lang="en-GB" dirty="0" smtClean="0"/>
              <a:t>.</a:t>
            </a:r>
          </a:p>
          <a:p>
            <a:pPr marL="0" indent="0" algn="ctr">
              <a:buNone/>
            </a:pPr>
            <a:r>
              <a:rPr lang="en-GB" dirty="0"/>
              <a:t>“Correlation is not cause, it is just a ‘music of chance</a:t>
            </a:r>
            <a:r>
              <a:rPr lang="en-GB" dirty="0" smtClean="0"/>
              <a:t>’.”</a:t>
            </a:r>
            <a:br>
              <a:rPr lang="en-GB" dirty="0" smtClean="0"/>
            </a:br>
            <a:r>
              <a:rPr lang="en-GB" dirty="0" smtClean="0"/>
              <a:t>— </a:t>
            </a:r>
            <a:r>
              <a:rPr lang="en-GB" dirty="0"/>
              <a:t>Siri </a:t>
            </a:r>
            <a:r>
              <a:rPr lang="en-GB" dirty="0" err="1" smtClean="0"/>
              <a:t>Hustvedt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“There’s no correlation between accents and intelligence.” — David Crystal</a:t>
            </a:r>
          </a:p>
          <a:p>
            <a:pPr marL="514350" indent="-514350">
              <a:buFont typeface="+mj-lt"/>
              <a:buAutoNum type="arabicParenR" startAt="2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GB" dirty="0" smtClean="0"/>
              <a:t>A 2013 journal article published in </a:t>
            </a:r>
            <a:r>
              <a:rPr lang="en-GB" i="1" dirty="0" smtClean="0"/>
              <a:t>Nutrition and Cancer</a:t>
            </a:r>
            <a:r>
              <a:rPr lang="en-GB" dirty="0" smtClean="0"/>
              <a:t> found a negative correlation between coffee consumption and breast cancer in </a:t>
            </a:r>
            <a:r>
              <a:rPr lang="en-GB" smtClean="0"/>
              <a:t>women.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Can </a:t>
            </a:r>
            <a:r>
              <a:rPr lang="en-GB" dirty="0" smtClean="0"/>
              <a:t>we conclude that coffee protects against cancer?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Visualisation of two categorical variables: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barchart</a:t>
            </a:r>
            <a:r>
              <a:rPr lang="en-GB" dirty="0" smtClean="0"/>
              <a:t> (stacked/grouped/back-to-back)</a:t>
            </a:r>
          </a:p>
          <a:p>
            <a:r>
              <a:rPr lang="en-GB" dirty="0" smtClean="0"/>
              <a:t>Visualisation of one </a:t>
            </a:r>
            <a:r>
              <a:rPr lang="en-GB" dirty="0"/>
              <a:t>categorical variable and one quantitative </a:t>
            </a:r>
            <a:r>
              <a:rPr lang="en-GB" dirty="0" smtClean="0"/>
              <a:t>variable: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side-by-side</a:t>
            </a:r>
            <a:r>
              <a:rPr lang="en-GB" dirty="0" smtClean="0"/>
              <a:t> plots (boxplot/violin plot/histogram)</a:t>
            </a:r>
            <a:endParaRPr lang="en-GB" dirty="0"/>
          </a:p>
          <a:p>
            <a:r>
              <a:rPr lang="en-GB" dirty="0" smtClean="0"/>
              <a:t>Visualisation of two quantitative variables: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scatterplot</a:t>
            </a:r>
          </a:p>
          <a:p>
            <a:r>
              <a:rPr lang="en-GB" dirty="0" smtClean="0"/>
              <a:t>Visualisation of multivariate data: </a:t>
            </a:r>
            <a:r>
              <a:rPr lang="en-GB" b="1" dirty="0" smtClean="0">
                <a:solidFill>
                  <a:srgbClr val="7030A0"/>
                </a:solidFill>
              </a:rPr>
              <a:t>bubble plot</a:t>
            </a:r>
            <a:r>
              <a:rPr lang="en-GB" dirty="0" smtClean="0"/>
              <a:t>, …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Sir Francis Galton (1822–1911)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3364" cy="4351338"/>
          </a:xfrm>
        </p:spPr>
        <p:txBody>
          <a:bodyPr/>
          <a:lstStyle/>
          <a:p>
            <a:r>
              <a:rPr lang="en-GB" dirty="0" smtClean="0"/>
              <a:t>Studied inherited traits, e.g., height.</a:t>
            </a:r>
          </a:p>
          <a:p>
            <a:r>
              <a:rPr lang="en-GB" dirty="0" smtClean="0"/>
              <a:t>Coined the phrase “nature versus nurture”.</a:t>
            </a:r>
          </a:p>
          <a:p>
            <a:r>
              <a:rPr lang="en-GB" dirty="0" smtClean="0"/>
              <a:t>Devised the first weather map.</a:t>
            </a:r>
          </a:p>
          <a:p>
            <a:r>
              <a:rPr lang="en-GB" dirty="0" smtClean="0"/>
              <a:t>Invented the Galton whistle for testing hearing.</a:t>
            </a:r>
          </a:p>
          <a:p>
            <a:r>
              <a:rPr lang="en-GB" dirty="0" smtClean="0"/>
              <a:t>Created the statistical concepts of </a:t>
            </a:r>
            <a:r>
              <a:rPr lang="en-GB" b="1" dirty="0" smtClean="0">
                <a:solidFill>
                  <a:srgbClr val="7030A0"/>
                </a:solidFill>
              </a:rPr>
              <a:t>correlation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7030A0"/>
                </a:solidFill>
              </a:rPr>
              <a:t>regression</a:t>
            </a:r>
            <a:r>
              <a:rPr lang="en-GB" dirty="0" smtClean="0"/>
              <a:t> when investigating genetics and inheritance.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04" y="1323063"/>
            <a:ext cx="1325893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47" y="3258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Statistics of</a:t>
            </a:r>
            <a:br>
              <a:rPr lang="en-GB" dirty="0" smtClean="0"/>
            </a:br>
            <a:r>
              <a:rPr lang="en-GB" dirty="0" smtClean="0"/>
              <a:t>Two </a:t>
            </a:r>
            <a:r>
              <a:rPr lang="en-GB" dirty="0"/>
              <a:t>Quantitative </a:t>
            </a:r>
            <a:r>
              <a:rPr lang="en-GB" dirty="0" smtClean="0"/>
              <a:t>Variables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 smtClean="0">
                    <a:solidFill>
                      <a:srgbClr val="7030A0"/>
                    </a:solidFill>
                  </a:rPr>
                  <a:t>Correlation</a:t>
                </a:r>
                <a:r>
                  <a:rPr lang="en-GB" dirty="0" smtClean="0"/>
                  <a:t> is a measure of the direction and strength of the relationship between two variables</a:t>
                </a:r>
              </a:p>
              <a:p>
                <a:r>
                  <a:rPr lang="en-GB" dirty="0" smtClean="0"/>
                  <a:t>Pearson’s correlation coefficient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(sample) 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 smtClean="0"/>
                  <a:t> (population)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b="0" dirty="0" smtClean="0"/>
              </a:p>
              <a:p>
                <a:pPr lvl="1"/>
                <a:r>
                  <a:rPr lang="en-GB" dirty="0"/>
                  <a:t>s</a:t>
                </a:r>
                <a:r>
                  <a:rPr lang="en-GB" dirty="0" smtClean="0"/>
                  <a:t>ample covariance:</a:t>
                </a:r>
                <a:r>
                  <a:rPr lang="en-GB" i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i="1" dirty="0" smtClean="0"/>
              </a:p>
              <a:p>
                <a:pPr lvl="1"/>
                <a:r>
                  <a:rPr lang="en-GB" dirty="0"/>
                  <a:t>s</a:t>
                </a:r>
                <a:r>
                  <a:rPr lang="en-GB" dirty="0" smtClean="0"/>
                  <a:t>ample variance: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of</a:t>
            </a:r>
            <a:br>
              <a:rPr lang="en-GB" dirty="0"/>
            </a:br>
            <a:r>
              <a:rPr lang="en-GB" dirty="0"/>
              <a:t>Two 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514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of</a:t>
            </a:r>
            <a:br>
              <a:rPr lang="en-GB" dirty="0"/>
            </a:br>
            <a:r>
              <a:rPr lang="en-GB" dirty="0"/>
              <a:t>Two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Pearson’s correlation coefficient</a:t>
                </a:r>
                <a:endParaRPr lang="en-GB" dirty="0"/>
              </a:p>
              <a:p>
                <a:pPr lvl="1"/>
                <a:r>
                  <a:rPr lang="en-GB" dirty="0" smtClean="0"/>
                  <a:t>No units (does not depend on the units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/>
                  <a:t>A</a:t>
                </a:r>
                <a:r>
                  <a:rPr lang="en-GB" dirty="0" smtClean="0"/>
                  <a:t>lways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b="0" dirty="0" smtClean="0"/>
              </a:p>
              <a:p>
                <a:pPr lvl="1"/>
                <a:r>
                  <a:rPr lang="en-GB" dirty="0"/>
                  <a:t>It does not matter which variable is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which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b="0" dirty="0" smtClean="0"/>
                  <a:t>Direction (sign)</a:t>
                </a:r>
              </a:p>
              <a:p>
                <a:pPr lvl="2"/>
                <a:r>
                  <a:rPr lang="en-GB" b="0" dirty="0" smtClean="0"/>
                  <a:t>Positive association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b="0" dirty="0" smtClean="0"/>
              </a:p>
              <a:p>
                <a:pPr lvl="2"/>
                <a:r>
                  <a:rPr lang="en-GB" b="0" dirty="0" smtClean="0"/>
                  <a:t>Negative association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b="0" dirty="0" smtClean="0"/>
                  <a:t> </a:t>
                </a:r>
              </a:p>
              <a:p>
                <a:pPr lvl="2"/>
                <a:r>
                  <a:rPr lang="en-GB" b="0" dirty="0" smtClean="0"/>
                  <a:t>No relationship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 smtClean="0"/>
              </a:p>
              <a:p>
                <a:pPr lvl="1"/>
                <a:r>
                  <a:rPr lang="en-GB" dirty="0" smtClean="0"/>
                  <a:t>Strength</a:t>
                </a:r>
              </a:p>
              <a:p>
                <a:pPr lvl="2"/>
                <a:r>
                  <a:rPr lang="en-GB" dirty="0" smtClean="0"/>
                  <a:t>Weak relationship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 smtClean="0"/>
                  <a:t> close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 smtClean="0"/>
              </a:p>
              <a:p>
                <a:pPr lvl="2"/>
                <a:r>
                  <a:rPr lang="en-GB" b="0" dirty="0" smtClean="0"/>
                  <a:t>Strong relationship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 smtClean="0"/>
                  <a:t> close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b="0" dirty="0" smtClean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b="0" dirty="0" smtClean="0"/>
                  <a:t> </a:t>
                </a:r>
              </a:p>
              <a:p>
                <a:pPr marL="971550" lvl="1" indent="-514350">
                  <a:buAutoNum type="arabicParenBoth"/>
                </a:pPr>
                <a:endParaRPr lang="en-GB" b="0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922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of</a:t>
            </a:r>
            <a:br>
              <a:rPr lang="en-GB" dirty="0"/>
            </a:br>
            <a:r>
              <a:rPr lang="en-GB" dirty="0"/>
              <a:t>Two 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Strength</a:t>
            </a:r>
          </a:p>
          <a:p>
            <a:pPr lvl="1"/>
            <a:r>
              <a:rPr lang="en-GB" dirty="0" smtClean="0"/>
              <a:t>Note: different sources give different descriptions</a:t>
            </a:r>
          </a:p>
          <a:p>
            <a:pPr marL="457200" lvl="1" indent="0">
              <a:buNone/>
            </a:pPr>
            <a:r>
              <a:rPr lang="en-GB" dirty="0" smtClean="0"/>
              <a:t>0-0.2	Very weak</a:t>
            </a:r>
          </a:p>
          <a:p>
            <a:pPr marL="457200" lvl="1" indent="0">
              <a:buNone/>
            </a:pPr>
            <a:r>
              <a:rPr lang="en-GB" dirty="0" smtClean="0"/>
              <a:t>0.2-0.4	Weak</a:t>
            </a:r>
          </a:p>
          <a:p>
            <a:pPr marL="457200" lvl="1" indent="0">
              <a:buNone/>
            </a:pPr>
            <a:r>
              <a:rPr lang="en-GB" dirty="0" smtClean="0"/>
              <a:t>0.4-0.6	Moderate</a:t>
            </a:r>
          </a:p>
          <a:p>
            <a:pPr marL="457200" lvl="1" indent="0">
              <a:buNone/>
            </a:pPr>
            <a:r>
              <a:rPr lang="en-GB" dirty="0" smtClean="0"/>
              <a:t>0.6-0.8	Strong</a:t>
            </a:r>
          </a:p>
          <a:p>
            <a:pPr marL="457200" lvl="1" indent="0">
              <a:buNone/>
            </a:pPr>
            <a:r>
              <a:rPr lang="en-GB" dirty="0" smtClean="0"/>
              <a:t>0.8-1.0	Very strong</a:t>
            </a:r>
          </a:p>
          <a:p>
            <a:r>
              <a:rPr lang="en-GB" i="1" dirty="0" smtClean="0"/>
              <a:t>WARNING! —</a:t>
            </a:r>
            <a:r>
              <a:rPr lang="en-GB" dirty="0" smtClean="0"/>
              <a:t> Correlation coefficient is NOT robust, i.e.,  it is sensitive to (bivariate) outliers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Statistics of</a:t>
            </a:r>
            <a:br>
              <a:rPr lang="en-GB" dirty="0" smtClean="0"/>
            </a:br>
            <a:r>
              <a:rPr lang="en-GB" dirty="0" smtClean="0"/>
              <a:t>Two </a:t>
            </a:r>
            <a:r>
              <a:rPr lang="en-GB" dirty="0"/>
              <a:t>Quantitative </a:t>
            </a:r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Warning!</a:t>
            </a:r>
            <a:r>
              <a:rPr lang="en-GB" dirty="0" smtClean="0"/>
              <a:t> — Only use Pearson’s correlation coefficient when there is a </a:t>
            </a:r>
            <a:r>
              <a:rPr lang="en-GB" b="1" dirty="0" smtClean="0">
                <a:solidFill>
                  <a:srgbClr val="7030A0"/>
                </a:solidFill>
              </a:rPr>
              <a:t>linear relationship</a:t>
            </a:r>
          </a:p>
          <a:p>
            <a:pPr lvl="1"/>
            <a:r>
              <a:rPr lang="en-GB" dirty="0" smtClean="0"/>
              <a:t>confirm with a scatterplot that any relationship is NOT nonlinear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Finding Correlations in Non-Linear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95260"/>
            <a:ext cx="76200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of</a:t>
            </a:r>
            <a:br>
              <a:rPr lang="en-GB" dirty="0"/>
            </a:br>
            <a:r>
              <a:rPr lang="en-GB" dirty="0"/>
              <a:t>Two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33900" cy="4351338"/>
              </a:xfrm>
            </p:spPr>
            <p:txBody>
              <a:bodyPr/>
              <a:lstStyle/>
              <a:p>
                <a:r>
                  <a:rPr lang="en-GB" dirty="0" err="1"/>
                  <a:t>Anscombe’s</a:t>
                </a:r>
                <a:r>
                  <a:rPr lang="en-GB" dirty="0"/>
                  <a:t> </a:t>
                </a:r>
                <a:r>
                  <a:rPr lang="en-GB" dirty="0" smtClean="0"/>
                  <a:t>Quartet</a:t>
                </a:r>
              </a:p>
              <a:p>
                <a:r>
                  <a:rPr lang="en-GB" i="1" dirty="0" smtClean="0"/>
                  <a:t>Danger! —</a:t>
                </a:r>
                <a:r>
                  <a:rPr lang="en-GB" dirty="0" smtClean="0"/>
                  <a:t> All four datasets have exactly the same:</a:t>
                </a:r>
              </a:p>
              <a:p>
                <a:pPr lvl="1"/>
                <a:r>
                  <a:rPr lang="en-GB" dirty="0" smtClean="0"/>
                  <a:t>Mean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Variance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Mean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Variance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Correlation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=0.816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33900" cy="4351338"/>
              </a:xfrm>
              <a:blipFill>
                <a:blip r:embed="rId3"/>
                <a:stretch>
                  <a:fillRect l="-3096" t="-2801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44" y="1620947"/>
            <a:ext cx="7200244" cy="5237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dc545ae-2750-4659-9cc4-901d4e2a413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12183</TotalTime>
  <Words>972</Words>
  <Application>Microsoft Office PowerPoint</Application>
  <PresentationFormat>Widescreen</PresentationFormat>
  <Paragraphs>104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UW-Theme-2019</vt:lpstr>
      <vt:lpstr> 5005CEM Lecture 4b: Summary Statistics of Two Variables</vt:lpstr>
      <vt:lpstr>Recap</vt:lpstr>
      <vt:lpstr>Sir Francis Galton (1822–1911)</vt:lpstr>
      <vt:lpstr>Summary Statistics of Two Quantitative Variables</vt:lpstr>
      <vt:lpstr>Summary Statistics of Two Quantitative Variables</vt:lpstr>
      <vt:lpstr>Summary Statistics of Two Quantitative Variables</vt:lpstr>
      <vt:lpstr>Summary Statistics of Two Quantitative Variables</vt:lpstr>
      <vt:lpstr>Summary Statistics of Two Quantitative Variables</vt:lpstr>
      <vt:lpstr>Summary Statistics of Two Quantitative Variables</vt:lpstr>
      <vt:lpstr>Summary Statistics of Multivariate Data</vt:lpstr>
      <vt:lpstr>Correlation vs Causation</vt:lpstr>
      <vt:lpstr>Correlation vs Causation</vt:lpstr>
      <vt:lpstr>Statistical Modelling of Two Quantitative Variables</vt:lpstr>
      <vt:lpstr>Summary</vt:lpstr>
      <vt:lpstr>Class Discussion Questions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970</cp:revision>
  <dcterms:created xsi:type="dcterms:W3CDTF">2019-09-02T14:14:17Z</dcterms:created>
  <dcterms:modified xsi:type="dcterms:W3CDTF">2023-01-21T15:47:29Z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