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1"/>
  </p:notesMasterIdLst>
  <p:sldIdLst>
    <p:sldId id="272" r:id="rId5"/>
    <p:sldId id="338" r:id="rId6"/>
    <p:sldId id="370" r:id="rId7"/>
    <p:sldId id="346" r:id="rId8"/>
    <p:sldId id="369" r:id="rId9"/>
    <p:sldId id="368" r:id="rId10"/>
    <p:sldId id="372" r:id="rId11"/>
    <p:sldId id="373" r:id="rId12"/>
    <p:sldId id="350" r:id="rId13"/>
    <p:sldId id="347" r:id="rId14"/>
    <p:sldId id="358" r:id="rId15"/>
    <p:sldId id="367" r:id="rId16"/>
    <p:sldId id="366" r:id="rId17"/>
    <p:sldId id="375" r:id="rId18"/>
    <p:sldId id="374" r:id="rId19"/>
    <p:sldId id="3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9" d="100"/>
          <a:sy n="59" d="100"/>
        </p:scale>
        <p:origin x="78" y="432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21/01/2023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top-10-list-the-v-s-of-big-dat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blog/7-key-drivers-for-the-big-data-marke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ttabyte_Er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bigdatahub.com/infographic/four-vs-big-dat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18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https://www.datasciencecentral.com/profiles/blogs/top-10-list-the-v-s-of-big-data</a:t>
            </a:r>
            <a:endParaRPr lang="en-GB" dirty="0" smtClean="0"/>
          </a:p>
          <a:p>
            <a:r>
              <a:rPr lang="en-GB" dirty="0" smtClean="0"/>
              <a:t>Reading: https://datafloq.com/read/3vs-sufficient-describe-big-data/166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4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</a:t>
            </a:r>
            <a:r>
              <a:rPr lang="en-GB" baseline="0" dirty="0" smtClean="0"/>
              <a:t> https://www.bbc.co.uk/news/science-environment-55933958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833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Recommended reading: https://theconversation.com/six-ways-and-counting-that-big-data-systems-are-harming-society-88660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6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https://marketoonist.com/2017/03/bigdata.html</a:t>
            </a:r>
          </a:p>
          <a:p>
            <a:r>
              <a:rPr lang="en-GB" dirty="0" smtClean="0"/>
              <a:t>Image from: https://datafloq.com/read/10-really-cool-data-cartoons-you-have-to-see/867</a:t>
            </a:r>
          </a:p>
          <a:p>
            <a:r>
              <a:rPr lang="en-GB" dirty="0" smtClean="0"/>
              <a:t>Image from: https://quotesblog.net/top-bill-gates-quotes-images/quote-bill-gates-640k-ought-to-be-enough-for-anybody-89027/</a:t>
            </a:r>
          </a:p>
          <a:p>
            <a:r>
              <a:rPr lang="en-GB" dirty="0" smtClean="0"/>
              <a:t>Image</a:t>
            </a:r>
            <a:r>
              <a:rPr lang="en-GB" baseline="0" dirty="0" smtClean="0"/>
              <a:t> from: https://makeameme.org/meme/big-data-big-ce2802fe07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38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https://www.theguardian.com/commentisfree/2018/mar/28/all-the-data-facebook-google-has-on-you-privacy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53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</a:t>
            </a:r>
            <a:r>
              <a:rPr lang="en-GB" dirty="0" smtClean="0">
                <a:hlinkClick r:id="rId3"/>
              </a:rPr>
              <a:t>http://hortonworks.com/blog/7-key-drivers-for-the-big-data-market/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Data</a:t>
            </a:r>
            <a:r>
              <a:rPr lang="en-GB" baseline="0" dirty="0" smtClean="0"/>
              <a:t> from activities, conversations, photos/videos, sensors, </a:t>
            </a:r>
            <a:r>
              <a:rPr lang="en-GB" baseline="0" dirty="0" err="1" smtClean="0"/>
              <a:t>IoT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74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https://en.wikipedia.org/wiki/Zettabyte_Era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2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https://wikibon.com/taming-big-data-a-big-data-infographic/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8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</a:t>
            </a:r>
            <a:r>
              <a:rPr lang="en-GB" baseline="0" dirty="0" smtClean="0"/>
              <a:t> https://onlinedegrees.mtu.edu/news/ways-big-data-affects-your-personal-life</a:t>
            </a:r>
          </a:p>
          <a:p>
            <a:r>
              <a:rPr lang="en-GB" baseline="0" dirty="0" smtClean="0"/>
              <a:t>Source: https://techvidvan.com/tutorials/big-data-applications/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04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96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</a:t>
            </a:r>
            <a:r>
              <a:rPr lang="en-GB" dirty="0" smtClean="0">
                <a:hlinkClick r:id="rId3"/>
              </a:rPr>
              <a:t>https://www.ibmbigdatahub.com/infographic/four-vs-big-data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4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5005CEM Lecture 7a:</a:t>
            </a:r>
            <a:br>
              <a:rPr lang="en-GB" dirty="0" smtClean="0"/>
            </a:br>
            <a:r>
              <a:rPr lang="en-GB" dirty="0" smtClean="0"/>
              <a:t>What is Big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Computing, Mathematics and Data Science</a:t>
            </a:r>
            <a:br>
              <a:rPr lang="en-GB" dirty="0"/>
            </a:br>
            <a:r>
              <a:rPr lang="en-GB" dirty="0"/>
              <a:t>Coventry University</a:t>
            </a:r>
          </a:p>
          <a:p>
            <a:r>
              <a:rPr lang="en-GB" dirty="0"/>
              <a:t>5005CEM Data Science</a:t>
            </a:r>
            <a:br>
              <a:rPr lang="en-GB" dirty="0"/>
            </a:br>
            <a:r>
              <a:rPr lang="en-GB" dirty="0"/>
              <a:t>2022/23 Semester 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endParaRPr lang="en-GB" dirty="0"/>
          </a:p>
        </p:txBody>
      </p:sp>
      <p:pic>
        <p:nvPicPr>
          <p:cNvPr id="1026" name="Picture 2" descr="The Four V's of Big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0" y="1671"/>
            <a:ext cx="1113269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</a:t>
            </a:r>
            <a:r>
              <a:rPr lang="en-GB" dirty="0" smtClean="0"/>
              <a:t>Vs?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Doug </a:t>
            </a:r>
            <a:r>
              <a:rPr lang="en-GB" dirty="0"/>
              <a:t>Laney (</a:t>
            </a:r>
            <a:r>
              <a:rPr lang="en-GB" b="1" dirty="0">
                <a:solidFill>
                  <a:srgbClr val="7030A0"/>
                </a:solidFill>
              </a:rPr>
              <a:t>2001</a:t>
            </a:r>
            <a:r>
              <a:rPr lang="en-GB" dirty="0"/>
              <a:t>) 3D Data Management: Controlling Data Volume, Velocity, and Variety.  META </a:t>
            </a:r>
            <a:r>
              <a:rPr lang="en-GB" dirty="0" smtClean="0"/>
              <a:t>Group.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volume, velocity, variety</a:t>
            </a:r>
          </a:p>
          <a:p>
            <a:r>
              <a:rPr lang="en-GB" dirty="0" smtClean="0"/>
              <a:t>Van </a:t>
            </a:r>
            <a:r>
              <a:rPr lang="en-GB" dirty="0" err="1" smtClean="0"/>
              <a:t>Rijmenam</a:t>
            </a:r>
            <a:r>
              <a:rPr lang="en-GB" dirty="0" smtClean="0"/>
              <a:t> (2014) describes (controversial) additions: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veracity, validity, value, variability,</a:t>
            </a:r>
            <a:br>
              <a:rPr lang="en-GB" i="1" dirty="0" smtClean="0"/>
            </a:br>
            <a:r>
              <a:rPr lang="en-GB" i="1" dirty="0" smtClean="0"/>
              <a:t>	venue, vocabulary, vagueness</a:t>
            </a:r>
          </a:p>
          <a:p>
            <a:pPr lvl="1"/>
            <a:r>
              <a:rPr lang="en-GB" dirty="0" smtClean="0"/>
              <a:t>These are mostly consequences of volume, velocity, variety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vs Multivariate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Multivariate Data</a:t>
            </a:r>
          </a:p>
          <a:p>
            <a:pPr lvl="1"/>
            <a:r>
              <a:rPr lang="en-GB" dirty="0" smtClean="0"/>
              <a:t>many columns/variables but few rows/observations (structured)</a:t>
            </a:r>
          </a:p>
          <a:p>
            <a:pPr lvl="1"/>
            <a:r>
              <a:rPr lang="en-GB" dirty="0" smtClean="0"/>
              <a:t>multivariate </a:t>
            </a:r>
            <a:r>
              <a:rPr lang="en-GB" dirty="0"/>
              <a:t>regression </a:t>
            </a:r>
            <a:r>
              <a:rPr lang="en-GB" dirty="0" smtClean="0"/>
              <a:t>(vector response </a:t>
            </a:r>
            <a:r>
              <a:rPr lang="en-GB" dirty="0"/>
              <a:t>and vector predictor)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rincipal </a:t>
            </a:r>
            <a:r>
              <a:rPr lang="en-GB" dirty="0"/>
              <a:t>components analysis (PCA)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lustering and classification</a:t>
            </a:r>
            <a:endParaRPr lang="en-GB" dirty="0"/>
          </a:p>
          <a:p>
            <a:r>
              <a:rPr lang="en-GB" b="1" dirty="0" smtClean="0">
                <a:solidFill>
                  <a:srgbClr val="7030A0"/>
                </a:solidFill>
              </a:rPr>
              <a:t>Big Data</a:t>
            </a:r>
          </a:p>
          <a:p>
            <a:pPr lvl="1"/>
            <a:r>
              <a:rPr lang="en-GB" dirty="0" smtClean="0"/>
              <a:t>many rows/observations but few columns/variables</a:t>
            </a:r>
            <a:br>
              <a:rPr lang="en-GB" dirty="0" smtClean="0"/>
            </a:br>
            <a:r>
              <a:rPr lang="en-GB" dirty="0" smtClean="0"/>
              <a:t>(often just unstructured key/value pairs)</a:t>
            </a:r>
          </a:p>
          <a:p>
            <a:pPr lvl="1"/>
            <a:r>
              <a:rPr lang="en-GB" dirty="0" smtClean="0"/>
              <a:t>model overfitting</a:t>
            </a:r>
            <a:br>
              <a:rPr lang="en-GB" dirty="0" smtClean="0"/>
            </a:br>
            <a:r>
              <a:rPr lang="en-GB" dirty="0" smtClean="0"/>
              <a:t>(but more likely want to fit an individual model to each person)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GAFA (Google, Apple, Facebook, Amazon)</a:t>
            </a:r>
          </a:p>
          <a:p>
            <a:pPr lvl="1"/>
            <a:r>
              <a:rPr lang="en-GB" dirty="0" smtClean="0"/>
              <a:t>What do they know about individuals?</a:t>
            </a:r>
          </a:p>
          <a:p>
            <a:r>
              <a:rPr lang="en-GB" dirty="0"/>
              <a:t>Big Data: </a:t>
            </a:r>
            <a:r>
              <a:rPr lang="en-GB" dirty="0" smtClean="0"/>
              <a:t>volume or velocity or variety </a:t>
            </a:r>
            <a:r>
              <a:rPr lang="en-GB" dirty="0"/>
              <a:t>(+veracity, …)</a:t>
            </a:r>
          </a:p>
          <a:p>
            <a:r>
              <a:rPr lang="en-GB" dirty="0" smtClean="0"/>
              <a:t>Multivariate data</a:t>
            </a:r>
          </a:p>
          <a:p>
            <a:pPr lvl="1"/>
            <a:r>
              <a:rPr lang="en-GB" dirty="0" smtClean="0"/>
              <a:t>structured, many columns</a:t>
            </a:r>
          </a:p>
          <a:p>
            <a:pPr marL="0" indent="0">
              <a:buNone/>
            </a:pPr>
            <a:r>
              <a:rPr lang="en-GB" dirty="0" smtClean="0"/>
              <a:t>  vs Big Data</a:t>
            </a:r>
          </a:p>
          <a:p>
            <a:pPr lvl="1"/>
            <a:r>
              <a:rPr lang="en-GB" dirty="0" smtClean="0"/>
              <a:t>many rows, unstructured key/value pairs</a:t>
            </a:r>
          </a:p>
          <a:p>
            <a:pPr lvl="1"/>
            <a:r>
              <a:rPr lang="en-GB" dirty="0" smtClean="0"/>
              <a:t>images, video, audio, documents, 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Discussion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Square Kilometre </a:t>
            </a:r>
            <a:r>
              <a:rPr lang="en-GB" dirty="0" smtClean="0"/>
              <a:t>Array (SKA) of radio telescopes</a:t>
            </a:r>
            <a:endParaRPr lang="en-GB" dirty="0"/>
          </a:p>
        </p:txBody>
      </p:sp>
      <p:pic>
        <p:nvPicPr>
          <p:cNvPr id="1026" name="Picture 2" descr="Artwork: The South African segment will be dish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78" y="2573867"/>
            <a:ext cx="7616235" cy="42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1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b="1" dirty="0" smtClean="0">
                <a:solidFill>
                  <a:srgbClr val="7030A0"/>
                </a:solidFill>
              </a:rPr>
              <a:t>Square </a:t>
            </a:r>
            <a:r>
              <a:rPr lang="en-GB" b="1" dirty="0">
                <a:solidFill>
                  <a:srgbClr val="7030A0"/>
                </a:solidFill>
              </a:rPr>
              <a:t>Kilometre Array</a:t>
            </a:r>
            <a:r>
              <a:rPr lang="en-GB" dirty="0"/>
              <a:t> (SKA) of thousands of radio telescopes </a:t>
            </a:r>
            <a:r>
              <a:rPr lang="en-GB" dirty="0" smtClean="0"/>
              <a:t>is planned </a:t>
            </a:r>
            <a:r>
              <a:rPr lang="en-GB" dirty="0"/>
              <a:t>to be built in Australia and South </a:t>
            </a:r>
            <a:r>
              <a:rPr lang="en-GB" dirty="0" smtClean="0"/>
              <a:t>Africa.</a:t>
            </a:r>
          </a:p>
          <a:p>
            <a:r>
              <a:rPr lang="en-GB" dirty="0" smtClean="0"/>
              <a:t>It </a:t>
            </a:r>
            <a:r>
              <a:rPr lang="en-GB" dirty="0"/>
              <a:t>is estimated </a:t>
            </a:r>
            <a:r>
              <a:rPr lang="en-GB" dirty="0" smtClean="0"/>
              <a:t>that SKA will </a:t>
            </a:r>
            <a:r>
              <a:rPr lang="en-GB" dirty="0"/>
              <a:t>produce around 0.5 </a:t>
            </a:r>
            <a:r>
              <a:rPr lang="en-GB" dirty="0" err="1"/>
              <a:t>Exabytes</a:t>
            </a:r>
            <a:r>
              <a:rPr lang="en-GB" dirty="0"/>
              <a:t> of data every year, with each individual radio telescope estimated to produce approximately 1TB of raw data per </a:t>
            </a:r>
            <a:r>
              <a:rPr lang="en-GB" dirty="0" smtClean="0"/>
              <a:t>second.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Justify</a:t>
            </a:r>
            <a:r>
              <a:rPr lang="en-GB" dirty="0" smtClean="0"/>
              <a:t> </a:t>
            </a:r>
            <a:r>
              <a:rPr lang="en-GB" dirty="0"/>
              <a:t>why we might or might not consider this radio telescope data as Big Data.</a:t>
            </a:r>
            <a:endParaRPr lang="en-GB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5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(1) Are </a:t>
            </a:r>
            <a:r>
              <a:rPr lang="en-GB" dirty="0"/>
              <a:t>the 3Vs </a:t>
            </a:r>
            <a:r>
              <a:rPr lang="en-GB" b="1" dirty="0">
                <a:solidFill>
                  <a:srgbClr val="7030A0"/>
                </a:solidFill>
              </a:rPr>
              <a:t>sufficient</a:t>
            </a:r>
            <a:r>
              <a:rPr lang="en-GB" dirty="0"/>
              <a:t> to characterise data as Big Data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smtClean="0"/>
              <a:t>(2) Discuss the following quote:</a:t>
            </a:r>
          </a:p>
          <a:p>
            <a:pPr marL="0" indent="0" algn="ctr">
              <a:buNone/>
            </a:pPr>
            <a:r>
              <a:rPr lang="en-GB" dirty="0" smtClean="0"/>
              <a:t>“Every </a:t>
            </a:r>
            <a:r>
              <a:rPr lang="en-GB" dirty="0"/>
              <a:t>company has big data in its future and every company will eventually be in the data business</a:t>
            </a:r>
            <a:r>
              <a:rPr lang="en-GB" dirty="0" smtClean="0"/>
              <a:t>.”</a:t>
            </a:r>
            <a:br>
              <a:rPr lang="en-GB" dirty="0" smtClean="0"/>
            </a:br>
            <a:r>
              <a:rPr lang="en-GB" dirty="0" smtClean="0"/>
              <a:t>— Thomas Davenport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(3) Are there any </a:t>
            </a:r>
            <a:r>
              <a:rPr lang="en-GB" b="1" dirty="0" smtClean="0">
                <a:solidFill>
                  <a:srgbClr val="7030A0"/>
                </a:solidFill>
              </a:rPr>
              <a:t>dangers</a:t>
            </a:r>
            <a:r>
              <a:rPr lang="en-GB" dirty="0" smtClean="0"/>
              <a:t> of Big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Science project lifecycle/pipeline/workflow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Exploratory </a:t>
            </a:r>
            <a:r>
              <a:rPr lang="en-GB" dirty="0"/>
              <a:t>data analysis (EDA) </a:t>
            </a:r>
            <a:r>
              <a:rPr lang="en-GB" dirty="0" smtClean="0"/>
              <a:t>— summarise/visualise data (“story telling”), correlation, scatter matrix</a:t>
            </a:r>
            <a:endParaRPr lang="en-GB" dirty="0"/>
          </a:p>
          <a:p>
            <a:r>
              <a:rPr lang="en-GB" dirty="0" smtClean="0"/>
              <a:t>So far, we have assumed we can load an entire dataset into the memory of a single computer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14190" r="9151" b="56434"/>
          <a:stretch/>
        </p:blipFill>
        <p:spPr>
          <a:xfrm>
            <a:off x="2915557" y="2447569"/>
            <a:ext cx="6792686" cy="12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“Big”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Big Data Promises cartoon | Marketoonist | Tom Fishbur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9" y="4166843"/>
            <a:ext cx="353271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Really Cool Data Cartoons You Have to See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37" y="1481294"/>
            <a:ext cx="375956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ote-Bill-Gates-640k-ought-to-be-enough-for-anybody-890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41" y="1377913"/>
            <a:ext cx="46666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G DATA BIG DATA EVERYWHERE - Buzz and Woody Big Data meme | Make a Me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48" y="4166843"/>
            <a:ext cx="462385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GAFA (the “Big Four”)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Google</a:t>
            </a:r>
            <a:r>
              <a:rPr lang="en-GB" dirty="0"/>
              <a:t>, Apple, Facebook, </a:t>
            </a:r>
            <a:r>
              <a:rPr lang="en-GB" dirty="0" smtClean="0"/>
              <a:t>Amazon (+Microsoft)</a:t>
            </a:r>
          </a:p>
          <a:p>
            <a:r>
              <a:rPr lang="en-GB" dirty="0" smtClean="0"/>
              <a:t>What do they know about individuals?</a:t>
            </a:r>
          </a:p>
          <a:p>
            <a:pPr lvl="1"/>
            <a:r>
              <a:rPr lang="en-GB" dirty="0" smtClean="0"/>
              <a:t>Emails, search </a:t>
            </a:r>
            <a:r>
              <a:rPr lang="en-GB" dirty="0"/>
              <a:t>history, </a:t>
            </a:r>
            <a:r>
              <a:rPr lang="en-GB" dirty="0" err="1"/>
              <a:t>Youtube</a:t>
            </a:r>
            <a:r>
              <a:rPr lang="en-GB" dirty="0"/>
              <a:t> </a:t>
            </a:r>
            <a:r>
              <a:rPr lang="en-GB" dirty="0" smtClean="0"/>
              <a:t>history, photos, likes</a:t>
            </a:r>
          </a:p>
          <a:p>
            <a:pPr lvl="1"/>
            <a:r>
              <a:rPr lang="en-GB" dirty="0" smtClean="0"/>
              <a:t>Location (timeline</a:t>
            </a:r>
            <a:r>
              <a:rPr lang="en-GB" dirty="0"/>
              <a:t>), </a:t>
            </a:r>
            <a:r>
              <a:rPr lang="en-GB" dirty="0" smtClean="0"/>
              <a:t>click-log, advertisement profile, apps used</a:t>
            </a:r>
          </a:p>
          <a:p>
            <a:pPr lvl="1"/>
            <a:r>
              <a:rPr lang="en-GB" dirty="0" smtClean="0"/>
              <a:t>Emails, photos, videos, audio, contacts</a:t>
            </a:r>
          </a:p>
          <a:p>
            <a:pPr lvl="1"/>
            <a:r>
              <a:rPr lang="en-GB" dirty="0" smtClean="0"/>
              <a:t>Access to your webcam/ microphone (Alexa, </a:t>
            </a:r>
            <a:r>
              <a:rPr lang="en-GB" dirty="0" err="1" smtClean="0"/>
              <a:t>etc</a:t>
            </a:r>
            <a:r>
              <a:rPr lang="en-GB" dirty="0" smtClean="0"/>
              <a:t>), transcripts</a:t>
            </a:r>
          </a:p>
          <a:p>
            <a:r>
              <a:rPr lang="en-GB" dirty="0" smtClean="0"/>
              <a:t>People </a:t>
            </a:r>
            <a:r>
              <a:rPr lang="en-GB" b="1" dirty="0" smtClean="0">
                <a:solidFill>
                  <a:srgbClr val="7030A0"/>
                </a:solidFill>
              </a:rPr>
              <a:t>“pay”</a:t>
            </a:r>
            <a:r>
              <a:rPr lang="en-GB" dirty="0" smtClean="0"/>
              <a:t> with data (whenever you use the service)</a:t>
            </a:r>
          </a:p>
          <a:p>
            <a:pPr lvl="1"/>
            <a:r>
              <a:rPr lang="en-GB" dirty="0" smtClean="0"/>
              <a:t>Data used/sold to target advertising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GAFA and Banking – He Who Dares Wins | FinTech Connec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3" b="29070"/>
          <a:stretch/>
        </p:blipFill>
        <p:spPr bwMode="auto">
          <a:xfrm>
            <a:off x="7381105" y="5463731"/>
            <a:ext cx="4761905" cy="13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Sources </a:t>
            </a:r>
            <a:r>
              <a:rPr lang="en-GB" dirty="0" smtClean="0"/>
              <a:t>of Big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2844" cy="435133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https://web.archive.org/web/20130407223218if_/http:/hortonworks.com/wp-content/uploads/2012/05/bigdata_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28" y="1386731"/>
            <a:ext cx="7717943" cy="54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live in the “zettabyte era”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8763000" cy="411892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06364525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73682081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6943872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1916331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8568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     1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892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Kg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kilogram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kB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kilobyte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336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Mg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megagram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MB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megabyte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80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Gg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gigagram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GB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gigabyte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920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Tg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terragram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TB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terrabyte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4954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Pg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petagram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PB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petabyte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08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Eg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exagram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EB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exabyte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96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Zg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zettagram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 smtClean="0">
                              <a:solidFill>
                                <a:srgbClr val="7030A0"/>
                              </a:solidFill>
                            </a:rPr>
                            <a:t>ZB</a:t>
                          </a:r>
                          <a:endParaRPr lang="en-GB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 smtClean="0">
                              <a:solidFill>
                                <a:srgbClr val="7030A0"/>
                              </a:solidFill>
                            </a:rPr>
                            <a:t>zettabyte</a:t>
                          </a:r>
                          <a:endParaRPr lang="en-GB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73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Yg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yottagram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YB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yottabyte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0759316"/>
                  </p:ext>
                </p:extLst>
              </p:nvPr>
            </p:nvGraphicFramePr>
            <p:xfrm>
              <a:off x="838200" y="1825625"/>
              <a:ext cx="8763000" cy="411892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06364525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73682081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6943872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1916331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8568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     1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  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8920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10667" r="-400347" b="-7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Kg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kilogram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kB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kilobyte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3362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210667" r="-400347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Mg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megagram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MB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megabyte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800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306579" r="-400347" b="-5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Gg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gigagram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GB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gigabyte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9207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412000" r="-400347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Tg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terragram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TB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terrabyte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4954729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505263" r="-40034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Pg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petagram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PB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petabyte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0859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613333" r="-400347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Eg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exagram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EB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exabyte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968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713333" r="-400347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Zg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zettagram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 smtClean="0">
                              <a:solidFill>
                                <a:srgbClr val="7030A0"/>
                              </a:solidFill>
                            </a:rPr>
                            <a:t>ZB</a:t>
                          </a:r>
                          <a:endParaRPr lang="en-GB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 smtClean="0">
                              <a:solidFill>
                                <a:srgbClr val="7030A0"/>
                              </a:solidFill>
                            </a:rPr>
                            <a:t>zettabyte</a:t>
                          </a:r>
                          <a:endParaRPr lang="en-GB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736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813333" r="-40034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err="1" smtClean="0"/>
                            <a:t>Yg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yottagram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YB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yottabyte</a:t>
                          </a:r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9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2844" cy="435133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 descr="big-data.v.1.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53"/>
          <a:stretch/>
        </p:blipFill>
        <p:spPr bwMode="auto">
          <a:xfrm>
            <a:off x="2612902" y="0"/>
            <a:ext cx="6966196" cy="68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1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Music</a:t>
            </a:r>
            <a:r>
              <a:rPr lang="en-GB" dirty="0"/>
              <a:t>, </a:t>
            </a:r>
            <a:r>
              <a:rPr lang="en-GB" dirty="0" smtClean="0"/>
              <a:t>TV shows</a:t>
            </a:r>
            <a:r>
              <a:rPr lang="en-GB" dirty="0"/>
              <a:t>, and </a:t>
            </a:r>
            <a:r>
              <a:rPr lang="en-GB" dirty="0" smtClean="0"/>
              <a:t>movies</a:t>
            </a:r>
            <a:endParaRPr lang="en-GB" dirty="0"/>
          </a:p>
          <a:p>
            <a:r>
              <a:rPr lang="en-GB" dirty="0"/>
              <a:t>Healthcare and </a:t>
            </a:r>
            <a:r>
              <a:rPr lang="en-GB" dirty="0" smtClean="0"/>
              <a:t>medical services</a:t>
            </a:r>
            <a:endParaRPr lang="en-GB" dirty="0"/>
          </a:p>
          <a:p>
            <a:r>
              <a:rPr lang="en-GB" dirty="0"/>
              <a:t>Shopping and </a:t>
            </a:r>
            <a:r>
              <a:rPr lang="en-GB" dirty="0" smtClean="0"/>
              <a:t>marketing</a:t>
            </a:r>
            <a:endParaRPr lang="en-GB" dirty="0"/>
          </a:p>
          <a:p>
            <a:r>
              <a:rPr lang="en-GB" dirty="0"/>
              <a:t>Travel and </a:t>
            </a:r>
            <a:r>
              <a:rPr lang="en-GB" dirty="0" smtClean="0"/>
              <a:t>transportation</a:t>
            </a:r>
            <a:endParaRPr lang="en-GB" dirty="0"/>
          </a:p>
          <a:p>
            <a:r>
              <a:rPr lang="en-GB" dirty="0" smtClean="0"/>
              <a:t>Government, public policy </a:t>
            </a:r>
            <a:r>
              <a:rPr lang="en-GB" dirty="0"/>
              <a:t>and </a:t>
            </a:r>
            <a:r>
              <a:rPr lang="en-GB" dirty="0" smtClean="0"/>
              <a:t>safety</a:t>
            </a:r>
            <a:endParaRPr lang="en-GB" dirty="0"/>
          </a:p>
          <a:p>
            <a:r>
              <a:rPr lang="en-GB" dirty="0"/>
              <a:t>News and </a:t>
            </a:r>
            <a:r>
              <a:rPr lang="en-GB" dirty="0" smtClean="0"/>
              <a:t>information</a:t>
            </a:r>
            <a:endParaRPr lang="en-GB" dirty="0"/>
          </a:p>
          <a:p>
            <a:r>
              <a:rPr lang="en-GB" dirty="0"/>
              <a:t>Education and </a:t>
            </a:r>
            <a:r>
              <a:rPr lang="en-GB" dirty="0" smtClean="0"/>
              <a:t>employment</a:t>
            </a:r>
            <a:endParaRPr lang="en-GB" dirty="0"/>
          </a:p>
          <a:p>
            <a:r>
              <a:rPr lang="en-GB" dirty="0"/>
              <a:t>Artificial </a:t>
            </a:r>
            <a:r>
              <a:rPr lang="en-GB" dirty="0" smtClean="0"/>
              <a:t>intelligence</a:t>
            </a:r>
          </a:p>
          <a:p>
            <a:r>
              <a:rPr lang="en-GB" dirty="0" smtClean="0"/>
              <a:t>Banking, finance, and insurance</a:t>
            </a:r>
          </a:p>
          <a:p>
            <a:r>
              <a:rPr lang="en-GB" dirty="0" smtClean="0"/>
              <a:t>Energy and utilities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8" name="Picture 4" descr="What is big data and what are some examples of big data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05" y="1517463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g data applications in different secto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05" y="4427157"/>
            <a:ext cx="3600000" cy="18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Four Vs of Big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Volume</a:t>
            </a:r>
            <a:r>
              <a:rPr lang="en-GB" dirty="0" smtClean="0"/>
              <a:t> (scale of data)</a:t>
            </a:r>
          </a:p>
          <a:p>
            <a:pPr lvl="1"/>
            <a:r>
              <a:rPr lang="en-GB" dirty="0" smtClean="0"/>
              <a:t>Small data (fits into main memory), e.g., CSV file</a:t>
            </a:r>
          </a:p>
          <a:p>
            <a:pPr lvl="1"/>
            <a:r>
              <a:rPr lang="en-GB" dirty="0" smtClean="0"/>
              <a:t>Medium data (fits on machine but not into memory), e.g., database</a:t>
            </a:r>
          </a:p>
          <a:p>
            <a:pPr lvl="1"/>
            <a:r>
              <a:rPr lang="en-GB" dirty="0" smtClean="0"/>
              <a:t>Big data (does not fit on a single machine), e.g., distributed file system, cloud/datacentre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Velocity</a:t>
            </a:r>
            <a:r>
              <a:rPr lang="en-GB" dirty="0" smtClean="0"/>
              <a:t> (analysis of streaming data)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Variety</a:t>
            </a:r>
            <a:r>
              <a:rPr lang="en-GB" dirty="0" smtClean="0"/>
              <a:t> (unstructured data)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Veracity</a:t>
            </a:r>
            <a:r>
              <a:rPr lang="en-GB" dirty="0" smtClean="0"/>
              <a:t> (uncertainty of meaning data)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094BD-A9C5-4616-8A19-0299ADD7621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dc545ae-2750-4659-9cc4-901d4e2a41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11942</TotalTime>
  <Words>826</Words>
  <Application>Microsoft Office PowerPoint</Application>
  <PresentationFormat>Widescreen</PresentationFormat>
  <Paragraphs>158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UW-Theme-2019</vt:lpstr>
      <vt:lpstr> 5005CEM Lecture 7a: What is Big Data?</vt:lpstr>
      <vt:lpstr>Recap</vt:lpstr>
      <vt:lpstr>“Big” Data</vt:lpstr>
      <vt:lpstr>GAFA (the “Big Four”)</vt:lpstr>
      <vt:lpstr>Sources of Big Data</vt:lpstr>
      <vt:lpstr>We live in the “zettabyte era”</vt:lpstr>
      <vt:lpstr>PowerPoint Presentation</vt:lpstr>
      <vt:lpstr>Big Data Applications</vt:lpstr>
      <vt:lpstr>The Four Vs of Big Data</vt:lpstr>
      <vt:lpstr>PowerPoint Presentation</vt:lpstr>
      <vt:lpstr>How many Vs?</vt:lpstr>
      <vt:lpstr>Big Data vs Multivariate Data</vt:lpstr>
      <vt:lpstr>Summary</vt:lpstr>
      <vt:lpstr>Class Discussion Question</vt:lpstr>
      <vt:lpstr>Class Discussion Question</vt:lpstr>
      <vt:lpstr>Class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1170</cp:revision>
  <dcterms:created xsi:type="dcterms:W3CDTF">2019-09-02T14:14:17Z</dcterms:created>
  <dcterms:modified xsi:type="dcterms:W3CDTF">2023-01-21T16:27:41Z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