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3" r:id="rId5"/>
    <p:sldId id="262" r:id="rId6"/>
    <p:sldId id="261" r:id="rId7"/>
    <p:sldId id="267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A56"/>
    <a:srgbClr val="0D6690"/>
    <a:srgbClr val="0E7DBC"/>
    <a:srgbClr val="1AA3EA"/>
    <a:srgbClr val="000099"/>
    <a:srgbClr val="0033CC"/>
    <a:srgbClr val="0066FF"/>
    <a:srgbClr val="0066CC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55F0-CEE3-E4F5-1693-9BD674CE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574B8-4B7B-9A83-BE7E-A7D3560D3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534A-FBC5-52CD-B3F5-3FE79B91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FC88-9D50-C002-B733-8201C58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D324-67FD-C383-C636-84B0A76F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3333-D648-D976-27B1-6AA37A9E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C99E2-6C53-2DC1-8931-905ECE52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B78D-938B-2248-02E1-A49B4AD6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9588-C76A-4C40-7FCD-A26AD0B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E60D-A90E-55DF-51FC-C7989FC0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7B5EA-4FBC-D512-9ECF-6C58B80B1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257F3-1877-7BA7-34E1-5DFB1432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2BB6-D415-D446-2A5B-A4BFA168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4F50-57CD-985F-65DD-8385F8A8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F37E-DF45-60FC-2415-C22C8C1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D5DD-2E92-BB7C-7972-D87C2D3B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B1F9-6CE2-BDEC-DC13-66382995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8D92-E0CA-4E12-CD84-092E7A5D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9579-9961-17B4-526E-D0BE56B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4C27-0FA6-336E-B1E5-E09FD72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0455-C5C4-4FEA-3BD5-CA2AF745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C798-45FA-F3F1-2EEB-81DC3149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18C6-A345-FAB2-9F53-2655395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6A0E-BF0C-D877-D8C8-A22B3465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506E-626F-13FD-5284-6A9A21DD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0391-EEEB-FEFB-54F6-FC42935D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BC35-8039-DDF7-4B3C-17F19792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031D6-C640-4008-3D85-C37B3501A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039E6-DF31-15B2-738E-210453B5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0F38E-0A1B-1AC5-88E8-225F9F0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2472A-19FD-4707-A7FE-E9DC70DC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6361-9346-F777-D755-8B5DE8C3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298A1-EB84-F2A0-D14F-3D48F35C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433C8-0CBC-66DF-9B76-61B600E0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88ED2-4C5A-90AE-69C5-048AA367C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941FF-9655-BF35-F805-4281C6F2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956AD-409B-5D56-CF93-3C8E92EC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D1B1-8161-2106-76D9-D8D75B63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773-E332-1941-CF69-8497806F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7EC-01A6-5A23-2F2E-891A3F0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78D62-6602-960B-7925-97FD9516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947E1-BB24-1F29-021E-FFD8BF1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6BC3-A94B-64A6-414D-84689485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A7844-89B6-71FC-082D-DCF01775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DF55B-B892-DD68-9EA7-4A98FC94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00B9-75DA-1386-D726-A74E434B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2146-0CA7-4286-BFDE-3C21660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9A6A-C8CF-9B9D-4384-E3129781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31B29-159B-EC60-3A7C-A88F1CE17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6F63-1AEB-719E-FD88-DA2DE6F5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FAC3C-B8A4-2293-46A6-299F224B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8C121-7293-3C80-62AF-E8702821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52C5-D4D8-5A9C-B162-F4909DFF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2B189-7420-1775-A681-671F37F96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C9EC-28CD-37CD-E15C-A414A439B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E7C7-A5E2-20ED-94F8-258BB5C2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C62D-AF3B-57A7-A4DA-6DB71AF7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9CB2-5A09-789C-4387-59291CFD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6FC2A-6FAD-8E7D-E05F-13BCCEBB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CED5-5E46-3423-2BEF-80A19A62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33BE-21DD-CE9F-B089-7F14B02BD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5D7D-E889-442C-A2CA-BE2A00DCC940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AAF5-9648-39AE-9BFA-CAFBE1659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26A5-B451-17A1-10BE-7352EA66C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D08F-F03F-46AE-8B4D-B83C2705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5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9.jpe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19" Type="http://schemas.openxmlformats.org/officeDocument/2006/relationships/image" Target="../media/image20.jpe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9598C-B174-1631-A7D8-5E19EC6904F6}"/>
              </a:ext>
            </a:extLst>
          </p:cNvPr>
          <p:cNvSpPr txBox="1"/>
          <p:nvPr/>
        </p:nvSpPr>
        <p:spPr>
          <a:xfrm>
            <a:off x="2097364" y="1801096"/>
            <a:ext cx="945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lin Sans FB" panose="020E0602020502020306" pitchFamily="34" charset="0"/>
              </a:rPr>
              <a:t>Learn the A, B and Sea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22D0E-5EB5-0E7D-01C0-8B506D72601F}"/>
              </a:ext>
            </a:extLst>
          </p:cNvPr>
          <p:cNvSpPr txBox="1"/>
          <p:nvPr/>
        </p:nvSpPr>
        <p:spPr>
          <a:xfrm>
            <a:off x="4291825" y="3980222"/>
            <a:ext cx="542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accent4"/>
                </a:solidFill>
                <a:latin typeface="Ink Free" panose="03080402000500000000" pitchFamily="66" charset="0"/>
                <a:ea typeface="Calibri" panose="020F0502020204030204" pitchFamily="34" charset="0"/>
                <a:cs typeface="Calibri" panose="020F0502020204030204" pitchFamily="34" charset="0"/>
              </a:rPr>
              <a:t>Проект на Боян Герасимов, Мариян Георгиев, Светослав Вачков и Явор Минковски</a:t>
            </a:r>
            <a:endParaRPr lang="en-US" sz="2000" b="1" dirty="0">
              <a:solidFill>
                <a:schemeClr val="accent4"/>
              </a:solidFill>
              <a:latin typeface="Ink Free" panose="03080402000500000000" pitchFamily="66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25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EF9DD93-683F-C84E-E98F-1EECBE30E101}"/>
              </a:ext>
            </a:extLst>
          </p:cNvPr>
          <p:cNvSpPr/>
          <p:nvPr/>
        </p:nvSpPr>
        <p:spPr>
          <a:xfrm>
            <a:off x="-1394038" y="0"/>
            <a:ext cx="13339295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10436769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pic>
        <p:nvPicPr>
          <p:cNvPr id="5128" name="Picture 8" descr="Timeline PNGs for Free Download">
            <a:extLst>
              <a:ext uri="{FF2B5EF4-FFF2-40B4-BE49-F238E27FC236}">
                <a16:creationId xmlns:a16="http://schemas.microsoft.com/office/drawing/2014/main" id="{0EC9A31C-15BD-2402-1BC7-92E65338E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0" r="21659" b="56439"/>
          <a:stretch/>
        </p:blipFill>
        <p:spPr bwMode="auto">
          <a:xfrm>
            <a:off x="2305064" y="1056387"/>
            <a:ext cx="6487875" cy="83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E4708-0EE8-2D37-8B9A-BF4CBC2F869A}"/>
              </a:ext>
            </a:extLst>
          </p:cNvPr>
          <p:cNvSpPr txBox="1"/>
          <p:nvPr/>
        </p:nvSpPr>
        <p:spPr>
          <a:xfrm>
            <a:off x="2896420" y="558687"/>
            <a:ext cx="145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" panose="020B0502040204020203" pitchFamily="34" charset="0"/>
              </a:rPr>
              <a:t>ДЕН 1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5F36-29E5-4B53-F12A-97946D9AB22F}"/>
              </a:ext>
            </a:extLst>
          </p:cNvPr>
          <p:cNvSpPr txBox="1"/>
          <p:nvPr/>
        </p:nvSpPr>
        <p:spPr>
          <a:xfrm>
            <a:off x="4285223" y="558687"/>
            <a:ext cx="145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" panose="020B0502040204020203" pitchFamily="34" charset="0"/>
              </a:rPr>
              <a:t>ДЕН 2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D8412-70E2-4977-D37F-F6FCA6AE22A5}"/>
              </a:ext>
            </a:extLst>
          </p:cNvPr>
          <p:cNvSpPr txBox="1"/>
          <p:nvPr/>
        </p:nvSpPr>
        <p:spPr>
          <a:xfrm>
            <a:off x="5752879" y="558687"/>
            <a:ext cx="145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" panose="020B0502040204020203" pitchFamily="34" charset="0"/>
              </a:rPr>
              <a:t>ДЕН 3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EE10E-301D-B44F-CB44-FD6D953EBDDA}"/>
              </a:ext>
            </a:extLst>
          </p:cNvPr>
          <p:cNvSpPr txBox="1"/>
          <p:nvPr/>
        </p:nvSpPr>
        <p:spPr>
          <a:xfrm>
            <a:off x="1901928" y="2954091"/>
            <a:ext cx="233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ИЗБИРАНЕ НА ТЕМА 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48B1B-D08C-1839-AF99-7043B1DF3F26}"/>
              </a:ext>
            </a:extLst>
          </p:cNvPr>
          <p:cNvSpPr txBox="1"/>
          <p:nvPr/>
        </p:nvSpPr>
        <p:spPr>
          <a:xfrm>
            <a:off x="3811123" y="3729505"/>
            <a:ext cx="2339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ИЗМИСЛЯНЕ НА ИДЕЯ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ПОЛАГАНЕ НА ОСНОВИ 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BBF3E-4F8C-8744-0812-E3448C26F9AC}"/>
              </a:ext>
            </a:extLst>
          </p:cNvPr>
          <p:cNvSpPr txBox="1"/>
          <p:nvPr/>
        </p:nvSpPr>
        <p:spPr>
          <a:xfrm>
            <a:off x="7240039" y="558686"/>
            <a:ext cx="145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" panose="020B0502040204020203" pitchFamily="34" charset="0"/>
              </a:rPr>
              <a:t>ДЕН 4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7DE26-D1B8-119C-2333-9E8978968ED2}"/>
              </a:ext>
            </a:extLst>
          </p:cNvPr>
          <p:cNvSpPr txBox="1"/>
          <p:nvPr/>
        </p:nvSpPr>
        <p:spPr>
          <a:xfrm>
            <a:off x="5517388" y="2406062"/>
            <a:ext cx="2696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ПРОДЪЛЖЕНИЕ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ФИНАЛИЗИРАНЕ НА ПРОЕКТА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2AEA5-D04F-74C7-3706-08F8642F4C1C}"/>
              </a:ext>
            </a:extLst>
          </p:cNvPr>
          <p:cNvSpPr txBox="1"/>
          <p:nvPr/>
        </p:nvSpPr>
        <p:spPr>
          <a:xfrm>
            <a:off x="7740023" y="3913087"/>
            <a:ext cx="233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ПРЕДСТАВЯНЕ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FFC78A-359A-0107-92DF-D36CE014DA8B}"/>
              </a:ext>
            </a:extLst>
          </p:cNvPr>
          <p:cNvCxnSpPr>
            <a:cxnSpLocks/>
          </p:cNvCxnSpPr>
          <p:nvPr/>
        </p:nvCxnSpPr>
        <p:spPr>
          <a:xfrm rot="5400000">
            <a:off x="2697581" y="2101471"/>
            <a:ext cx="1183349" cy="463836"/>
          </a:xfrm>
          <a:prstGeom prst="bentConnector3">
            <a:avLst>
              <a:gd name="adj1" fmla="val 50000"/>
            </a:avLst>
          </a:prstGeom>
          <a:ln w="57150">
            <a:solidFill>
              <a:srgbClr val="1AA3E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F4CEB5-75B8-A68F-254E-1E1EFFDB6D4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81043" y="1741714"/>
            <a:ext cx="12998" cy="1987791"/>
          </a:xfrm>
          <a:prstGeom prst="straightConnector1">
            <a:avLst/>
          </a:prstGeom>
          <a:ln w="57150">
            <a:solidFill>
              <a:srgbClr val="0E7D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CE2DD-27D2-ABBC-86C5-4D976580B32B}"/>
              </a:ext>
            </a:extLst>
          </p:cNvPr>
          <p:cNvCxnSpPr>
            <a:cxnSpLocks/>
          </p:cNvCxnSpPr>
          <p:nvPr/>
        </p:nvCxnSpPr>
        <p:spPr>
          <a:xfrm>
            <a:off x="6444574" y="1741710"/>
            <a:ext cx="14116" cy="591679"/>
          </a:xfrm>
          <a:prstGeom prst="straightConnector1">
            <a:avLst/>
          </a:prstGeom>
          <a:ln w="57150">
            <a:solidFill>
              <a:srgbClr val="0D66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22FB95A-057C-F030-FC56-BF97F17062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2885" y="2219116"/>
            <a:ext cx="2043376" cy="1088567"/>
          </a:xfrm>
          <a:prstGeom prst="bentConnector3">
            <a:avLst/>
          </a:prstGeom>
          <a:ln w="57150">
            <a:solidFill>
              <a:srgbClr val="0C3A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9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CEAB0F-0374-9193-B5A7-0C673B978F4A}"/>
              </a:ext>
            </a:extLst>
          </p:cNvPr>
          <p:cNvSpPr/>
          <p:nvPr/>
        </p:nvSpPr>
        <p:spPr>
          <a:xfrm>
            <a:off x="-1385458" y="-4"/>
            <a:ext cx="13254002" cy="68580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10331425" y="0"/>
            <a:ext cx="1755231" cy="6858000"/>
            <a:chOff x="10672694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72694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pic>
        <p:nvPicPr>
          <p:cNvPr id="6152" name="Picture 8" descr="Light Bulb PNG Images - FreeIconsPNG">
            <a:extLst>
              <a:ext uri="{FF2B5EF4-FFF2-40B4-BE49-F238E27FC236}">
                <a16:creationId xmlns:a16="http://schemas.microsoft.com/office/drawing/2014/main" id="{DE7334F4-985A-3B70-6D63-5192B414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82" y="811480"/>
            <a:ext cx="4450768" cy="445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867D0-B53B-76F0-E7AD-E7F221DAE1A5}"/>
              </a:ext>
            </a:extLst>
          </p:cNvPr>
          <p:cNvSpPr txBox="1"/>
          <p:nvPr/>
        </p:nvSpPr>
        <p:spPr>
          <a:xfrm>
            <a:off x="6123059" y="1379461"/>
            <a:ext cx="382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ДА РАБОТИМ В ЕКИП МАЛКО ПО- ДОБРЕ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1786C-772E-306E-54BF-7399C4B26187}"/>
              </a:ext>
            </a:extLst>
          </p:cNvPr>
          <p:cNvSpPr txBox="1"/>
          <p:nvPr/>
        </p:nvSpPr>
        <p:spPr>
          <a:xfrm>
            <a:off x="6123059" y="3788713"/>
            <a:ext cx="357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SemiConden" panose="020B0502040204020203" pitchFamily="34" charset="0"/>
              </a:rPr>
              <a:t>ДА БОРАВИМ С НОВИ БИБЛИОТЕКИ 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73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10664467" y="0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9139288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7620393" y="0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6092848" y="0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4573960" y="0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3055072" y="0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1527533" y="0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2" y="0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A4F25C3-907F-4C9E-A735-E977C21CEA14}"/>
              </a:ext>
            </a:extLst>
          </p:cNvPr>
          <p:cNvSpPr txBox="1"/>
          <p:nvPr/>
        </p:nvSpPr>
        <p:spPr>
          <a:xfrm>
            <a:off x="13158663" y="1801096"/>
            <a:ext cx="945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lin Sans FB" panose="020E0602020502020306" pitchFamily="34" charset="0"/>
              </a:rPr>
              <a:t>Learn the A, B and Sea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FE45A3-2CDD-7CFA-83C0-37706B4DF22D}"/>
              </a:ext>
            </a:extLst>
          </p:cNvPr>
          <p:cNvSpPr txBox="1"/>
          <p:nvPr/>
        </p:nvSpPr>
        <p:spPr>
          <a:xfrm>
            <a:off x="15353124" y="3980222"/>
            <a:ext cx="5424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accent4"/>
                </a:solidFill>
                <a:latin typeface="Ink Free" panose="03080402000500000000" pitchFamily="66" charset="0"/>
                <a:ea typeface="Calibri" panose="020F0502020204030204" pitchFamily="34" charset="0"/>
                <a:cs typeface="Calibri" panose="020F0502020204030204" pitchFamily="34" charset="0"/>
              </a:rPr>
              <a:t>Проект на Боян Герасимов, Мариян Георгиев, Светослав Вачков и Явор Минковски</a:t>
            </a:r>
            <a:endParaRPr lang="en-US" sz="2000" b="1" dirty="0">
              <a:solidFill>
                <a:schemeClr val="accent4"/>
              </a:solidFill>
              <a:latin typeface="Ink Free" panose="03080402000500000000" pitchFamily="66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717FF2-D7CF-ED2A-B11A-924E2C625B8F}"/>
              </a:ext>
            </a:extLst>
          </p:cNvPr>
          <p:cNvSpPr/>
          <p:nvPr/>
        </p:nvSpPr>
        <p:spPr>
          <a:xfrm>
            <a:off x="-13232953" y="-1"/>
            <a:ext cx="13172659" cy="6858000"/>
          </a:xfrm>
          <a:prstGeom prst="rect">
            <a:avLst/>
          </a:prstGeom>
          <a:solidFill>
            <a:srgbClr val="3B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07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AD01A5D-085B-1840-459B-94F82AD37F41}"/>
              </a:ext>
            </a:extLst>
          </p:cNvPr>
          <p:cNvSpPr/>
          <p:nvPr/>
        </p:nvSpPr>
        <p:spPr>
          <a:xfrm>
            <a:off x="-1198373" y="-4"/>
            <a:ext cx="13172659" cy="6858000"/>
          </a:xfrm>
          <a:prstGeom prst="rect">
            <a:avLst/>
          </a:prstGeom>
          <a:solidFill>
            <a:srgbClr val="3B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10453537" y="0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F4E35A-4898-C47F-4575-21430B5C4383}"/>
              </a:ext>
            </a:extLst>
          </p:cNvPr>
          <p:cNvSpPr txBox="1"/>
          <p:nvPr/>
        </p:nvSpPr>
        <p:spPr>
          <a:xfrm>
            <a:off x="3686235" y="1704607"/>
            <a:ext cx="5537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4000" dirty="0">
                <a:latin typeface="Bahnschrift SemiBold SemiConden" panose="020B0502040204020203" pitchFamily="34" charset="0"/>
              </a:rPr>
              <a:t>ЗАМЪРСЯВАНЕ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C0F80-9B65-802E-8ECD-671E7F26787D}"/>
              </a:ext>
            </a:extLst>
          </p:cNvPr>
          <p:cNvSpPr txBox="1"/>
          <p:nvPr/>
        </p:nvSpPr>
        <p:spPr>
          <a:xfrm>
            <a:off x="3684233" y="2940381"/>
            <a:ext cx="5537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4000" dirty="0">
                <a:latin typeface="Bahnschrift SemiBold SemiConden" panose="020B0502040204020203" pitchFamily="34" charset="0"/>
              </a:rPr>
              <a:t>НЕПОЗНАТОСТ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B1874-A569-2EBE-1EB0-931F04540430}"/>
              </a:ext>
            </a:extLst>
          </p:cNvPr>
          <p:cNvSpPr txBox="1"/>
          <p:nvPr/>
        </p:nvSpPr>
        <p:spPr>
          <a:xfrm>
            <a:off x="3657283" y="4175356"/>
            <a:ext cx="6039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4000" dirty="0">
                <a:latin typeface="Bahnschrift SemiBold SemiConden" panose="020B0502040204020203" pitchFamily="34" charset="0"/>
              </a:rPr>
              <a:t>НЕДОСТАТЪЧЕН ИНТЕРЕС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Overfishing and Ocean Pollution Are a Threat to Marine Life - 2EA">
            <a:extLst>
              <a:ext uri="{FF2B5EF4-FFF2-40B4-BE49-F238E27FC236}">
                <a16:creationId xmlns:a16="http://schemas.microsoft.com/office/drawing/2014/main" id="{53223A25-0CDE-1FCB-A412-A550BD21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2991">
            <a:off x="801219" y="448382"/>
            <a:ext cx="2776686" cy="1847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nifying Glass Pro – Приложения в Google Play">
            <a:extLst>
              <a:ext uri="{FF2B5EF4-FFF2-40B4-BE49-F238E27FC236}">
                <a16:creationId xmlns:a16="http://schemas.microsoft.com/office/drawing/2014/main" id="{43EE3600-FCA5-F88F-E7E1-0861C205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7441">
            <a:off x="1192557" y="336277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55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A11BACC-F938-FF0F-955B-34E3605417E4}"/>
              </a:ext>
            </a:extLst>
          </p:cNvPr>
          <p:cNvSpPr/>
          <p:nvPr/>
        </p:nvSpPr>
        <p:spPr>
          <a:xfrm>
            <a:off x="-1376534" y="0"/>
            <a:ext cx="13321791" cy="685799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10436781" y="-9485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0EB4B0-C5F8-4ECC-0A81-BE7D2070860E}"/>
              </a:ext>
            </a:extLst>
          </p:cNvPr>
          <p:cNvSpPr txBox="1"/>
          <p:nvPr/>
        </p:nvSpPr>
        <p:spPr>
          <a:xfrm>
            <a:off x="6255839" y="737831"/>
            <a:ext cx="303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ДА ПРЕДИЗВИКАМЕ ИНТЕРЕСА НА ХОРАТА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C2794-0669-7A77-0CEA-7B2C8502F44D}"/>
              </a:ext>
            </a:extLst>
          </p:cNvPr>
          <p:cNvSpPr txBox="1"/>
          <p:nvPr/>
        </p:nvSpPr>
        <p:spPr>
          <a:xfrm>
            <a:off x="6299196" y="2641926"/>
            <a:ext cx="3033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ДА НАПРАВИМ САЙТА ЛЕСНО ДОСТЪПЕН ЗА ХОРА ОТ ВСЯКАКВИ ВЪЗРАСТИ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1889E-14FE-52C0-19D0-BE440CF026AE}"/>
              </a:ext>
            </a:extLst>
          </p:cNvPr>
          <p:cNvSpPr txBox="1"/>
          <p:nvPr/>
        </p:nvSpPr>
        <p:spPr>
          <a:xfrm>
            <a:off x="6297834" y="5019073"/>
            <a:ext cx="303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ДА ИЗГРАДИМ ПОСТОЯНСТВО В ДЕЦАТА 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2050" name="Picture 2" descr="What Toddler Social Development Looks Like: Ages 1 and 4">
            <a:extLst>
              <a:ext uri="{FF2B5EF4-FFF2-40B4-BE49-F238E27FC236}">
                <a16:creationId xmlns:a16="http://schemas.microsoft.com/office/drawing/2014/main" id="{5B684DFC-2B1C-3819-2BAA-02BDE801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1997">
            <a:off x="1475665" y="291380"/>
            <a:ext cx="4706782" cy="314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5,100+ Kid With Magnifying Glass Stock Photos, Pictures &amp; Royalty-Free  Images - iStock | Discovery, Decision making, Classroom">
            <a:extLst>
              <a:ext uri="{FF2B5EF4-FFF2-40B4-BE49-F238E27FC236}">
                <a16:creationId xmlns:a16="http://schemas.microsoft.com/office/drawing/2014/main" id="{A97E116F-4C03-B406-683D-70B0BC85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3177">
            <a:off x="2374967" y="3028450"/>
            <a:ext cx="4343737" cy="380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3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686FBE-5BAF-4DA0-38F0-141341A970E8}"/>
              </a:ext>
            </a:extLst>
          </p:cNvPr>
          <p:cNvSpPr/>
          <p:nvPr/>
        </p:nvSpPr>
        <p:spPr>
          <a:xfrm>
            <a:off x="-1378939" y="0"/>
            <a:ext cx="13353225" cy="6857996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10445461" y="20151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101242-7122-F080-E46E-DD858089DC5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5110" t="12094" r="26977" b="12408"/>
          <a:stretch/>
        </p:blipFill>
        <p:spPr>
          <a:xfrm>
            <a:off x="1490324" y="1089108"/>
            <a:ext cx="4913854" cy="446682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0DCFC-1D25-A416-8750-2FD0DE5D926A}"/>
              </a:ext>
            </a:extLst>
          </p:cNvPr>
          <p:cNvSpPr txBox="1"/>
          <p:nvPr/>
        </p:nvSpPr>
        <p:spPr>
          <a:xfrm>
            <a:off x="6742165" y="1552028"/>
            <a:ext cx="29851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000" dirty="0">
                <a:latin typeface="Bahnschrift SemiBold SemiConden" panose="020B0502040204020203" pitchFamily="34" charset="0"/>
              </a:rPr>
              <a:t>САЙТ, ЧРЕЗ КОЙТО МОЖЕ ДА СЕ ИЗУЧАВАТ ОКЕАНИТЕ: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2000" dirty="0">
              <a:latin typeface="Bahnschrift SemiBold SemiConden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SemiBold SemiConden" panose="020B0502040204020203" pitchFamily="34" charset="0"/>
              </a:rPr>
              <a:t>ОБИТАВАЩА ФЛОРА И ФАУНА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2000" dirty="0">
              <a:latin typeface="Bahnschrift SemiBold SemiConden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SemiBold SemiConden" panose="020B0502040204020203" pitchFamily="34" charset="0"/>
              </a:rPr>
              <a:t>СРЕДНА ТЕМПЕРАТУРА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2000" dirty="0">
              <a:latin typeface="Bahnschrift SemiBold SemiConden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Bahnschrift SemiBold SemiConden" panose="020B0502040204020203" pitchFamily="34" charset="0"/>
              </a:rPr>
              <a:t>КОЛИЧЕСТВО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3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D3F52D-8F42-7030-4101-4312FD1E4639}"/>
              </a:ext>
            </a:extLst>
          </p:cNvPr>
          <p:cNvSpPr/>
          <p:nvPr/>
        </p:nvSpPr>
        <p:spPr>
          <a:xfrm>
            <a:off x="-1365289" y="0"/>
            <a:ext cx="13354089" cy="68580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10489622" y="0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pic>
        <p:nvPicPr>
          <p:cNvPr id="3074" name="Picture 2" descr="Gear wheel rim - Speckenheuer Maschinen- und Apparatebau GmbH">
            <a:extLst>
              <a:ext uri="{FF2B5EF4-FFF2-40B4-BE49-F238E27FC236}">
                <a16:creationId xmlns:a16="http://schemas.microsoft.com/office/drawing/2014/main" id="{F11036FA-5EFE-0DCB-4823-3BD92D7F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20" y="5044496"/>
            <a:ext cx="1755457" cy="150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E7312-8A65-B7DC-CDB6-E336C0161BE4}"/>
              </a:ext>
            </a:extLst>
          </p:cNvPr>
          <p:cNvSpPr txBox="1"/>
          <p:nvPr/>
        </p:nvSpPr>
        <p:spPr>
          <a:xfrm>
            <a:off x="6665754" y="1115052"/>
            <a:ext cx="305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НАЧАЛНА СТРАНИЦА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A4B0-03AA-E340-2B85-34E4CA8E8AE0}"/>
              </a:ext>
            </a:extLst>
          </p:cNvPr>
          <p:cNvSpPr txBox="1"/>
          <p:nvPr/>
        </p:nvSpPr>
        <p:spPr>
          <a:xfrm>
            <a:off x="6665754" y="2257973"/>
            <a:ext cx="305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ПЛАНЕТАТА ЗЕМЯ И МЕНЮ С ВСИЧНКИ ОКЕАНИ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A4BBC-555C-D391-4FB9-0577F8ACD4B7}"/>
              </a:ext>
            </a:extLst>
          </p:cNvPr>
          <p:cNvSpPr txBox="1"/>
          <p:nvPr/>
        </p:nvSpPr>
        <p:spPr>
          <a:xfrm>
            <a:off x="6665753" y="3766004"/>
            <a:ext cx="305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ОБИТАВАЩИ ВИДОВЕ В ИЗБРАНИЯ ОКЕАН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1AE09-51E9-3511-3DA2-F88B62D33CF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91888" y="27715"/>
            <a:ext cx="5080688" cy="241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0353F-A74E-6BEE-8CAA-621310F3E6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992" y="2567513"/>
            <a:ext cx="5139079" cy="2435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DDF22-13CB-4A08-4633-11EBE2CD24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9923" y="5093674"/>
            <a:ext cx="5022654" cy="239223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0094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D3F52D-8F42-7030-4101-4312FD1E4639}"/>
              </a:ext>
            </a:extLst>
          </p:cNvPr>
          <p:cNvSpPr/>
          <p:nvPr/>
        </p:nvSpPr>
        <p:spPr>
          <a:xfrm>
            <a:off x="-1365289" y="0"/>
            <a:ext cx="13354089" cy="6858000"/>
          </a:xfrm>
          <a:prstGeom prst="rect">
            <a:avLst/>
          </a:prstGeom>
          <a:solidFill>
            <a:srgbClr val="00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10489622" y="0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pic>
        <p:nvPicPr>
          <p:cNvPr id="3074" name="Picture 2" descr="Gear wheel rim - Speckenheuer Maschinen- und Apparatebau GmbH">
            <a:extLst>
              <a:ext uri="{FF2B5EF4-FFF2-40B4-BE49-F238E27FC236}">
                <a16:creationId xmlns:a16="http://schemas.microsoft.com/office/drawing/2014/main" id="{F11036FA-5EFE-0DCB-4823-3BD92D7F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20" y="5044496"/>
            <a:ext cx="1755457" cy="150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E7312-8A65-B7DC-CDB6-E336C0161BE4}"/>
              </a:ext>
            </a:extLst>
          </p:cNvPr>
          <p:cNvSpPr txBox="1"/>
          <p:nvPr/>
        </p:nvSpPr>
        <p:spPr>
          <a:xfrm>
            <a:off x="6665754" y="1115052"/>
            <a:ext cx="305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НАЧАЛНА СТРАНИЦА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A4B0-03AA-E340-2B85-34E4CA8E8AE0}"/>
              </a:ext>
            </a:extLst>
          </p:cNvPr>
          <p:cNvSpPr txBox="1"/>
          <p:nvPr/>
        </p:nvSpPr>
        <p:spPr>
          <a:xfrm>
            <a:off x="6665754" y="2257973"/>
            <a:ext cx="305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ПЛАНЕТАТА ЗЕМЯ И МЕНЮ С ВСИЧНКИ ОКЕАНИ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A4BBC-555C-D391-4FB9-0577F8ACD4B7}"/>
              </a:ext>
            </a:extLst>
          </p:cNvPr>
          <p:cNvSpPr txBox="1"/>
          <p:nvPr/>
        </p:nvSpPr>
        <p:spPr>
          <a:xfrm>
            <a:off x="6665753" y="3766004"/>
            <a:ext cx="305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dirty="0">
                <a:latin typeface="Bahnschrift SemiBold SemiConden" panose="020B0502040204020203" pitchFamily="34" charset="0"/>
              </a:rPr>
              <a:t>ОБИТАВАЩИ ВИДОВЕ В ИЗБРАНИЯ ОКЕАН</a:t>
            </a:r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1AE09-51E9-3511-3DA2-F88B62D33CF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3939" y="-620660"/>
            <a:ext cx="5080688" cy="241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0353F-A74E-6BEE-8CAA-621310F3E6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78043" y="1919138"/>
            <a:ext cx="5139079" cy="2435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DDF22-13CB-4A08-4633-11EBE2CD24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21974" y="4445299"/>
            <a:ext cx="5022654" cy="239223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51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-564596" y="4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6B9B826-47F9-B674-9C18-AD8E455FD241}"/>
              </a:ext>
            </a:extLst>
          </p:cNvPr>
          <p:cNvSpPr/>
          <p:nvPr/>
        </p:nvSpPr>
        <p:spPr>
          <a:xfrm>
            <a:off x="-1398207" y="0"/>
            <a:ext cx="13343464" cy="685799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10436774" y="0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B4FA71-4833-A674-2148-E9BF40315948}"/>
              </a:ext>
            </a:extLst>
          </p:cNvPr>
          <p:cNvSpPr txBox="1"/>
          <p:nvPr/>
        </p:nvSpPr>
        <p:spPr>
          <a:xfrm>
            <a:off x="3364254" y="2503422"/>
            <a:ext cx="5514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LIFE DEMO</a:t>
            </a:r>
          </a:p>
        </p:txBody>
      </p:sp>
    </p:spTree>
    <p:extLst>
      <p:ext uri="{BB962C8B-B14F-4D97-AF65-F5344CB8AC3E}">
        <p14:creationId xmlns:p14="http://schemas.microsoft.com/office/powerpoint/2010/main" val="3204260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00066"/>
            </a:gs>
            <a:gs pos="36000">
              <a:srgbClr val="0000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B92DB69-A37F-997E-94E1-EBE68DD6F48C}"/>
              </a:ext>
            </a:extLst>
          </p:cNvPr>
          <p:cNvGrpSpPr/>
          <p:nvPr/>
        </p:nvGrpSpPr>
        <p:grpSpPr>
          <a:xfrm>
            <a:off x="-271426" y="4"/>
            <a:ext cx="1755231" cy="6858000"/>
            <a:chOff x="10658180" y="0"/>
            <a:chExt cx="1755231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2C7D7-C267-8A1A-EA2D-AB8F74BC462D}"/>
                </a:ext>
              </a:extLst>
            </p:cNvPr>
            <p:cNvSpPr/>
            <p:nvPr/>
          </p:nvSpPr>
          <p:spPr>
            <a:xfrm>
              <a:off x="10658180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6 h 6858000"/>
                <a:gd name="connsiteX3" fmla="*/ 1751167 w 1751167"/>
                <a:gd name="connsiteY3" fmla="*/ 896551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6"/>
                  </a:lnTo>
                  <a:lnTo>
                    <a:pt x="1751167" y="896551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568792-E5DD-F148-ADC4-267344C20BB1}"/>
                </a:ext>
              </a:extLst>
            </p:cNvPr>
            <p:cNvSpPr txBox="1"/>
            <p:nvPr/>
          </p:nvSpPr>
          <p:spPr>
            <a:xfrm rot="16200000">
              <a:off x="9377761" y="2173842"/>
              <a:ext cx="41009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КАКВО НАУЧИХМЕ?</a:t>
              </a:r>
              <a:endPara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4" name="Graphic 53" descr="Books with solid fill">
              <a:extLst>
                <a:ext uri="{FF2B5EF4-FFF2-40B4-BE49-F238E27FC236}">
                  <a16:creationId xmlns:a16="http://schemas.microsoft.com/office/drawing/2014/main" id="{6EAC27AA-2605-4100-C4C9-FF87CC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9966" y="5089236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8EA8FF4-41C9-1511-0D47-29A5981396B3}"/>
              </a:ext>
            </a:extLst>
          </p:cNvPr>
          <p:cNvGrpSpPr/>
          <p:nvPr/>
        </p:nvGrpSpPr>
        <p:grpSpPr>
          <a:xfrm>
            <a:off x="-428120" y="0"/>
            <a:ext cx="1755231" cy="6858000"/>
            <a:chOff x="9139288" y="0"/>
            <a:chExt cx="1755231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E2124C-B829-1A34-9FCC-249D193A193C}"/>
                </a:ext>
              </a:extLst>
            </p:cNvPr>
            <p:cNvSpPr/>
            <p:nvPr/>
          </p:nvSpPr>
          <p:spPr>
            <a:xfrm>
              <a:off x="9139288" y="0"/>
              <a:ext cx="1755231" cy="6858000"/>
            </a:xfrm>
            <a:custGeom>
              <a:avLst/>
              <a:gdLst>
                <a:gd name="connsiteX0" fmla="*/ 0 w 1751167"/>
                <a:gd name="connsiteY0" fmla="*/ 0 h 6858000"/>
                <a:gd name="connsiteX1" fmla="*/ 1524000 w 1751167"/>
                <a:gd name="connsiteY1" fmla="*/ 0 h 6858000"/>
                <a:gd name="connsiteX2" fmla="*/ 1524000 w 1751167"/>
                <a:gd name="connsiteY2" fmla="*/ 645797 h 6858000"/>
                <a:gd name="connsiteX3" fmla="*/ 1751167 w 1751167"/>
                <a:gd name="connsiteY3" fmla="*/ 896552 h 6858000"/>
                <a:gd name="connsiteX4" fmla="*/ 1524000 w 1751167"/>
                <a:gd name="connsiteY4" fmla="*/ 1147306 h 6858000"/>
                <a:gd name="connsiteX5" fmla="*/ 1524000 w 1751167"/>
                <a:gd name="connsiteY5" fmla="*/ 6858000 h 6858000"/>
                <a:gd name="connsiteX6" fmla="*/ 0 w 17511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7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797"/>
                  </a:lnTo>
                  <a:lnTo>
                    <a:pt x="1751167" y="896552"/>
                  </a:lnTo>
                  <a:lnTo>
                    <a:pt x="1524000" y="1147306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1B7410-A037-454D-D251-FFC83F3B10D8}"/>
                </a:ext>
              </a:extLst>
            </p:cNvPr>
            <p:cNvSpPr txBox="1"/>
            <p:nvPr/>
          </p:nvSpPr>
          <p:spPr>
            <a:xfrm rot="16200000">
              <a:off x="7998003" y="2226116"/>
              <a:ext cx="38053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ПРОЦЕС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6" name="Graphic 55" descr="Arrow circle with solid fill">
              <a:extLst>
                <a:ext uri="{FF2B5EF4-FFF2-40B4-BE49-F238E27FC236}">
                  <a16:creationId xmlns:a16="http://schemas.microsoft.com/office/drawing/2014/main" id="{50B46E65-CB64-00A9-E8F8-818E97FA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1081" y="5089236"/>
              <a:ext cx="914400" cy="9144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8BC595-A9FB-7C55-96ED-BCD9A13C35F7}"/>
              </a:ext>
            </a:extLst>
          </p:cNvPr>
          <p:cNvSpPr/>
          <p:nvPr/>
        </p:nvSpPr>
        <p:spPr>
          <a:xfrm>
            <a:off x="-1385458" y="0"/>
            <a:ext cx="13330715" cy="6857996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C5AD1A-DAA5-F3A3-67D1-FF0D01C4F645}"/>
              </a:ext>
            </a:extLst>
          </p:cNvPr>
          <p:cNvGrpSpPr/>
          <p:nvPr/>
        </p:nvGrpSpPr>
        <p:grpSpPr>
          <a:xfrm>
            <a:off x="10436777" y="0"/>
            <a:ext cx="1755223" cy="6858000"/>
            <a:chOff x="7620393" y="0"/>
            <a:chExt cx="1755223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C2C87E-AA26-E773-3DED-ADDE187398C2}"/>
                </a:ext>
              </a:extLst>
            </p:cNvPr>
            <p:cNvSpPr/>
            <p:nvPr/>
          </p:nvSpPr>
          <p:spPr>
            <a:xfrm>
              <a:off x="7620393" y="0"/>
              <a:ext cx="1755223" cy="6858000"/>
            </a:xfrm>
            <a:custGeom>
              <a:avLst/>
              <a:gdLst>
                <a:gd name="connsiteX0" fmla="*/ 0 w 1751159"/>
                <a:gd name="connsiteY0" fmla="*/ 0 h 6858000"/>
                <a:gd name="connsiteX1" fmla="*/ 1524000 w 1751159"/>
                <a:gd name="connsiteY1" fmla="*/ 0 h 6858000"/>
                <a:gd name="connsiteX2" fmla="*/ 1524000 w 1751159"/>
                <a:gd name="connsiteY2" fmla="*/ 645806 h 6858000"/>
                <a:gd name="connsiteX3" fmla="*/ 1751159 w 1751159"/>
                <a:gd name="connsiteY3" fmla="*/ 896552 h 6858000"/>
                <a:gd name="connsiteX4" fmla="*/ 1524000 w 1751159"/>
                <a:gd name="connsiteY4" fmla="*/ 1147298 h 6858000"/>
                <a:gd name="connsiteX5" fmla="*/ 1524000 w 1751159"/>
                <a:gd name="connsiteY5" fmla="*/ 6858000 h 6858000"/>
                <a:gd name="connsiteX6" fmla="*/ 0 w 175115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5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6"/>
                  </a:lnTo>
                  <a:lnTo>
                    <a:pt x="1751159" y="896552"/>
                  </a:lnTo>
                  <a:lnTo>
                    <a:pt x="1524000" y="114729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0ABD8-3275-CFC0-62F7-0BC4C12F4945}"/>
                </a:ext>
              </a:extLst>
            </p:cNvPr>
            <p:cNvSpPr txBox="1"/>
            <p:nvPr/>
          </p:nvSpPr>
          <p:spPr>
            <a:xfrm rot="16200000">
              <a:off x="5924451" y="2875464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ТЕХНОЛОГИИ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2" name="Graphic 61" descr="Internet with solid fill">
              <a:extLst>
                <a:ext uri="{FF2B5EF4-FFF2-40B4-BE49-F238E27FC236}">
                  <a16:creationId xmlns:a16="http://schemas.microsoft.com/office/drawing/2014/main" id="{CFCA416D-562E-9B30-66DE-B21FFA80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1160" y="585590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51B7DE-41CE-0277-B104-82EF96E9975A}"/>
              </a:ext>
            </a:extLst>
          </p:cNvPr>
          <p:cNvGrpSpPr/>
          <p:nvPr/>
        </p:nvGrpSpPr>
        <p:grpSpPr>
          <a:xfrm>
            <a:off x="-704822" y="4"/>
            <a:ext cx="1755226" cy="6858000"/>
            <a:chOff x="6092848" y="0"/>
            <a:chExt cx="1755226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3B79E4-0618-7739-3EDD-8063A946BAC4}"/>
                </a:ext>
              </a:extLst>
            </p:cNvPr>
            <p:cNvSpPr/>
            <p:nvPr/>
          </p:nvSpPr>
          <p:spPr>
            <a:xfrm>
              <a:off x="6092848" y="0"/>
              <a:ext cx="1755226" cy="6858000"/>
            </a:xfrm>
            <a:custGeom>
              <a:avLst/>
              <a:gdLst>
                <a:gd name="connsiteX0" fmla="*/ 0 w 1751162"/>
                <a:gd name="connsiteY0" fmla="*/ 0 h 6858000"/>
                <a:gd name="connsiteX1" fmla="*/ 1524000 w 1751162"/>
                <a:gd name="connsiteY1" fmla="*/ 0 h 6858000"/>
                <a:gd name="connsiteX2" fmla="*/ 1524000 w 1751162"/>
                <a:gd name="connsiteY2" fmla="*/ 645802 h 6858000"/>
                <a:gd name="connsiteX3" fmla="*/ 1751162 w 1751162"/>
                <a:gd name="connsiteY3" fmla="*/ 896552 h 6858000"/>
                <a:gd name="connsiteX4" fmla="*/ 1524000 w 1751162"/>
                <a:gd name="connsiteY4" fmla="*/ 1147301 h 6858000"/>
                <a:gd name="connsiteX5" fmla="*/ 1524000 w 1751162"/>
                <a:gd name="connsiteY5" fmla="*/ 6858000 h 6858000"/>
                <a:gd name="connsiteX6" fmla="*/ 0 w 175116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162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45802"/>
                  </a:lnTo>
                  <a:lnTo>
                    <a:pt x="1751162" y="896552"/>
                  </a:lnTo>
                  <a:lnTo>
                    <a:pt x="1524000" y="1147301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12FE6F-5787-3AA8-9C72-BBE43857AE1A}"/>
                </a:ext>
              </a:extLst>
            </p:cNvPr>
            <p:cNvSpPr txBox="1"/>
            <p:nvPr/>
          </p:nvSpPr>
          <p:spPr>
            <a:xfrm rot="16200000">
              <a:off x="5480909" y="1736590"/>
              <a:ext cx="2826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ДЕМО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0" name="Graphic 59" descr="Diamond with solid fill">
              <a:extLst>
                <a:ext uri="{FF2B5EF4-FFF2-40B4-BE49-F238E27FC236}">
                  <a16:creationId xmlns:a16="http://schemas.microsoft.com/office/drawing/2014/main" id="{425E5294-3344-3A68-45D9-073127BB2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56764">
              <a:off x="6360378" y="4416373"/>
              <a:ext cx="1022421" cy="102242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616D59-D750-0B03-B8FD-CB09FE6F95F8}"/>
              </a:ext>
            </a:extLst>
          </p:cNvPr>
          <p:cNvGrpSpPr/>
          <p:nvPr/>
        </p:nvGrpSpPr>
        <p:grpSpPr>
          <a:xfrm>
            <a:off x="-846977" y="2"/>
            <a:ext cx="1737863" cy="6858000"/>
            <a:chOff x="4573960" y="0"/>
            <a:chExt cx="1737863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400F-B665-67B1-16AD-BDCBE5B44511}"/>
                </a:ext>
              </a:extLst>
            </p:cNvPr>
            <p:cNvSpPr/>
            <p:nvPr/>
          </p:nvSpPr>
          <p:spPr>
            <a:xfrm>
              <a:off x="4573960" y="0"/>
              <a:ext cx="1737863" cy="6858000"/>
            </a:xfrm>
            <a:custGeom>
              <a:avLst/>
              <a:gdLst>
                <a:gd name="connsiteX0" fmla="*/ 0 w 1733839"/>
                <a:gd name="connsiteY0" fmla="*/ 0 h 6858000"/>
                <a:gd name="connsiteX1" fmla="*/ 1524000 w 1733839"/>
                <a:gd name="connsiteY1" fmla="*/ 0 h 6858000"/>
                <a:gd name="connsiteX2" fmla="*/ 1524000 w 1733839"/>
                <a:gd name="connsiteY2" fmla="*/ 664923 h 6858000"/>
                <a:gd name="connsiteX3" fmla="*/ 1733839 w 1733839"/>
                <a:gd name="connsiteY3" fmla="*/ 896551 h 6858000"/>
                <a:gd name="connsiteX4" fmla="*/ 1524000 w 1733839"/>
                <a:gd name="connsiteY4" fmla="*/ 1128178 h 6858000"/>
                <a:gd name="connsiteX5" fmla="*/ 1524000 w 1733839"/>
                <a:gd name="connsiteY5" fmla="*/ 6858000 h 6858000"/>
                <a:gd name="connsiteX6" fmla="*/ 0 w 173383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839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64923"/>
                  </a:lnTo>
                  <a:lnTo>
                    <a:pt x="1733839" y="896551"/>
                  </a:lnTo>
                  <a:lnTo>
                    <a:pt x="1524000" y="1128178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9ECF1-2BE9-54D4-A13A-6B6064D95435}"/>
                </a:ext>
              </a:extLst>
            </p:cNvPr>
            <p:cNvSpPr txBox="1"/>
            <p:nvPr/>
          </p:nvSpPr>
          <p:spPr>
            <a:xfrm rot="16200000">
              <a:off x="2831819" y="2875466"/>
              <a:ext cx="5011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КАК РАБОТИ?</a:t>
              </a:r>
              <a:endPara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8" name="Graphic 57" descr="Brain in head with solid fill">
              <a:extLst>
                <a:ext uri="{FF2B5EF4-FFF2-40B4-BE49-F238E27FC236}">
                  <a16:creationId xmlns:a16="http://schemas.microsoft.com/office/drawing/2014/main" id="{C4DFA664-4771-41A6-10EF-6094AFF1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2193" y="5796835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FC390-FD80-DAC8-6BB3-80262E38749E}"/>
              </a:ext>
            </a:extLst>
          </p:cNvPr>
          <p:cNvGrpSpPr/>
          <p:nvPr/>
        </p:nvGrpSpPr>
        <p:grpSpPr>
          <a:xfrm>
            <a:off x="-1019863" y="4"/>
            <a:ext cx="1746539" cy="6858000"/>
            <a:chOff x="3055072" y="0"/>
            <a:chExt cx="1746539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18F55E-BBBC-E4A7-8F0F-BAC8F3AD43DD}"/>
                </a:ext>
              </a:extLst>
            </p:cNvPr>
            <p:cNvSpPr/>
            <p:nvPr/>
          </p:nvSpPr>
          <p:spPr>
            <a:xfrm>
              <a:off x="3055072" y="0"/>
              <a:ext cx="1746539" cy="6858000"/>
            </a:xfrm>
            <a:custGeom>
              <a:avLst/>
              <a:gdLst>
                <a:gd name="connsiteX0" fmla="*/ 0 w 1742495"/>
                <a:gd name="connsiteY0" fmla="*/ 0 h 6858000"/>
                <a:gd name="connsiteX1" fmla="*/ 1524000 w 1742495"/>
                <a:gd name="connsiteY1" fmla="*/ 0 h 6858000"/>
                <a:gd name="connsiteX2" fmla="*/ 1524000 w 1742495"/>
                <a:gd name="connsiteY2" fmla="*/ 655372 h 6858000"/>
                <a:gd name="connsiteX3" fmla="*/ 1742495 w 1742495"/>
                <a:gd name="connsiteY3" fmla="*/ 896555 h 6858000"/>
                <a:gd name="connsiteX4" fmla="*/ 1524000 w 1742495"/>
                <a:gd name="connsiteY4" fmla="*/ 1137737 h 6858000"/>
                <a:gd name="connsiteX5" fmla="*/ 1524000 w 1742495"/>
                <a:gd name="connsiteY5" fmla="*/ 6858000 h 6858000"/>
                <a:gd name="connsiteX6" fmla="*/ 0 w 174249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495" h="6858000">
                  <a:moveTo>
                    <a:pt x="0" y="0"/>
                  </a:moveTo>
                  <a:lnTo>
                    <a:pt x="1524000" y="0"/>
                  </a:lnTo>
                  <a:lnTo>
                    <a:pt x="1524000" y="655372"/>
                  </a:lnTo>
                  <a:lnTo>
                    <a:pt x="1742495" y="896555"/>
                  </a:lnTo>
                  <a:lnTo>
                    <a:pt x="1524000" y="1137737"/>
                  </a:lnTo>
                  <a:lnTo>
                    <a:pt x="152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5B9847-FC16-71F9-5BC3-F61A986FF752}"/>
                </a:ext>
              </a:extLst>
            </p:cNvPr>
            <p:cNvSpPr txBox="1"/>
            <p:nvPr/>
          </p:nvSpPr>
          <p:spPr>
            <a:xfrm rot="16200000">
              <a:off x="1666762" y="2475499"/>
              <a:ext cx="430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РЕШЕНИЕ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64" name="Graphic 63" descr="Lightbulb with solid fill">
              <a:extLst>
                <a:ext uri="{FF2B5EF4-FFF2-40B4-BE49-F238E27FC236}">
                  <a16:creationId xmlns:a16="http://schemas.microsoft.com/office/drawing/2014/main" id="{8FD4D595-6DF7-5C4B-EAD8-C3D40414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3402">
              <a:off x="3378524" y="5339635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7CED12-A7E1-D320-69D7-77A5CCF4F2A3}"/>
              </a:ext>
            </a:extLst>
          </p:cNvPr>
          <p:cNvGrpSpPr/>
          <p:nvPr/>
        </p:nvGrpSpPr>
        <p:grpSpPr>
          <a:xfrm>
            <a:off x="-1198373" y="4"/>
            <a:ext cx="1755219" cy="6858000"/>
            <a:chOff x="1527533" y="0"/>
            <a:chExt cx="1755219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3705E-A2E1-B1C6-1396-89B469FFC6C9}"/>
                </a:ext>
              </a:extLst>
            </p:cNvPr>
            <p:cNvSpPr/>
            <p:nvPr/>
          </p:nvSpPr>
          <p:spPr>
            <a:xfrm rot="5400000">
              <a:off x="-1023857" y="2551390"/>
              <a:ext cx="6858000" cy="1755219"/>
            </a:xfrm>
            <a:custGeom>
              <a:avLst/>
              <a:gdLst>
                <a:gd name="connsiteX0" fmla="*/ 0 w 6858000"/>
                <a:gd name="connsiteY0" fmla="*/ 1751155 h 1751155"/>
                <a:gd name="connsiteX1" fmla="*/ 0 w 6858000"/>
                <a:gd name="connsiteY1" fmla="*/ 227155 h 1751155"/>
                <a:gd name="connsiteX2" fmla="*/ 645813 w 6858000"/>
                <a:gd name="connsiteY2" fmla="*/ 227155 h 1751155"/>
                <a:gd name="connsiteX3" fmla="*/ 896555 w 6858000"/>
                <a:gd name="connsiteY3" fmla="*/ 0 h 1751155"/>
                <a:gd name="connsiteX4" fmla="*/ 1147296 w 6858000"/>
                <a:gd name="connsiteY4" fmla="*/ 227155 h 1751155"/>
                <a:gd name="connsiteX5" fmla="*/ 6858000 w 6858000"/>
                <a:gd name="connsiteY5" fmla="*/ 227155 h 1751155"/>
                <a:gd name="connsiteX6" fmla="*/ 6858000 w 6858000"/>
                <a:gd name="connsiteY6" fmla="*/ 1751155 h 175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55">
                  <a:moveTo>
                    <a:pt x="0" y="1751155"/>
                  </a:moveTo>
                  <a:lnTo>
                    <a:pt x="0" y="227155"/>
                  </a:lnTo>
                  <a:lnTo>
                    <a:pt x="645813" y="227155"/>
                  </a:lnTo>
                  <a:lnTo>
                    <a:pt x="896555" y="0"/>
                  </a:lnTo>
                  <a:lnTo>
                    <a:pt x="1147296" y="227155"/>
                  </a:lnTo>
                  <a:lnTo>
                    <a:pt x="6858000" y="227155"/>
                  </a:lnTo>
                  <a:lnTo>
                    <a:pt x="6858000" y="175115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F376F-4E81-B4A4-5D71-FC00203F3266}"/>
                </a:ext>
              </a:extLst>
            </p:cNvPr>
            <p:cNvSpPr txBox="1"/>
            <p:nvPr/>
          </p:nvSpPr>
          <p:spPr>
            <a:xfrm rot="16200000">
              <a:off x="1219887" y="1394846"/>
              <a:ext cx="2142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ЦЕЛ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2" name="Graphic 51" descr="Bullseye with solid fill">
              <a:extLst>
                <a:ext uri="{FF2B5EF4-FFF2-40B4-BE49-F238E27FC236}">
                  <a16:creationId xmlns:a16="http://schemas.microsoft.com/office/drawing/2014/main" id="{C477A886-FCF9-5D32-7FBA-63CEADC5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812495">
              <a:off x="1870286" y="3876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D5FE3-87B2-3BAF-22B1-8F773F6B746F}"/>
              </a:ext>
            </a:extLst>
          </p:cNvPr>
          <p:cNvGrpSpPr/>
          <p:nvPr/>
        </p:nvGrpSpPr>
        <p:grpSpPr>
          <a:xfrm>
            <a:off x="-1385458" y="4"/>
            <a:ext cx="1755227" cy="6858000"/>
            <a:chOff x="-2" y="0"/>
            <a:chExt cx="1755227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75BE4-0B85-13DB-3269-2AF8920527B7}"/>
                </a:ext>
              </a:extLst>
            </p:cNvPr>
            <p:cNvSpPr/>
            <p:nvPr/>
          </p:nvSpPr>
          <p:spPr>
            <a:xfrm rot="5400000">
              <a:off x="-2551388" y="2551386"/>
              <a:ext cx="6858000" cy="1755227"/>
            </a:xfrm>
            <a:custGeom>
              <a:avLst/>
              <a:gdLst>
                <a:gd name="connsiteX0" fmla="*/ 0 w 6858000"/>
                <a:gd name="connsiteY0" fmla="*/ 1751163 h 1751163"/>
                <a:gd name="connsiteX1" fmla="*/ 0 w 6858000"/>
                <a:gd name="connsiteY1" fmla="*/ 227163 h 1751163"/>
                <a:gd name="connsiteX2" fmla="*/ 645804 w 6858000"/>
                <a:gd name="connsiteY2" fmla="*/ 227163 h 1751163"/>
                <a:gd name="connsiteX3" fmla="*/ 896555 w 6858000"/>
                <a:gd name="connsiteY3" fmla="*/ 0 h 1751163"/>
                <a:gd name="connsiteX4" fmla="*/ 1147305 w 6858000"/>
                <a:gd name="connsiteY4" fmla="*/ 227163 h 1751163"/>
                <a:gd name="connsiteX5" fmla="*/ 6858000 w 6858000"/>
                <a:gd name="connsiteY5" fmla="*/ 227163 h 1751163"/>
                <a:gd name="connsiteX6" fmla="*/ 6858000 w 6858000"/>
                <a:gd name="connsiteY6" fmla="*/ 1751163 h 175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751163">
                  <a:moveTo>
                    <a:pt x="0" y="1751163"/>
                  </a:moveTo>
                  <a:lnTo>
                    <a:pt x="0" y="227163"/>
                  </a:lnTo>
                  <a:lnTo>
                    <a:pt x="645804" y="227163"/>
                  </a:lnTo>
                  <a:lnTo>
                    <a:pt x="896555" y="0"/>
                  </a:lnTo>
                  <a:lnTo>
                    <a:pt x="1147305" y="227163"/>
                  </a:lnTo>
                  <a:lnTo>
                    <a:pt x="6858000" y="227163"/>
                  </a:lnTo>
                  <a:lnTo>
                    <a:pt x="6858000" y="1751163"/>
                  </a:lnTo>
                  <a:close/>
                </a:path>
              </a:pathLst>
            </a:custGeom>
            <a:solidFill>
              <a:srgbClr val="3BE9ED"/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C956CB-90CC-544B-6C4C-CEFF50D6E4C9}"/>
                </a:ext>
              </a:extLst>
            </p:cNvPr>
            <p:cNvSpPr txBox="1"/>
            <p:nvPr/>
          </p:nvSpPr>
          <p:spPr>
            <a:xfrm rot="16200000">
              <a:off x="-1742107" y="2829300"/>
              <a:ext cx="5011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Montserrat" panose="00000500000000000000" pitchFamily="2" charset="-52"/>
                </a:rPr>
                <a:t>ПРОБЛЕМИ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pic>
          <p:nvPicPr>
            <p:cNvPr id="50" name="Graphic 49" descr="Question mark with solid fill">
              <a:extLst>
                <a:ext uri="{FF2B5EF4-FFF2-40B4-BE49-F238E27FC236}">
                  <a16:creationId xmlns:a16="http://schemas.microsoft.com/office/drawing/2014/main" id="{7D8EA034-E3D1-E44A-12A2-86F8663B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805994">
              <a:off x="395805" y="5762198"/>
              <a:ext cx="914400" cy="914400"/>
            </a:xfrm>
            <a:prstGeom prst="rect">
              <a:avLst/>
            </a:prstGeom>
          </p:spPr>
        </p:pic>
      </p:grpSp>
      <p:pic>
        <p:nvPicPr>
          <p:cNvPr id="4106" name="Picture 10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F17F8453-A477-3609-9574-834C32C13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7" t="-72" r="32802" b="72"/>
          <a:stretch/>
        </p:blipFill>
        <p:spPr bwMode="auto">
          <a:xfrm>
            <a:off x="4574356" y="930824"/>
            <a:ext cx="2766091" cy="47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63F5E121-6505-7F96-5C2A-9C8C8873B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6"/>
          <a:stretch/>
        </p:blipFill>
        <p:spPr bwMode="auto">
          <a:xfrm>
            <a:off x="1710614" y="930824"/>
            <a:ext cx="2676634" cy="47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947D7926-3F13-3EFF-0494-69322E80E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8"/>
          <a:stretch/>
        </p:blipFill>
        <p:spPr bwMode="auto">
          <a:xfrm>
            <a:off x="7476355" y="930824"/>
            <a:ext cx="2713679" cy="47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0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277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Bahnschrift</vt:lpstr>
      <vt:lpstr>Bahnschrift SemiBold SemiConden</vt:lpstr>
      <vt:lpstr>Berlin Sans FB</vt:lpstr>
      <vt:lpstr>Calibri</vt:lpstr>
      <vt:lpstr>Calibri Light</vt:lpstr>
      <vt:lpstr>Comic Sans MS</vt:lpstr>
      <vt:lpstr>Ink Free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Mariyan Georgiev</dc:creator>
  <cp:lastModifiedBy>Mariyan Georgiev</cp:lastModifiedBy>
  <cp:revision>5</cp:revision>
  <dcterms:created xsi:type="dcterms:W3CDTF">2024-03-15T20:30:49Z</dcterms:created>
  <dcterms:modified xsi:type="dcterms:W3CDTF">2024-03-16T00:07:24Z</dcterms:modified>
</cp:coreProperties>
</file>