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6" r:id="rId3"/>
    <p:sldId id="257" r:id="rId4"/>
    <p:sldId id="259" r:id="rId5"/>
    <p:sldId id="278" r:id="rId6"/>
    <p:sldId id="260" r:id="rId7"/>
    <p:sldId id="263" r:id="rId8"/>
    <p:sldId id="262" r:id="rId9"/>
    <p:sldId id="264" r:id="rId10"/>
    <p:sldId id="266" r:id="rId11"/>
    <p:sldId id="283" r:id="rId12"/>
    <p:sldId id="284" r:id="rId13"/>
    <p:sldId id="285" r:id="rId14"/>
    <p:sldId id="258" r:id="rId15"/>
    <p:sldId id="269" r:id="rId16"/>
    <p:sldId id="280" r:id="rId17"/>
    <p:sldId id="281" r:id="rId18"/>
    <p:sldId id="268" r:id="rId19"/>
    <p:sldId id="282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91929-F2C7-4193-8913-358ACB248A9B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75D7-C090-439D-827D-0B680E8BF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5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7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迅雷，别名吸血雷，因为迅雷在享受其他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软件用户上传提供的速度时，自身却只把上传的速度提供给其他迅雷，而不会提供给其他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软件用户。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通俗的说就是：迅雷用户之间是一个圈子，会把圈子之外其他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软件用户上传提供的速度的吸进自己的圈子，导致迅雷客户端的圈子越来越壮大，而其他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软件共同组成的圈子却越来越弱小，对于其他客户端来说，迅雷只进不出。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思源黑体 Normal" panose="020B0400000000000000" pitchFamily="34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大家平时在使用网络时可以发现，自己的上传速度比下载速度差远了，原因是</a:t>
            </a:r>
            <a:r>
              <a:rPr lang="zh-CN" altLang="en-US" sz="1200" dirty="0">
                <a:solidFill>
                  <a:srgbClr val="08080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国内运营商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为了降低成本提高利润，限制了家庭宽带的上传速度。</a:t>
            </a:r>
            <a:endParaRPr lang="en-US" altLang="zh-CN" sz="1200" dirty="0">
              <a:solidFill>
                <a:srgbClr val="080808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而对于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P2P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来说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限制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他人的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上传速度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=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限制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自己的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下载速度。虽然从个人角度看上传速度被限制不影响你下载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资源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但是国内大部分用户上传速度都被限制却会影响到你下载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资源，所以说这是一个整体性的影响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结果也是整体性的国内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速度下降。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除了上传限速以外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运营商可能还会主动去限制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P2P</a:t>
            </a:r>
            <a:r>
              <a:rPr lang="en-US" altLang="zh-CN" sz="1200" dirty="0">
                <a:solidFill>
                  <a:srgbClr val="08080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1200" dirty="0">
                <a:solidFill>
                  <a:srgbClr val="080808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以及干扰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链接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(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这也是为什么一些人下载一会就发现无论下载什么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都没速度的原因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目前各大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软件都支持加密混淆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协议了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在遇到没速度的时候可以尝试调整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软件中的协议加密选项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),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也会导致整体性的国内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宋体" panose="02010600030101010101" pitchFamily="2" charset="-122"/>
              </a:rPr>
              <a:t>速度下降。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思源黑体 Normal" panose="020B04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0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BT </a:t>
            </a:r>
            <a:r>
              <a:rPr lang="zh-CN" altLang="en-US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有太多下了就跑，不愿意做分享的人，所以催生了 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PT(Private Tracker)</a:t>
            </a:r>
            <a:r>
              <a:rPr lang="zh-CN" altLang="en-US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的产生。这是一种私有的种子分享站点，和公共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站点不同，只有在站内注册且满足一定门槛的用户才能相互分享和下载资源。</a:t>
            </a:r>
            <a:endParaRPr lang="en-US" altLang="zh-CN" sz="1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8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zh-CN" altLang="en-US" dirty="0"/>
              <a:t>禁止发布种子到别的</a:t>
            </a:r>
            <a:r>
              <a:rPr lang="en-US" altLang="zh-CN" dirty="0"/>
              <a:t>Tracker</a:t>
            </a:r>
            <a:r>
              <a:rPr lang="zh-CN" altLang="en-US" dirty="0"/>
              <a:t>服务器。一般发生这样的情况，会追究责任，相应的责任人会被封禁账号。但你已经下载的文件发布者明确说明为独占的资源除外</a:t>
            </a:r>
            <a:endParaRPr lang="en-US" altLang="zh-CN" dirty="0"/>
          </a:p>
          <a:p>
            <a:r>
              <a:rPr lang="zh-CN" altLang="en-US" dirty="0"/>
              <a:t>严禁公开分享你的种子（带有你私人</a:t>
            </a:r>
            <a:r>
              <a:rPr lang="en-US" altLang="zh-CN" dirty="0"/>
              <a:t>passkey</a:t>
            </a:r>
            <a:r>
              <a:rPr lang="zh-CN" altLang="en-US" dirty="0"/>
              <a:t>的种子）一旦你在网站上公开分享，只要被管理员发现或者其他用户举报，基本上会被封禁账号</a:t>
            </a:r>
            <a:endParaRPr lang="en-US" altLang="zh-CN" dirty="0"/>
          </a:p>
          <a:p>
            <a:r>
              <a:rPr lang="zh-CN" altLang="en-US" dirty="0"/>
              <a:t>不要分享邀请码给那些不值得信任的人，一般的</a:t>
            </a:r>
            <a:r>
              <a:rPr lang="en-US" altLang="zh-CN" dirty="0"/>
              <a:t>PT</a:t>
            </a:r>
            <a:r>
              <a:rPr lang="zh-CN" altLang="en-US" dirty="0"/>
              <a:t>站点实行的是连坐制度，一旦你邀请的那个人违反规则被封禁或者没有通过新手考核被封禁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92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防止出现只下载不上传的“吸血鬼”。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每一个用户注册后会得到一个</a:t>
            </a:r>
            <a:r>
              <a:rPr lang="en-US" altLang="zh-CN" dirty="0"/>
              <a:t>passkey</a:t>
            </a:r>
            <a:r>
              <a:rPr lang="zh-CN" altLang="en-US" dirty="0"/>
              <a:t>，用户从网站里面下载的种子里面包含了私人的</a:t>
            </a:r>
            <a:r>
              <a:rPr lang="en-US" altLang="zh-CN" dirty="0"/>
              <a:t>passkey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53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由于是开源式的上传下载模式，经常会由于盗版资源产生各种版权纠纷。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的下载模式，使很多违法资源能够通过这个渠道进行传播。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类技术的根本在于大的用户量，所以像迅雷这样依靠体量垄断国内相关技术发展的情况很难遏制。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共享理念发展前途广阔</a:t>
            </a:r>
            <a:endParaRPr lang="en-US" altLang="zh-CN" sz="12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当前国内</a:t>
            </a:r>
            <a:r>
              <a:rPr lang="en-US" altLang="zh-CN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下载软件市场广阔，类似迅雷的同类竞品少，只要能够制造出更优质的下载软件，</a:t>
            </a:r>
            <a:r>
              <a:rPr lang="en-US" altLang="zh-CN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sz="12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技术的更广泛推广指日可待。</a:t>
            </a:r>
            <a:endParaRPr lang="en-US" altLang="zh-CN" sz="12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各种风险，对网络监管和相关法律制定带来了巨大挑战，这也是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技术发展的重要部分。</a:t>
            </a:r>
            <a:endParaRPr lang="en-US" altLang="zh-CN" sz="12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9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每个智能体都能感知特定应用的环境，在一定程度上刻画了真实环境中的某种性质，比如行人和车辆对于信号灯的感知和反应</a:t>
            </a:r>
            <a:endParaRPr lang="en-US" altLang="zh-CN" dirty="0"/>
          </a:p>
          <a:p>
            <a:r>
              <a:rPr lang="zh-CN" altLang="en-US" sz="1200" dirty="0"/>
              <a:t>能将不同智能体间的交互进行建模，比如行人和车辆在绿灯时刻相遇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04038-2507-4B31-97B9-F62C8FDD201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F3F6-1588-C16E-F982-AB7EB1BF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CAB16-BB8B-DE3C-5A93-C0A803671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FE6D9-6AF1-D2AD-FCFF-55024565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58DEE-510E-B4DA-DFF0-F15EDC22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0E291-DD89-1B7C-29CC-60D8646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880B-A0EC-E2D4-7DFC-FACE6E4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34E3E-934D-6B05-4DA5-B08FF1507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0E508-BA5F-117A-837E-FB2DDFE1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4A5CC-2930-CA5C-9FF4-0B756A94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5ECD7-3520-EEA9-BC4A-19D6E98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6DA21-8813-9F7C-C3DB-CAA1AA677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8E0E2-761D-1D5E-BE33-820999701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14F90-C47B-D972-9B11-8B66B81B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B1E1B-913C-AD09-1B38-9FD9A85B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ECBB8-FDF2-BEC0-07BF-F477F2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5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4F2BA98-99EE-421E-9E51-09A889259DD1}"/>
              </a:ext>
            </a:extLst>
          </p:cNvPr>
          <p:cNvGrpSpPr/>
          <p:nvPr userDrawn="1"/>
        </p:nvGrpSpPr>
        <p:grpSpPr>
          <a:xfrm>
            <a:off x="0" y="0"/>
            <a:ext cx="12192001" cy="662471"/>
            <a:chOff x="0" y="0"/>
            <a:chExt cx="12192001" cy="55983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A8FF94F-291D-4C94-A598-05D7DEF8873E}"/>
                </a:ext>
              </a:extLst>
            </p:cNvPr>
            <p:cNvSpPr/>
            <p:nvPr userDrawn="1"/>
          </p:nvSpPr>
          <p:spPr>
            <a:xfrm>
              <a:off x="1" y="0"/>
              <a:ext cx="12192000" cy="5598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92220A5-E1AF-4C25-81BE-6AC3914DE5E0}"/>
                </a:ext>
              </a:extLst>
            </p:cNvPr>
            <p:cNvCxnSpPr/>
            <p:nvPr userDrawn="1"/>
          </p:nvCxnSpPr>
          <p:spPr>
            <a:xfrm>
              <a:off x="0" y="550506"/>
              <a:ext cx="12192000" cy="0"/>
            </a:xfrm>
            <a:prstGeom prst="line">
              <a:avLst/>
            </a:prstGeom>
            <a:ln w="57150">
              <a:gradFill flip="none" rotWithShape="1">
                <a:gsLst>
                  <a:gs pos="30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50000">
                    <a:schemeClr val="accent6">
                      <a:lumMod val="75000"/>
                      <a:alpha val="75000"/>
                    </a:schemeClr>
                  </a:gs>
                  <a:gs pos="70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E7EBE-DEC6-4DB0-A90D-2D16149C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6F00-0114-4E9A-8C31-99A1573B8018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1059-DF75-4894-8EF5-DDA42FB4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51BD2-2712-44EB-8913-3BCAEBE4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2FF735-2CAA-4973-81ED-A63D765945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D2723C8-5E3C-40E8-8787-375C255BE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883" y="99201"/>
            <a:ext cx="10515600" cy="525946"/>
          </a:xfrm>
          <a:prstGeom prst="rect">
            <a:avLst/>
          </a:prstGeom>
        </p:spPr>
        <p:txBody>
          <a:bodyPr/>
          <a:lstStyle>
            <a:lvl1pPr algn="ctr">
              <a:defRPr sz="32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A5501FBC-785A-4145-A058-F90D81D62C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6863"/>
            <a:ext cx="10515600" cy="43481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874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6ED1C-905C-9535-C646-D3E45795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9CD48-7848-7B42-A746-640FCA0D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FEB29-D737-D1CF-14CD-B2682E4A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F1F79-76B5-91CD-F991-8D10C5B4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35371-59F0-51E2-9F15-4481F01F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2F14-80D2-4AA6-EF8C-1045C910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1B576-3085-EB71-E7CD-0A6F4DF7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69513-14E8-3AE8-F25C-4AA12187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1648B-B52C-E617-2563-CA7CA9BD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142E5-D65A-2E58-A011-F9E4034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5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9372B-711E-059A-AAA0-2129C4C9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CC81B-CF1F-1E33-CB6D-D4E28C497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E3F9F-E512-6D99-F7E1-8391221F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A4230-3CDA-C626-20DF-68620AD5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9D1A2-A616-6735-7361-D1875C51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2755C-BAC0-CE81-C299-BA09707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342A0-A514-2282-F1CF-EC664A33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9201-CE2C-2203-69D0-7C56F908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3CC15-DCAA-9062-F111-C4FA90E7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66696-DDE3-5FFD-B7A1-C545514F1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D205E-35A1-A856-F308-0ED69453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2605A-5AF1-8FC2-C4F9-31DE741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3267C-1C26-237A-04F2-A702781B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4EBFFC-D4E0-040F-DE97-88F4258E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8AF3-B604-9945-5E0D-D1381C0F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8C6E38-5AA2-6907-C4E1-52DC9D9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6B504-A26B-E383-8F39-8AFCC108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73DFA5-2546-CEC0-1381-2B40AECE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03572-9258-3207-1758-E698B7DF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71B96-B531-5C25-6BE3-DB7570AF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F0403-8324-DD60-879F-DE4184FE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1AA9-D368-B3DF-9EF7-6F004444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0BB4E-D8A6-6C9A-72D4-5E576AFC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15454-8149-0BF3-4216-DC17CDA9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B614D-326E-C79C-98EB-E8D9DA2B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DCED2-F1D5-C28D-8EF4-E249DC42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D70F3-EAE9-E440-603A-95306907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E591E-C77E-895F-2162-DCDD33EF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B5269-1429-EE06-98C4-AD3091F8E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0D5CF-2B6F-23E2-D2A6-7F33802B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EC961-E543-FB0E-7AC0-144D84FD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D9A5E-6F84-C91F-C248-5EA57D98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59EF3-BC9F-9427-768D-4037BE5C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2AB9D-E6D5-04AA-DAB5-261CFB8A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B00D2-8F29-3651-EEB6-7A203B77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CAE71-6B80-16B3-3981-E276DEA50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3FF9-72CF-4E0B-8BBE-093907E6C5D9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89DC9-3AF7-BE4F-38F4-D75B10DF2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81388-9093-C2C4-5281-C9AFF86FE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0E9D-FFBC-492E-8F9C-219797E3F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gnet:?xt=urn:btih:10b69f87ab4ab7a612a47f73215848295a6844e8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48D5CC7-575B-473F-AC08-BB63FCAB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98" y="1779839"/>
            <a:ext cx="7450674" cy="32983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73125A-2D56-45B5-9189-C5F25D16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Magic magnet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D01E38B-C437-4A55-9494-47EED9D4C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3" y="1083335"/>
            <a:ext cx="3102548" cy="459564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7CEE6B3-3CF4-4E04-B7C7-EF56BE33267A}"/>
              </a:ext>
            </a:extLst>
          </p:cNvPr>
          <p:cNvSpPr txBox="1"/>
          <p:nvPr/>
        </p:nvSpPr>
        <p:spPr>
          <a:xfrm>
            <a:off x="685429" y="5913887"/>
            <a:ext cx="8108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dirty="0">
                <a:solidFill>
                  <a:srgbClr val="2394F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magnet:?</a:t>
            </a:r>
            <a:r>
              <a:rPr lang="en-US" altLang="zh-CN" sz="2000" b="0" i="0" u="none" strike="noStrike" dirty="0" err="1">
                <a:solidFill>
                  <a:srgbClr val="2394F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xt</a:t>
            </a:r>
            <a:r>
              <a:rPr lang="en-US" altLang="zh-CN" sz="2000" b="0" i="0" u="none" strike="noStrike" dirty="0">
                <a:solidFill>
                  <a:srgbClr val="2394F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=urn:btih:10b69f87ab4ab7a612a47f73215848295a6844e8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17919A-B573-42EE-A897-8E62807691C6}"/>
              </a:ext>
            </a:extLst>
          </p:cNvPr>
          <p:cNvSpPr/>
          <p:nvPr/>
        </p:nvSpPr>
        <p:spPr>
          <a:xfrm>
            <a:off x="13108414" y="1428750"/>
            <a:ext cx="11277600" cy="219456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09CC2E-62BF-429D-9ED7-987BB131CF3E}"/>
              </a:ext>
            </a:extLst>
          </p:cNvPr>
          <p:cNvSpPr txBox="1"/>
          <p:nvPr/>
        </p:nvSpPr>
        <p:spPr>
          <a:xfrm>
            <a:off x="15456503" y="4625769"/>
            <a:ext cx="8330464" cy="96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报告人：韩晨旭、张博彦、查愉馨、徐朔、宋润景、管中珩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日期：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23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3070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DHT</a:t>
            </a:r>
            <a:r>
              <a:rPr lang="zh-CN" altLang="en-US" dirty="0"/>
              <a:t>网络</a:t>
            </a:r>
            <a:r>
              <a:rPr lang="en-US" altLang="zh-CN" dirty="0"/>
              <a:t>: Routing Table</a:t>
            </a:r>
            <a:endParaRPr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278031" y="3429000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连接符: 肘形 8"/>
          <p:cNvCxnSpPr/>
          <p:nvPr/>
        </p:nvCxnSpPr>
        <p:spPr>
          <a:xfrm flipV="1">
            <a:off x="3173505" y="1258992"/>
            <a:ext cx="4528970" cy="236812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28444" y="1031408"/>
            <a:ext cx="436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 Bucket 1	[0, 2</a:t>
            </a:r>
            <a:r>
              <a:rPr lang="en-US" altLang="zh-CN" sz="20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6" name="表格 7"/>
          <p:cNvGraphicFramePr>
            <a:graphicFrameLocks noGrp="1"/>
          </p:cNvGraphicFramePr>
          <p:nvPr/>
        </p:nvGraphicFramePr>
        <p:xfrm>
          <a:off x="7903749" y="1453784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连接符: 肘形 29"/>
          <p:cNvCxnSpPr/>
          <p:nvPr/>
        </p:nvCxnSpPr>
        <p:spPr>
          <a:xfrm flipV="1">
            <a:off x="3173505" y="2293321"/>
            <a:ext cx="4528970" cy="13338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828443" y="2045761"/>
            <a:ext cx="428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 Bucket 2	[2</a:t>
            </a:r>
            <a:r>
              <a:rPr lang="en-US" altLang="zh-CN" sz="20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, 2</a:t>
            </a:r>
            <a:r>
              <a:rPr lang="en-US" altLang="zh-CN" sz="20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2" name="表格 7"/>
          <p:cNvGraphicFramePr>
            <a:graphicFrameLocks noGrp="1"/>
          </p:cNvGraphicFramePr>
          <p:nvPr/>
        </p:nvGraphicFramePr>
        <p:xfrm>
          <a:off x="7903749" y="2455892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7"/>
          <p:cNvGraphicFramePr>
            <a:graphicFrameLocks noGrp="1"/>
          </p:cNvGraphicFramePr>
          <p:nvPr/>
        </p:nvGraphicFramePr>
        <p:xfrm>
          <a:off x="7903749" y="2957633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连接符: 肘形 33"/>
          <p:cNvCxnSpPr/>
          <p:nvPr/>
        </p:nvCxnSpPr>
        <p:spPr>
          <a:xfrm>
            <a:off x="3204879" y="3627120"/>
            <a:ext cx="4497596" cy="1082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828443" y="3466375"/>
            <a:ext cx="418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 Bucket 3	 [2</a:t>
            </a:r>
            <a:r>
              <a:rPr lang="en-US" altLang="zh-CN" sz="20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, 2</a:t>
            </a:r>
            <a:r>
              <a:rPr lang="en-US" altLang="zh-CN" sz="20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3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6" name="表格 7"/>
          <p:cNvGraphicFramePr>
            <a:graphicFrameLocks noGrp="1"/>
          </p:cNvGraphicFramePr>
          <p:nvPr/>
        </p:nvGraphicFramePr>
        <p:xfrm>
          <a:off x="7903749" y="3991424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7"/>
          <p:cNvGraphicFramePr>
            <a:graphicFrameLocks noGrp="1"/>
          </p:cNvGraphicFramePr>
          <p:nvPr/>
        </p:nvGraphicFramePr>
        <p:xfrm>
          <a:off x="7903749" y="4512603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7"/>
          <p:cNvGraphicFramePr>
            <a:graphicFrameLocks noGrp="1"/>
          </p:cNvGraphicFramePr>
          <p:nvPr/>
        </p:nvGraphicFramePr>
        <p:xfrm>
          <a:off x="7903749" y="5033782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7"/>
          <p:cNvGraphicFramePr>
            <a:graphicFrameLocks noGrp="1"/>
          </p:cNvGraphicFramePr>
          <p:nvPr/>
        </p:nvGraphicFramePr>
        <p:xfrm>
          <a:off x="7903749" y="5540151"/>
          <a:ext cx="277667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dirty="0"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思源黑体 Normal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思源黑体 Normal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连接符: 肘形 49"/>
          <p:cNvCxnSpPr/>
          <p:nvPr/>
        </p:nvCxnSpPr>
        <p:spPr>
          <a:xfrm>
            <a:off x="3204880" y="3637945"/>
            <a:ext cx="4497595" cy="287043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28443" y="6308321"/>
            <a:ext cx="418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 Bucket 4 … 5 …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75246" y="5738271"/>
            <a:ext cx="510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160bit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hash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值，共有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160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个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，每个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保存的节点数不超过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个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75246" y="4198626"/>
            <a:ext cx="489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假设节点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ID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01010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，文件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hash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10000……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BitTorrent协议</a:t>
            </a:r>
            <a:r>
              <a:rPr lang="zh-CN" altLang="en-US" dirty="0"/>
              <a:t>的优劣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40855" y="863600"/>
            <a:ext cx="4908550" cy="561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优点</a:t>
            </a:r>
            <a:endParaRPr lang="en-US" altLang="zh-CN" sz="28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更高的下载速度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将文件分成小块并从多个来源下载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更高的可靠性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分散下载块和多个来源的下载来提高下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载的可靠性。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节省带宽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允许用户同时下载和上传文件</a:t>
            </a:r>
          </a:p>
          <a:p>
            <a:pPr marL="285750" indent="-285750" algn="l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分享贡献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鼓励用户分享下载的文件块来促进互惠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共赢的社区。</a:t>
            </a:r>
            <a:endParaRPr lang="zh-CN" altLang="en-US" sz="20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19" name="图片 18" descr="aHR0cHM6Ly9tbWJpei5xcGljLmNuL21tYml6X3BuZy9BME8yUW1PZnhCbFlDanJmMEdld3J3MWliY1JuOXNVN1pZZktWUW1UNEpxWVFRZjVGWVJzOUpZbmM2YUZ0V1cwUW9PaWNDRmljWHhNNjB2WjdVTllqb2liZUEvNjQwP3d4X2ZtdD1wbm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" y="965200"/>
            <a:ext cx="5526405" cy="540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BitTorrent协议</a:t>
            </a:r>
            <a:r>
              <a:rPr lang="zh-CN" altLang="en-US" dirty="0">
                <a:sym typeface="+mn-ea"/>
              </a:rPr>
              <a:t>的优劣</a:t>
            </a:r>
            <a:endParaRPr lang="en-US" altLang="zh-CN" dirty="0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429895" y="511175"/>
            <a:ext cx="5085715" cy="566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algn="l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缺点</a:t>
            </a: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稳定性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可能会受到网络拥塞、故障等其他多方面</a:t>
            </a: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因素的影响。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安全问题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BT协议涉及从多个未知来源下载文件，</a:t>
            </a: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</a:p>
          <a:p>
            <a:pPr mar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可能存在恶意软件或病毒的风险。</a:t>
            </a:r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种子依赖</a:t>
            </a:r>
            <a:endParaRPr lang="zh-CN" alt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BT协议需要种子文件来启动下载过程。</a:t>
            </a:r>
          </a:p>
          <a:p>
            <a:pPr marL="342900" indent="-342900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  <a:sym typeface="+mn-ea"/>
              </a:rPr>
              <a:t>资源消耗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 协议需要客户端投入更多的资源，包</a:t>
            </a: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</a:t>
            </a: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括存储空间和 CPU 资源。</a:t>
            </a:r>
          </a:p>
        </p:txBody>
      </p:sp>
      <p:sp>
        <p:nvSpPr>
          <p:cNvPr id="8" name="矩形 7"/>
          <p:cNvSpPr/>
          <p:nvPr/>
        </p:nvSpPr>
        <p:spPr>
          <a:xfrm>
            <a:off x="5984240" y="1061085"/>
            <a:ext cx="5862955" cy="544449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263005" y="880110"/>
            <a:ext cx="5640705" cy="1109980"/>
          </a:xfrm>
          <a:prstGeom prst="roundRect">
            <a:avLst/>
          </a:prstGeom>
          <a:solidFill>
            <a:srgbClr val="E2F0D9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BT协议通过点对点的方式从多来源下载文件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HTTP协议与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FTP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协议只能从单个服务器下载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BitTorrent协议</a:t>
            </a:r>
            <a:r>
              <a:rPr lang="zh-CN" altLang="en-US" dirty="0">
                <a:sym typeface="+mn-ea"/>
              </a:rPr>
              <a:t>的优劣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对比</a:t>
            </a:r>
            <a:r>
              <a:rPr lang="en-US" altLang="zh-CN" dirty="0">
                <a:sym typeface="+mn-ea"/>
              </a:rPr>
              <a:t>HTTP/FTP</a:t>
            </a:r>
            <a:r>
              <a:rPr lang="zh-CN" altLang="en-US" dirty="0">
                <a:sym typeface="+mn-ea"/>
              </a:rPr>
              <a:t>协议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075" y="880110"/>
            <a:ext cx="4354830" cy="1044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优点：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3503930" y="1697990"/>
            <a:ext cx="2373630" cy="292100"/>
          </a:xfrm>
          <a:prstGeom prst="leftRightArrow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>
            <p:custDataLst>
              <p:tags r:id="rId1"/>
            </p:custDataLst>
          </p:nvPr>
        </p:nvSpPr>
        <p:spPr>
          <a:xfrm>
            <a:off x="3503930" y="3293110"/>
            <a:ext cx="2373630" cy="292100"/>
          </a:xfrm>
          <a:prstGeom prst="leftRightArrow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6263005" y="2122170"/>
            <a:ext cx="5640705" cy="16941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BT协议下载意外中断，用户可以重新连接并从中断处继续下载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HTTP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FTP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协议断点续传需要服务端支持</a:t>
            </a:r>
          </a:p>
        </p:txBody>
      </p:sp>
      <p:sp>
        <p:nvSpPr>
          <p:cNvPr id="14" name="左右箭头 13"/>
          <p:cNvSpPr/>
          <p:nvPr>
            <p:custDataLst>
              <p:tags r:id="rId3"/>
            </p:custDataLst>
          </p:nvPr>
        </p:nvSpPr>
        <p:spPr>
          <a:xfrm>
            <a:off x="3503930" y="4691380"/>
            <a:ext cx="2373630" cy="2921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4"/>
            </p:custDataLst>
          </p:nvPr>
        </p:nvSpPr>
        <p:spPr>
          <a:xfrm>
            <a:off x="6263005" y="3948430"/>
            <a:ext cx="5640705" cy="11741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BT 协议对每个文件块进行哈希校验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HTTP协议与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FTP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协议没有内置数据校验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8940" y="5636895"/>
            <a:ext cx="11901805" cy="974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缺点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sz="28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存在版权问题和非法内容的传播。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404100" y="5279390"/>
            <a:ext cx="4505325" cy="1439545"/>
          </a:xfrm>
          <a:prstGeom prst="roundRect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rgbClr val="7FB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6905" y="1477010"/>
            <a:ext cx="328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更高的下载速度。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135" y="3197225"/>
            <a:ext cx="25317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断点续传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045" y="4477385"/>
            <a:ext cx="248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  <a:sym typeface="+mn-ea"/>
              </a:rPr>
              <a:t>数据校验。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589DCC1-4008-CAFA-821C-A769CE8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73" y="4754220"/>
            <a:ext cx="1529134" cy="20045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F12FF3-EAFF-BBA6-08C3-6B7429616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907" y="4675903"/>
            <a:ext cx="1926288" cy="20511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ACD8A85-1E25-5177-4232-26D0C6F85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85"/>
          <a:stretch/>
        </p:blipFill>
        <p:spPr>
          <a:xfrm>
            <a:off x="8033195" y="4754220"/>
            <a:ext cx="3518178" cy="18945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22AF8A-13E1-4FED-911C-9CA019B9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国内形势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C97002A-7104-BCD6-D544-3F0B72503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121" y="1408455"/>
            <a:ext cx="3403252" cy="3057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C13755-1C1D-9067-EA82-B5EDAEA3E3FD}"/>
              </a:ext>
            </a:extLst>
          </p:cNvPr>
          <p:cNvSpPr txBox="1"/>
          <p:nvPr/>
        </p:nvSpPr>
        <p:spPr>
          <a:xfrm>
            <a:off x="772883" y="1637430"/>
            <a:ext cx="208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Times New Roman" panose="02020603050405020304" pitchFamily="18" charset="0"/>
              </a:rPr>
              <a:t>IPv4</a:t>
            </a:r>
            <a:r>
              <a:rPr lang="zh-CN" altLang="zh-CN" sz="2400" dirty="0"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Times New Roman" panose="02020603050405020304" pitchFamily="18" charset="0"/>
              </a:rPr>
              <a:t>奇缺</a:t>
            </a:r>
            <a:endParaRPr lang="zh-CN" altLang="en-US" sz="2400" dirty="0">
              <a:latin typeface="思源黑体 Normal" panose="020B0400000000000000" pitchFamily="34" charset="-122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A6D8B3-265D-EC3E-224D-0FE4C065D9F5}"/>
              </a:ext>
            </a:extLst>
          </p:cNvPr>
          <p:cNvSpPr txBox="1"/>
          <p:nvPr/>
        </p:nvSpPr>
        <p:spPr>
          <a:xfrm>
            <a:off x="4722468" y="1478535"/>
            <a:ext cx="283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运营商不给家庭宽带分配公网</a:t>
            </a:r>
            <a:r>
              <a:rPr lang="en-US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IP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0B0A2A0-3EF9-2065-0B88-D8E21D374A2C}"/>
              </a:ext>
            </a:extLst>
          </p:cNvPr>
          <p:cNvSpPr/>
          <p:nvPr/>
        </p:nvSpPr>
        <p:spPr>
          <a:xfrm>
            <a:off x="2631911" y="1558173"/>
            <a:ext cx="1724097" cy="4870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FEB57-5575-0304-1B1A-38E0E919E369}"/>
              </a:ext>
            </a:extLst>
          </p:cNvPr>
          <p:cNvSpPr txBox="1"/>
          <p:nvPr/>
        </p:nvSpPr>
        <p:spPr>
          <a:xfrm>
            <a:off x="562684" y="3401072"/>
            <a:ext cx="1724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80808"/>
                </a:solidFill>
                <a:effectLst/>
                <a:latin typeface="思源黑体 Normal" panose="020B0400000000000000" pitchFamily="34" charset="-122"/>
                <a:ea typeface="思源黑体 Normal" panose="020B0400000000000000" pitchFamily="34" charset="-122"/>
                <a:cs typeface="Times New Roman" panose="02020603050405020304" pitchFamily="18" charset="0"/>
              </a:rPr>
              <a:t>运营商为“降本增效”</a:t>
            </a:r>
            <a:endParaRPr lang="zh-CN" altLang="en-US" sz="2400" dirty="0">
              <a:latin typeface="思源黑体 Normal" panose="020B0400000000000000" pitchFamily="34" charset="-122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104C996-9F14-AA34-4E07-20BE846F15E2}"/>
              </a:ext>
            </a:extLst>
          </p:cNvPr>
          <p:cNvSpPr/>
          <p:nvPr/>
        </p:nvSpPr>
        <p:spPr>
          <a:xfrm>
            <a:off x="2653853" y="3573045"/>
            <a:ext cx="1724097" cy="4870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03AB36-8DBD-D2BC-E34A-8F4BB7865818}"/>
              </a:ext>
            </a:extLst>
          </p:cNvPr>
          <p:cNvSpPr txBox="1"/>
          <p:nvPr/>
        </p:nvSpPr>
        <p:spPr>
          <a:xfrm>
            <a:off x="4476988" y="3031742"/>
            <a:ext cx="365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限制家庭宽带的上传速度</a:t>
            </a:r>
            <a:endParaRPr lang="en-US" altLang="zh-CN" sz="2400" dirty="0">
              <a:solidFill>
                <a:srgbClr val="080808"/>
              </a:solidFill>
              <a:effectLst/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主动限制</a:t>
            </a:r>
            <a:r>
              <a:rPr lang="en-US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 P2P</a:t>
            </a:r>
            <a:r>
              <a:rPr lang="zh-CN" altLang="en-US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，干扰</a:t>
            </a:r>
            <a:r>
              <a:rPr lang="en-US" altLang="zh-CN" sz="2400" dirty="0">
                <a:solidFill>
                  <a:srgbClr val="080808"/>
                </a:solidFill>
                <a:effectLst/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链接</a:t>
            </a: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AF8A-13E1-4FED-911C-9CA019B9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国内形势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B106D3-A61F-417D-A329-CE6C3413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8" t="6739" r="32465" b="46860"/>
          <a:stretch/>
        </p:blipFill>
        <p:spPr>
          <a:xfrm>
            <a:off x="654513" y="1251101"/>
            <a:ext cx="3356747" cy="1403012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7FBE1525-8025-440F-980D-F7455F2C69C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08521" y="3155683"/>
            <a:ext cx="4256552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迅雷，别名吸血雷，因为迅雷在享受其他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软件用户上传提供的速度时，自身却只把上传的速度提供给其他迅雷，而不会提供给其他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软件用户。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通俗的说就是：迅雷用户之间是一个圈子，会把圈子之外其他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软件用户上传提供的速度的吸进自己的圈子，导致迅雷客户端的圈子越来越壮大，而其他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BT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思源黑体 Normal" panose="020B0400000000000000" pitchFamily="34" charset="-122"/>
                <a:cs typeface="宋体" panose="02010600030101010101" pitchFamily="2" charset="-122"/>
              </a:rPr>
              <a:t>软件共同组成的圈子却越来越弱小，对于其他客户端来说，迅雷只进不出。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1EB184-D74B-0080-087C-BF3B84F70431}"/>
              </a:ext>
            </a:extLst>
          </p:cNvPr>
          <p:cNvSpPr txBox="1"/>
          <p:nvPr/>
        </p:nvSpPr>
        <p:spPr>
          <a:xfrm>
            <a:off x="5709683" y="2232353"/>
            <a:ext cx="14141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迅雷获得更多用户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41C91-D5A1-F4AE-1F5C-EE0968B08662}"/>
              </a:ext>
            </a:extLst>
          </p:cNvPr>
          <p:cNvSpPr txBox="1"/>
          <p:nvPr/>
        </p:nvSpPr>
        <p:spPr>
          <a:xfrm>
            <a:off x="5495421" y="4466899"/>
            <a:ext cx="184265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迅雷私有资源库获得更多资源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4DBF4B-EAD3-F5F4-5D47-6AA9FF888275}"/>
              </a:ext>
            </a:extLst>
          </p:cNvPr>
          <p:cNvSpPr txBox="1"/>
          <p:nvPr/>
        </p:nvSpPr>
        <p:spPr>
          <a:xfrm>
            <a:off x="9147956" y="2093853"/>
            <a:ext cx="214052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大量的迅雷用户消耗其他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用户提供的下载资源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6C012FF-01E4-107B-8A53-8A7E8AA0C8C4}"/>
              </a:ext>
            </a:extLst>
          </p:cNvPr>
          <p:cNvSpPr/>
          <p:nvPr/>
        </p:nvSpPr>
        <p:spPr>
          <a:xfrm>
            <a:off x="7646681" y="2250234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D90595-8A7E-3A24-441A-1BA1029DB8F6}"/>
              </a:ext>
            </a:extLst>
          </p:cNvPr>
          <p:cNvSpPr txBox="1"/>
          <p:nvPr/>
        </p:nvSpPr>
        <p:spPr>
          <a:xfrm>
            <a:off x="6559122" y="1075063"/>
            <a:ext cx="383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迅雷带来的恶性循环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AC0F55-F76E-DF11-05F1-C8565D03735C}"/>
              </a:ext>
            </a:extLst>
          </p:cNvPr>
          <p:cNvSpPr txBox="1"/>
          <p:nvPr/>
        </p:nvSpPr>
        <p:spPr>
          <a:xfrm>
            <a:off x="9147956" y="4485889"/>
            <a:ext cx="230701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原来的非迅雷用户不得不转为使用迅雷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9DBDFCA-3CE8-7C36-D875-97074F36F9FB}"/>
              </a:ext>
            </a:extLst>
          </p:cNvPr>
          <p:cNvSpPr/>
          <p:nvPr/>
        </p:nvSpPr>
        <p:spPr>
          <a:xfrm rot="5400000">
            <a:off x="9718020" y="3509220"/>
            <a:ext cx="861779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7B3075E-819C-36B3-257E-C2DB6CD4C499}"/>
              </a:ext>
            </a:extLst>
          </p:cNvPr>
          <p:cNvSpPr/>
          <p:nvPr/>
        </p:nvSpPr>
        <p:spPr>
          <a:xfrm rot="16200000">
            <a:off x="6054761" y="3447781"/>
            <a:ext cx="861779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FB1DAD4-B9F0-4A6D-C37D-ED7E0C259973}"/>
              </a:ext>
            </a:extLst>
          </p:cNvPr>
          <p:cNvSpPr/>
          <p:nvPr/>
        </p:nvSpPr>
        <p:spPr>
          <a:xfrm flipH="1">
            <a:off x="7646681" y="4547748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1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12FF-041B-41C3-96E4-844E61C9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展望：</a:t>
            </a:r>
            <a:r>
              <a:rPr lang="en-US" altLang="zh-CN" dirty="0"/>
              <a:t>PT</a:t>
            </a:r>
            <a:r>
              <a:rPr lang="zh-CN" altLang="en-US" dirty="0"/>
              <a:t>的诞生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B423937-C3F6-4C9A-858C-8BEC0C00C5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152" y="1288538"/>
            <a:ext cx="6150431" cy="1958716"/>
          </a:xfrm>
        </p:spPr>
        <p:txBody>
          <a:bodyPr>
            <a:normAutofit lnSpcReduction="10000"/>
          </a:bodyPr>
          <a:lstStyle/>
          <a:p>
            <a:r>
              <a:rPr lang="en-US" altLang="zh-CN" sz="2400" b="0" i="0" dirty="0">
                <a:effectLst/>
                <a:cs typeface="Arial" panose="020B0604020202020204" pitchFamily="34" charset="0"/>
              </a:rPr>
              <a:t>PT</a:t>
            </a:r>
            <a:r>
              <a:rPr lang="zh-CN" altLang="en-US" sz="2400" b="0" i="0" dirty="0">
                <a:effectLst/>
                <a:cs typeface="Arial" panose="020B0604020202020204" pitchFamily="34" charset="0"/>
              </a:rPr>
              <a:t>（</a:t>
            </a:r>
            <a:r>
              <a:rPr lang="en-US" altLang="zh-CN" sz="2400" b="0" i="0" dirty="0">
                <a:effectLst/>
                <a:cs typeface="Arial" panose="020B0604020202020204" pitchFamily="34" charset="0"/>
              </a:rPr>
              <a:t>Private Tracker</a:t>
            </a:r>
            <a:r>
              <a:rPr lang="zh-CN" altLang="en-US" sz="2400" b="0" i="0" dirty="0">
                <a:effectLst/>
                <a:cs typeface="Arial" panose="020B0604020202020204" pitchFamily="34" charset="0"/>
              </a:rPr>
              <a:t>）</a:t>
            </a:r>
            <a:endParaRPr lang="en-US" altLang="zh-CN" sz="2400" b="0" i="0" dirty="0">
              <a:effectLst/>
              <a:cs typeface="Arial" panose="020B0604020202020204" pitchFamily="34" charset="0"/>
            </a:endParaRPr>
          </a:p>
          <a:p>
            <a:r>
              <a:rPr lang="zh-CN" altLang="en-US" sz="2400" b="0" i="0" dirty="0">
                <a:effectLst/>
                <a:cs typeface="Arial" panose="020B0604020202020204" pitchFamily="34" charset="0"/>
              </a:rPr>
              <a:t>实现去中心化的资源分享模式</a:t>
            </a:r>
            <a:endParaRPr lang="en-US" altLang="zh-CN" sz="2400" b="0" i="0" dirty="0">
              <a:effectLst/>
              <a:cs typeface="Arial" panose="020B0604020202020204" pitchFamily="34" charset="0"/>
            </a:endParaRPr>
          </a:p>
          <a:p>
            <a:r>
              <a:rPr lang="zh-CN" altLang="en-US" sz="2400" b="1" i="0" u="sng" dirty="0"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我为人人，人人为我</a:t>
            </a:r>
            <a:r>
              <a:rPr lang="zh-CN" altLang="en-US" sz="2400" dirty="0">
                <a:cs typeface="Arial" panose="020B0604020202020204" pitchFamily="34" charset="0"/>
              </a:rPr>
              <a:t>的理念</a:t>
            </a:r>
            <a:endParaRPr lang="en-US" altLang="zh-CN" sz="2400" dirty="0">
              <a:cs typeface="Arial" panose="020B0604020202020204" pitchFamily="34" charset="0"/>
            </a:endParaRPr>
          </a:p>
          <a:p>
            <a:r>
              <a:rPr lang="zh-CN" altLang="en-US" sz="2400" dirty="0">
                <a:cs typeface="Arial" panose="020B0604020202020204" pitchFamily="34" charset="0"/>
              </a:rPr>
              <a:t>提供 </a:t>
            </a:r>
            <a:r>
              <a:rPr lang="en-US" altLang="zh-CN" sz="2400" dirty="0">
                <a:cs typeface="Arial" panose="020B0604020202020204" pitchFamily="34" charset="0"/>
              </a:rPr>
              <a:t>PT </a:t>
            </a:r>
            <a:r>
              <a:rPr lang="zh-CN" altLang="en-US" sz="2400" dirty="0">
                <a:cs typeface="Arial" panose="020B0604020202020204" pitchFamily="34" charset="0"/>
              </a:rPr>
              <a:t>服务的网站一般不公开的，采用邀请制或是不定时开放注册。</a:t>
            </a:r>
            <a:endParaRPr lang="en-US" altLang="zh-CN" sz="2400" dirty="0">
              <a:cs typeface="Arial" panose="020B0604020202020204" pitchFamily="34" charset="0"/>
            </a:endParaRPr>
          </a:p>
          <a:p>
            <a:endParaRPr lang="zh-CN" altLang="en-US" sz="2000" dirty="0"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5987A4-AB14-40AA-8691-DDE5F9FE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67" y="1244344"/>
            <a:ext cx="4339315" cy="433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8A676-6202-4D5F-994C-932960EDB0BB}"/>
              </a:ext>
            </a:extLst>
          </p:cNvPr>
          <p:cNvSpPr txBox="1"/>
          <p:nvPr/>
        </p:nvSpPr>
        <p:spPr>
          <a:xfrm>
            <a:off x="728390" y="4042271"/>
            <a:ext cx="63354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PT 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相对于 </a:t>
            </a:r>
            <a:r>
              <a:rPr lang="en-US" altLang="zh-CN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 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有两个明显的改进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一是</a:t>
            </a:r>
            <a:r>
              <a:rPr lang="zh-CN" altLang="en-US" sz="2400" b="1" u="sng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私密的小范围下载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二是进行</a:t>
            </a:r>
            <a:r>
              <a:rPr lang="zh-CN" altLang="en-US" sz="2400" b="1" u="sng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流量统计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，其根据上传量决定你的权限。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sz="20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01C3B-6C62-4F81-A9A5-CEEB806A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PT</a:t>
            </a:r>
            <a:r>
              <a:rPr lang="zh-CN" altLang="en-US" dirty="0"/>
              <a:t>的技术细节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B5BBE-D472-492A-B051-118F97583393}"/>
              </a:ext>
            </a:extLst>
          </p:cNvPr>
          <p:cNvSpPr txBox="1"/>
          <p:nvPr/>
        </p:nvSpPr>
        <p:spPr>
          <a:xfrm>
            <a:off x="1472836" y="958951"/>
            <a:ext cx="9945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一、</a:t>
            </a:r>
            <a:r>
              <a:rPr lang="zh-CN" altLang="en-US" sz="2400" b="1" u="sng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私密的小范围下载</a:t>
            </a:r>
            <a:endParaRPr lang="en-US" altLang="zh-CN" sz="2400" b="1" u="sng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只允许本站用户下载，不允许用户将种子公开上传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对于公开种子的用户一般会进行追责封禁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进入</a:t>
            </a:r>
            <a:r>
              <a:rPr lang="en-US" altLang="zh-CN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PT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站需要内部邀请或者以捐赠的形式获得邀请码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邀请码可能带有连坐制度，保证分享给信任的人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8A3F1A-B42A-40D2-A721-7DCC9B8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4709076"/>
            <a:ext cx="1186536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01C3B-6C62-4F81-A9A5-CEEB806A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PT</a:t>
            </a:r>
            <a:r>
              <a:rPr lang="zh-CN" altLang="en-US" dirty="0"/>
              <a:t>的技术细节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0987B0-DE2A-4AC4-8DFD-6E0B6CFB1C93}"/>
              </a:ext>
            </a:extLst>
          </p:cNvPr>
          <p:cNvSpPr txBox="1"/>
          <p:nvPr/>
        </p:nvSpPr>
        <p:spPr>
          <a:xfrm>
            <a:off x="212843" y="5964972"/>
            <a:ext cx="551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东南大学</a:t>
            </a:r>
            <a:r>
              <a:rPr lang="en-US" altLang="zh-CN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PT</a:t>
            </a:r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站：</a:t>
            </a:r>
            <a:r>
              <a:rPr lang="en-US" altLang="zh-CN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http://bbs.seu.edu.cn/pt/</a:t>
            </a:r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（现已停止维护）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C35F74-1268-4D02-BE39-D549B76E75B5}"/>
              </a:ext>
            </a:extLst>
          </p:cNvPr>
          <p:cNvSpPr txBox="1"/>
          <p:nvPr/>
        </p:nvSpPr>
        <p:spPr>
          <a:xfrm>
            <a:off x="272143" y="1078566"/>
            <a:ext cx="5453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二、</a:t>
            </a:r>
            <a:r>
              <a:rPr lang="zh-CN" altLang="en-US" sz="1800" b="1" u="sng" dirty="0">
                <a:latin typeface="思源黑体 Medium" panose="020B0600000000000000" pitchFamily="34" charset="-122"/>
                <a:ea typeface="思源黑体 Medium" panose="020B0600000000000000" pitchFamily="34" charset="-122"/>
                <a:cs typeface="Arial" panose="020B0604020202020204" pitchFamily="34" charset="0"/>
              </a:rPr>
              <a:t>流量统计</a:t>
            </a:r>
            <a:endParaRPr lang="en-US" altLang="zh-CN" sz="1800" b="1" u="sng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endParaRPr lang="zh-CN" altLang="en-US" dirty="0">
              <a:latin typeface="思源黑体 Medium" panose="020B0600000000000000" pitchFamily="34" charset="-122"/>
              <a:ea typeface="思源黑体 Medium" panose="020B06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网站会统计每一个用户的下载量和上传量，以决定用户的等级和权限</a:t>
            </a:r>
            <a:endParaRPr lang="en-US" altLang="zh-CN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如何统计？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——passkey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每个注册用户会得到一个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passkey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，从网站里面下载的种子里面包含了私人的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passkey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通过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passkey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识别每一个用户，统计每一个用户的下载、上传和做种时间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F97D57B-3218-4F66-B200-E69783C5A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0" y="3842718"/>
            <a:ext cx="3907974" cy="19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D9F10D-FF62-41F3-A730-14411A27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91" y="1477030"/>
            <a:ext cx="6193966" cy="4302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D0D0D8-AB09-4174-A0D9-483CF887819C}"/>
              </a:ext>
            </a:extLst>
          </p:cNvPr>
          <p:cNvSpPr txBox="1"/>
          <p:nvPr/>
        </p:nvSpPr>
        <p:spPr>
          <a:xfrm>
            <a:off x="5725891" y="5955087"/>
            <a:ext cx="4871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北洋园</a:t>
            </a:r>
            <a:r>
              <a:rPr lang="en-US" altLang="zh-CN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PT</a:t>
            </a:r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（天津大学</a:t>
            </a:r>
            <a:r>
              <a:rPr lang="en-US" altLang="zh-CN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PT</a:t>
            </a:r>
            <a:r>
              <a:rPr lang="zh-CN" altLang="en-US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站）：</a:t>
            </a:r>
            <a:r>
              <a:rPr lang="en-US" altLang="zh-CN" sz="16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https://www.tjupt.org/</a:t>
            </a:r>
            <a:endParaRPr lang="zh-CN" altLang="en-US" sz="16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4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12FF-041B-41C3-96E4-844E61C9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105C-4EB1-431A-844F-8B6330D188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2883" y="1907348"/>
            <a:ext cx="4397831" cy="464585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开源模式，容易产生各种盗版资源的版权纠纷。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很多违法资源有可能能够通过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进行传播。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大公司追逐利益可能产生垄断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exclamation-mark_63927">
            <a:extLst>
              <a:ext uri="{FF2B5EF4-FFF2-40B4-BE49-F238E27FC236}">
                <a16:creationId xmlns:a16="http://schemas.microsoft.com/office/drawing/2014/main" id="{A024D01F-AF29-45AB-A19C-C630D78533A8}"/>
              </a:ext>
            </a:extLst>
          </p:cNvPr>
          <p:cNvSpPr/>
          <p:nvPr/>
        </p:nvSpPr>
        <p:spPr>
          <a:xfrm>
            <a:off x="772883" y="1057724"/>
            <a:ext cx="718460" cy="687785"/>
          </a:xfrm>
          <a:custGeom>
            <a:avLst/>
            <a:gdLst>
              <a:gd name="T0" fmla="*/ 302 w 604"/>
              <a:gd name="T1" fmla="*/ 0 h 604"/>
              <a:gd name="T2" fmla="*/ 302 w 604"/>
              <a:gd name="T3" fmla="*/ 0 h 604"/>
              <a:gd name="T4" fmla="*/ 302 w 604"/>
              <a:gd name="T5" fmla="*/ 0 h 604"/>
              <a:gd name="T6" fmla="*/ 0 w 604"/>
              <a:gd name="T7" fmla="*/ 302 h 604"/>
              <a:gd name="T8" fmla="*/ 302 w 604"/>
              <a:gd name="T9" fmla="*/ 604 h 604"/>
              <a:gd name="T10" fmla="*/ 302 w 604"/>
              <a:gd name="T11" fmla="*/ 604 h 604"/>
              <a:gd name="T12" fmla="*/ 302 w 604"/>
              <a:gd name="T13" fmla="*/ 604 h 604"/>
              <a:gd name="T14" fmla="*/ 604 w 604"/>
              <a:gd name="T15" fmla="*/ 302 h 604"/>
              <a:gd name="T16" fmla="*/ 302 w 604"/>
              <a:gd name="T17" fmla="*/ 0 h 604"/>
              <a:gd name="T18" fmla="*/ 302 w 604"/>
              <a:gd name="T19" fmla="*/ 517 h 604"/>
              <a:gd name="T20" fmla="*/ 302 w 604"/>
              <a:gd name="T21" fmla="*/ 517 h 604"/>
              <a:gd name="T22" fmla="*/ 302 w 604"/>
              <a:gd name="T23" fmla="*/ 517 h 604"/>
              <a:gd name="T24" fmla="*/ 252 w 604"/>
              <a:gd name="T25" fmla="*/ 468 h 604"/>
              <a:gd name="T26" fmla="*/ 302 w 604"/>
              <a:gd name="T27" fmla="*/ 419 h 604"/>
              <a:gd name="T28" fmla="*/ 302 w 604"/>
              <a:gd name="T29" fmla="*/ 419 h 604"/>
              <a:gd name="T30" fmla="*/ 302 w 604"/>
              <a:gd name="T31" fmla="*/ 419 h 604"/>
              <a:gd name="T32" fmla="*/ 352 w 604"/>
              <a:gd name="T33" fmla="*/ 468 h 604"/>
              <a:gd name="T34" fmla="*/ 302 w 604"/>
              <a:gd name="T35" fmla="*/ 517 h 604"/>
              <a:gd name="T36" fmla="*/ 373 w 604"/>
              <a:gd name="T37" fmla="*/ 141 h 604"/>
              <a:gd name="T38" fmla="*/ 347 w 604"/>
              <a:gd name="T39" fmla="*/ 337 h 604"/>
              <a:gd name="T40" fmla="*/ 302 w 604"/>
              <a:gd name="T41" fmla="*/ 382 h 604"/>
              <a:gd name="T42" fmla="*/ 302 w 604"/>
              <a:gd name="T43" fmla="*/ 382 h 604"/>
              <a:gd name="T44" fmla="*/ 302 w 604"/>
              <a:gd name="T45" fmla="*/ 382 h 604"/>
              <a:gd name="T46" fmla="*/ 257 w 604"/>
              <a:gd name="T47" fmla="*/ 337 h 604"/>
              <a:gd name="T48" fmla="*/ 231 w 604"/>
              <a:gd name="T49" fmla="*/ 141 h 604"/>
              <a:gd name="T50" fmla="*/ 302 w 604"/>
              <a:gd name="T51" fmla="*/ 71 h 604"/>
              <a:gd name="T52" fmla="*/ 302 w 604"/>
              <a:gd name="T53" fmla="*/ 71 h 604"/>
              <a:gd name="T54" fmla="*/ 302 w 604"/>
              <a:gd name="T55" fmla="*/ 71 h 604"/>
              <a:gd name="T56" fmla="*/ 373 w 604"/>
              <a:gd name="T57" fmla="*/ 14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4" h="604">
                <a:moveTo>
                  <a:pt x="302" y="0"/>
                </a:move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2"/>
                </a:cubicBezTo>
                <a:cubicBezTo>
                  <a:pt x="0" y="469"/>
                  <a:pt x="135" y="604"/>
                  <a:pt x="302" y="604"/>
                </a:cubicBezTo>
                <a:lnTo>
                  <a:pt x="302" y="604"/>
                </a:lnTo>
                <a:lnTo>
                  <a:pt x="302" y="604"/>
                </a:lnTo>
                <a:cubicBezTo>
                  <a:pt x="469" y="604"/>
                  <a:pt x="604" y="469"/>
                  <a:pt x="604" y="302"/>
                </a:cubicBezTo>
                <a:cubicBezTo>
                  <a:pt x="604" y="135"/>
                  <a:pt x="469" y="0"/>
                  <a:pt x="302" y="0"/>
                </a:cubicBezTo>
                <a:close/>
                <a:moveTo>
                  <a:pt x="302" y="517"/>
                </a:moveTo>
                <a:cubicBezTo>
                  <a:pt x="302" y="517"/>
                  <a:pt x="302" y="517"/>
                  <a:pt x="302" y="517"/>
                </a:cubicBezTo>
                <a:cubicBezTo>
                  <a:pt x="302" y="517"/>
                  <a:pt x="302" y="517"/>
                  <a:pt x="302" y="517"/>
                </a:cubicBezTo>
                <a:cubicBezTo>
                  <a:pt x="275" y="517"/>
                  <a:pt x="252" y="495"/>
                  <a:pt x="252" y="468"/>
                </a:cubicBezTo>
                <a:cubicBezTo>
                  <a:pt x="252" y="441"/>
                  <a:pt x="275" y="419"/>
                  <a:pt x="302" y="419"/>
                </a:cubicBezTo>
                <a:lnTo>
                  <a:pt x="302" y="419"/>
                </a:lnTo>
                <a:lnTo>
                  <a:pt x="302" y="419"/>
                </a:lnTo>
                <a:cubicBezTo>
                  <a:pt x="330" y="419"/>
                  <a:pt x="352" y="441"/>
                  <a:pt x="352" y="468"/>
                </a:cubicBezTo>
                <a:cubicBezTo>
                  <a:pt x="352" y="495"/>
                  <a:pt x="330" y="517"/>
                  <a:pt x="302" y="517"/>
                </a:cubicBezTo>
                <a:close/>
                <a:moveTo>
                  <a:pt x="373" y="141"/>
                </a:moveTo>
                <a:cubicBezTo>
                  <a:pt x="370" y="190"/>
                  <a:pt x="347" y="337"/>
                  <a:pt x="347" y="337"/>
                </a:cubicBezTo>
                <a:cubicBezTo>
                  <a:pt x="347" y="362"/>
                  <a:pt x="327" y="382"/>
                  <a:pt x="302" y="382"/>
                </a:cubicBezTo>
                <a:lnTo>
                  <a:pt x="302" y="382"/>
                </a:lnTo>
                <a:lnTo>
                  <a:pt x="302" y="382"/>
                </a:lnTo>
                <a:cubicBezTo>
                  <a:pt x="277" y="382"/>
                  <a:pt x="257" y="362"/>
                  <a:pt x="257" y="337"/>
                </a:cubicBezTo>
                <a:cubicBezTo>
                  <a:pt x="257" y="337"/>
                  <a:pt x="234" y="190"/>
                  <a:pt x="231" y="141"/>
                </a:cubicBezTo>
                <a:cubicBezTo>
                  <a:pt x="229" y="116"/>
                  <a:pt x="248" y="71"/>
                  <a:pt x="302" y="71"/>
                </a:cubicBezTo>
                <a:cubicBezTo>
                  <a:pt x="302" y="71"/>
                  <a:pt x="302" y="71"/>
                  <a:pt x="302" y="71"/>
                </a:cubicBezTo>
                <a:cubicBezTo>
                  <a:pt x="302" y="71"/>
                  <a:pt x="302" y="71"/>
                  <a:pt x="302" y="71"/>
                </a:cubicBezTo>
                <a:cubicBezTo>
                  <a:pt x="356" y="71"/>
                  <a:pt x="375" y="116"/>
                  <a:pt x="373" y="14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christmas-tree-bulb_65120">
            <a:extLst>
              <a:ext uri="{FF2B5EF4-FFF2-40B4-BE49-F238E27FC236}">
                <a16:creationId xmlns:a16="http://schemas.microsoft.com/office/drawing/2014/main" id="{E9D3C87E-6239-4BE3-B8C4-71FFA4593ABE}"/>
              </a:ext>
            </a:extLst>
          </p:cNvPr>
          <p:cNvSpPr/>
          <p:nvPr/>
        </p:nvSpPr>
        <p:spPr>
          <a:xfrm>
            <a:off x="6096000" y="971176"/>
            <a:ext cx="718460" cy="857624"/>
          </a:xfrm>
          <a:custGeom>
            <a:avLst/>
            <a:gdLst>
              <a:gd name="connsiteX0" fmla="*/ 120423 w 356898"/>
              <a:gd name="connsiteY0" fmla="*/ 337934 h 606510"/>
              <a:gd name="connsiteX1" fmla="*/ 134068 w 356898"/>
              <a:gd name="connsiteY1" fmla="*/ 357055 h 606510"/>
              <a:gd name="connsiteX2" fmla="*/ 132058 w 356898"/>
              <a:gd name="connsiteY2" fmla="*/ 377443 h 606510"/>
              <a:gd name="connsiteX3" fmla="*/ 179339 w 356898"/>
              <a:gd name="connsiteY3" fmla="*/ 426458 h 606510"/>
              <a:gd name="connsiteX4" fmla="*/ 197637 w 356898"/>
              <a:gd name="connsiteY4" fmla="*/ 441353 h 606510"/>
              <a:gd name="connsiteX5" fmla="*/ 182723 w 356898"/>
              <a:gd name="connsiteY5" fmla="*/ 459628 h 606510"/>
              <a:gd name="connsiteX6" fmla="*/ 175319 w 356898"/>
              <a:gd name="connsiteY6" fmla="*/ 459945 h 606510"/>
              <a:gd name="connsiteX7" fmla="*/ 98739 w 356898"/>
              <a:gd name="connsiteY7" fmla="*/ 377443 h 606510"/>
              <a:gd name="connsiteX8" fmla="*/ 101278 w 356898"/>
              <a:gd name="connsiteY8" fmla="*/ 351562 h 606510"/>
              <a:gd name="connsiteX9" fmla="*/ 120423 w 356898"/>
              <a:gd name="connsiteY9" fmla="*/ 337934 h 606510"/>
              <a:gd name="connsiteX10" fmla="*/ 178479 w 356898"/>
              <a:gd name="connsiteY10" fmla="*/ 150211 h 606510"/>
              <a:gd name="connsiteX11" fmla="*/ 74081 w 356898"/>
              <a:gd name="connsiteY11" fmla="*/ 392620 h 606510"/>
              <a:gd name="connsiteX12" fmla="*/ 118294 w 356898"/>
              <a:gd name="connsiteY12" fmla="*/ 475747 h 606510"/>
              <a:gd name="connsiteX13" fmla="*/ 177738 w 356898"/>
              <a:gd name="connsiteY13" fmla="*/ 486415 h 606510"/>
              <a:gd name="connsiteX14" fmla="*/ 239404 w 356898"/>
              <a:gd name="connsiteY14" fmla="*/ 475218 h 606510"/>
              <a:gd name="connsiteX15" fmla="*/ 282877 w 356898"/>
              <a:gd name="connsiteY15" fmla="*/ 392620 h 606510"/>
              <a:gd name="connsiteX16" fmla="*/ 178479 w 356898"/>
              <a:gd name="connsiteY16" fmla="*/ 150211 h 606510"/>
              <a:gd name="connsiteX17" fmla="*/ 334910 w 356898"/>
              <a:gd name="connsiteY17" fmla="*/ 117558 h 606510"/>
              <a:gd name="connsiteX18" fmla="*/ 356059 w 356898"/>
              <a:gd name="connsiteY18" fmla="*/ 128021 h 606510"/>
              <a:gd name="connsiteX19" fmla="*/ 345485 w 356898"/>
              <a:gd name="connsiteY19" fmla="*/ 149158 h 606510"/>
              <a:gd name="connsiteX20" fmla="*/ 311435 w 356898"/>
              <a:gd name="connsiteY20" fmla="*/ 160467 h 606510"/>
              <a:gd name="connsiteX21" fmla="*/ 306148 w 356898"/>
              <a:gd name="connsiteY21" fmla="*/ 161312 h 606510"/>
              <a:gd name="connsiteX22" fmla="*/ 290392 w 356898"/>
              <a:gd name="connsiteY22" fmla="*/ 149898 h 606510"/>
              <a:gd name="connsiteX23" fmla="*/ 300861 w 356898"/>
              <a:gd name="connsiteY23" fmla="*/ 128866 h 606510"/>
              <a:gd name="connsiteX24" fmla="*/ 21999 w 356898"/>
              <a:gd name="connsiteY24" fmla="*/ 117558 h 606510"/>
              <a:gd name="connsiteX25" fmla="*/ 56083 w 356898"/>
              <a:gd name="connsiteY25" fmla="*/ 128866 h 606510"/>
              <a:gd name="connsiteX26" fmla="*/ 66562 w 356898"/>
              <a:gd name="connsiteY26" fmla="*/ 149898 h 606510"/>
              <a:gd name="connsiteX27" fmla="*/ 50790 w 356898"/>
              <a:gd name="connsiteY27" fmla="*/ 161312 h 606510"/>
              <a:gd name="connsiteX28" fmla="*/ 45497 w 356898"/>
              <a:gd name="connsiteY28" fmla="*/ 160467 h 606510"/>
              <a:gd name="connsiteX29" fmla="*/ 11414 w 356898"/>
              <a:gd name="connsiteY29" fmla="*/ 149158 h 606510"/>
              <a:gd name="connsiteX30" fmla="*/ 830 w 356898"/>
              <a:gd name="connsiteY30" fmla="*/ 128021 h 606510"/>
              <a:gd name="connsiteX31" fmla="*/ 21999 w 356898"/>
              <a:gd name="connsiteY31" fmla="*/ 117558 h 606510"/>
              <a:gd name="connsiteX32" fmla="*/ 178479 w 356898"/>
              <a:gd name="connsiteY32" fmla="*/ 105848 h 606510"/>
              <a:gd name="connsiteX33" fmla="*/ 327301 w 356898"/>
              <a:gd name="connsiteY33" fmla="*/ 392620 h 606510"/>
              <a:gd name="connsiteX34" fmla="*/ 255693 w 356898"/>
              <a:gd name="connsiteY34" fmla="*/ 516940 h 606510"/>
              <a:gd name="connsiteX35" fmla="*/ 255693 w 356898"/>
              <a:gd name="connsiteY35" fmla="*/ 582956 h 606510"/>
              <a:gd name="connsiteX36" fmla="*/ 178796 w 356898"/>
              <a:gd name="connsiteY36" fmla="*/ 606510 h 606510"/>
              <a:gd name="connsiteX37" fmla="*/ 101899 w 356898"/>
              <a:gd name="connsiteY37" fmla="*/ 582956 h 606510"/>
              <a:gd name="connsiteX38" fmla="*/ 101265 w 356898"/>
              <a:gd name="connsiteY38" fmla="*/ 582956 h 606510"/>
              <a:gd name="connsiteX39" fmla="*/ 101265 w 356898"/>
              <a:gd name="connsiteY39" fmla="*/ 516940 h 606510"/>
              <a:gd name="connsiteX40" fmla="*/ 29656 w 356898"/>
              <a:gd name="connsiteY40" fmla="*/ 392620 h 606510"/>
              <a:gd name="connsiteX41" fmla="*/ 178479 w 356898"/>
              <a:gd name="connsiteY41" fmla="*/ 105848 h 606510"/>
              <a:gd name="connsiteX42" fmla="*/ 286570 w 356898"/>
              <a:gd name="connsiteY42" fmla="*/ 34308 h 606510"/>
              <a:gd name="connsiteX43" fmla="*/ 298305 w 356898"/>
              <a:gd name="connsiteY43" fmla="*/ 39216 h 606510"/>
              <a:gd name="connsiteX44" fmla="*/ 298305 w 356898"/>
              <a:gd name="connsiteY44" fmla="*/ 62751 h 606510"/>
              <a:gd name="connsiteX45" fmla="*/ 272931 w 356898"/>
              <a:gd name="connsiteY45" fmla="*/ 88080 h 606510"/>
              <a:gd name="connsiteX46" fmla="*/ 261195 w 356898"/>
              <a:gd name="connsiteY46" fmla="*/ 92935 h 606510"/>
              <a:gd name="connsiteX47" fmla="*/ 249459 w 356898"/>
              <a:gd name="connsiteY47" fmla="*/ 88080 h 606510"/>
              <a:gd name="connsiteX48" fmla="*/ 249459 w 356898"/>
              <a:gd name="connsiteY48" fmla="*/ 64545 h 606510"/>
              <a:gd name="connsiteX49" fmla="*/ 274834 w 356898"/>
              <a:gd name="connsiteY49" fmla="*/ 39216 h 606510"/>
              <a:gd name="connsiteX50" fmla="*/ 286570 w 356898"/>
              <a:gd name="connsiteY50" fmla="*/ 34308 h 606510"/>
              <a:gd name="connsiteX51" fmla="*/ 70390 w 356898"/>
              <a:gd name="connsiteY51" fmla="*/ 34308 h 606510"/>
              <a:gd name="connsiteX52" fmla="*/ 82192 w 356898"/>
              <a:gd name="connsiteY52" fmla="*/ 39216 h 606510"/>
              <a:gd name="connsiteX53" fmla="*/ 107596 w 356898"/>
              <a:gd name="connsiteY53" fmla="*/ 64545 h 606510"/>
              <a:gd name="connsiteX54" fmla="*/ 107596 w 356898"/>
              <a:gd name="connsiteY54" fmla="*/ 88080 h 606510"/>
              <a:gd name="connsiteX55" fmla="*/ 95741 w 356898"/>
              <a:gd name="connsiteY55" fmla="*/ 92935 h 606510"/>
              <a:gd name="connsiteX56" fmla="*/ 83991 w 356898"/>
              <a:gd name="connsiteY56" fmla="*/ 88080 h 606510"/>
              <a:gd name="connsiteX57" fmla="*/ 58588 w 356898"/>
              <a:gd name="connsiteY57" fmla="*/ 62751 h 606510"/>
              <a:gd name="connsiteX58" fmla="*/ 58588 w 356898"/>
              <a:gd name="connsiteY58" fmla="*/ 39216 h 606510"/>
              <a:gd name="connsiteX59" fmla="*/ 70390 w 356898"/>
              <a:gd name="connsiteY59" fmla="*/ 34308 h 606510"/>
              <a:gd name="connsiteX60" fmla="*/ 178496 w 356898"/>
              <a:gd name="connsiteY60" fmla="*/ 0 h 606510"/>
              <a:gd name="connsiteX61" fmla="*/ 195202 w 356898"/>
              <a:gd name="connsiteY61" fmla="*/ 16681 h 606510"/>
              <a:gd name="connsiteX62" fmla="*/ 195202 w 356898"/>
              <a:gd name="connsiteY62" fmla="*/ 52473 h 606510"/>
              <a:gd name="connsiteX63" fmla="*/ 178496 w 356898"/>
              <a:gd name="connsiteY63" fmla="*/ 69154 h 606510"/>
              <a:gd name="connsiteX64" fmla="*/ 161895 w 356898"/>
              <a:gd name="connsiteY64" fmla="*/ 52473 h 606510"/>
              <a:gd name="connsiteX65" fmla="*/ 161895 w 356898"/>
              <a:gd name="connsiteY65" fmla="*/ 16681 h 606510"/>
              <a:gd name="connsiteX66" fmla="*/ 178496 w 356898"/>
              <a:gd name="connsiteY66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56898" h="606510">
                <a:moveTo>
                  <a:pt x="120423" y="337934"/>
                </a:moveTo>
                <a:cubicBezTo>
                  <a:pt x="129519" y="339413"/>
                  <a:pt x="135654" y="347970"/>
                  <a:pt x="134068" y="357055"/>
                </a:cubicBezTo>
                <a:cubicBezTo>
                  <a:pt x="132375" y="367090"/>
                  <a:pt x="132058" y="373745"/>
                  <a:pt x="132058" y="377443"/>
                </a:cubicBezTo>
                <a:cubicBezTo>
                  <a:pt x="132058" y="406176"/>
                  <a:pt x="154270" y="428888"/>
                  <a:pt x="179339" y="426458"/>
                </a:cubicBezTo>
                <a:cubicBezTo>
                  <a:pt x="188647" y="425508"/>
                  <a:pt x="196580" y="432163"/>
                  <a:pt x="197637" y="441353"/>
                </a:cubicBezTo>
                <a:cubicBezTo>
                  <a:pt x="198589" y="450438"/>
                  <a:pt x="191926" y="458678"/>
                  <a:pt x="182723" y="459628"/>
                </a:cubicBezTo>
                <a:cubicBezTo>
                  <a:pt x="180290" y="459840"/>
                  <a:pt x="177752" y="459945"/>
                  <a:pt x="175319" y="459945"/>
                </a:cubicBezTo>
                <a:cubicBezTo>
                  <a:pt x="133116" y="459945"/>
                  <a:pt x="98739" y="422972"/>
                  <a:pt x="98739" y="377443"/>
                </a:cubicBezTo>
                <a:cubicBezTo>
                  <a:pt x="98739" y="370259"/>
                  <a:pt x="99585" y="361280"/>
                  <a:pt x="101278" y="351562"/>
                </a:cubicBezTo>
                <a:cubicBezTo>
                  <a:pt x="102759" y="342477"/>
                  <a:pt x="111220" y="336244"/>
                  <a:pt x="120423" y="337934"/>
                </a:cubicBezTo>
                <a:close/>
                <a:moveTo>
                  <a:pt x="178479" y="150211"/>
                </a:moveTo>
                <a:cubicBezTo>
                  <a:pt x="120833" y="150211"/>
                  <a:pt x="74081" y="329245"/>
                  <a:pt x="74081" y="392620"/>
                </a:cubicBezTo>
                <a:cubicBezTo>
                  <a:pt x="74081" y="431384"/>
                  <a:pt x="91533" y="459586"/>
                  <a:pt x="118294" y="475747"/>
                </a:cubicBezTo>
                <a:cubicBezTo>
                  <a:pt x="133419" y="480500"/>
                  <a:pt x="156372" y="486415"/>
                  <a:pt x="177738" y="486415"/>
                </a:cubicBezTo>
                <a:cubicBezTo>
                  <a:pt x="198787" y="486415"/>
                  <a:pt x="223538" y="480077"/>
                  <a:pt x="239404" y="475218"/>
                </a:cubicBezTo>
                <a:cubicBezTo>
                  <a:pt x="265636" y="458952"/>
                  <a:pt x="282877" y="431067"/>
                  <a:pt x="282877" y="392620"/>
                </a:cubicBezTo>
                <a:cubicBezTo>
                  <a:pt x="282877" y="329245"/>
                  <a:pt x="236125" y="150211"/>
                  <a:pt x="178479" y="150211"/>
                </a:cubicBezTo>
                <a:close/>
                <a:moveTo>
                  <a:pt x="334910" y="117558"/>
                </a:moveTo>
                <a:cubicBezTo>
                  <a:pt x="343687" y="114598"/>
                  <a:pt x="353098" y="119354"/>
                  <a:pt x="356059" y="128021"/>
                </a:cubicBezTo>
                <a:cubicBezTo>
                  <a:pt x="358914" y="136793"/>
                  <a:pt x="354262" y="146199"/>
                  <a:pt x="345485" y="149158"/>
                </a:cubicBezTo>
                <a:lnTo>
                  <a:pt x="311435" y="160467"/>
                </a:lnTo>
                <a:cubicBezTo>
                  <a:pt x="309743" y="160995"/>
                  <a:pt x="307946" y="161312"/>
                  <a:pt x="306148" y="161312"/>
                </a:cubicBezTo>
                <a:cubicBezTo>
                  <a:pt x="299169" y="161312"/>
                  <a:pt x="292718" y="156873"/>
                  <a:pt x="290392" y="149898"/>
                </a:cubicBezTo>
                <a:cubicBezTo>
                  <a:pt x="287431" y="141232"/>
                  <a:pt x="292190" y="131825"/>
                  <a:pt x="300861" y="128866"/>
                </a:cubicBezTo>
                <a:close/>
                <a:moveTo>
                  <a:pt x="21999" y="117558"/>
                </a:moveTo>
                <a:lnTo>
                  <a:pt x="56083" y="128866"/>
                </a:lnTo>
                <a:cubicBezTo>
                  <a:pt x="64762" y="131825"/>
                  <a:pt x="69525" y="141232"/>
                  <a:pt x="66562" y="149898"/>
                </a:cubicBezTo>
                <a:cubicBezTo>
                  <a:pt x="64233" y="156873"/>
                  <a:pt x="57776" y="161312"/>
                  <a:pt x="50790" y="161312"/>
                </a:cubicBezTo>
                <a:cubicBezTo>
                  <a:pt x="48990" y="161312"/>
                  <a:pt x="47297" y="160995"/>
                  <a:pt x="45497" y="160467"/>
                </a:cubicBezTo>
                <a:lnTo>
                  <a:pt x="11414" y="149158"/>
                </a:lnTo>
                <a:cubicBezTo>
                  <a:pt x="2735" y="146199"/>
                  <a:pt x="-2028" y="136793"/>
                  <a:pt x="830" y="128021"/>
                </a:cubicBezTo>
                <a:cubicBezTo>
                  <a:pt x="3793" y="119354"/>
                  <a:pt x="13108" y="114598"/>
                  <a:pt x="21999" y="117558"/>
                </a:cubicBezTo>
                <a:close/>
                <a:moveTo>
                  <a:pt x="178479" y="105848"/>
                </a:moveTo>
                <a:cubicBezTo>
                  <a:pt x="286790" y="105848"/>
                  <a:pt x="327301" y="344032"/>
                  <a:pt x="327301" y="392620"/>
                </a:cubicBezTo>
                <a:cubicBezTo>
                  <a:pt x="327301" y="447862"/>
                  <a:pt x="299589" y="492963"/>
                  <a:pt x="255693" y="516940"/>
                </a:cubicBezTo>
                <a:lnTo>
                  <a:pt x="255693" y="582956"/>
                </a:lnTo>
                <a:cubicBezTo>
                  <a:pt x="255693" y="595948"/>
                  <a:pt x="221211" y="606510"/>
                  <a:pt x="178796" y="606510"/>
                </a:cubicBezTo>
                <a:cubicBezTo>
                  <a:pt x="136275" y="606510"/>
                  <a:pt x="101899" y="595948"/>
                  <a:pt x="101899" y="582956"/>
                </a:cubicBezTo>
                <a:lnTo>
                  <a:pt x="101265" y="582956"/>
                </a:lnTo>
                <a:lnTo>
                  <a:pt x="101265" y="516940"/>
                </a:lnTo>
                <a:cubicBezTo>
                  <a:pt x="57369" y="492963"/>
                  <a:pt x="29656" y="447862"/>
                  <a:pt x="29656" y="392620"/>
                </a:cubicBezTo>
                <a:cubicBezTo>
                  <a:pt x="29656" y="344032"/>
                  <a:pt x="70167" y="105848"/>
                  <a:pt x="178479" y="105848"/>
                </a:cubicBezTo>
                <a:close/>
                <a:moveTo>
                  <a:pt x="286570" y="34308"/>
                </a:moveTo>
                <a:cubicBezTo>
                  <a:pt x="290825" y="34308"/>
                  <a:pt x="295080" y="35944"/>
                  <a:pt x="298305" y="39216"/>
                </a:cubicBezTo>
                <a:cubicBezTo>
                  <a:pt x="304860" y="45654"/>
                  <a:pt x="304860" y="56208"/>
                  <a:pt x="298305" y="62751"/>
                </a:cubicBezTo>
                <a:lnTo>
                  <a:pt x="272931" y="88080"/>
                </a:lnTo>
                <a:cubicBezTo>
                  <a:pt x="269759" y="91247"/>
                  <a:pt x="265424" y="92935"/>
                  <a:pt x="261195" y="92935"/>
                </a:cubicBezTo>
                <a:cubicBezTo>
                  <a:pt x="256860" y="92935"/>
                  <a:pt x="252631" y="91247"/>
                  <a:pt x="249459" y="88080"/>
                </a:cubicBezTo>
                <a:cubicBezTo>
                  <a:pt x="242904" y="81537"/>
                  <a:pt x="242904" y="70983"/>
                  <a:pt x="249459" y="64545"/>
                </a:cubicBezTo>
                <a:lnTo>
                  <a:pt x="274834" y="39216"/>
                </a:lnTo>
                <a:cubicBezTo>
                  <a:pt x="278058" y="35944"/>
                  <a:pt x="282314" y="34308"/>
                  <a:pt x="286570" y="34308"/>
                </a:cubicBezTo>
                <a:close/>
                <a:moveTo>
                  <a:pt x="70390" y="34308"/>
                </a:moveTo>
                <a:cubicBezTo>
                  <a:pt x="74650" y="34308"/>
                  <a:pt x="78910" y="35944"/>
                  <a:pt x="82192" y="39216"/>
                </a:cubicBezTo>
                <a:lnTo>
                  <a:pt x="107596" y="64545"/>
                </a:lnTo>
                <a:cubicBezTo>
                  <a:pt x="114052" y="70983"/>
                  <a:pt x="114052" y="81537"/>
                  <a:pt x="107596" y="88080"/>
                </a:cubicBezTo>
                <a:cubicBezTo>
                  <a:pt x="104314" y="91247"/>
                  <a:pt x="99974" y="92935"/>
                  <a:pt x="95741" y="92935"/>
                </a:cubicBezTo>
                <a:cubicBezTo>
                  <a:pt x="91507" y="92935"/>
                  <a:pt x="87273" y="91247"/>
                  <a:pt x="83991" y="88080"/>
                </a:cubicBezTo>
                <a:lnTo>
                  <a:pt x="58588" y="62751"/>
                </a:lnTo>
                <a:cubicBezTo>
                  <a:pt x="52025" y="56208"/>
                  <a:pt x="52025" y="45654"/>
                  <a:pt x="58588" y="39216"/>
                </a:cubicBezTo>
                <a:cubicBezTo>
                  <a:pt x="61869" y="35944"/>
                  <a:pt x="66129" y="34308"/>
                  <a:pt x="70390" y="34308"/>
                </a:cubicBezTo>
                <a:close/>
                <a:moveTo>
                  <a:pt x="178496" y="0"/>
                </a:moveTo>
                <a:cubicBezTo>
                  <a:pt x="187695" y="0"/>
                  <a:pt x="195202" y="7496"/>
                  <a:pt x="195202" y="16681"/>
                </a:cubicBezTo>
                <a:lnTo>
                  <a:pt x="195202" y="52473"/>
                </a:lnTo>
                <a:cubicBezTo>
                  <a:pt x="195202" y="61658"/>
                  <a:pt x="187695" y="69154"/>
                  <a:pt x="178496" y="69154"/>
                </a:cubicBezTo>
                <a:cubicBezTo>
                  <a:pt x="169297" y="69154"/>
                  <a:pt x="161895" y="61658"/>
                  <a:pt x="161895" y="52473"/>
                </a:cubicBezTo>
                <a:lnTo>
                  <a:pt x="161895" y="16681"/>
                </a:lnTo>
                <a:cubicBezTo>
                  <a:pt x="161895" y="7496"/>
                  <a:pt x="169297" y="0"/>
                  <a:pt x="1784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846206-99FB-442B-933F-2CEF8E80402A}"/>
              </a:ext>
            </a:extLst>
          </p:cNvPr>
          <p:cNvSpPr txBox="1"/>
          <p:nvPr/>
        </p:nvSpPr>
        <p:spPr>
          <a:xfrm>
            <a:off x="6096000" y="1907348"/>
            <a:ext cx="5421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共享理念与分享精神发展前途广阔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国内</a:t>
            </a:r>
            <a:r>
              <a:rPr lang="en-US" altLang="zh-CN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sz="2400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下载软件发展前景广阔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相关领域的网络监管和相关法律制定有巨大发展空间</a:t>
            </a:r>
            <a:endParaRPr lang="en-US" altLang="zh-CN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65D23-58B6-4567-8C70-36AA595D3666}"/>
              </a:ext>
            </a:extLst>
          </p:cNvPr>
          <p:cNvSpPr txBox="1"/>
          <p:nvPr/>
        </p:nvSpPr>
        <p:spPr>
          <a:xfrm>
            <a:off x="1600200" y="110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挑战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2ED449-CE16-4F2E-A21A-EF9B7811BA41}"/>
              </a:ext>
            </a:extLst>
          </p:cNvPr>
          <p:cNvSpPr txBox="1"/>
          <p:nvPr/>
        </p:nvSpPr>
        <p:spPr>
          <a:xfrm>
            <a:off x="6916346" y="110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前景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17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A8F9C62-5E31-487F-9276-56E57827505A}"/>
              </a:ext>
            </a:extLst>
          </p:cNvPr>
          <p:cNvSpPr/>
          <p:nvPr/>
        </p:nvSpPr>
        <p:spPr>
          <a:xfrm>
            <a:off x="914400" y="1428750"/>
            <a:ext cx="11277600" cy="219456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EA2B77-3FD2-4767-9276-6E2A8E3A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596346"/>
            <a:ext cx="9144000" cy="2027583"/>
          </a:xfrm>
        </p:spPr>
        <p:txBody>
          <a:bodyPr/>
          <a:lstStyle/>
          <a:p>
            <a:r>
              <a:rPr lang="en-US" altLang="zh-CN" sz="5400" dirty="0">
                <a:solidFill>
                  <a:schemeClr val="accent6">
                    <a:lumMod val="50000"/>
                  </a:schemeClr>
                </a:solidFill>
              </a:rPr>
              <a:t>BitTorrent</a:t>
            </a:r>
            <a:r>
              <a:rPr lang="zh-CN" altLang="en-US" sz="5400" dirty="0">
                <a:solidFill>
                  <a:schemeClr val="accent6">
                    <a:lumMod val="50000"/>
                  </a:schemeClr>
                </a:solidFill>
              </a:rPr>
              <a:t>的前世今生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6AF18-0851-4C20-AA5E-CB02D7C61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131" y="2796968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——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究竟是谁决定了你还有多久才能看上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《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权力的游戏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》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621E5B-3AA2-42FB-83C6-DCA7E468FD80}"/>
              </a:ext>
            </a:extLst>
          </p:cNvPr>
          <p:cNvSpPr txBox="1"/>
          <p:nvPr/>
        </p:nvSpPr>
        <p:spPr>
          <a:xfrm>
            <a:off x="3262489" y="4625769"/>
            <a:ext cx="8330464" cy="96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报告人：韩晨旭、张博彦、查愉馨、徐朔、宋润景、管中珩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日期：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23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670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D4D1DB-DD75-40C2-BD45-FA1E613F3587}"/>
              </a:ext>
            </a:extLst>
          </p:cNvPr>
          <p:cNvSpPr txBox="1"/>
          <p:nvPr/>
        </p:nvSpPr>
        <p:spPr>
          <a:xfrm>
            <a:off x="3760470" y="2514600"/>
            <a:ext cx="4926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8712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5B53105-AFA8-4681-BB7C-9078D690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66" y="1272803"/>
            <a:ext cx="7277100" cy="3419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54D229-DA4D-4350-9FFE-0FD5B01EE2A4}"/>
              </a:ext>
            </a:extLst>
          </p:cNvPr>
          <p:cNvSpPr txBox="1"/>
          <p:nvPr/>
        </p:nvSpPr>
        <p:spPr>
          <a:xfrm>
            <a:off x="4621811" y="5080899"/>
            <a:ext cx="693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Evangelista, Pedro et. al. (2011). </a:t>
            </a:r>
            <a:r>
              <a:rPr lang="en-US" altLang="zh-CN" dirty="0" err="1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EbitSim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: An Enhanced BitTorrent Simulation Using </a:t>
            </a:r>
            <a:r>
              <a:rPr lang="en-US" altLang="zh-CN" dirty="0" err="1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OMNeT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++ 4.</a:t>
            </a:r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080C74-32D0-4283-A934-0172FFA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F1467-6555-4312-9D21-9D7ED64892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2883" y="1739441"/>
            <a:ext cx="11060289" cy="454847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lain"/>
            </a:pPr>
            <a:r>
              <a:rPr lang="zh-CN" altLang="en-US" dirty="0"/>
              <a:t>背景介绍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lain"/>
            </a:pPr>
            <a:r>
              <a:rPr lang="en-US" altLang="zh-CN" dirty="0"/>
              <a:t>BT</a:t>
            </a:r>
            <a:r>
              <a:rPr lang="zh-CN" altLang="en-US" dirty="0"/>
              <a:t>架构与工作流程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lain"/>
            </a:pPr>
            <a:r>
              <a:rPr lang="en-US" altLang="zh-CN" dirty="0"/>
              <a:t>BT</a:t>
            </a:r>
            <a:r>
              <a:rPr lang="zh-CN" altLang="en-US" dirty="0"/>
              <a:t>协议的优劣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lain"/>
            </a:pPr>
            <a:r>
              <a:rPr lang="zh-CN" altLang="en-US" dirty="0"/>
              <a:t>国内形势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lain"/>
            </a:pPr>
            <a:r>
              <a:rPr lang="zh-CN" altLang="en-US" dirty="0"/>
              <a:t>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5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125A-2D56-45B5-9189-C5F25D16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E8884-B371-4792-AD07-975F1F1A0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04638" y="1742164"/>
            <a:ext cx="6012760" cy="220860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     布莱姆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科恩 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(</a:t>
            </a:r>
            <a:r>
              <a:rPr lang="en-US" altLang="zh-CN" b="0" i="0" dirty="0">
                <a:solidFill>
                  <a:srgbClr val="121212"/>
                </a:solidFill>
                <a:effectLst/>
                <a:cs typeface="Arial" panose="020B0604020202020204" pitchFamily="34" charset="0"/>
              </a:rPr>
              <a:t>Bram Cohen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1975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年出生，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BT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之父。美国的计算机程序员，他编写的软件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BitTorrent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使他声名远扬。他同时也是</a:t>
            </a:r>
            <a:r>
              <a:rPr lang="en-US" altLang="zh-CN" dirty="0" err="1">
                <a:solidFill>
                  <a:srgbClr val="080808"/>
                </a:solidFill>
                <a:cs typeface="Arial" panose="020B0604020202020204" pitchFamily="34" charset="0"/>
              </a:rPr>
              <a:t>CodeCon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的创立者之一、</a:t>
            </a:r>
            <a:r>
              <a:rPr lang="en-US" altLang="zh-CN" dirty="0">
                <a:solidFill>
                  <a:srgbClr val="080808"/>
                </a:solidFill>
                <a:cs typeface="Arial" panose="020B0604020202020204" pitchFamily="34" charset="0"/>
              </a:rPr>
              <a:t>Bay Area p2p-hackers 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会议的组织者、</a:t>
            </a:r>
            <a:r>
              <a:rPr lang="en-US" altLang="zh-CN" dirty="0" err="1">
                <a:solidFill>
                  <a:srgbClr val="080808"/>
                </a:solidFill>
                <a:cs typeface="Arial" panose="020B0604020202020204" pitchFamily="34" charset="0"/>
              </a:rPr>
              <a:t>Codeville</a:t>
            </a:r>
            <a:r>
              <a:rPr lang="zh-CN" altLang="en-US" dirty="0">
                <a:solidFill>
                  <a:srgbClr val="080808"/>
                </a:solidFill>
                <a:cs typeface="Arial" panose="020B0604020202020204" pitchFamily="34" charset="0"/>
              </a:rPr>
              <a:t>的编写者。</a:t>
            </a:r>
            <a:endParaRPr lang="en-US" altLang="zh-CN" dirty="0">
              <a:solidFill>
                <a:srgbClr val="080808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63CC4-1E16-F08D-D975-DF058BD6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6" t="22809" r="15246" b="16943"/>
          <a:stretch/>
        </p:blipFill>
        <p:spPr>
          <a:xfrm>
            <a:off x="6030683" y="3950766"/>
            <a:ext cx="5513617" cy="17296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763B43-C7FB-EAFE-1AF2-2C456588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2" y="1856464"/>
            <a:ext cx="5151668" cy="34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BitTorrent </a:t>
            </a:r>
            <a:r>
              <a:rPr lang="zh-CN" altLang="en-US" dirty="0"/>
              <a:t>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1524952"/>
            <a:ext cx="7277100" cy="3419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3875" y="5333048"/>
            <a:ext cx="693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Evangelista, Pedro et. al. (2011). </a:t>
            </a:r>
            <a:r>
              <a:rPr lang="en-US" altLang="zh-CN" dirty="0" err="1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EbitSim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: An Enhanced BitTorrent Simulation Using </a:t>
            </a:r>
            <a:r>
              <a:rPr lang="en-US" altLang="zh-CN" dirty="0" err="1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OMNeT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++ 4.</a:t>
            </a:r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5350" y="2377440"/>
            <a:ext cx="3322320" cy="279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分片传输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去中心化网络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点对点文件分发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40A09-2F45-46D1-8CE4-F9D1195CBA0B}"/>
              </a:ext>
            </a:extLst>
          </p:cNvPr>
          <p:cNvSpPr/>
          <p:nvPr/>
        </p:nvSpPr>
        <p:spPr>
          <a:xfrm>
            <a:off x="16136122" y="6398247"/>
            <a:ext cx="3954780" cy="902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DE7A42-DA5F-46B3-AF9D-23965EE01B3B}"/>
              </a:ext>
            </a:extLst>
          </p:cNvPr>
          <p:cNvSpPr/>
          <p:nvPr/>
        </p:nvSpPr>
        <p:spPr>
          <a:xfrm>
            <a:off x="14515664" y="5129517"/>
            <a:ext cx="395478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DHT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949214-A66A-40F2-8A59-699EEE980F21}"/>
              </a:ext>
            </a:extLst>
          </p:cNvPr>
          <p:cNvSpPr/>
          <p:nvPr/>
        </p:nvSpPr>
        <p:spPr>
          <a:xfrm>
            <a:off x="12721590" y="3860787"/>
            <a:ext cx="3954780" cy="902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Tracker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服务器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FB495D-F392-4E9D-A6AF-7C918FDDA259}"/>
              </a:ext>
            </a:extLst>
          </p:cNvPr>
          <p:cNvCxnSpPr/>
          <p:nvPr/>
        </p:nvCxnSpPr>
        <p:spPr>
          <a:xfrm>
            <a:off x="17476470" y="4310129"/>
            <a:ext cx="1691640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6119AA4-AF7E-4193-AF99-8AD219517EDD}"/>
              </a:ext>
            </a:extLst>
          </p:cNvPr>
          <p:cNvCxnSpPr/>
          <p:nvPr/>
        </p:nvCxnSpPr>
        <p:spPr>
          <a:xfrm flipV="1">
            <a:off x="19270544" y="5129517"/>
            <a:ext cx="1691640" cy="32004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BD06452-94A7-44A7-BD91-8293D7B9F642}"/>
              </a:ext>
            </a:extLst>
          </p:cNvPr>
          <p:cNvCxnSpPr/>
          <p:nvPr/>
        </p:nvCxnSpPr>
        <p:spPr>
          <a:xfrm>
            <a:off x="19270544" y="5737093"/>
            <a:ext cx="1691640" cy="37540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52CE4B7-ACD3-4C08-A7E8-DD4F38CEF67E}"/>
              </a:ext>
            </a:extLst>
          </p:cNvPr>
          <p:cNvSpPr txBox="1"/>
          <p:nvPr/>
        </p:nvSpPr>
        <p:spPr>
          <a:xfrm>
            <a:off x="19803833" y="4109478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活跃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的追踪者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84603B-258E-45BB-B85A-BD9BD60B0F07}"/>
              </a:ext>
            </a:extLst>
          </p:cNvPr>
          <p:cNvSpPr txBox="1"/>
          <p:nvPr/>
        </p:nvSpPr>
        <p:spPr>
          <a:xfrm>
            <a:off x="21597907" y="4889427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2FBC12-0C9B-4BF9-9A4A-15CB7D24737A}"/>
              </a:ext>
            </a:extLst>
          </p:cNvPr>
          <p:cNvSpPr txBox="1"/>
          <p:nvPr/>
        </p:nvSpPr>
        <p:spPr>
          <a:xfrm>
            <a:off x="21597907" y="5869431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DHT Node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25E98D-96A9-4685-B46E-12AE2E5675D4}"/>
              </a:ext>
            </a:extLst>
          </p:cNvPr>
          <p:cNvCxnSpPr/>
          <p:nvPr/>
        </p:nvCxnSpPr>
        <p:spPr>
          <a:xfrm>
            <a:off x="20891002" y="6940905"/>
            <a:ext cx="169164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8B0C507-C571-49DF-A892-5FD6834101A6}"/>
              </a:ext>
            </a:extLst>
          </p:cNvPr>
          <p:cNvSpPr txBox="1"/>
          <p:nvPr/>
        </p:nvSpPr>
        <p:spPr>
          <a:xfrm>
            <a:off x="23218365" y="6740850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协议核心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B05DBD-BA11-4C23-AC3A-50ED6E9257CC}"/>
              </a:ext>
            </a:extLst>
          </p:cNvPr>
          <p:cNvSpPr txBox="1"/>
          <p:nvPr/>
        </p:nvSpPr>
        <p:spPr>
          <a:xfrm>
            <a:off x="5614461" y="4929462"/>
            <a:ext cx="281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Torrent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存储库服务器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382FF7-B5CB-405E-AC80-2E803C39B37D}"/>
              </a:ext>
            </a:extLst>
          </p:cNvPr>
          <p:cNvSpPr txBox="1"/>
          <p:nvPr/>
        </p:nvSpPr>
        <p:spPr>
          <a:xfrm>
            <a:off x="2398629" y="1139807"/>
            <a:ext cx="194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Tracker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服务器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5395D-3822-4CC0-954B-65B0B438EFAD}"/>
              </a:ext>
            </a:extLst>
          </p:cNvPr>
          <p:cNvSpPr txBox="1"/>
          <p:nvPr/>
        </p:nvSpPr>
        <p:spPr>
          <a:xfrm>
            <a:off x="354330" y="2177139"/>
            <a:ext cx="111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做种者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7FBC7-3176-4DE0-8AC3-719CA9995B3E}"/>
              </a:ext>
            </a:extLst>
          </p:cNvPr>
          <p:cNvSpPr txBox="1"/>
          <p:nvPr/>
        </p:nvSpPr>
        <p:spPr>
          <a:xfrm>
            <a:off x="5744759" y="2827097"/>
            <a:ext cx="111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下载者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31BBEF-FF76-405F-88B7-9633D5022648}"/>
              </a:ext>
            </a:extLst>
          </p:cNvPr>
          <p:cNvSpPr txBox="1"/>
          <p:nvPr/>
        </p:nvSpPr>
        <p:spPr>
          <a:xfrm>
            <a:off x="2811878" y="4929462"/>
            <a:ext cx="111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客户端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BitTorrent </a:t>
            </a:r>
            <a:r>
              <a:rPr lang="zh-CN" altLang="en-US" dirty="0"/>
              <a:t>重要组件</a:t>
            </a:r>
          </a:p>
        </p:txBody>
      </p:sp>
      <p:sp>
        <p:nvSpPr>
          <p:cNvPr id="3" name="矩形 2"/>
          <p:cNvSpPr/>
          <p:nvPr/>
        </p:nvSpPr>
        <p:spPr>
          <a:xfrm>
            <a:off x="1040130" y="4469130"/>
            <a:ext cx="3954780" cy="902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040130" y="3200400"/>
            <a:ext cx="395478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DHT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7" name="矩形 6"/>
          <p:cNvSpPr/>
          <p:nvPr/>
        </p:nvSpPr>
        <p:spPr>
          <a:xfrm>
            <a:off x="1040130" y="1931670"/>
            <a:ext cx="3954780" cy="902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Tracker</a:t>
            </a:r>
            <a:r>
              <a:rPr lang="zh-CN" altLang="en-US" sz="2400" b="1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服务器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5795010" y="2381012"/>
            <a:ext cx="1691640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/>
          <p:cNvCxnSpPr/>
          <p:nvPr/>
        </p:nvCxnSpPr>
        <p:spPr>
          <a:xfrm flipV="1">
            <a:off x="5795010" y="3200400"/>
            <a:ext cx="1691640" cy="32004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/>
          <p:nvPr/>
        </p:nvCxnSpPr>
        <p:spPr>
          <a:xfrm>
            <a:off x="5795010" y="3807976"/>
            <a:ext cx="1691640" cy="37540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22373" y="2180361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活跃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的追踪者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122373" y="2960310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22373" y="3940314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DHT Node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795010" y="5011788"/>
            <a:ext cx="169164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122373" y="4811733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协议核心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58749E0-C299-485B-BA24-D91ED44C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5517" y="1451610"/>
            <a:ext cx="4122420" cy="39547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F6D85F-899E-425E-9390-EB8EF0743616}"/>
              </a:ext>
            </a:extLst>
          </p:cNvPr>
          <p:cNvSpPr txBox="1"/>
          <p:nvPr/>
        </p:nvSpPr>
        <p:spPr>
          <a:xfrm>
            <a:off x="-5098347" y="5659636"/>
            <a:ext cx="421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集中式，速度较快，鲁棒性差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CE7C114-A5C0-4D5D-8FFB-E81726BC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820" y="1908810"/>
            <a:ext cx="3558540" cy="349758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03FA9D4-9279-489D-B6AE-8D6D5AE2660E}"/>
              </a:ext>
            </a:extLst>
          </p:cNvPr>
          <p:cNvSpPr txBox="1"/>
          <p:nvPr/>
        </p:nvSpPr>
        <p:spPr>
          <a:xfrm>
            <a:off x="13751660" y="5659636"/>
            <a:ext cx="421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分布式，速度较慢，鲁棒性强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Tracker</a:t>
            </a:r>
            <a:r>
              <a:rPr lang="zh-CN" altLang="en-US" dirty="0"/>
              <a:t>服务器</a:t>
            </a:r>
            <a:r>
              <a:rPr lang="en-US" altLang="zh-CN" dirty="0"/>
              <a:t>/DHT</a:t>
            </a:r>
            <a:r>
              <a:rPr lang="zh-CN" altLang="en-US" dirty="0"/>
              <a:t>网络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" y="1451610"/>
            <a:ext cx="4122420" cy="3954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30" y="1908810"/>
            <a:ext cx="3558540" cy="34975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57300" y="5659636"/>
            <a:ext cx="421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集中式，速度较快，鲁棒性差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56170" y="5659636"/>
            <a:ext cx="421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分布式，速度较慢，鲁棒性强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.torrent</a:t>
            </a:r>
            <a:r>
              <a:rPr lang="zh-CN" altLang="en-US" dirty="0"/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48590" y="868680"/>
            <a:ext cx="7098030" cy="578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856" y="1706792"/>
            <a:ext cx="6828066" cy="525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announce: BT Tracker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URL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7856" y="2367924"/>
            <a:ext cx="6828066" cy="52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announce-list &lt;optional&gt;: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备用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 Tracker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URL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856" y="3029056"/>
            <a:ext cx="6828067" cy="5259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creation date &lt;optional&gt;: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种子的创建时间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(UNIX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时间戳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7856" y="3690188"/>
            <a:ext cx="6828067" cy="525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comment &lt;optional&gt;: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备注信息</a:t>
            </a:r>
          </a:p>
        </p:txBody>
      </p:sp>
      <p:sp>
        <p:nvSpPr>
          <p:cNvPr id="18" name="矩形 17"/>
          <p:cNvSpPr/>
          <p:nvPr/>
        </p:nvSpPr>
        <p:spPr>
          <a:xfrm>
            <a:off x="277856" y="4379876"/>
            <a:ext cx="6828067" cy="5259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created by &lt;optional&gt;: BT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客户端软件信息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3566" y="892528"/>
            <a:ext cx="27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Bencoding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7856" y="5018410"/>
            <a:ext cx="6828067" cy="1188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☆</a:t>
            </a:r>
          </a:p>
        </p:txBody>
      </p:sp>
      <p:sp>
        <p:nvSpPr>
          <p:cNvPr id="21" name="矩形 20"/>
          <p:cNvSpPr/>
          <p:nvPr/>
        </p:nvSpPr>
        <p:spPr>
          <a:xfrm>
            <a:off x="7501616" y="868680"/>
            <a:ext cx="4541794" cy="5783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96866" y="1091220"/>
            <a:ext cx="4351568" cy="525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name: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资源名称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(UTF-8)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96866" y="1706792"/>
            <a:ext cx="4351568" cy="1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piece length: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分片长度，以字节为单位，最新版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BT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协议默认为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</a:t>
            </a:r>
            <a:r>
              <a:rPr lang="en-US" altLang="zh-CN" sz="2000" b="1" baseline="30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18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字节，即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256KB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96866" y="3118682"/>
            <a:ext cx="4351568" cy="1322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pieces: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段哈希值，每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20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字节表示一个分片的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SHA 1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编码</a:t>
            </a:r>
          </a:p>
        </p:txBody>
      </p:sp>
      <p:sp>
        <p:nvSpPr>
          <p:cNvPr id="25" name="矩形 24"/>
          <p:cNvSpPr/>
          <p:nvPr/>
        </p:nvSpPr>
        <p:spPr>
          <a:xfrm>
            <a:off x="7596866" y="4533124"/>
            <a:ext cx="4351568" cy="1993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length / files: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仅描述单一文件时，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length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存在，为文件字节数；描述多文件时，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files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存在，为文件列表，列表中每一项包含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path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（文件相对路径）和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length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（文件大小）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05922" y="892528"/>
            <a:ext cx="395694" cy="41258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105922" y="6206490"/>
            <a:ext cx="395694" cy="4457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890D731-A415-4DE3-B9BD-8EED3BBE2384}"/>
              </a:ext>
            </a:extLst>
          </p:cNvPr>
          <p:cNvSpPr txBox="1"/>
          <p:nvPr/>
        </p:nvSpPr>
        <p:spPr>
          <a:xfrm>
            <a:off x="-4724766" y="1051369"/>
            <a:ext cx="279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Kademlia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协议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932702-D24E-4D10-BD88-A72FB431535A}"/>
              </a:ext>
            </a:extLst>
          </p:cNvPr>
          <p:cNvSpPr/>
          <p:nvPr/>
        </p:nvSpPr>
        <p:spPr>
          <a:xfrm>
            <a:off x="-4724766" y="1475977"/>
            <a:ext cx="4431668" cy="1154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☆ 若节点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与某个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文件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info_hash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距离较近，那么该节点有责任知道这个文件的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6B532-3480-48E9-BE83-F74C28B3BCC1}"/>
              </a:ext>
            </a:extLst>
          </p:cNvPr>
          <p:cNvSpPr/>
          <p:nvPr/>
        </p:nvSpPr>
        <p:spPr>
          <a:xfrm>
            <a:off x="-5879799" y="2737232"/>
            <a:ext cx="4431668" cy="1036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ID: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节点随机生成的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SHA1 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，与根据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字段生成的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info_hash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大小相同，为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160bit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194BD9-393C-4B71-AB54-5E7DE0551685}"/>
              </a:ext>
            </a:extLst>
          </p:cNvPr>
          <p:cNvSpPr/>
          <p:nvPr/>
        </p:nvSpPr>
        <p:spPr>
          <a:xfrm>
            <a:off x="-8302156" y="5003272"/>
            <a:ext cx="4431668" cy="1292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Routing Table: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路由表，用于保存节点信息，采用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LCP(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最长公共前缀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来划分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bucket(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桶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，每个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最多保存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个节点。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5FBF6F-AA43-4A7F-B3BF-7D4E18141C5A}"/>
              </a:ext>
            </a:extLst>
          </p:cNvPr>
          <p:cNvSpPr/>
          <p:nvPr/>
        </p:nvSpPr>
        <p:spPr>
          <a:xfrm>
            <a:off x="-7195253" y="3879902"/>
            <a:ext cx="4431668" cy="10168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Distance: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通过对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ID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进行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XOR(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异或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运算得到的值，值越大距离越远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2" y="999021"/>
            <a:ext cx="6578580" cy="47161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DHT</a:t>
            </a:r>
            <a:r>
              <a:rPr lang="zh-CN" altLang="en-US" dirty="0"/>
              <a:t>网络</a:t>
            </a:r>
          </a:p>
        </p:txBody>
      </p:sp>
      <p:sp>
        <p:nvSpPr>
          <p:cNvPr id="11" name="矩形 10"/>
          <p:cNvSpPr/>
          <p:nvPr/>
        </p:nvSpPr>
        <p:spPr>
          <a:xfrm>
            <a:off x="7356663" y="999021"/>
            <a:ext cx="4659630" cy="5466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639" y="6060731"/>
            <a:ext cx="60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刘超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趣谈网络协议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[M].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北京：电子工业出版社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, 2020</a:t>
            </a:r>
            <a:r>
              <a:rPr lang="zh-CN" altLang="en-US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166</a:t>
            </a:r>
            <a:endParaRPr lang="zh-CN" altLang="en-US" dirty="0"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51190" y="1051369"/>
            <a:ext cx="279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Kademlia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协议</a:t>
            </a:r>
          </a:p>
        </p:txBody>
      </p:sp>
      <p:sp>
        <p:nvSpPr>
          <p:cNvPr id="14" name="矩形 13"/>
          <p:cNvSpPr/>
          <p:nvPr/>
        </p:nvSpPr>
        <p:spPr>
          <a:xfrm>
            <a:off x="7451190" y="1475977"/>
            <a:ext cx="4431668" cy="1154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☆ 若节点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与某个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文件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info_hash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距离较近，那么该节点有责任知道这个文件的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peers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51190" y="2737232"/>
            <a:ext cx="4431668" cy="1036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ID: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节点随机生成的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SHA1 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，与根据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.torrent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字段生成的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info_hash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大小相同，为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160bit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1190" y="5003272"/>
            <a:ext cx="4431668" cy="1292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Routing Table: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路由表，用于保存节点信息，采用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LCP(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最长公共前缀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来划分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bucket(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桶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，每个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bucket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最多保存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个节点。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7451190" y="3879902"/>
            <a:ext cx="4431668" cy="10168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Distance: 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通过对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ID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进行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XOR(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异或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运算得到的值，值越大距离越远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36783" y="718977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C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69927" y="1433501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B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2651" y="2855182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A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4317" y="5487863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New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08640" y="1297992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6346" y="2337122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08640" y="3626058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F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48210" y="4047684"/>
            <a:ext cx="146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Normal" panose="020B0400000000000000" pitchFamily="34" charset="-122"/>
                <a:cs typeface="Arial" panose="020B0604020202020204" pitchFamily="34" charset="0"/>
              </a:rPr>
              <a:t>Node 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2688;#4798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2306</Words>
  <Application>Microsoft Office PowerPoint</Application>
  <PresentationFormat>宽屏</PresentationFormat>
  <Paragraphs>261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 Light</vt:lpstr>
      <vt:lpstr>思源黑体 Medium</vt:lpstr>
      <vt:lpstr>思源黑体 Normal</vt:lpstr>
      <vt:lpstr>微软雅黑</vt:lpstr>
      <vt:lpstr>Arial</vt:lpstr>
      <vt:lpstr>Wingdings</vt:lpstr>
      <vt:lpstr>等线</vt:lpstr>
      <vt:lpstr>Office 主题​​</vt:lpstr>
      <vt:lpstr>Magic magnet</vt:lpstr>
      <vt:lpstr>BitTorrent的前世今生</vt:lpstr>
      <vt:lpstr>目录</vt:lpstr>
      <vt:lpstr>背景介绍</vt:lpstr>
      <vt:lpstr>BitTorrent 架构</vt:lpstr>
      <vt:lpstr>BitTorrent 重要组件</vt:lpstr>
      <vt:lpstr>Tracker服务器/DHT网络</vt:lpstr>
      <vt:lpstr>.torrent文件</vt:lpstr>
      <vt:lpstr>DHT网络</vt:lpstr>
      <vt:lpstr>DHT网络: Routing Table</vt:lpstr>
      <vt:lpstr>BitTorrent协议的优劣</vt:lpstr>
      <vt:lpstr>BitTorrent协议的优劣</vt:lpstr>
      <vt:lpstr>BitTorrent协议的优劣-对比HTTP/FTP协议</vt:lpstr>
      <vt:lpstr>国内形势</vt:lpstr>
      <vt:lpstr>国内形势</vt:lpstr>
      <vt:lpstr>展望：PT的诞生</vt:lpstr>
      <vt:lpstr>PT的技术细节</vt:lpstr>
      <vt:lpstr>PT的技术细节</vt:lpstr>
      <vt:lpstr>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博彦 张</dc:creator>
  <cp:lastModifiedBy>博彦 张</cp:lastModifiedBy>
  <cp:revision>3</cp:revision>
  <dcterms:created xsi:type="dcterms:W3CDTF">2024-07-02T06:38:34Z</dcterms:created>
  <dcterms:modified xsi:type="dcterms:W3CDTF">2024-07-02T06:39:54Z</dcterms:modified>
</cp:coreProperties>
</file>